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77" r:id="rId2"/>
    <p:sldId id="310" r:id="rId3"/>
    <p:sldId id="311" r:id="rId4"/>
    <p:sldId id="260" r:id="rId5"/>
    <p:sldId id="258" r:id="rId6"/>
    <p:sldId id="259" r:id="rId7"/>
    <p:sldId id="263" r:id="rId8"/>
    <p:sldId id="261" r:id="rId9"/>
    <p:sldId id="262" r:id="rId10"/>
    <p:sldId id="301" r:id="rId11"/>
    <p:sldId id="286" r:id="rId12"/>
    <p:sldId id="287" r:id="rId13"/>
    <p:sldId id="266" r:id="rId14"/>
    <p:sldId id="288" r:id="rId15"/>
    <p:sldId id="291" r:id="rId16"/>
    <p:sldId id="289" r:id="rId17"/>
    <p:sldId id="284" r:id="rId18"/>
    <p:sldId id="308" r:id="rId19"/>
    <p:sldId id="295" r:id="rId20"/>
    <p:sldId id="298" r:id="rId21"/>
    <p:sldId id="309" r:id="rId22"/>
    <p:sldId id="307" r:id="rId23"/>
    <p:sldId id="299" r:id="rId24"/>
    <p:sldId id="283" r:id="rId25"/>
    <p:sldId id="300" r:id="rId26"/>
    <p:sldId id="270" r:id="rId27"/>
    <p:sldId id="303" r:id="rId2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oldman, Charles A." initials="CAG" lastIdx="34" clrIdx="0"/>
  <p:cmAuthor id="2" name="Chris Kramer" initials="CK" lastIdx="9" clrIdx="1"/>
  <p:cmAuthor id="3" name="Danielle Callaghan" initials="DC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4992" autoAdjust="0"/>
    <p:restoredTop sz="94660"/>
  </p:normalViewPr>
  <p:slideViewPr>
    <p:cSldViewPr snapToGrid="0">
      <p:cViewPr>
        <p:scale>
          <a:sx n="115" d="100"/>
          <a:sy n="115" d="100"/>
        </p:scale>
        <p:origin x="-4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41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2DE505-AE34-483B-9E3E-6C8935942D7C}" type="doc">
      <dgm:prSet loTypeId="urn:microsoft.com/office/officeart/2005/8/layout/pyramid1" loCatId="pyramid" qsTypeId="urn:microsoft.com/office/officeart/2005/8/quickstyle/simple1" qsCatId="simple" csTypeId="urn:microsoft.com/office/officeart/2005/8/colors/accent6_5" csCatId="accent6" phldr="1"/>
      <dgm:spPr/>
    </dgm:pt>
    <dgm:pt modelId="{F17AC1EE-45E5-4535-ADBD-EA88478BA6AC}">
      <dgm:prSet phldrT="[Text]" custT="1"/>
      <dgm:spPr/>
      <dgm:t>
        <a:bodyPr anchor="b" anchorCtr="1"/>
        <a:lstStyle/>
        <a:p>
          <a:r>
            <a:rPr lang="en-US" sz="2800" dirty="0" smtClean="0"/>
            <a:t>Program</a:t>
          </a:r>
        </a:p>
        <a:p>
          <a:r>
            <a:rPr lang="en-US" sz="2800" dirty="0" smtClean="0"/>
            <a:t>Treatmen</a:t>
          </a:r>
          <a:r>
            <a:rPr lang="en-US" sz="2600" dirty="0" smtClean="0"/>
            <a:t>t</a:t>
          </a:r>
          <a:endParaRPr lang="en-US" sz="2600" dirty="0"/>
        </a:p>
      </dgm:t>
    </dgm:pt>
    <dgm:pt modelId="{4881BE6E-34F9-4C4B-9738-67D17BEB79AE}" type="parTrans" cxnId="{80127F88-E8B6-4946-9C56-B1B8FF38841B}">
      <dgm:prSet/>
      <dgm:spPr/>
      <dgm:t>
        <a:bodyPr/>
        <a:lstStyle/>
        <a:p>
          <a:endParaRPr lang="en-US"/>
        </a:p>
      </dgm:t>
    </dgm:pt>
    <dgm:pt modelId="{1D7ADD36-9376-4BC1-9CEC-8D80337601A5}" type="sibTrans" cxnId="{80127F88-E8B6-4946-9C56-B1B8FF38841B}">
      <dgm:prSet/>
      <dgm:spPr/>
      <dgm:t>
        <a:bodyPr/>
        <a:lstStyle/>
        <a:p>
          <a:endParaRPr lang="en-US"/>
        </a:p>
      </dgm:t>
    </dgm:pt>
    <dgm:pt modelId="{4F68225A-C9F2-4CFC-B729-69D6BDCFFABC}">
      <dgm:prSet phldrT="[Text]" custT="1"/>
      <dgm:spPr/>
      <dgm:t>
        <a:bodyPr/>
        <a:lstStyle/>
        <a:p>
          <a:r>
            <a:rPr lang="en-US" sz="3200" dirty="0" smtClean="0"/>
            <a:t>Program Oversight</a:t>
          </a:r>
          <a:endParaRPr lang="en-US" sz="3200" dirty="0"/>
        </a:p>
      </dgm:t>
    </dgm:pt>
    <dgm:pt modelId="{BC8B6395-DD0F-48EF-90F1-D5F5189BA718}" type="parTrans" cxnId="{2FB33611-AFC3-453E-980D-5247150AA1BA}">
      <dgm:prSet/>
      <dgm:spPr/>
      <dgm:t>
        <a:bodyPr/>
        <a:lstStyle/>
        <a:p>
          <a:endParaRPr lang="en-US"/>
        </a:p>
      </dgm:t>
    </dgm:pt>
    <dgm:pt modelId="{A51F8C2A-6CE2-4D27-95CD-8D1F2C2B4C3F}" type="sibTrans" cxnId="{2FB33611-AFC3-453E-980D-5247150AA1BA}">
      <dgm:prSet/>
      <dgm:spPr/>
      <dgm:t>
        <a:bodyPr/>
        <a:lstStyle/>
        <a:p>
          <a:endParaRPr lang="en-US"/>
        </a:p>
      </dgm:t>
    </dgm:pt>
    <dgm:pt modelId="{CCEDA715-088C-4FF6-B917-CB59076729CD}">
      <dgm:prSet phldrT="[Text]" custT="1"/>
      <dgm:spPr/>
      <dgm:t>
        <a:bodyPr/>
        <a:lstStyle/>
        <a:p>
          <a:r>
            <a:rPr lang="en-US" sz="3200" dirty="0" smtClean="0"/>
            <a:t>Use of Utility Customer Funds</a:t>
          </a:r>
          <a:endParaRPr lang="en-US" sz="3200" dirty="0"/>
        </a:p>
      </dgm:t>
    </dgm:pt>
    <dgm:pt modelId="{4BB9AD3A-EA6B-46A0-91BD-6B5462713FA4}" type="parTrans" cxnId="{0E469683-77DF-497D-8C68-0C950DBFEBCE}">
      <dgm:prSet/>
      <dgm:spPr/>
      <dgm:t>
        <a:bodyPr/>
        <a:lstStyle/>
        <a:p>
          <a:endParaRPr lang="en-US"/>
        </a:p>
      </dgm:t>
    </dgm:pt>
    <dgm:pt modelId="{B146E8DB-6F75-4D64-B43F-1390B3B385D1}" type="sibTrans" cxnId="{0E469683-77DF-497D-8C68-0C950DBFEBCE}">
      <dgm:prSet/>
      <dgm:spPr/>
      <dgm:t>
        <a:bodyPr/>
        <a:lstStyle/>
        <a:p>
          <a:endParaRPr lang="en-US"/>
        </a:p>
      </dgm:t>
    </dgm:pt>
    <dgm:pt modelId="{7BA9CDDF-FF8D-4B17-B3DB-2DD7D7532900}" type="pres">
      <dgm:prSet presAssocID="{0D2DE505-AE34-483B-9E3E-6C8935942D7C}" presName="Name0" presStyleCnt="0">
        <dgm:presLayoutVars>
          <dgm:dir/>
          <dgm:animLvl val="lvl"/>
          <dgm:resizeHandles val="exact"/>
        </dgm:presLayoutVars>
      </dgm:prSet>
      <dgm:spPr/>
    </dgm:pt>
    <dgm:pt modelId="{3A457DA1-4405-486E-8A0A-B77106715167}" type="pres">
      <dgm:prSet presAssocID="{F17AC1EE-45E5-4535-ADBD-EA88478BA6AC}" presName="Name8" presStyleCnt="0"/>
      <dgm:spPr/>
    </dgm:pt>
    <dgm:pt modelId="{534F9B77-CD03-4DC4-AED8-BB5F0063E60D}" type="pres">
      <dgm:prSet presAssocID="{F17AC1EE-45E5-4535-ADBD-EA88478BA6AC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6B71C3-7565-4A67-A37D-DF46CDD98725}" type="pres">
      <dgm:prSet presAssocID="{F17AC1EE-45E5-4535-ADBD-EA88478BA6A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B328CC-5A36-41FD-8311-3A7CF2FC93FE}" type="pres">
      <dgm:prSet presAssocID="{4F68225A-C9F2-4CFC-B729-69D6BDCFFABC}" presName="Name8" presStyleCnt="0"/>
      <dgm:spPr/>
    </dgm:pt>
    <dgm:pt modelId="{AC69F255-D4E3-49D8-9AA2-A589B4D97843}" type="pres">
      <dgm:prSet presAssocID="{4F68225A-C9F2-4CFC-B729-69D6BDCFFABC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BD1C44-CF31-4582-BF67-F5D746372C29}" type="pres">
      <dgm:prSet presAssocID="{4F68225A-C9F2-4CFC-B729-69D6BDCFFAB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B562B0-E6DF-42A0-A861-0C9945CF4141}" type="pres">
      <dgm:prSet presAssocID="{CCEDA715-088C-4FF6-B917-CB59076729CD}" presName="Name8" presStyleCnt="0"/>
      <dgm:spPr/>
    </dgm:pt>
    <dgm:pt modelId="{5551F4E2-4EED-4C0D-B5D6-4DE2C08A08EB}" type="pres">
      <dgm:prSet presAssocID="{CCEDA715-088C-4FF6-B917-CB59076729CD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299524-CB43-40F5-A95B-2E077DCB4D0E}" type="pres">
      <dgm:prSet presAssocID="{CCEDA715-088C-4FF6-B917-CB59076729C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EAECBFC-0B82-4AEC-95CC-76C30C7700FD}" type="presOf" srcId="{4F68225A-C9F2-4CFC-B729-69D6BDCFFABC}" destId="{3ABD1C44-CF31-4582-BF67-F5D746372C29}" srcOrd="1" destOrd="0" presId="urn:microsoft.com/office/officeart/2005/8/layout/pyramid1"/>
    <dgm:cxn modelId="{2F926886-FEF1-4537-8C54-3694A2F57DB2}" type="presOf" srcId="{4F68225A-C9F2-4CFC-B729-69D6BDCFFABC}" destId="{AC69F255-D4E3-49D8-9AA2-A589B4D97843}" srcOrd="0" destOrd="0" presId="urn:microsoft.com/office/officeart/2005/8/layout/pyramid1"/>
    <dgm:cxn modelId="{80127F88-E8B6-4946-9C56-B1B8FF38841B}" srcId="{0D2DE505-AE34-483B-9E3E-6C8935942D7C}" destId="{F17AC1EE-45E5-4535-ADBD-EA88478BA6AC}" srcOrd="0" destOrd="0" parTransId="{4881BE6E-34F9-4C4B-9738-67D17BEB79AE}" sibTransId="{1D7ADD36-9376-4BC1-9CEC-8D80337601A5}"/>
    <dgm:cxn modelId="{5C0B63D4-4ABF-48BB-B352-1392A0D102CC}" type="presOf" srcId="{0D2DE505-AE34-483B-9E3E-6C8935942D7C}" destId="{7BA9CDDF-FF8D-4B17-B3DB-2DD7D7532900}" srcOrd="0" destOrd="0" presId="urn:microsoft.com/office/officeart/2005/8/layout/pyramid1"/>
    <dgm:cxn modelId="{964A9434-2D3F-4933-9BA0-4A24B9C4CB44}" type="presOf" srcId="{CCEDA715-088C-4FF6-B917-CB59076729CD}" destId="{AE299524-CB43-40F5-A95B-2E077DCB4D0E}" srcOrd="1" destOrd="0" presId="urn:microsoft.com/office/officeart/2005/8/layout/pyramid1"/>
    <dgm:cxn modelId="{609B20E6-34C0-4C8B-8400-8E0AE59D171C}" type="presOf" srcId="{F17AC1EE-45E5-4535-ADBD-EA88478BA6AC}" destId="{5E6B71C3-7565-4A67-A37D-DF46CDD98725}" srcOrd="1" destOrd="0" presId="urn:microsoft.com/office/officeart/2005/8/layout/pyramid1"/>
    <dgm:cxn modelId="{9B65269C-B789-48DD-9F8D-DE94C854E3C5}" type="presOf" srcId="{CCEDA715-088C-4FF6-B917-CB59076729CD}" destId="{5551F4E2-4EED-4C0D-B5D6-4DE2C08A08EB}" srcOrd="0" destOrd="0" presId="urn:microsoft.com/office/officeart/2005/8/layout/pyramid1"/>
    <dgm:cxn modelId="{2FB33611-AFC3-453E-980D-5247150AA1BA}" srcId="{0D2DE505-AE34-483B-9E3E-6C8935942D7C}" destId="{4F68225A-C9F2-4CFC-B729-69D6BDCFFABC}" srcOrd="1" destOrd="0" parTransId="{BC8B6395-DD0F-48EF-90F1-D5F5189BA718}" sibTransId="{A51F8C2A-6CE2-4D27-95CD-8D1F2C2B4C3F}"/>
    <dgm:cxn modelId="{237A62CA-0C49-4E9E-9369-C6702E1143BF}" type="presOf" srcId="{F17AC1EE-45E5-4535-ADBD-EA88478BA6AC}" destId="{534F9B77-CD03-4DC4-AED8-BB5F0063E60D}" srcOrd="0" destOrd="0" presId="urn:microsoft.com/office/officeart/2005/8/layout/pyramid1"/>
    <dgm:cxn modelId="{0E469683-77DF-497D-8C68-0C950DBFEBCE}" srcId="{0D2DE505-AE34-483B-9E3E-6C8935942D7C}" destId="{CCEDA715-088C-4FF6-B917-CB59076729CD}" srcOrd="2" destOrd="0" parTransId="{4BB9AD3A-EA6B-46A0-91BD-6B5462713FA4}" sibTransId="{B146E8DB-6F75-4D64-B43F-1390B3B385D1}"/>
    <dgm:cxn modelId="{ECF97CB9-D1B4-436D-AAD2-E92809FDB9DC}" type="presParOf" srcId="{7BA9CDDF-FF8D-4B17-B3DB-2DD7D7532900}" destId="{3A457DA1-4405-486E-8A0A-B77106715167}" srcOrd="0" destOrd="0" presId="urn:microsoft.com/office/officeart/2005/8/layout/pyramid1"/>
    <dgm:cxn modelId="{5FB7E1BB-F79F-4393-9457-94413ECC01A1}" type="presParOf" srcId="{3A457DA1-4405-486E-8A0A-B77106715167}" destId="{534F9B77-CD03-4DC4-AED8-BB5F0063E60D}" srcOrd="0" destOrd="0" presId="urn:microsoft.com/office/officeart/2005/8/layout/pyramid1"/>
    <dgm:cxn modelId="{6347F328-777A-4205-BB84-E3F2EEA920FE}" type="presParOf" srcId="{3A457DA1-4405-486E-8A0A-B77106715167}" destId="{5E6B71C3-7565-4A67-A37D-DF46CDD98725}" srcOrd="1" destOrd="0" presId="urn:microsoft.com/office/officeart/2005/8/layout/pyramid1"/>
    <dgm:cxn modelId="{98A62128-400A-447B-B940-F0E50958ABD4}" type="presParOf" srcId="{7BA9CDDF-FF8D-4B17-B3DB-2DD7D7532900}" destId="{1BB328CC-5A36-41FD-8311-3A7CF2FC93FE}" srcOrd="1" destOrd="0" presId="urn:microsoft.com/office/officeart/2005/8/layout/pyramid1"/>
    <dgm:cxn modelId="{0FCCC3FA-FE41-4589-BF93-E2E0EBDB0586}" type="presParOf" srcId="{1BB328CC-5A36-41FD-8311-3A7CF2FC93FE}" destId="{AC69F255-D4E3-49D8-9AA2-A589B4D97843}" srcOrd="0" destOrd="0" presId="urn:microsoft.com/office/officeart/2005/8/layout/pyramid1"/>
    <dgm:cxn modelId="{283CCFD2-EAD4-47B7-8871-EAE589A7A486}" type="presParOf" srcId="{1BB328CC-5A36-41FD-8311-3A7CF2FC93FE}" destId="{3ABD1C44-CF31-4582-BF67-F5D746372C29}" srcOrd="1" destOrd="0" presId="urn:microsoft.com/office/officeart/2005/8/layout/pyramid1"/>
    <dgm:cxn modelId="{0EB6EAE9-4368-4842-B76C-481339528814}" type="presParOf" srcId="{7BA9CDDF-FF8D-4B17-B3DB-2DD7D7532900}" destId="{23B562B0-E6DF-42A0-A861-0C9945CF4141}" srcOrd="2" destOrd="0" presId="urn:microsoft.com/office/officeart/2005/8/layout/pyramid1"/>
    <dgm:cxn modelId="{4698F1FB-253A-4650-A60A-A2CA6DBB7B35}" type="presParOf" srcId="{23B562B0-E6DF-42A0-A861-0C9945CF4141}" destId="{5551F4E2-4EED-4C0D-B5D6-4DE2C08A08EB}" srcOrd="0" destOrd="0" presId="urn:microsoft.com/office/officeart/2005/8/layout/pyramid1"/>
    <dgm:cxn modelId="{33F2C7FE-7098-420D-A2B1-90DC2DDEB55A}" type="presParOf" srcId="{23B562B0-E6DF-42A0-A861-0C9945CF4141}" destId="{AE299524-CB43-40F5-A95B-2E077DCB4D0E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4F9B77-CD03-4DC4-AED8-BB5F0063E60D}">
      <dsp:nvSpPr>
        <dsp:cNvPr id="0" name=""/>
        <dsp:cNvSpPr/>
      </dsp:nvSpPr>
      <dsp:spPr>
        <a:xfrm>
          <a:off x="2353035" y="0"/>
          <a:ext cx="2353035" cy="1616230"/>
        </a:xfrm>
        <a:prstGeom prst="trapezoid">
          <a:avLst>
            <a:gd name="adj" fmla="val 72794"/>
          </a:avLst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b" anchorCtr="1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Program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Treatmen</a:t>
          </a:r>
          <a:r>
            <a:rPr lang="en-US" sz="2600" kern="1200" dirty="0" smtClean="0"/>
            <a:t>t</a:t>
          </a:r>
          <a:endParaRPr lang="en-US" sz="2600" kern="1200" dirty="0"/>
        </a:p>
      </dsp:txBody>
      <dsp:txXfrm>
        <a:off x="2353035" y="0"/>
        <a:ext cx="2353035" cy="1616230"/>
      </dsp:txXfrm>
    </dsp:sp>
    <dsp:sp modelId="{AC69F255-D4E3-49D8-9AA2-A589B4D97843}">
      <dsp:nvSpPr>
        <dsp:cNvPr id="0" name=""/>
        <dsp:cNvSpPr/>
      </dsp:nvSpPr>
      <dsp:spPr>
        <a:xfrm>
          <a:off x="1176517" y="1616230"/>
          <a:ext cx="4706070" cy="1616230"/>
        </a:xfrm>
        <a:prstGeom prst="trapezoid">
          <a:avLst>
            <a:gd name="adj" fmla="val 72794"/>
          </a:avLst>
        </a:prstGeom>
        <a:solidFill>
          <a:schemeClr val="accent6">
            <a:alpha val="90000"/>
            <a:hueOff val="0"/>
            <a:satOff val="0"/>
            <a:lumOff val="0"/>
            <a:alphaOff val="-2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Program Oversight</a:t>
          </a:r>
          <a:endParaRPr lang="en-US" sz="3200" kern="1200" dirty="0"/>
        </a:p>
      </dsp:txBody>
      <dsp:txXfrm>
        <a:off x="2000079" y="1616230"/>
        <a:ext cx="3058945" cy="1616230"/>
      </dsp:txXfrm>
    </dsp:sp>
    <dsp:sp modelId="{5551F4E2-4EED-4C0D-B5D6-4DE2C08A08EB}">
      <dsp:nvSpPr>
        <dsp:cNvPr id="0" name=""/>
        <dsp:cNvSpPr/>
      </dsp:nvSpPr>
      <dsp:spPr>
        <a:xfrm>
          <a:off x="0" y="3232461"/>
          <a:ext cx="7059105" cy="1616230"/>
        </a:xfrm>
        <a:prstGeom prst="trapezoid">
          <a:avLst>
            <a:gd name="adj" fmla="val 72794"/>
          </a:avLst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Use of Utility Customer Funds</a:t>
          </a:r>
          <a:endParaRPr lang="en-US" sz="3200" kern="1200" dirty="0"/>
        </a:p>
      </dsp:txBody>
      <dsp:txXfrm>
        <a:off x="1235343" y="3232461"/>
        <a:ext cx="4588418" cy="16162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63" tIns="46583" rIns="93163" bIns="465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3163" tIns="46583" rIns="93163" bIns="46583" rtlCol="0"/>
          <a:lstStyle>
            <a:lvl1pPr algn="r">
              <a:defRPr sz="1200"/>
            </a:lvl1pPr>
          </a:lstStyle>
          <a:p>
            <a:fld id="{9693D87B-1AB1-4E30-8C55-191D61581B49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3" tIns="46583" rIns="93163" bIns="4658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63" tIns="46583" rIns="93163" bIns="4658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3"/>
          </a:xfrm>
          <a:prstGeom prst="rect">
            <a:avLst/>
          </a:prstGeom>
        </p:spPr>
        <p:txBody>
          <a:bodyPr vert="horz" lIns="93163" tIns="46583" rIns="93163" bIns="465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3163" tIns="46583" rIns="93163" bIns="46583" rtlCol="0" anchor="b"/>
          <a:lstStyle>
            <a:lvl1pPr algn="r">
              <a:defRPr sz="1200"/>
            </a:lvl1pPr>
          </a:lstStyle>
          <a:p>
            <a:fld id="{72855457-F817-4B05-9767-77097C9FE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771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85AF6-7B91-410C-85EC-A36A08950796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826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85AF6-7B91-410C-85EC-A36A08950796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041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85AF6-7B91-410C-85EC-A36A08950796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4184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85AF6-7B91-410C-85EC-A36A08950796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068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85AF6-7B91-410C-85EC-A36A0895079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9332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85AF6-7B91-410C-85EC-A36A08950796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7925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85AF6-7B91-410C-85EC-A36A0895079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579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9"/>
          <p:cNvSpPr>
            <a:spLocks noChangeShapeType="1"/>
          </p:cNvSpPr>
          <p:nvPr userDrawn="1"/>
        </p:nvSpPr>
        <p:spPr bwMode="auto">
          <a:xfrm>
            <a:off x="0" y="1008529"/>
            <a:ext cx="1219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82030" tIns="41015" rIns="82030" bIns="41015"/>
          <a:lstStyle/>
          <a:p>
            <a:pPr defTabSz="914079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4E5E"/>
              </a:solidFill>
              <a:latin typeface="Arial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911276" y="6252882"/>
            <a:ext cx="3694545" cy="252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030" tIns="41015" rIns="82030" bIns="41015">
            <a:spAutoFit/>
          </a:bodyPr>
          <a:lstStyle/>
          <a:p>
            <a:pPr algn="ctr" defTabSz="914079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100" i="1" dirty="0">
                <a:solidFill>
                  <a:srgbClr val="23913C"/>
                </a:solidFill>
                <a:latin typeface="Arial" charset="0"/>
              </a:rPr>
              <a:t>www.seeaction.energy.gov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910" y="6051177"/>
            <a:ext cx="4065925" cy="701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990" y="1201737"/>
            <a:ext cx="10972031" cy="4957299"/>
          </a:xfrm>
        </p:spPr>
        <p:txBody>
          <a:bodyPr/>
          <a:lstStyle>
            <a:lvl1pPr>
              <a:defRPr>
                <a:solidFill>
                  <a:srgbClr val="004E5E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rgbClr val="004E5E"/>
                </a:solidFill>
              </a:defRPr>
            </a:lvl2pPr>
            <a:lvl3pPr>
              <a:buClr>
                <a:srgbClr val="004E5E"/>
              </a:buClr>
              <a:defRPr>
                <a:solidFill>
                  <a:srgbClr val="004E5E"/>
                </a:solidFill>
              </a:defRPr>
            </a:lvl3pPr>
            <a:lvl4pPr>
              <a:defRPr>
                <a:solidFill>
                  <a:srgbClr val="004E5E"/>
                </a:solidFill>
              </a:defRPr>
            </a:lvl4pPr>
            <a:lvl5pPr>
              <a:defRPr>
                <a:solidFill>
                  <a:srgbClr val="004E5E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08529"/>
          </a:xfrm>
          <a:noFill/>
          <a:ln w="3175">
            <a:noFill/>
          </a:ln>
        </p:spPr>
        <p:txBody>
          <a:bodyPr/>
          <a:lstStyle>
            <a:lvl1pPr>
              <a:defRPr sz="3200" b="1" baseline="0">
                <a:solidFill>
                  <a:srgbClr val="004E5E"/>
                </a:solidFill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774550" y="6185647"/>
            <a:ext cx="2844031" cy="365592"/>
          </a:xfrm>
        </p:spPr>
        <p:txBody>
          <a:bodyPr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35DF5F9-2F4A-419A-B781-B48BFB530754}" type="slidenum">
              <a:rPr lang="en-US">
                <a:solidFill>
                  <a:srgbClr val="004E5E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4E5E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7267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278" y="134473"/>
            <a:ext cx="8566727" cy="1479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130426"/>
            <a:ext cx="10668000" cy="1470025"/>
          </a:xfrm>
        </p:spPr>
        <p:txBody>
          <a:bodyPr/>
          <a:lstStyle>
            <a:lvl1pPr>
              <a:defRPr b="1" i="0" baseline="0">
                <a:solidFill>
                  <a:srgbClr val="23913C"/>
                </a:solidFill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4E5E"/>
                </a:solidFill>
              </a:defRPr>
            </a:lvl1pPr>
            <a:lvl2pPr marL="456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5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3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0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9656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46550" y="0"/>
            <a:ext cx="1097203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6" tIns="45688" rIns="91376" bIns="456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990" y="1344706"/>
            <a:ext cx="10972031" cy="4782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6" tIns="45688" rIns="91376" bIns="456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737990" y="6356537"/>
            <a:ext cx="2844031" cy="365592"/>
          </a:xfrm>
          <a:prstGeom prst="rect">
            <a:avLst/>
          </a:prstGeom>
        </p:spPr>
        <p:txBody>
          <a:bodyPr vert="horz" lIns="82030" tIns="41015" rIns="82030" bIns="41015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079" fontAlgn="base">
              <a:spcBef>
                <a:spcPct val="0"/>
              </a:spcBef>
              <a:spcAft>
                <a:spcPct val="0"/>
              </a:spcAft>
              <a:defRPr/>
            </a:pPr>
            <a:fld id="{A343890E-6558-4235-B451-C0672864456B}" type="slidenum">
              <a:rPr lang="en-US" smtClean="0">
                <a:solidFill>
                  <a:srgbClr val="004E5E">
                    <a:tint val="75000"/>
                  </a:srgbClr>
                </a:solidFill>
                <a:latin typeface="Arial" charset="0"/>
              </a:rPr>
              <a:pPr defTabSz="91407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4E5E">
                  <a:tint val="75000"/>
                </a:srgbClr>
              </a:solidFill>
              <a:latin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4165990" y="6356537"/>
            <a:ext cx="3860031" cy="365592"/>
          </a:xfrm>
          <a:prstGeom prst="rect">
            <a:avLst/>
          </a:prstGeom>
        </p:spPr>
        <p:txBody>
          <a:bodyPr vert="horz" lIns="82030" tIns="41015" rIns="82030" bIns="41015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079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4E5E">
                  <a:tint val="75000"/>
                </a:srgb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872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" pitchFamily="34" charset="0"/>
        </a:defRPr>
      </a:lvl5pPr>
      <a:lvl6pPr marL="45688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375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063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751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789" indent="-3417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741969" indent="-2848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147" indent="-22786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866" indent="-22786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010" indent="-22786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836" indent="-228439" algn="l" defTabSz="91375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716" indent="-228439" algn="l" defTabSz="91375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595" indent="-228439" algn="l" defTabSz="91375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472" indent="-228439" algn="l" defTabSz="91375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02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0147" algn="l" defTabSz="8202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0295" algn="l" defTabSz="8202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0442" algn="l" defTabSz="8202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0589" algn="l" defTabSz="8202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0736" algn="l" defTabSz="8202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0885" algn="l" defTabSz="8202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71031" algn="l" defTabSz="8202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81178" algn="l" defTabSz="8202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3.jpeg"/><Relationship Id="rId2" Type="http://schemas.openxmlformats.org/officeDocument/2006/relationships/hyperlink" Target="mailto:ckramer@energyfuturesgroup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cagoldman@lbl.gov" TargetMode="External"/><Relationship Id="rId5" Type="http://schemas.openxmlformats.org/officeDocument/2006/relationships/image" Target="../media/image12.jpeg"/><Relationship Id="rId4" Type="http://schemas.openxmlformats.org/officeDocument/2006/relationships/hyperlink" Target="mailto:Eleni.pelican@ee.doe.gov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524126"/>
            <a:ext cx="10668000" cy="1470025"/>
          </a:xfrm>
        </p:spPr>
        <p:txBody>
          <a:bodyPr/>
          <a:lstStyle/>
          <a:p>
            <a:r>
              <a:rPr lang="en-US" dirty="0" smtClean="0"/>
              <a:t>Making It Count</a:t>
            </a:r>
            <a:r>
              <a:rPr lang="en-US" dirty="0"/>
              <a:t/>
            </a:r>
            <a:br>
              <a:rPr lang="en-US" dirty="0"/>
            </a:br>
            <a:r>
              <a:rPr lang="en-US" sz="2800" dirty="0" smtClean="0">
                <a:solidFill>
                  <a:schemeClr val="tx1"/>
                </a:solidFill>
              </a:rPr>
              <a:t>Understanding the Value of Energy Efficiency Financing Programs Funded by Utility Customers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451350"/>
            <a:ext cx="8534400" cy="1752600"/>
          </a:xfrm>
        </p:spPr>
        <p:txBody>
          <a:bodyPr/>
          <a:lstStyle/>
          <a:p>
            <a:r>
              <a:rPr lang="en-US" dirty="0" smtClean="0"/>
              <a:t>Chris Kramer, Energy Futures Group</a:t>
            </a:r>
          </a:p>
          <a:p>
            <a:r>
              <a:rPr lang="en-US" dirty="0" smtClean="0"/>
              <a:t>Chuck Goldman, Lawrence Berkeley National Laboratory</a:t>
            </a:r>
          </a:p>
          <a:p>
            <a:r>
              <a:rPr lang="en-US" dirty="0" smtClean="0"/>
              <a:t>Feb 11,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965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1297277"/>
              </p:ext>
            </p:extLst>
          </p:nvPr>
        </p:nvGraphicFramePr>
        <p:xfrm>
          <a:off x="98440" y="1170152"/>
          <a:ext cx="7059105" cy="48486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Placing EE Financing in a Regulatory Context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5DF5F9-2F4A-419A-B781-B48BFB530754}" type="slidenum">
              <a:rPr lang="en-US" smtClean="0">
                <a:solidFill>
                  <a:srgbClr val="004E5E">
                    <a:tint val="75000"/>
                  </a:srgbClr>
                </a:solidFill>
              </a:rPr>
              <a:pPr>
                <a:defRPr/>
              </a:pPr>
              <a:t>10</a:t>
            </a:fld>
            <a:endParaRPr lang="en-US">
              <a:solidFill>
                <a:srgbClr val="004E5E">
                  <a:tint val="75000"/>
                </a:srgb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505073" y="4820653"/>
            <a:ext cx="5342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Provides a basic rationale for regulatory oversight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248400" y="2839453"/>
            <a:ext cx="5414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Financing programs implemented by EE program administrator are typically subject to state PUC rules and requirements for EE programs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360695" y="1756612"/>
            <a:ext cx="5376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Regulatory oversight and treatment may depend in part on how the program is classified and treated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749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u="sng" dirty="0" smtClean="0"/>
              <a:t>Distinct Program</a:t>
            </a:r>
            <a:r>
              <a:rPr lang="en-US" dirty="0" smtClean="0"/>
              <a:t>: EE financing as a “program” rather than “component”</a:t>
            </a:r>
          </a:p>
          <a:p>
            <a:pPr marL="857380" lvl="1" indent="-457200"/>
            <a:r>
              <a:rPr lang="en-US" dirty="0" smtClean="0"/>
              <a:t>May bring attention to outcomes directly attributable to financing.</a:t>
            </a:r>
            <a:br>
              <a:rPr lang="en-US" dirty="0" smtClean="0"/>
            </a:b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u="sng" dirty="0"/>
              <a:t>Program </a:t>
            </a:r>
            <a:r>
              <a:rPr lang="en-US" u="sng" dirty="0" smtClean="0"/>
              <a:t>Type</a:t>
            </a:r>
            <a:r>
              <a:rPr lang="en-US" dirty="0" smtClean="0"/>
              <a:t>: </a:t>
            </a:r>
            <a:r>
              <a:rPr lang="en-US" sz="2400" dirty="0" smtClean="0">
                <a:latin typeface="+mn-lt"/>
                <a:cs typeface="+mn-cs"/>
              </a:rPr>
              <a:t>“Resource Acquisition” and “Market Transformation” </a:t>
            </a:r>
          </a:p>
          <a:p>
            <a:pPr marL="857380" lvl="1" indent="-457200"/>
            <a:r>
              <a:rPr lang="en-US" dirty="0" smtClean="0"/>
              <a:t>Can be </a:t>
            </a:r>
            <a:r>
              <a:rPr lang="en-US" i="1" u="sng" dirty="0" smtClean="0"/>
              <a:t>both</a:t>
            </a:r>
            <a:r>
              <a:rPr lang="en-US" dirty="0" smtClean="0"/>
              <a:t>: look at direct program outcomes and impact on broader market.</a:t>
            </a:r>
          </a:p>
          <a:p>
            <a:pPr marL="857380" lvl="1" indent="-457200"/>
            <a:r>
              <a:rPr lang="en-US" dirty="0" smtClean="0"/>
              <a:t>Evaluating RA-type impacts (short-term impacts from direct program activities) may shed light on prospects for future market transformation.</a:t>
            </a:r>
            <a:br>
              <a:rPr lang="en-US" dirty="0" smtClean="0"/>
            </a:b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u="sng" dirty="0"/>
              <a:t>Administrator Performance </a:t>
            </a:r>
            <a:r>
              <a:rPr lang="en-US" u="sng" dirty="0" smtClean="0"/>
              <a:t>Incentives</a:t>
            </a:r>
            <a:r>
              <a:rPr lang="en-US" dirty="0" smtClean="0"/>
              <a:t>: </a:t>
            </a:r>
          </a:p>
          <a:p>
            <a:pPr marL="400180" lvl="1" indent="0">
              <a:buNone/>
            </a:pPr>
            <a:r>
              <a:rPr lang="en-US" dirty="0" smtClean="0"/>
              <a:t>-    Linking outcomes to performance incentives may bring increased attention to evaluation.</a:t>
            </a:r>
          </a:p>
          <a:p>
            <a:pPr marL="457200" indent="-457200"/>
            <a:endParaRPr lang="en-US" dirty="0"/>
          </a:p>
          <a:p>
            <a:pPr marL="457200" indent="-457200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Treatment: Options and Implications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5DF5F9-2F4A-419A-B781-B48BFB530754}" type="slidenum">
              <a:rPr lang="en-US" smtClean="0">
                <a:solidFill>
                  <a:srgbClr val="004E5E">
                    <a:tint val="75000"/>
                  </a:srgbClr>
                </a:solidFill>
              </a:rPr>
              <a:pPr>
                <a:defRPr/>
              </a:pPr>
              <a:t>11</a:t>
            </a:fld>
            <a:endParaRPr lang="en-US">
              <a:solidFill>
                <a:srgbClr val="004E5E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42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6745200"/>
              </p:ext>
            </p:extLst>
          </p:nvPr>
        </p:nvGraphicFramePr>
        <p:xfrm>
          <a:off x="482600" y="1186330"/>
          <a:ext cx="11125200" cy="4583002"/>
        </p:xfrm>
        <a:graphic>
          <a:graphicData uri="http://schemas.openxmlformats.org/drawingml/2006/table">
            <a:tbl>
              <a:tblPr/>
              <a:tblGrid>
                <a:gridCol w="4235246"/>
                <a:gridCol w="613406"/>
                <a:gridCol w="6276548"/>
              </a:tblGrid>
              <a:tr h="638532">
                <a:tc>
                  <a:txBody>
                    <a:bodyPr/>
                    <a:lstStyle/>
                    <a:p>
                      <a:pPr marL="0" indent="114300" algn="l" fontAlgn="b"/>
                      <a:r>
                        <a:rPr lang="en-US" sz="3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 Context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Significance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</a:tr>
              <a:tr h="63853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Use of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Utility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Customer Funds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Rationale for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regulatory oversight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00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PUC Oversight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Oversight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savings targets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savings claims; Coordination with state energy planning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77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Program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Treatment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749300" lvl="1" indent="0"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A.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Distinct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</a:t>
                      </a:r>
                    </a:p>
                  </a:txBody>
                  <a:tcPr marL="857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57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Increased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attention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impact attributable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financing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71621">
                <a:tc>
                  <a:txBody>
                    <a:bodyPr/>
                    <a:lstStyle/>
                    <a:p>
                      <a:pPr marL="409575" lvl="1" indent="339725" algn="l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B. </a:t>
                      </a:r>
                      <a:r>
                        <a:rPr lang="fr-FR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Both</a:t>
                      </a:r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RA &amp; MT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57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Increased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attention to Direct/shorter-term impacts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which may inform prospects for Market Transformation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38532">
                <a:tc>
                  <a:txBody>
                    <a:bodyPr/>
                    <a:lstStyle/>
                    <a:p>
                      <a:pPr marL="409575" lvl="1" indent="339725"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 Performance Incentives</a:t>
                      </a:r>
                    </a:p>
                  </a:txBody>
                  <a:tcPr marL="857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857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Indirect,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via portfolio-level outcomes.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EE Financing in a Regulatory Context: California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5DF5F9-2F4A-419A-B781-B48BFB530754}" type="slidenum">
              <a:rPr lang="en-US" smtClean="0">
                <a:solidFill>
                  <a:srgbClr val="004E5E">
                    <a:tint val="75000"/>
                  </a:srgbClr>
                </a:solidFill>
              </a:rPr>
              <a:pPr>
                <a:defRPr/>
              </a:pPr>
              <a:t>12</a:t>
            </a:fld>
            <a:endParaRPr lang="en-US">
              <a:solidFill>
                <a:srgbClr val="004E5E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87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report focuses on three planning and performance tools that may help further inform the savings potential and impact of EE financing programs:</a:t>
            </a:r>
            <a:br>
              <a:rPr lang="en-US" dirty="0" smtClean="0"/>
            </a:b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u="sng" dirty="0" smtClean="0"/>
              <a:t>Potential Studies</a:t>
            </a:r>
            <a:r>
              <a:rPr lang="en-US" dirty="0" smtClean="0"/>
              <a:t>: What level of savings might EE financing strategies be expected to achieve?</a:t>
            </a:r>
            <a:br>
              <a:rPr lang="en-US" dirty="0" smtClean="0"/>
            </a:b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u="sng" dirty="0" smtClean="0"/>
              <a:t>Cost-Effectiveness</a:t>
            </a:r>
            <a:r>
              <a:rPr lang="en-US" dirty="0" smtClean="0"/>
              <a:t>: How does EE financing impact the ratio of benefits to costs, as well as the ability to maximize total net benefits?</a:t>
            </a:r>
            <a:br>
              <a:rPr lang="en-US" dirty="0" smtClean="0"/>
            </a:b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u="sng" dirty="0" smtClean="0"/>
              <a:t>Evaluation</a:t>
            </a:r>
            <a:r>
              <a:rPr lang="en-US" dirty="0" smtClean="0"/>
              <a:t>: What level of savings are actually attributable to EE financing programs, above and beyond savings that might occur in their absence?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and Performance Tools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5DF5F9-2F4A-419A-B781-B48BFB530754}" type="slidenum">
              <a:rPr lang="en-US" smtClean="0">
                <a:solidFill>
                  <a:srgbClr val="004E5E">
                    <a:tint val="75000"/>
                  </a:srgbClr>
                </a:solidFill>
              </a:rPr>
              <a:pPr>
                <a:defRPr/>
              </a:pPr>
              <a:t>13</a:t>
            </a:fld>
            <a:endParaRPr lang="en-US">
              <a:solidFill>
                <a:srgbClr val="004E5E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00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Two different approaches to examining the potential for EE financing to date:</a:t>
            </a:r>
            <a:br>
              <a:rPr lang="en-US" dirty="0" smtClean="0"/>
            </a:br>
            <a:endParaRPr lang="en-US" dirty="0" smtClean="0"/>
          </a:p>
          <a:p>
            <a:pPr marL="514164" indent="-457200">
              <a:buFont typeface="+mj-lt"/>
              <a:buAutoNum type="arabicPeriod"/>
            </a:pPr>
            <a:r>
              <a:rPr lang="en-US" dirty="0" smtClean="0"/>
              <a:t>“</a:t>
            </a:r>
            <a:r>
              <a:rPr lang="en-US" u="sng" dirty="0" smtClean="0"/>
              <a:t>Total Addressable Market</a:t>
            </a:r>
            <a:r>
              <a:rPr lang="en-US" dirty="0" smtClean="0"/>
              <a:t>” (TAM): The </a:t>
            </a:r>
            <a:r>
              <a:rPr lang="en-US" i="1" u="sng" dirty="0" smtClean="0"/>
              <a:t>total amount </a:t>
            </a:r>
            <a:r>
              <a:rPr lang="en-US" u="sng" dirty="0" smtClean="0"/>
              <a:t>of capital needed </a:t>
            </a:r>
            <a:r>
              <a:rPr lang="en-US" dirty="0" smtClean="0"/>
              <a:t>to implement </a:t>
            </a:r>
            <a:r>
              <a:rPr lang="en-US" i="1" u="sng" dirty="0" smtClean="0"/>
              <a:t>all</a:t>
            </a:r>
            <a:r>
              <a:rPr lang="en-US" dirty="0" smtClean="0"/>
              <a:t> (or most) unrealized EE savings potential.</a:t>
            </a:r>
            <a:br>
              <a:rPr lang="en-US" dirty="0" smtClean="0"/>
            </a:br>
            <a:endParaRPr lang="en-US" dirty="0" smtClean="0"/>
          </a:p>
          <a:p>
            <a:pPr marL="514164" indent="-457200">
              <a:buFont typeface="+mj-lt"/>
              <a:buAutoNum type="arabicPeriod"/>
            </a:pPr>
            <a:r>
              <a:rPr lang="en-US" u="sng" dirty="0" smtClean="0"/>
              <a:t>Achievable Savings Potential</a:t>
            </a:r>
            <a:r>
              <a:rPr lang="en-US" dirty="0" smtClean="0"/>
              <a:t>: The </a:t>
            </a:r>
            <a:r>
              <a:rPr lang="en-US" u="sng" dirty="0" smtClean="0"/>
              <a:t>total </a:t>
            </a:r>
            <a:r>
              <a:rPr lang="en-US" i="1" u="sng" dirty="0" smtClean="0"/>
              <a:t>achievable</a:t>
            </a:r>
            <a:r>
              <a:rPr lang="en-US" u="sng" dirty="0" smtClean="0"/>
              <a:t> savings potential</a:t>
            </a:r>
            <a:r>
              <a:rPr lang="en-US" dirty="0" smtClean="0"/>
              <a:t> that any </a:t>
            </a:r>
            <a:r>
              <a:rPr lang="en-US" i="1" u="sng" dirty="0" smtClean="0"/>
              <a:t>particular</a:t>
            </a:r>
            <a:r>
              <a:rPr lang="en-US" dirty="0"/>
              <a:t> </a:t>
            </a:r>
            <a:r>
              <a:rPr lang="en-US" dirty="0" smtClean="0"/>
              <a:t>financing program or set of programs might generate.</a:t>
            </a:r>
            <a:br>
              <a:rPr lang="en-US" dirty="0" smtClean="0"/>
            </a:br>
            <a:endParaRPr lang="en-US" dirty="0" smtClean="0"/>
          </a:p>
          <a:p>
            <a:pPr marL="56964" indent="0">
              <a:buNone/>
            </a:pPr>
            <a:r>
              <a:rPr lang="en-US" dirty="0" smtClean="0"/>
              <a:t>The former is loosely analogous to a “technical” potential study, while the latter is similar to an “achievable” savings potential study for traditional EE programs.</a:t>
            </a:r>
          </a:p>
          <a:p>
            <a:pPr marL="914344" lvl="1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Studies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5DF5F9-2F4A-419A-B781-B48BFB530754}" type="slidenum">
              <a:rPr lang="en-US" smtClean="0">
                <a:solidFill>
                  <a:srgbClr val="004E5E">
                    <a:tint val="75000"/>
                  </a:srgbClr>
                </a:solidFill>
              </a:rPr>
              <a:pPr>
                <a:defRPr/>
              </a:pPr>
              <a:t>14</a:t>
            </a:fld>
            <a:endParaRPr lang="en-US">
              <a:solidFill>
                <a:srgbClr val="004E5E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74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280160"/>
            <a:ext cx="12257510" cy="3044349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TAM Approach: New York (</a:t>
            </a:r>
            <a:r>
              <a:rPr lang="en-US" dirty="0" err="1" smtClean="0"/>
              <a:t>Booz&amp;Co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596139"/>
            <a:ext cx="12192000" cy="1241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0418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3926" y="1159351"/>
            <a:ext cx="10324148" cy="48494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Achievable Potential Approach: California (Navigant study)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6915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990" y="1082843"/>
            <a:ext cx="10972031" cy="5076194"/>
          </a:xfrm>
        </p:spPr>
        <p:txBody>
          <a:bodyPr/>
          <a:lstStyle/>
          <a:p>
            <a:r>
              <a:rPr lang="en-US" u="sng" dirty="0"/>
              <a:t>Key </a:t>
            </a:r>
            <a:r>
              <a:rPr lang="en-US" u="sng" dirty="0" smtClean="0"/>
              <a:t>Concept</a:t>
            </a:r>
            <a:r>
              <a:rPr lang="en-US" dirty="0"/>
              <a:t>: </a:t>
            </a:r>
            <a:r>
              <a:rPr lang="en-US" dirty="0" smtClean="0"/>
              <a:t>Benefit Cost Ratio vs. Net Benefits</a:t>
            </a:r>
          </a:p>
          <a:p>
            <a:pPr lvl="1"/>
            <a:r>
              <a:rPr lang="en-US" u="sng" dirty="0" smtClean="0"/>
              <a:t>Ratios</a:t>
            </a:r>
            <a:r>
              <a:rPr lang="en-US" dirty="0" smtClean="0"/>
              <a:t>: Program administrator benefit-cost </a:t>
            </a:r>
            <a:r>
              <a:rPr lang="en-US" i="1" u="sng" dirty="0" smtClean="0"/>
              <a:t>ratios</a:t>
            </a:r>
            <a:r>
              <a:rPr lang="en-US" dirty="0" smtClean="0"/>
              <a:t> </a:t>
            </a:r>
            <a:r>
              <a:rPr lang="en-US" dirty="0"/>
              <a:t>may improve if </a:t>
            </a:r>
            <a:r>
              <a:rPr lang="en-US" dirty="0" smtClean="0"/>
              <a:t>a shift toward financing is accompanied by a shift of project costs onto customers</a:t>
            </a:r>
          </a:p>
          <a:p>
            <a:pPr lvl="1"/>
            <a:r>
              <a:rPr lang="en-US" u="sng" dirty="0" smtClean="0"/>
              <a:t>Net Benefits</a:t>
            </a:r>
            <a:r>
              <a:rPr lang="en-US" dirty="0" smtClean="0"/>
              <a:t>: However, </a:t>
            </a:r>
            <a:r>
              <a:rPr lang="en-US" i="1" u="sng" dirty="0" smtClean="0"/>
              <a:t>total</a:t>
            </a:r>
            <a:r>
              <a:rPr lang="en-US" i="1" dirty="0" smtClean="0"/>
              <a:t> </a:t>
            </a:r>
            <a:r>
              <a:rPr lang="en-US" dirty="0" smtClean="0"/>
              <a:t>net benefits may diminish if participation rates or attributable savings decline in an EE Finance Program.  This would be </a:t>
            </a:r>
            <a:r>
              <a:rPr lang="en-US" i="1" u="sng" dirty="0" smtClean="0"/>
              <a:t>less</a:t>
            </a:r>
            <a:r>
              <a:rPr lang="en-US" dirty="0" smtClean="0"/>
              <a:t> cost-effective.</a:t>
            </a:r>
          </a:p>
          <a:p>
            <a:r>
              <a:rPr lang="en-US" dirty="0" smtClean="0"/>
              <a:t>Hypothetical example: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EE Financing and Cost-Effectiveness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5DF5F9-2F4A-419A-B781-B48BFB530754}" type="slidenum">
              <a:rPr lang="en-US" smtClean="0">
                <a:solidFill>
                  <a:srgbClr val="004E5E">
                    <a:tint val="75000"/>
                  </a:srgbClr>
                </a:solidFill>
              </a:rPr>
              <a:pPr>
                <a:defRPr/>
              </a:pPr>
              <a:t>17</a:t>
            </a:fld>
            <a:endParaRPr lang="en-US" dirty="0">
              <a:solidFill>
                <a:srgbClr val="004E5E">
                  <a:tint val="75000"/>
                </a:srgb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999695"/>
              </p:ext>
            </p:extLst>
          </p:nvPr>
        </p:nvGraphicFramePr>
        <p:xfrm>
          <a:off x="609984" y="3924226"/>
          <a:ext cx="109720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3896"/>
                <a:gridCol w="3550792"/>
                <a:gridCol w="3657344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EE Program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Financing as a Substitute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Program Administrator Costs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$1,500,000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$800,000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Benefits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$3,000,000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$2,000,000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Program Administrator Test (B/C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Ratio)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2.5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r>
                        <a:rPr lang="en-US" baseline="0" dirty="0" smtClean="0"/>
                        <a:t> Net Benefits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$1,500,000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$1,200,000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177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984" y="1042737"/>
            <a:ext cx="10972031" cy="5033001"/>
          </a:xfrm>
        </p:spPr>
        <p:txBody>
          <a:bodyPr/>
          <a:lstStyle/>
          <a:p>
            <a:pPr marL="341789" lvl="1" indent="-341789">
              <a:buFont typeface="Arial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Differing impacts on PACT vs. TRC/societal tests</a:t>
            </a:r>
          </a:p>
          <a:p>
            <a:pPr marL="741967" lvl="2" indent="-341789"/>
            <a:r>
              <a:rPr lang="en-US" dirty="0" smtClean="0">
                <a:solidFill>
                  <a:schemeClr val="tx1"/>
                </a:solidFill>
              </a:rPr>
              <a:t>EE Financing programs typically intend to increase participant cost share; this program design strategy impacts PACT more </a:t>
            </a:r>
            <a:r>
              <a:rPr lang="en-US" dirty="0">
                <a:solidFill>
                  <a:schemeClr val="tx1"/>
                </a:solidFill>
              </a:rPr>
              <a:t>than </a:t>
            </a:r>
            <a:r>
              <a:rPr lang="en-US" dirty="0" smtClean="0">
                <a:solidFill>
                  <a:schemeClr val="tx1"/>
                </a:solidFill>
              </a:rPr>
              <a:t>TRC or societal tests</a:t>
            </a:r>
          </a:p>
          <a:p>
            <a:r>
              <a:rPr lang="en-US" sz="2400" dirty="0" smtClean="0">
                <a:latin typeface="+mn-lt"/>
                <a:cs typeface="+mn-cs"/>
              </a:rPr>
              <a:t>Types </a:t>
            </a:r>
            <a:r>
              <a:rPr lang="en-US" sz="2400" dirty="0">
                <a:latin typeface="+mn-lt"/>
                <a:cs typeface="+mn-cs"/>
              </a:rPr>
              <a:t>of Costs and Methodological Measurement Issues</a:t>
            </a:r>
          </a:p>
          <a:p>
            <a:pPr lvl="1"/>
            <a:r>
              <a:rPr lang="en-US" sz="2100" dirty="0"/>
              <a:t>Not all budget allocations should be treated as </a:t>
            </a:r>
            <a:r>
              <a:rPr lang="en-US" sz="2100" dirty="0" smtClean="0"/>
              <a:t>costs (e.g</a:t>
            </a:r>
            <a:r>
              <a:rPr lang="en-US" sz="2100" dirty="0"/>
              <a:t>., funds that will be returned or are not expected to be </a:t>
            </a:r>
            <a:r>
              <a:rPr lang="en-US" sz="2100" dirty="0" smtClean="0"/>
              <a:t>expended: loan </a:t>
            </a:r>
            <a:r>
              <a:rPr lang="en-US" sz="2100" dirty="0"/>
              <a:t>principal, excess loss reserve </a:t>
            </a:r>
            <a:r>
              <a:rPr lang="en-US" sz="2100" dirty="0" smtClean="0"/>
              <a:t>funds)</a:t>
            </a:r>
            <a:endParaRPr lang="en-US" sz="2100" dirty="0"/>
          </a:p>
          <a:p>
            <a:pPr lvl="1"/>
            <a:r>
              <a:rPr lang="en-US" sz="2100" dirty="0" smtClean="0"/>
              <a:t>Administrator costs may </a:t>
            </a:r>
            <a:r>
              <a:rPr lang="en-US" sz="2100" dirty="0"/>
              <a:t>exceed energy-related costs </a:t>
            </a:r>
            <a:r>
              <a:rPr lang="en-US" sz="2100" dirty="0" smtClean="0"/>
              <a:t>because loans may support whole measure cost (and losses, buy-downs, etc. tie back to loan principal amounts)</a:t>
            </a:r>
            <a:endParaRPr lang="en-US" sz="2100" dirty="0"/>
          </a:p>
          <a:p>
            <a:pPr lvl="1"/>
            <a:r>
              <a:rPr lang="en-US" sz="2100" dirty="0" smtClean="0"/>
              <a:t>Cost-effectiveness screening tests require </a:t>
            </a:r>
            <a:r>
              <a:rPr lang="en-US" sz="2100" dirty="0"/>
              <a:t>predicting expected losses over time and </a:t>
            </a:r>
            <a:r>
              <a:rPr lang="en-US" sz="2100" dirty="0" smtClean="0"/>
              <a:t>may require accounting </a:t>
            </a:r>
            <a:r>
              <a:rPr lang="en-US" sz="2100" dirty="0"/>
              <a:t>for costs of </a:t>
            </a:r>
            <a:r>
              <a:rPr lang="en-US" sz="2100" dirty="0" smtClean="0"/>
              <a:t>uncertainty</a:t>
            </a:r>
          </a:p>
          <a:p>
            <a:pPr lvl="1"/>
            <a:r>
              <a:rPr lang="en-US" sz="2100" dirty="0" smtClean="0"/>
              <a:t>Treatment of other costs (interest expenses, opportunity costs of below-market lending of customer funds) remain unsettled; may be areas for further research.</a:t>
            </a:r>
            <a:endParaRPr lang="en-US" sz="21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Unique Features of Financing: </a:t>
            </a:r>
            <a:br>
              <a:rPr lang="en-US" dirty="0" smtClean="0"/>
            </a:br>
            <a:r>
              <a:rPr lang="en-US" dirty="0" smtClean="0"/>
              <a:t>Implications for Cost-Effectiveness Tests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5DF5F9-2F4A-419A-B781-B48BFB530754}" type="slidenum">
              <a:rPr lang="en-US" smtClean="0">
                <a:solidFill>
                  <a:srgbClr val="004E5E">
                    <a:tint val="75000"/>
                  </a:srgbClr>
                </a:solidFill>
              </a:rPr>
              <a:pPr>
                <a:defRPr/>
              </a:pPr>
              <a:t>18</a:t>
            </a:fld>
            <a:endParaRPr lang="en-US" dirty="0">
              <a:solidFill>
                <a:srgbClr val="004E5E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20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K</a:t>
            </a:r>
            <a:r>
              <a:rPr lang="en-US" u="sng" dirty="0" smtClean="0"/>
              <a:t>ey Finding #1</a:t>
            </a:r>
            <a:r>
              <a:rPr lang="en-US" dirty="0" smtClean="0"/>
              <a:t>: Placing </a:t>
            </a:r>
            <a:r>
              <a:rPr lang="en-US" i="1" dirty="0" smtClean="0"/>
              <a:t>loan volume </a:t>
            </a:r>
            <a:r>
              <a:rPr lang="en-US" dirty="0" smtClean="0"/>
              <a:t>in context</a:t>
            </a:r>
          </a:p>
          <a:p>
            <a:pPr lvl="1"/>
            <a:r>
              <a:rPr lang="en-US" u="sng" dirty="0" smtClean="0"/>
              <a:t>Volume</a:t>
            </a:r>
            <a:r>
              <a:rPr lang="en-US" dirty="0" smtClean="0"/>
              <a:t>: $100 MM/</a:t>
            </a:r>
            <a:r>
              <a:rPr lang="en-US" dirty="0" err="1" smtClean="0"/>
              <a:t>yr</a:t>
            </a:r>
            <a:r>
              <a:rPr lang="en-US" dirty="0" smtClean="0"/>
              <a:t> (one of highest-volume programs in country)</a:t>
            </a:r>
            <a:endParaRPr lang="en-US" u="sng" dirty="0" smtClean="0"/>
          </a:p>
          <a:p>
            <a:pPr lvl="1"/>
            <a:r>
              <a:rPr lang="en-US" u="sng" dirty="0" smtClean="0"/>
              <a:t>Program Penetration</a:t>
            </a:r>
            <a:r>
              <a:rPr lang="en-US" dirty="0" smtClean="0"/>
              <a:t>: Used by only 9% of res program participants</a:t>
            </a:r>
          </a:p>
          <a:p>
            <a:pPr lvl="1"/>
            <a:r>
              <a:rPr lang="en-US" u="sng" dirty="0" smtClean="0"/>
              <a:t>Measure mix</a:t>
            </a:r>
            <a:r>
              <a:rPr lang="en-US" dirty="0" smtClean="0"/>
              <a:t>: Only 10% of loans used for weatherization (80% single-measure equipment replacement)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u="sng" dirty="0" smtClean="0"/>
              <a:t>Key Finding #2</a:t>
            </a:r>
            <a:r>
              <a:rPr lang="en-US" dirty="0" smtClean="0"/>
              <a:t>: Understanding </a:t>
            </a:r>
            <a:r>
              <a:rPr lang="en-US" i="1" dirty="0" smtClean="0"/>
              <a:t>attribution rates </a:t>
            </a:r>
            <a:r>
              <a:rPr lang="en-US" dirty="0" smtClean="0"/>
              <a:t>in context</a:t>
            </a:r>
          </a:p>
          <a:p>
            <a:pPr lvl="1"/>
            <a:r>
              <a:rPr lang="en-US" dirty="0" smtClean="0"/>
              <a:t>85% of HEAT Loan users said it allowed them to make improvements they would not have otherwise made.</a:t>
            </a:r>
          </a:p>
          <a:p>
            <a:pPr lvl="1"/>
            <a:r>
              <a:rPr lang="en-US" dirty="0" smtClean="0"/>
              <a:t>Conclusion: a loan product may be important for those who use it, even if they make up relatively small percentage of overall program participants.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Placing Financing In Context: MA Evaluation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5DF5F9-2F4A-419A-B781-B48BFB530754}" type="slidenum">
              <a:rPr lang="en-US" smtClean="0">
                <a:solidFill>
                  <a:srgbClr val="004E5E">
                    <a:tint val="75000"/>
                  </a:srgbClr>
                </a:solidFill>
              </a:rPr>
              <a:pPr>
                <a:defRPr/>
              </a:pPr>
              <a:t>19</a:t>
            </a:fld>
            <a:endParaRPr lang="en-US">
              <a:solidFill>
                <a:srgbClr val="004E5E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72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SEE Action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DCBC37-0A35-4E0E-8233-C36837CA9FF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5" name="Picture 1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1143000"/>
            <a:ext cx="4775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03200" y="2362480"/>
            <a:ext cx="6807200" cy="2385256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marL="285717" indent="-285717" defTabSz="911119" fontAlgn="base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>
                <a:solidFill>
                  <a:srgbClr val="004E5E"/>
                </a:solidFill>
                <a:latin typeface="Arial" pitchFamily="34" charset="0"/>
                <a:cs typeface="Arial" pitchFamily="34" charset="0"/>
              </a:rPr>
              <a:t>Network of 200+ leaders and professionals, led by state and local policymakers, bringing </a:t>
            </a:r>
            <a:r>
              <a:rPr lang="en-US" sz="2400" dirty="0" smtClean="0">
                <a:solidFill>
                  <a:srgbClr val="004E5E"/>
                </a:solidFill>
                <a:latin typeface="Arial" pitchFamily="34" charset="0"/>
                <a:cs typeface="Arial" pitchFamily="34" charset="0"/>
              </a:rPr>
              <a:t>EE </a:t>
            </a:r>
            <a:r>
              <a:rPr lang="en-US" sz="2400" dirty="0">
                <a:solidFill>
                  <a:srgbClr val="004E5E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en-US" sz="2400" dirty="0" smtClean="0">
                <a:solidFill>
                  <a:srgbClr val="004E5E"/>
                </a:solidFill>
                <a:latin typeface="Arial" pitchFamily="34" charset="0"/>
                <a:cs typeface="Arial" pitchFamily="34" charset="0"/>
              </a:rPr>
              <a:t>scale at state &amp; local levels</a:t>
            </a:r>
            <a:endParaRPr lang="en-US" sz="2400" dirty="0">
              <a:solidFill>
                <a:srgbClr val="004E5E"/>
              </a:solidFill>
              <a:latin typeface="Arial" pitchFamily="34" charset="0"/>
              <a:cs typeface="Arial" pitchFamily="34" charset="0"/>
            </a:endParaRPr>
          </a:p>
          <a:p>
            <a:pPr defTabSz="911119" fontAlgn="base">
              <a:spcBef>
                <a:spcPct val="0"/>
              </a:spcBef>
              <a:spcAft>
                <a:spcPct val="0"/>
              </a:spcAft>
            </a:pPr>
            <a:endParaRPr lang="en-US" sz="1200" dirty="0">
              <a:solidFill>
                <a:srgbClr val="004E5E"/>
              </a:solidFill>
              <a:latin typeface="Arial" pitchFamily="34" charset="0"/>
              <a:cs typeface="Arial" pitchFamily="34" charset="0"/>
            </a:endParaRPr>
          </a:p>
          <a:p>
            <a:pPr marL="285717" indent="-285717" defTabSz="911119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1200" dirty="0">
              <a:solidFill>
                <a:srgbClr val="004E5E"/>
              </a:solidFill>
              <a:latin typeface="Arial" pitchFamily="34" charset="0"/>
              <a:cs typeface="Arial" pitchFamily="34" charset="0"/>
            </a:endParaRPr>
          </a:p>
          <a:p>
            <a:pPr marL="285717" indent="-285717" defTabSz="911119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400" dirty="0">
                <a:solidFill>
                  <a:srgbClr val="004E5E"/>
                </a:solidFill>
                <a:latin typeface="Arial" pitchFamily="34" charset="0"/>
                <a:cs typeface="Arial" pitchFamily="34" charset="0"/>
              </a:rPr>
              <a:t>Facilitated by DOE and EPA; successor to the National Action </a:t>
            </a:r>
            <a:r>
              <a:rPr lang="en-US" sz="2400" dirty="0" smtClean="0">
                <a:solidFill>
                  <a:srgbClr val="004E5E"/>
                </a:solidFill>
                <a:latin typeface="Arial" pitchFamily="34" charset="0"/>
                <a:cs typeface="Arial" pitchFamily="34" charset="0"/>
              </a:rPr>
              <a:t>    Plan </a:t>
            </a:r>
            <a:r>
              <a:rPr lang="en-US" sz="2400" dirty="0">
                <a:solidFill>
                  <a:srgbClr val="004E5E"/>
                </a:solidFill>
                <a:latin typeface="Arial" pitchFamily="34" charset="0"/>
                <a:cs typeface="Arial" pitchFamily="34" charset="0"/>
              </a:rPr>
              <a:t>for Energy Efficiency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20000" y="4876801"/>
            <a:ext cx="3759200" cy="1200316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 defTabSz="911119" fontAlgn="base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srgbClr val="004E5E"/>
                </a:solidFill>
                <a:latin typeface="Calibri" pitchFamily="34" charset="0"/>
                <a:cs typeface="Calibri" pitchFamily="34" charset="0"/>
              </a:rPr>
              <a:t>The SEE Action Network is active in the largest areas of challenge and opportunity to advance energy efficiency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1219200"/>
            <a:ext cx="5080000" cy="6771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29" tIns="45714" rIns="91429" bIns="45714" rtlCol="0">
            <a:spAutoFit/>
          </a:bodyPr>
          <a:lstStyle/>
          <a:p>
            <a:pPr algn="ctr" defTabSz="914293"/>
            <a:r>
              <a:rPr lang="en-US" sz="2000" b="1" dirty="0">
                <a:solidFill>
                  <a:prstClr val="white"/>
                </a:solidFill>
              </a:rPr>
              <a:t>Goal: </a:t>
            </a:r>
            <a:r>
              <a:rPr lang="en-US" dirty="0">
                <a:solidFill>
                  <a:prstClr val="white"/>
                </a:solidFill>
              </a:rPr>
              <a:t>All cost-effective energy efficiency by 2020</a:t>
            </a:r>
            <a:endParaRPr lang="en-US" sz="20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1893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Evaluation: Savings Attribution</a:t>
            </a:r>
            <a:r>
              <a:rPr lang="en-US" dirty="0"/>
              <a:t> </a:t>
            </a:r>
            <a:r>
              <a:rPr lang="en-US" dirty="0" smtClean="0"/>
              <a:t>and EE Financing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5DF5F9-2F4A-419A-B781-B48BFB530754}" type="slidenum">
              <a:rPr lang="en-US" smtClean="0">
                <a:solidFill>
                  <a:srgbClr val="004E5E">
                    <a:tint val="75000"/>
                  </a:srgbClr>
                </a:solidFill>
              </a:rPr>
              <a:pPr>
                <a:defRPr/>
              </a:pPr>
              <a:t>20</a:t>
            </a:fld>
            <a:endParaRPr lang="en-US">
              <a:solidFill>
                <a:srgbClr val="004E5E">
                  <a:tint val="75000"/>
                </a:srgbClr>
              </a:solidFill>
            </a:endParaRP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66862" y="1144401"/>
            <a:ext cx="9058275" cy="490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990" y="1201737"/>
            <a:ext cx="10972031" cy="980969"/>
          </a:xfrm>
        </p:spPr>
        <p:txBody>
          <a:bodyPr/>
          <a:lstStyle/>
          <a:p>
            <a:r>
              <a:rPr lang="en-US" dirty="0" smtClean="0"/>
              <a:t>Self-report may not be most reliable method of estimating financing attribution.  Evaluation community has been discussing alternatives.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Determining Attribution Rates: Illinois Example 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946370"/>
              </p:ext>
            </p:extLst>
          </p:nvPr>
        </p:nvGraphicFramePr>
        <p:xfrm>
          <a:off x="609988" y="2182706"/>
          <a:ext cx="10972032" cy="189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8652"/>
                <a:gridCol w="722338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Illinois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Self-Report Fre</a:t>
                      </a:r>
                      <a:r>
                        <a:rPr lang="en-US" baseline="0" dirty="0" smtClean="0"/>
                        <a:t>e Ridership Estimate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Other Data Points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37% of partial</a:t>
                      </a:r>
                      <a:r>
                        <a:rPr lang="en-US" baseline="0" dirty="0" smtClean="0"/>
                        <a:t> financing participants (denied or withdrew) installed the same high-efficiency measure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Why</a:t>
                      </a:r>
                      <a:r>
                        <a:rPr lang="en-US" baseline="0" dirty="0" smtClean="0"/>
                        <a:t> Not Factored Into Free Ridership?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Partial</a:t>
                      </a:r>
                      <a:r>
                        <a:rPr lang="en-US" baseline="0" dirty="0" smtClean="0"/>
                        <a:t> participants may have been influenced by the financing program, even if they didn’t end up using the financing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9988" y="4082626"/>
            <a:ext cx="10972032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Other examples: Maine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10% self-report free ridership estimate based on several questions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But in one question, 44% said they would have installed same measure without the program.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Not factored in: “often” would have been less efficient or installed later.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4408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Best practices for evaluating programs that have market transformation objectives </a:t>
            </a:r>
            <a:r>
              <a:rPr lang="en-US" dirty="0" smtClean="0"/>
              <a:t>include: </a:t>
            </a:r>
            <a:endParaRPr lang="en-US" dirty="0"/>
          </a:p>
          <a:p>
            <a:pPr lvl="1"/>
            <a:r>
              <a:rPr lang="en-US" dirty="0"/>
              <a:t>Developing a logic model </a:t>
            </a:r>
            <a:r>
              <a:rPr lang="en-US" dirty="0" smtClean="0"/>
              <a:t>that describes the “program theory” </a:t>
            </a:r>
            <a:r>
              <a:rPr lang="en-US" dirty="0" smtClean="0">
                <a:solidFill>
                  <a:schemeClr val="tx1"/>
                </a:solidFill>
              </a:rPr>
              <a:t>(how the financing program will reduce market barriers and transform existing markets)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/>
              <a:t>Establishing </a:t>
            </a:r>
            <a:r>
              <a:rPr lang="en-US" dirty="0" smtClean="0">
                <a:solidFill>
                  <a:schemeClr val="tx1"/>
                </a:solidFill>
              </a:rPr>
              <a:t>market activity </a:t>
            </a:r>
            <a:r>
              <a:rPr lang="en-US" dirty="0" smtClean="0"/>
              <a:t>baselines </a:t>
            </a:r>
            <a:r>
              <a:rPr lang="en-US" dirty="0"/>
              <a:t>against which progress will be measured;</a:t>
            </a:r>
          </a:p>
          <a:p>
            <a:pPr lvl="1"/>
            <a:r>
              <a:rPr lang="en-US" dirty="0"/>
              <a:t>Agreeing upon interim metrics to show progress;</a:t>
            </a:r>
          </a:p>
          <a:p>
            <a:pPr lvl="1"/>
            <a:r>
              <a:rPr lang="en-US" dirty="0"/>
              <a:t>Committing to a timeline of progress indicators; and</a:t>
            </a:r>
          </a:p>
          <a:p>
            <a:pPr lvl="1"/>
            <a:r>
              <a:rPr lang="en-US" dirty="0"/>
              <a:t>Measuring ultimate results attributable to the </a:t>
            </a:r>
            <a:r>
              <a:rPr lang="en-US" dirty="0" smtClean="0">
                <a:solidFill>
                  <a:schemeClr val="tx1"/>
                </a:solidFill>
              </a:rPr>
              <a:t>EE finance program </a:t>
            </a:r>
            <a:r>
              <a:rPr lang="en-US" dirty="0"/>
              <a:t>over an extended period of time</a:t>
            </a:r>
            <a:r>
              <a:rPr lang="en-US" dirty="0" smtClean="0"/>
              <a:t>.</a:t>
            </a:r>
          </a:p>
          <a:p>
            <a:r>
              <a:rPr lang="en-US" dirty="0" smtClean="0"/>
              <a:t>Not to the exclusion of RA evaluation, which may inform MT prospects.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– Market Transformation Perspective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5DF5F9-2F4A-419A-B781-B48BFB530754}" type="slidenum">
              <a:rPr lang="en-US" smtClean="0">
                <a:solidFill>
                  <a:srgbClr val="004E5E">
                    <a:tint val="75000"/>
                  </a:srgbClr>
                </a:solidFill>
              </a:rPr>
              <a:pPr>
                <a:defRPr/>
              </a:pPr>
              <a:t>22</a:t>
            </a:fld>
            <a:endParaRPr lang="en-US">
              <a:solidFill>
                <a:srgbClr val="004E5E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6591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Transformation Evaluation – Logic Model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5DF5F9-2F4A-419A-B781-B48BFB530754}" type="slidenum">
              <a:rPr lang="en-US" smtClean="0">
                <a:solidFill>
                  <a:srgbClr val="004E5E">
                    <a:tint val="75000"/>
                  </a:srgbClr>
                </a:solidFill>
              </a:rPr>
              <a:pPr>
                <a:defRPr/>
              </a:pPr>
              <a:t>23</a:t>
            </a:fld>
            <a:endParaRPr lang="en-US">
              <a:solidFill>
                <a:srgbClr val="004E5E">
                  <a:tint val="75000"/>
                </a:srgb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990" y="1201738"/>
            <a:ext cx="10972031" cy="831600"/>
          </a:xfrm>
        </p:spPr>
        <p:txBody>
          <a:bodyPr/>
          <a:lstStyle/>
          <a:p>
            <a:r>
              <a:rPr lang="en-US" dirty="0" smtClean="0"/>
              <a:t>One example of a logic model for EE financing (not currently adopted anywhere, but has been explored in some jurisdictions):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1589" y="2226546"/>
            <a:ext cx="7068822" cy="378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6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0535589"/>
              </p:ext>
            </p:extLst>
          </p:nvPr>
        </p:nvGraphicFramePr>
        <p:xfrm>
          <a:off x="0" y="1008530"/>
          <a:ext cx="12192001" cy="58598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40603"/>
                <a:gridCol w="3872753"/>
                <a:gridCol w="5978645"/>
              </a:tblGrid>
              <a:tr h="349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Time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59" marR="672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Data Category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59" marR="672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Metrics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59" marR="67259" marT="0" marB="0"/>
                </a:tc>
              </a:tr>
              <a:tr h="120775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</a:t>
                      </a:r>
                      <a:r>
                        <a:rPr lang="en-US" sz="1400" baseline="-25000" dirty="0">
                          <a:effectLst/>
                        </a:rPr>
                        <a:t>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59" marR="6725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Baseline data: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-Private market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-Existing programs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59" marR="6725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 Private market: 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   - Naturally occurring EE savings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   - Estimated % attributable to private financing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 Existing programs: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   - Net savings levels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   - Estimated % attributable to program financing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59" marR="67259" marT="0" marB="0"/>
                </a:tc>
              </a:tr>
              <a:tr h="58192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</a:t>
                      </a:r>
                      <a:r>
                        <a:rPr lang="en-US" sz="1400" baseline="-250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59" marR="6725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Data on new program financing options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59" marR="6725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- Rates, terms, underwriting criteria</a:t>
                      </a:r>
                      <a:endParaRPr lang="en-US" sz="160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- Credit enhancements</a:t>
                      </a:r>
                      <a:endParaRPr lang="en-US" sz="160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- Other incentive levels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59" marR="67259" marT="0" marB="0"/>
                </a:tc>
              </a:tr>
              <a:tr h="52137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</a:t>
                      </a:r>
                      <a:r>
                        <a:rPr lang="en-US" sz="1400" baseline="-250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59" marR="6725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Initial data on financing demand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59" marR="6725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- Availability, awareness, knowledge, attitudes toward financing options</a:t>
                      </a:r>
                      <a:endParaRPr lang="en-US" sz="160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-Promotion and uptake of EE financing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59" marR="67259" marT="0" marB="0"/>
                </a:tc>
              </a:tr>
              <a:tr h="58192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</a:t>
                      </a:r>
                      <a:r>
                        <a:rPr lang="en-US" sz="1400" baseline="-250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59" marR="6725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Data on loan and project performance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59" marR="6725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- Delinquencies, defaults</a:t>
                      </a:r>
                      <a:endParaRPr lang="en-US" sz="160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- Cash flows generated</a:t>
                      </a:r>
                      <a:endParaRPr lang="en-US" sz="160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- Net savings achieved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59" marR="67259" marT="0" marB="0"/>
                </a:tc>
              </a:tr>
              <a:tr h="69517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</a:t>
                      </a:r>
                      <a:r>
                        <a:rPr lang="en-US" sz="1400" baseline="-250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59" marR="6725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Changes in perceived risk of EE financing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59" marR="6725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- Changes in credit enhancement and other incentive amounts needed to achieve desired terms and interest rates</a:t>
                      </a:r>
                      <a:endParaRPr lang="en-US" sz="160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-Lender surveys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59" marR="67259" marT="0" marB="0"/>
                </a:tc>
              </a:tr>
              <a:tr h="52137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</a:t>
                      </a:r>
                      <a:r>
                        <a:rPr lang="en-US" sz="1400" baseline="-250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59" marR="6725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Changes in financing supply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59" marR="6725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- Number of lenders in the market</a:t>
                      </a:r>
                      <a:endParaRPr lang="en-US" sz="160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- Changes in rates, terms, and underwriting criteria for EE projects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59" marR="67259" marT="0" marB="0"/>
                </a:tc>
              </a:tr>
              <a:tr h="86896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</a:t>
                      </a:r>
                      <a:r>
                        <a:rPr lang="en-US" sz="1400" baseline="-25000" dirty="0">
                          <a:effectLst/>
                        </a:rPr>
                        <a:t>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59" marR="6725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Updated data on financing demand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59" marR="6725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- Availability, awareness, knowledge, attitudes toward financing options</a:t>
                      </a:r>
                      <a:endParaRPr lang="en-US" sz="160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-Response to more favorable loan terms and increased access to capital</a:t>
                      </a:r>
                      <a:endParaRPr lang="en-US" sz="160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- Promotion and uptake of EE financing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59" marR="67259" marT="0" marB="0"/>
                </a:tc>
              </a:tr>
              <a:tr h="52137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</a:t>
                      </a:r>
                      <a:r>
                        <a:rPr lang="en-US" sz="1400" baseline="-25000" dirty="0">
                          <a:effectLst/>
                        </a:rPr>
                        <a:t>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59" marR="6725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Changes in overall savings levels and savings attributable to EE financing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59" marR="6725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 Additional savings achieved </a:t>
                      </a:r>
                      <a:r>
                        <a:rPr lang="en-US" sz="1200" dirty="0" smtClean="0">
                          <a:effectLst/>
                        </a:rPr>
                        <a:t>(market </a:t>
                      </a:r>
                      <a:r>
                        <a:rPr lang="en-US" sz="1200" dirty="0">
                          <a:effectLst/>
                        </a:rPr>
                        <a:t>and program) and % attributable to financing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59" marR="67259" marT="0" marB="0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Transformation Evaluation – Interim Metrics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5DF5F9-2F4A-419A-B781-B48BFB530754}" type="slidenum">
              <a:rPr lang="en-US" smtClean="0">
                <a:solidFill>
                  <a:srgbClr val="004E5E">
                    <a:tint val="75000"/>
                  </a:srgbClr>
                </a:solidFill>
              </a:rPr>
              <a:pPr>
                <a:defRPr/>
              </a:pPr>
              <a:t>24</a:t>
            </a:fld>
            <a:endParaRPr lang="en-US">
              <a:solidFill>
                <a:srgbClr val="004E5E">
                  <a:tint val="75000"/>
                </a:srgbClr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184525" y="11525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4E5E"/>
                </a:solidFill>
                <a:latin typeface="Arial" panose="020B0604020202020204" pitchFamily="34" charset="0"/>
              </a:rPr>
              <a:t/>
            </a:r>
            <a:br>
              <a:rPr lang="en-US" altLang="en-US">
                <a:solidFill>
                  <a:srgbClr val="004E5E"/>
                </a:solidFill>
                <a:latin typeface="Arial" panose="020B0604020202020204" pitchFamily="34" charset="0"/>
              </a:rPr>
            </a:br>
            <a:endParaRPr lang="en-US" altLang="en-US">
              <a:solidFill>
                <a:srgbClr val="004E5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60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984" y="1116280"/>
            <a:ext cx="10972031" cy="4928059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When relying on financing programs to achieve EE policy goals, important to oversee them in ways that ensure accountability. Options include:</a:t>
            </a:r>
          </a:p>
          <a:p>
            <a:r>
              <a:rPr lang="en-US" b="1" dirty="0" smtClean="0">
                <a:solidFill>
                  <a:schemeClr val="tx2"/>
                </a:solidFill>
              </a:rPr>
              <a:t>Oversight </a:t>
            </a:r>
            <a:r>
              <a:rPr lang="en-US" b="1" dirty="0">
                <a:solidFill>
                  <a:schemeClr val="tx2"/>
                </a:solidFill>
              </a:rPr>
              <a:t>and Governance</a:t>
            </a:r>
            <a:r>
              <a:rPr lang="en-US" dirty="0">
                <a:solidFill>
                  <a:schemeClr val="tx2"/>
                </a:solidFill>
              </a:rPr>
              <a:t>: </a:t>
            </a:r>
            <a:r>
              <a:rPr lang="en-US" dirty="0" smtClean="0">
                <a:solidFill>
                  <a:schemeClr val="tx2"/>
                </a:solidFill>
              </a:rPr>
              <a:t>Independent oversight with accountability </a:t>
            </a:r>
            <a:r>
              <a:rPr lang="en-US" dirty="0">
                <a:solidFill>
                  <a:schemeClr val="tx2"/>
                </a:solidFill>
              </a:rPr>
              <a:t>requirements as robust as those applied to traditional efficiency </a:t>
            </a:r>
            <a:r>
              <a:rPr lang="en-US" dirty="0" smtClean="0">
                <a:solidFill>
                  <a:schemeClr val="tx2"/>
                </a:solidFill>
              </a:rPr>
              <a:t>programs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b="1" dirty="0"/>
              <a:t>Program Classification and </a:t>
            </a:r>
            <a:r>
              <a:rPr lang="en-US" b="1" dirty="0" smtClean="0"/>
              <a:t>Treatment</a:t>
            </a:r>
            <a:r>
              <a:rPr lang="en-US" dirty="0" smtClean="0"/>
              <a:t>:</a:t>
            </a:r>
          </a:p>
          <a:p>
            <a:pPr marL="914344" lvl="1" indent="-457200">
              <a:buFont typeface="+mj-lt"/>
              <a:buAutoNum type="arabicPeriod"/>
            </a:pPr>
            <a:r>
              <a:rPr lang="en-US" dirty="0" smtClean="0"/>
              <a:t>Treating </a:t>
            </a:r>
            <a:r>
              <a:rPr lang="en-US" dirty="0"/>
              <a:t>financing as a </a:t>
            </a:r>
            <a:r>
              <a:rPr lang="en-US" dirty="0" smtClean="0"/>
              <a:t>distinct program (</a:t>
            </a:r>
            <a:r>
              <a:rPr lang="en-US" i="1" dirty="0" smtClean="0"/>
              <a:t>if it is expected to substitute for traditional programs</a:t>
            </a:r>
            <a:r>
              <a:rPr lang="en-US" dirty="0"/>
              <a:t>)</a:t>
            </a:r>
            <a:r>
              <a:rPr lang="en-US" dirty="0" smtClean="0"/>
              <a:t> to better isolate its attributable impact.</a:t>
            </a:r>
          </a:p>
          <a:p>
            <a:pPr marL="85738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Applying both resource acquisition and market transformation perspectives to program evaluation.</a:t>
            </a:r>
            <a:endParaRPr lang="en-US" dirty="0" smtClean="0">
              <a:solidFill>
                <a:schemeClr val="tx2"/>
              </a:solidFill>
            </a:endParaRPr>
          </a:p>
          <a:p>
            <a:pPr marL="857380" lvl="1" indent="-457200">
              <a:buFont typeface="+mj-lt"/>
              <a:buAutoNum type="arabicPeriod"/>
            </a:pPr>
            <a:r>
              <a:rPr lang="en-US" dirty="0"/>
              <a:t>L</a:t>
            </a:r>
            <a:r>
              <a:rPr lang="en-US" dirty="0" smtClean="0"/>
              <a:t>inking EE finance program results to </a:t>
            </a:r>
            <a:r>
              <a:rPr lang="en-US" dirty="0"/>
              <a:t>administrator performance </a:t>
            </a:r>
            <a:r>
              <a:rPr lang="en-US" dirty="0" smtClean="0"/>
              <a:t>incentives.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Conclusions: Regulatory Framework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5DF5F9-2F4A-419A-B781-B48BFB530754}" type="slidenum">
              <a:rPr lang="en-US" smtClean="0">
                <a:solidFill>
                  <a:srgbClr val="004E5E">
                    <a:tint val="75000"/>
                  </a:srgbClr>
                </a:solidFill>
              </a:rPr>
              <a:pPr>
                <a:defRPr/>
              </a:pPr>
              <a:t>25</a:t>
            </a:fld>
            <a:endParaRPr lang="en-US" dirty="0">
              <a:solidFill>
                <a:srgbClr val="004E5E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22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990" y="1039091"/>
            <a:ext cx="10972031" cy="511994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Financing programs have unique aspects that may need to be </a:t>
            </a:r>
            <a:r>
              <a:rPr lang="en-US" smtClean="0"/>
              <a:t>considered when adapting </a:t>
            </a:r>
            <a:r>
              <a:rPr lang="en-US" dirty="0" smtClean="0"/>
              <a:t>planning and evaluation tools to assess impacts. Suggestions include: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Potential Studies:</a:t>
            </a:r>
          </a:p>
          <a:p>
            <a:pPr lvl="1"/>
            <a:r>
              <a:rPr lang="en-US" dirty="0" smtClean="0"/>
              <a:t>Consider “achievable” approaches that dig deeper than market sizing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Cost-Effectiveness Analysis:</a:t>
            </a:r>
          </a:p>
          <a:p>
            <a:pPr lvl="1"/>
            <a:r>
              <a:rPr lang="en-US" dirty="0" smtClean="0"/>
              <a:t>Consider financing’s impact on total net benefits, not only its impact on benefit-cost ratios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Evaluation:</a:t>
            </a:r>
          </a:p>
          <a:p>
            <a:pPr lvl="1"/>
            <a:r>
              <a:rPr lang="en-US" dirty="0" smtClean="0"/>
              <a:t>Consider whether impacts are attributable to program financing, given existence of private financing options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Conclusions: Accountability </a:t>
            </a:r>
            <a:r>
              <a:rPr lang="en-US" dirty="0"/>
              <a:t>M</a:t>
            </a:r>
            <a:r>
              <a:rPr lang="en-US" dirty="0" smtClean="0"/>
              <a:t>echanisms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5DF5F9-2F4A-419A-B781-B48BFB530754}" type="slidenum">
              <a:rPr lang="en-US" smtClean="0">
                <a:solidFill>
                  <a:srgbClr val="004E5E">
                    <a:tint val="75000"/>
                  </a:srgbClr>
                </a:solidFill>
              </a:rPr>
              <a:pPr>
                <a:defRPr/>
              </a:pPr>
              <a:t>26</a:t>
            </a:fld>
            <a:endParaRPr lang="en-US">
              <a:solidFill>
                <a:srgbClr val="004E5E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85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5DF5F9-2F4A-419A-B781-B48BFB530754}" type="slidenum">
              <a:rPr lang="en-US" smtClean="0">
                <a:solidFill>
                  <a:srgbClr val="004E5E">
                    <a:tint val="75000"/>
                  </a:srgbClr>
                </a:solidFill>
              </a:rPr>
              <a:pPr>
                <a:defRPr/>
              </a:pPr>
              <a:t>27</a:t>
            </a:fld>
            <a:endParaRPr lang="en-US">
              <a:solidFill>
                <a:srgbClr val="004E5E">
                  <a:tint val="75000"/>
                </a:srgb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15418" y="1490508"/>
            <a:ext cx="412515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Chris Kramer</a:t>
            </a:r>
          </a:p>
          <a:p>
            <a:pPr>
              <a:buNone/>
            </a:pP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(802) 482-5001</a:t>
            </a:r>
          </a:p>
          <a:p>
            <a:pPr>
              <a:buNone/>
            </a:pP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Energy Futures Group</a:t>
            </a:r>
          </a:p>
          <a:p>
            <a:pPr>
              <a:buNone/>
            </a:pP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hlinkClick r:id="rId2"/>
              </a:rPr>
              <a:t>ckramer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hlinkClick r:id="rId2"/>
              </a:rPr>
              <a:t>@</a:t>
            </a:r>
          </a:p>
          <a:p>
            <a:pPr>
              <a:buNone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hlinkClick r:id="rId2"/>
              </a:rPr>
              <a:t>energyfuturesgroup.com</a:t>
            </a: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endParaRPr lang="en-US" sz="20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endParaRPr lang="en-US" sz="20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endParaRPr lang="en-US" sz="2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endParaRPr lang="en-US" sz="2000" b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AutoShape 2" descr="Displaying photo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23" r="5884"/>
          <a:stretch/>
        </p:blipFill>
        <p:spPr>
          <a:xfrm rot="5400000">
            <a:off x="6166198" y="1479827"/>
            <a:ext cx="2286000" cy="1752028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3048000" y="4249363"/>
            <a:ext cx="6096000" cy="150810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Johanna Zetterberg</a:t>
            </a:r>
          </a:p>
          <a:p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(202) </a:t>
            </a:r>
            <a:r>
              <a:rPr lang="en-US" sz="2000" dirty="0" smtClean="0"/>
              <a:t>288-7414</a:t>
            </a:r>
            <a:endParaRPr lang="en-US" sz="2000" dirty="0"/>
          </a:p>
          <a:p>
            <a:pPr>
              <a:buNone/>
            </a:pP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</a:rPr>
              <a:t>Coordinator for SEE Action Network</a:t>
            </a:r>
            <a:endParaRPr lang="en-US" sz="16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dirty="0" err="1">
                <a:solidFill>
                  <a:schemeClr val="accent5">
                    <a:lumMod val="50000"/>
                  </a:schemeClr>
                </a:solidFill>
                <a:hlinkClick r:id="rId4"/>
              </a:rPr>
              <a:t>Johanna.Zetterberg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hlinkClick r:id="rId4"/>
              </a:rPr>
              <a:t>@</a:t>
            </a:r>
          </a:p>
          <a:p>
            <a:pPr>
              <a:buNone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hlinkClick r:id="rId4"/>
              </a:rPr>
              <a:t>ee.doe.gov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028" name="Picture 4" descr="https://media.licdn.com/mpr/mpr/shrinknp_400_400/p/1/000/0ed/26d/019d15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824" y="3838587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048000" y="1469716"/>
            <a:ext cx="25654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Chuck Goldman</a:t>
            </a:r>
          </a:p>
          <a:p>
            <a:pPr>
              <a:buNone/>
            </a:pP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(510) 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486-4637</a:t>
            </a:r>
          </a:p>
          <a:p>
            <a:pPr>
              <a:buNone/>
            </a:pPr>
            <a:r>
              <a:rPr lang="en-US" sz="14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LBNL Energy Analysis &amp; Environmental Impact Division</a:t>
            </a:r>
          </a:p>
          <a:p>
            <a:pPr>
              <a:buNone/>
            </a:pP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+mj-lt"/>
                <a:hlinkClick r:id="rId6"/>
              </a:rPr>
              <a:t>cagoldman@lbl.gov</a:t>
            </a:r>
            <a:endParaRPr lang="en-US" sz="2000" dirty="0" smtClean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>
              <a:buNone/>
            </a:pPr>
            <a:endParaRPr lang="en-US" sz="2000" dirty="0" smtClean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>
              <a:buNone/>
            </a:pPr>
            <a:endParaRPr lang="en-US" sz="20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>
              <a:buNone/>
            </a:pPr>
            <a:endParaRPr lang="en-US" sz="20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endParaRPr lang="en-US" sz="20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1026" name="Picture 2" descr="C:\Users\dcallaghan\Desktop\goldman-ca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411" y="1214113"/>
            <a:ext cx="1631949" cy="22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6455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066800"/>
            <a:ext cx="6197600" cy="4724400"/>
          </a:xfrm>
        </p:spPr>
        <p:txBody>
          <a:bodyPr/>
          <a:lstStyle/>
          <a:p>
            <a:pPr marL="0" indent="0" defTabSz="911119">
              <a:spcBef>
                <a:spcPct val="0"/>
              </a:spcBef>
              <a:buNone/>
            </a:pPr>
            <a:r>
              <a:rPr lang="en-US" sz="2000" dirty="0"/>
              <a:t>Support  on energy efficiency policy and program decision making for</a:t>
            </a:r>
            <a:r>
              <a:rPr lang="en-US" sz="2000" dirty="0" smtClean="0"/>
              <a:t>:</a:t>
            </a:r>
          </a:p>
          <a:p>
            <a:pPr marL="0" indent="0" defTabSz="911119">
              <a:spcBef>
                <a:spcPct val="0"/>
              </a:spcBef>
              <a:buNone/>
            </a:pPr>
            <a:endParaRPr lang="en-US" sz="2000" dirty="0"/>
          </a:p>
          <a:p>
            <a:pPr marL="341275" indent="-285717" defTabSz="911119">
              <a:spcBef>
                <a:spcPct val="0"/>
              </a:spcBef>
              <a:buFont typeface="Arial" pitchFamily="34" charset="0"/>
              <a:buChar char="•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Energy office directors, utility regulators, air directors</a:t>
            </a:r>
          </a:p>
          <a:p>
            <a:pPr marL="341275" indent="-285717" defTabSz="911119">
              <a:spcBef>
                <a:spcPct val="0"/>
              </a:spcBef>
              <a:buFont typeface="Arial" pitchFamily="34" charset="0"/>
              <a:buChar char="•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Legislators, governors, mayors, county officials </a:t>
            </a:r>
          </a:p>
          <a:p>
            <a:pPr marL="341275" indent="-285717" defTabSz="911119">
              <a:spcBef>
                <a:spcPct val="0"/>
              </a:spcBef>
              <a:buFont typeface="Arial" pitchFamily="34" charset="0"/>
              <a:buChar char="•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Consumer advocates, other stakeholders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Based on experience, a library of:</a:t>
            </a:r>
          </a:p>
          <a:p>
            <a:r>
              <a:rPr lang="en-US" sz="2000" dirty="0" smtClean="0"/>
              <a:t>Best practices</a:t>
            </a:r>
          </a:p>
          <a:p>
            <a:r>
              <a:rPr lang="en-US" sz="2000" dirty="0" smtClean="0"/>
              <a:t>Considerations for decision making</a:t>
            </a:r>
          </a:p>
          <a:p>
            <a:r>
              <a:rPr lang="en-US" sz="2000" dirty="0" smtClean="0"/>
              <a:t>Analysis of current approaches</a:t>
            </a:r>
            <a:endParaRPr lang="en-US" sz="2400" dirty="0"/>
          </a:p>
          <a:p>
            <a:endParaRPr lang="en-US" sz="2400" b="1" i="1" dirty="0"/>
          </a:p>
          <a:p>
            <a:endParaRPr lang="en-US" sz="2400" b="1" i="1" dirty="0"/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SEE Action Does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DCBC37-0A35-4E0E-8233-C36837CA9FF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676401"/>
            <a:ext cx="4064000" cy="391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475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Report’s Objectives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5DF5F9-2F4A-419A-B781-B48BFB530754}" type="slidenum">
              <a:rPr lang="en-US" smtClean="0">
                <a:solidFill>
                  <a:srgbClr val="004E5E">
                    <a:tint val="75000"/>
                  </a:srgbClr>
                </a:solidFill>
              </a:rPr>
              <a:pPr>
                <a:defRPr/>
              </a:pPr>
              <a:t>4</a:t>
            </a:fld>
            <a:endParaRPr lang="en-US">
              <a:solidFill>
                <a:srgbClr val="004E5E">
                  <a:tint val="75000"/>
                </a:srgb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35500" y="1241829"/>
            <a:ext cx="67564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380" lvl="1" indent="-457200">
              <a:buFont typeface="+mj-lt"/>
              <a:buAutoNum type="arabicPeriod"/>
            </a:pPr>
            <a:r>
              <a:rPr lang="en-US" sz="3200" dirty="0">
                <a:solidFill>
                  <a:srgbClr val="004E5E"/>
                </a:solidFill>
              </a:rPr>
              <a:t>Explore options for placing </a:t>
            </a:r>
            <a:r>
              <a:rPr lang="en-US" sz="3200" dirty="0" smtClean="0">
                <a:solidFill>
                  <a:srgbClr val="004E5E"/>
                </a:solidFill>
              </a:rPr>
              <a:t>EE financing </a:t>
            </a:r>
            <a:r>
              <a:rPr lang="en-US" sz="3200" dirty="0">
                <a:solidFill>
                  <a:srgbClr val="004E5E"/>
                </a:solidFill>
              </a:rPr>
              <a:t>in an appropriate regulatory context.</a:t>
            </a:r>
            <a:br>
              <a:rPr lang="en-US" sz="3200" dirty="0">
                <a:solidFill>
                  <a:srgbClr val="004E5E"/>
                </a:solidFill>
              </a:rPr>
            </a:br>
            <a:endParaRPr lang="en-US" sz="3200" dirty="0">
              <a:solidFill>
                <a:srgbClr val="004E5E"/>
              </a:solidFill>
            </a:endParaRPr>
          </a:p>
          <a:p>
            <a:pPr marL="857380" lvl="1" indent="-457200">
              <a:buFont typeface="+mj-lt"/>
              <a:buAutoNum type="arabicPeriod"/>
            </a:pPr>
            <a:r>
              <a:rPr lang="en-US" sz="3200" dirty="0">
                <a:solidFill>
                  <a:srgbClr val="004E5E"/>
                </a:solidFill>
              </a:rPr>
              <a:t>Explore ways of </a:t>
            </a:r>
            <a:r>
              <a:rPr lang="en-US" sz="3200" dirty="0" smtClean="0">
                <a:solidFill>
                  <a:srgbClr val="004E5E"/>
                </a:solidFill>
              </a:rPr>
              <a:t>adapting EE program planning and evaluation tools to the </a:t>
            </a:r>
            <a:r>
              <a:rPr lang="en-US" sz="3200" dirty="0">
                <a:solidFill>
                  <a:srgbClr val="004E5E"/>
                </a:solidFill>
              </a:rPr>
              <a:t>unique features of EE financing.</a:t>
            </a:r>
          </a:p>
          <a:p>
            <a:endParaRPr lang="en-US" dirty="0">
              <a:solidFill>
                <a:srgbClr val="004E5E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810" y="1241829"/>
            <a:ext cx="3451450" cy="44790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7183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As EE financing has gained prominence in recent years, several jurisdictions:</a:t>
            </a:r>
          </a:p>
          <a:p>
            <a:pPr marL="914344" lvl="1" indent="-457200">
              <a:buFont typeface="+mj-lt"/>
              <a:buAutoNum type="arabicPeriod"/>
            </a:pPr>
            <a:r>
              <a:rPr lang="en-US" dirty="0" smtClean="0"/>
              <a:t>Have launched </a:t>
            </a:r>
            <a:r>
              <a:rPr lang="en-US" dirty="0"/>
              <a:t>large-scale financing </a:t>
            </a:r>
            <a:r>
              <a:rPr lang="en-US" dirty="0" smtClean="0"/>
              <a:t>initiatives using utility customer funds to attract private capital</a:t>
            </a:r>
            <a:endParaRPr lang="en-US" dirty="0"/>
          </a:p>
          <a:p>
            <a:pPr marL="914344" lvl="1" indent="-457200">
              <a:buFont typeface="+mj-lt"/>
              <a:buAutoNum type="arabicPeriod"/>
            </a:pPr>
            <a:r>
              <a:rPr lang="en-US" dirty="0"/>
              <a:t>Have </a:t>
            </a:r>
            <a:r>
              <a:rPr lang="en-US" dirty="0" smtClean="0"/>
              <a:t>placed their </a:t>
            </a:r>
            <a:r>
              <a:rPr lang="en-US" dirty="0"/>
              <a:t>financing programs outside of traditional </a:t>
            </a:r>
            <a:r>
              <a:rPr lang="en-US" dirty="0" smtClean="0"/>
              <a:t>PUC oversight</a:t>
            </a:r>
            <a:endParaRPr lang="en-US" dirty="0"/>
          </a:p>
          <a:p>
            <a:pPr marL="914344" lvl="1" indent="-457200">
              <a:buFont typeface="+mj-lt"/>
              <a:buAutoNum type="arabicPeriod"/>
            </a:pPr>
            <a:r>
              <a:rPr lang="en-US" dirty="0" smtClean="0"/>
              <a:t>Are considering shifting away from traditional EE strategies and toward financing as a “substitute” strategy over time</a:t>
            </a:r>
          </a:p>
          <a:p>
            <a:pPr marL="457144" lvl="1" indent="0">
              <a:buNone/>
            </a:pPr>
            <a:r>
              <a:rPr lang="en-US" dirty="0" smtClean="0"/>
              <a:t>Implications:</a:t>
            </a:r>
            <a:endParaRPr lang="en-US" dirty="0"/>
          </a:p>
          <a:p>
            <a:pPr marL="914344" lvl="1" indent="-457200">
              <a:buFont typeface="+mj-lt"/>
              <a:buAutoNum type="arabicPeriod"/>
            </a:pPr>
            <a:r>
              <a:rPr lang="en-US" dirty="0" smtClean="0"/>
              <a:t>Less reliance upon existing EE planning and evaluation approaches</a:t>
            </a:r>
            <a:endParaRPr lang="en-US" dirty="0"/>
          </a:p>
          <a:p>
            <a:pPr marL="914344" lvl="1" indent="-457200">
              <a:buFont typeface="+mj-lt"/>
              <a:buAutoNum type="arabicPeriod"/>
            </a:pPr>
            <a:r>
              <a:rPr lang="en-US" dirty="0" smtClean="0"/>
              <a:t>EE planning and evaluation tools may need to be adapted to account for </a:t>
            </a:r>
            <a:r>
              <a:rPr lang="en-US" dirty="0"/>
              <a:t>u</a:t>
            </a:r>
            <a:r>
              <a:rPr lang="en-US" dirty="0" smtClean="0"/>
              <a:t>nique </a:t>
            </a:r>
            <a:r>
              <a:rPr lang="en-US" dirty="0"/>
              <a:t>features of financing </a:t>
            </a:r>
            <a:r>
              <a:rPr lang="en-US" dirty="0" smtClean="0"/>
              <a:t>programs.</a:t>
            </a:r>
          </a:p>
          <a:p>
            <a:pPr marL="857380" lvl="1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 for This Report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5DF5F9-2F4A-419A-B781-B48BFB530754}" type="slidenum">
              <a:rPr lang="en-US" smtClean="0">
                <a:solidFill>
                  <a:srgbClr val="004E5E">
                    <a:tint val="75000"/>
                  </a:srgbClr>
                </a:solidFill>
              </a:rPr>
              <a:pPr>
                <a:defRPr/>
              </a:pPr>
              <a:t>5</a:t>
            </a:fld>
            <a:endParaRPr lang="en-US">
              <a:solidFill>
                <a:srgbClr val="004E5E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57380" lvl="1" indent="-457200">
              <a:buFont typeface="+mj-lt"/>
              <a:buAutoNum type="arabicPeriod"/>
            </a:pPr>
            <a:r>
              <a:rPr lang="en-US" sz="2800" dirty="0" smtClean="0"/>
              <a:t>Can financing be placed in a regulatory context that would preserve accountability while providing </a:t>
            </a:r>
            <a:r>
              <a:rPr lang="en-US" sz="2800" dirty="0"/>
              <a:t>sufficient flexibility to program administrators and customers?</a:t>
            </a:r>
          </a:p>
          <a:p>
            <a:pPr marL="857380" lvl="1" indent="-457200">
              <a:buFont typeface="+mj-lt"/>
              <a:buAutoNum type="arabicPeriod"/>
            </a:pPr>
            <a:endParaRPr lang="en-US" sz="2800" dirty="0" smtClean="0"/>
          </a:p>
          <a:p>
            <a:pPr marL="857380" lvl="1" indent="-457200">
              <a:buFont typeface="+mj-lt"/>
              <a:buAutoNum type="arabicPeriod"/>
            </a:pPr>
            <a:r>
              <a:rPr lang="en-US" sz="2800" dirty="0" smtClean="0"/>
              <a:t>Can the tools that have been </a:t>
            </a:r>
            <a:r>
              <a:rPr lang="en-US" sz="2800" dirty="0"/>
              <a:t>used to screen traditional EE programs for cost-effectiveness and assess potential savings and impacts be adapted in w</a:t>
            </a:r>
            <a:r>
              <a:rPr lang="en-US" sz="2800" dirty="0" smtClean="0"/>
              <a:t>ays that make them work for EE financing programs?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Addressed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5DF5F9-2F4A-419A-B781-B48BFB530754}" type="slidenum">
              <a:rPr lang="en-US" smtClean="0">
                <a:solidFill>
                  <a:srgbClr val="004E5E">
                    <a:tint val="75000"/>
                  </a:srgbClr>
                </a:solidFill>
              </a:rPr>
              <a:pPr>
                <a:defRPr/>
              </a:pPr>
              <a:t>6</a:t>
            </a:fld>
            <a:endParaRPr lang="en-US">
              <a:solidFill>
                <a:srgbClr val="004E5E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16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Conceptual Framework: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Financing as a “Complement” or “Substitute”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5DF5F9-2F4A-419A-B781-B48BFB530754}" type="slidenum">
              <a:rPr lang="en-US" smtClean="0">
                <a:solidFill>
                  <a:srgbClr val="004E5E">
                    <a:tint val="75000"/>
                  </a:srgbClr>
                </a:solidFill>
              </a:rPr>
              <a:pPr>
                <a:defRPr/>
              </a:pPr>
              <a:t>7</a:t>
            </a:fld>
            <a:endParaRPr lang="en-US">
              <a:solidFill>
                <a:srgbClr val="004E5E">
                  <a:tint val="75000"/>
                </a:srgbClr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061407"/>
              </p:ext>
            </p:extLst>
          </p:nvPr>
        </p:nvGraphicFramePr>
        <p:xfrm>
          <a:off x="428730" y="1590316"/>
          <a:ext cx="10972800" cy="3228467"/>
        </p:xfrm>
        <a:graphic>
          <a:graphicData uri="http://schemas.openxmlformats.org/drawingml/2006/table">
            <a:tbl>
              <a:tblPr firstRow="1" firstCol="1" bandRow="1"/>
              <a:tblGrid>
                <a:gridCol w="2308434"/>
                <a:gridCol w="2637693"/>
                <a:gridCol w="6026673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Role of Financing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Description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Questions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Financing as a Complement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Deployment of financing strategies to enhance existing efficiency programs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Effectiveness of financing relative to other existing program strategies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Ability of financing to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enhance existing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programs and market activity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Optimal mix of program budgets/resources to allocate to financing versus other program strategies (e.g., rebates)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Financing as a Substitute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Eventual transition from rebates to financing-only strategies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Effectiveness of a paradigm shift away from traditional rebates and toward financing. How much participation is achieved? Energy savings realized? Hard-to-reach market segments accessed?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88196" y="4818783"/>
            <a:ext cx="10453867" cy="783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NOTE: These two approaches are not mutually exclusive in the short-term; even in jurisdictions where </a:t>
            </a: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policymakers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 made statements </a:t>
            </a: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supporting an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eventual substitution, financing currently operates as a complement </a:t>
            </a: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five selected states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(e.g., consumers may make use of existing programs and new financing-focused offers). </a:t>
            </a:r>
            <a:endParaRPr lang="en-US" dirty="0">
              <a:solidFill>
                <a:srgbClr val="004E5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67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Interviewed approximately 20 stakeholders in 5 states (California, New York, Connecticut, Massachusetts, Maryland)</a:t>
            </a:r>
          </a:p>
          <a:p>
            <a:r>
              <a:rPr lang="en-US" dirty="0" smtClean="0"/>
              <a:t>Reviewed public filings and other documents</a:t>
            </a:r>
          </a:p>
          <a:p>
            <a:r>
              <a:rPr lang="en-US" dirty="0" smtClean="0"/>
              <a:t>EE financing plays an increasingly significant role in each selected state:</a:t>
            </a:r>
          </a:p>
          <a:p>
            <a:pPr lvl="1"/>
            <a:r>
              <a:rPr lang="en-US" dirty="0" smtClean="0"/>
              <a:t>CA: Suite of EE Financing Pilots across C&amp;I, MF, SF sectors</a:t>
            </a:r>
          </a:p>
          <a:p>
            <a:pPr lvl="1"/>
            <a:r>
              <a:rPr lang="en-US" dirty="0" smtClean="0"/>
              <a:t>NY &amp; CT: Recently launched Green Banks</a:t>
            </a:r>
          </a:p>
          <a:p>
            <a:pPr lvl="1"/>
            <a:r>
              <a:rPr lang="en-US" dirty="0" smtClean="0"/>
              <a:t>MA: HEAT Loan Program has reached ~ $100 MM annual volume</a:t>
            </a:r>
          </a:p>
          <a:p>
            <a:pPr lvl="1"/>
            <a:r>
              <a:rPr lang="en-US" dirty="0" smtClean="0"/>
              <a:t>MD: MHELP financing program has sought customer funding (and recent Green Bank bill introduced)</a:t>
            </a:r>
          </a:p>
          <a:p>
            <a:pPr marL="457144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 Approach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5DF5F9-2F4A-419A-B781-B48BFB530754}" type="slidenum">
              <a:rPr lang="en-US" smtClean="0">
                <a:solidFill>
                  <a:srgbClr val="004E5E">
                    <a:tint val="75000"/>
                  </a:srgbClr>
                </a:solidFill>
              </a:rPr>
              <a:pPr>
                <a:defRPr/>
              </a:pPr>
              <a:t>8</a:t>
            </a:fld>
            <a:endParaRPr lang="en-US">
              <a:solidFill>
                <a:srgbClr val="004E5E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2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Programs Reviewed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5DF5F9-2F4A-419A-B781-B48BFB530754}" type="slidenum">
              <a:rPr lang="en-US" smtClean="0">
                <a:solidFill>
                  <a:srgbClr val="004E5E">
                    <a:tint val="75000"/>
                  </a:srgbClr>
                </a:solidFill>
              </a:rPr>
              <a:pPr>
                <a:defRPr/>
              </a:pPr>
              <a:t>9</a:t>
            </a:fld>
            <a:endParaRPr lang="en-US">
              <a:solidFill>
                <a:srgbClr val="004E5E">
                  <a:tint val="75000"/>
                </a:srgbClr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698477"/>
              </p:ext>
            </p:extLst>
          </p:nvPr>
        </p:nvGraphicFramePr>
        <p:xfrm>
          <a:off x="165103" y="1008530"/>
          <a:ext cx="11453478" cy="5849472"/>
        </p:xfrm>
        <a:graphic>
          <a:graphicData uri="http://schemas.openxmlformats.org/drawingml/2006/table">
            <a:tbl>
              <a:tblPr firstRow="1" firstCol="1" bandRow="1"/>
              <a:tblGrid>
                <a:gridCol w="1908913"/>
                <a:gridCol w="1908913"/>
                <a:gridCol w="1908913"/>
                <a:gridCol w="1908913"/>
                <a:gridCol w="1908913"/>
                <a:gridCol w="1908913"/>
              </a:tblGrid>
              <a:tr h="1966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NY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CT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MD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</a:tr>
              <a:tr h="34912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Financing program reviewed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Statewide Financing Pilots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NY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Green Bank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Connecticut Green Bank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HEAT Loan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MHELP Loan Program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37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Utility customer funds sought or used?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No, but requested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383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Regulated program administrator?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Yes, California Alternative Energy and Advanced Transportation Financing Authority (CAEATFA)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Yes, NYSERDA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No, Connecticut Green Bank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Yes, utilities’ third-party administrator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No, Maryland Clean Energy Center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37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 of resource acquisition portfolio?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N/A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No, but under discussion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37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Treated as a distinct program?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N/A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Potentially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37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Tied to performance incentives?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Yes,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 the portfolio level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TBD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Yes, via linkage to other EE programs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37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Financing 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envisioned 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 a complement?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37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Financing 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envisioned 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 a substitute?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Potentially 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 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Potentially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28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Utility customer funds dedicated to selected financing 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program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75M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$947M ($165M initial funding, $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150M additional funding approved in July, $631.5M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follow on request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$27.6M (2014) 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Approx. $15M (2013)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$4.6M proposed (2013 and 2014)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810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Type of financing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 credit enhancement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offered by program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Loans, leases, energy savings agreements, LLRs and debt service reserves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Guarantees, loan capital (credit facilities, subordinate capital, senior capital)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IRBs, LLRs, and loan capital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IRBs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IRBs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705">
                <a:tc gridSpan="6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609600" y="16652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4E5E"/>
                </a:solidFill>
                <a:latin typeface="Arial" panose="020B0604020202020204" pitchFamily="34" charset="0"/>
              </a:rPr>
              <a:t/>
            </a:r>
            <a:br>
              <a:rPr lang="en-US" altLang="en-US">
                <a:solidFill>
                  <a:srgbClr val="004E5E"/>
                </a:solidFill>
                <a:latin typeface="Arial" panose="020B0604020202020204" pitchFamily="34" charset="0"/>
              </a:rPr>
            </a:br>
            <a:endParaRPr lang="en-US" altLang="en-US">
              <a:solidFill>
                <a:srgbClr val="004E5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31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Office Theme">
  <a:themeElements>
    <a:clrScheme name="SEE Action">
      <a:dk1>
        <a:srgbClr val="004E5E"/>
      </a:dk1>
      <a:lt1>
        <a:sysClr val="window" lastClr="FFFFFF"/>
      </a:lt1>
      <a:dk2>
        <a:srgbClr val="004452"/>
      </a:dk2>
      <a:lt2>
        <a:srgbClr val="8EC35C"/>
      </a:lt2>
      <a:accent1>
        <a:srgbClr val="004452"/>
      </a:accent1>
      <a:accent2>
        <a:srgbClr val="81A4AB"/>
      </a:accent2>
      <a:accent3>
        <a:srgbClr val="C7D7DA"/>
      </a:accent3>
      <a:accent4>
        <a:srgbClr val="1B6956"/>
      </a:accent4>
      <a:accent5>
        <a:srgbClr val="2F8239"/>
      </a:accent5>
      <a:accent6>
        <a:srgbClr val="8EC35C"/>
      </a:accent6>
      <a:hlink>
        <a:srgbClr val="8DB3E2"/>
      </a:hlink>
      <a:folHlink>
        <a:srgbClr val="C6D9F0"/>
      </a:folHlink>
    </a:clrScheme>
    <a:fontScheme name="3_Office Them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1105</TotalTime>
  <Words>2131</Words>
  <Application>Microsoft Office PowerPoint</Application>
  <PresentationFormat>Custom</PresentationFormat>
  <Paragraphs>347</Paragraphs>
  <Slides>27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4_Office Theme</vt:lpstr>
      <vt:lpstr>Making It Count Understanding the Value of Energy Efficiency Financing Programs Funded by Utility Customers </vt:lpstr>
      <vt:lpstr>About SEE Action</vt:lpstr>
      <vt:lpstr>What SEE Action Does</vt:lpstr>
      <vt:lpstr>Report’s Objectives</vt:lpstr>
      <vt:lpstr>Context for This Report</vt:lpstr>
      <vt:lpstr>Questions Addressed</vt:lpstr>
      <vt:lpstr>Conceptual Framework:  Financing as a “Complement” or “Substitute”</vt:lpstr>
      <vt:lpstr>Report Approach</vt:lpstr>
      <vt:lpstr>Programs Reviewed</vt:lpstr>
      <vt:lpstr>Placing EE Financing in a Regulatory Context</vt:lpstr>
      <vt:lpstr>Program Treatment: Options and Implications</vt:lpstr>
      <vt:lpstr>EE Financing in a Regulatory Context: California Example</vt:lpstr>
      <vt:lpstr>Planning and Performance Tools</vt:lpstr>
      <vt:lpstr>Potential Studies</vt:lpstr>
      <vt:lpstr>TAM Approach: New York (Booz&amp;Co)</vt:lpstr>
      <vt:lpstr>Achievable Potential Approach: California (Navigant study)</vt:lpstr>
      <vt:lpstr>EE Financing and Cost-Effectiveness</vt:lpstr>
      <vt:lpstr>Unique Features of Financing:  Implications for Cost-Effectiveness Tests</vt:lpstr>
      <vt:lpstr>Placing Financing In Context: MA Evaluation Example</vt:lpstr>
      <vt:lpstr>Evaluation: Savings Attribution and EE Financing</vt:lpstr>
      <vt:lpstr>Determining Attribution Rates: Illinois Example </vt:lpstr>
      <vt:lpstr>Evaluation – Market Transformation Perspective</vt:lpstr>
      <vt:lpstr>Market Transformation Evaluation – Logic Model Example</vt:lpstr>
      <vt:lpstr>Market Transformation Evaluation – Interim Metrics Example</vt:lpstr>
      <vt:lpstr>Conclusions: Regulatory Framework</vt:lpstr>
      <vt:lpstr>Conclusions: Accountability Mechanisms</vt:lpstr>
      <vt:lpstr>Contact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Kramer</dc:creator>
  <cp:lastModifiedBy>Danielle Callaghan</cp:lastModifiedBy>
  <cp:revision>79</cp:revision>
  <cp:lastPrinted>2016-02-02T15:36:50Z</cp:lastPrinted>
  <dcterms:created xsi:type="dcterms:W3CDTF">2015-12-04T20:46:07Z</dcterms:created>
  <dcterms:modified xsi:type="dcterms:W3CDTF">2016-02-11T20:52:38Z</dcterms:modified>
</cp:coreProperties>
</file>