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</p:sldMasterIdLst>
  <p:notesMasterIdLst>
    <p:notesMasterId r:id="rId8"/>
  </p:notesMasterIdLst>
  <p:sldIdLst>
    <p:sldId id="507" r:id="rId7"/>
  </p:sldIdLst>
  <p:sldSz cx="9144000" cy="514826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10" userDrawn="1">
          <p15:clr>
            <a:srgbClr val="A4A3A4"/>
          </p15:clr>
        </p15:guide>
        <p15:guide id="2" pos="52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FF"/>
    <a:srgbClr val="FFFFFF"/>
    <a:srgbClr val="007E3C"/>
    <a:srgbClr val="C7EFFF"/>
    <a:srgbClr val="91B6E3"/>
    <a:srgbClr val="89B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/>
    <p:restoredTop sz="94656"/>
  </p:normalViewPr>
  <p:slideViewPr>
    <p:cSldViewPr>
      <p:cViewPr>
        <p:scale>
          <a:sx n="100" d="100"/>
          <a:sy n="100" d="100"/>
        </p:scale>
        <p:origin x="1878" y="1158"/>
      </p:cViewPr>
      <p:guideLst>
        <p:guide orient="horz" pos="710"/>
        <p:guide pos="52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4533F5-DB55-E548-8DA0-0B7025426AEF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1912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F93898-759B-C74B-9B71-BEBB1854E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03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13288" r="3423" b="57134"/>
          <a:stretch/>
        </p:blipFill>
        <p:spPr>
          <a:xfrm>
            <a:off x="2644346" y="979354"/>
            <a:ext cx="6334897" cy="3042577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3" name="TextBox 2"/>
          <p:cNvSpPr txBox="1"/>
          <p:nvPr userDrawn="1"/>
        </p:nvSpPr>
        <p:spPr>
          <a:xfrm>
            <a:off x="321275" y="974943"/>
            <a:ext cx="22406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 Users:</a:t>
            </a:r>
          </a:p>
          <a:p>
            <a:pPr algn="l"/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PowerPoint for Windows has default settings that continually compress images. To avoid loss</a:t>
            </a:r>
            <a:r>
              <a:rPr lang="en-US" sz="1600" i="1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quality </a:t>
            </a: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photos and graphics within this presentation file,</a:t>
            </a:r>
            <a:r>
              <a:rPr lang="en-US" sz="1600" i="1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follow these</a:t>
            </a:r>
            <a:r>
              <a:rPr lang="en-US" sz="1600" i="1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instructions </a:t>
            </a: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change your software settings.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EACE3-86F1-4265-A7ED-736E612E0573}"/>
              </a:ext>
            </a:extLst>
          </p:cNvPr>
          <p:cNvSpPr txBox="1"/>
          <p:nvPr userDrawn="1"/>
        </p:nvSpPr>
        <p:spPr>
          <a:xfrm>
            <a:off x="0" y="439195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Please delete this slide from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8676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914400" y="1"/>
            <a:ext cx="7470648" cy="686435"/>
          </a:xfrm>
        </p:spPr>
        <p:txBody>
          <a:bodyPr/>
          <a:lstStyle>
            <a:lvl1pPr>
              <a:defRPr sz="2252" b="0"/>
            </a:lvl1pPr>
          </a:lstStyle>
          <a:p>
            <a:r>
              <a:rPr lang="en-US" dirty="0"/>
              <a:t>Title, 30pt, Calibri Regular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idx="1" hasCustomPrompt="1"/>
          </p:nvPr>
        </p:nvSpPr>
        <p:spPr bwMode="auto">
          <a:xfrm>
            <a:off x="457200" y="1194111"/>
            <a:ext cx="8229600" cy="360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5pPr marL="1544490" indent="-17161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Regular, 24pt</a:t>
            </a:r>
          </a:p>
          <a:p>
            <a:pPr lvl="1"/>
            <a:r>
              <a:rPr lang="en-US" dirty="0"/>
              <a:t>Calibri Regular, 20pt</a:t>
            </a:r>
          </a:p>
          <a:p>
            <a:pPr lvl="2"/>
            <a:r>
              <a:rPr lang="en-US" dirty="0"/>
              <a:t>Calibri Regular, 18pt</a:t>
            </a:r>
          </a:p>
          <a:p>
            <a:pPr lvl="3"/>
            <a:r>
              <a:rPr lang="en-US" dirty="0"/>
              <a:t>Calibri Regular, 18pt</a:t>
            </a:r>
          </a:p>
          <a:p>
            <a:pPr lvl="4"/>
            <a:r>
              <a:rPr lang="en-US" dirty="0"/>
              <a:t>Calibri Regular 18pt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14188-876A-D04C-A823-D065D8A8DCE3}"/>
              </a:ext>
            </a:extLst>
          </p:cNvPr>
          <p:cNvSpPr txBox="1"/>
          <p:nvPr userDrawn="1"/>
        </p:nvSpPr>
        <p:spPr>
          <a:xfrm>
            <a:off x="575035" y="3393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07931-E77A-D149-AE62-DDAED60D492A}"/>
              </a:ext>
            </a:extLst>
          </p:cNvPr>
          <p:cNvSpPr txBox="1"/>
          <p:nvPr userDrawn="1"/>
        </p:nvSpPr>
        <p:spPr>
          <a:xfrm>
            <a:off x="503274" y="1630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94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72799"/>
              </p:ext>
            </p:extLst>
          </p:nvPr>
        </p:nvGraphicFramePr>
        <p:xfrm>
          <a:off x="1143000" y="1144060"/>
          <a:ext cx="6858000" cy="27993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5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Title</a:t>
                      </a:r>
                      <a:r>
                        <a:rPr lang="en-US" sz="1200" baseline="0" dirty="0"/>
                        <a:t> 1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T="34325" marB="3432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Title</a:t>
                      </a:r>
                      <a:r>
                        <a:rPr lang="en-US" sz="1200" baseline="0" dirty="0"/>
                        <a:t> 2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T="34325" marB="3432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Title</a:t>
                      </a:r>
                      <a:r>
                        <a:rPr lang="en-US" sz="1200" baseline="0" dirty="0"/>
                        <a:t> 3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T="34325" marB="3432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Title</a:t>
                      </a:r>
                      <a:r>
                        <a:rPr lang="en-US" sz="1200" baseline="0" dirty="0"/>
                        <a:t> 4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T="34325" marB="3432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Title</a:t>
                      </a:r>
                      <a:r>
                        <a:rPr lang="en-US" sz="1200" baseline="0" dirty="0"/>
                        <a:t> 5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T="34325" marB="343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7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70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70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70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325" marB="34325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325" marB="343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914400" y="1"/>
            <a:ext cx="7470648" cy="686435"/>
          </a:xfrm>
        </p:spPr>
        <p:txBody>
          <a:bodyPr/>
          <a:lstStyle>
            <a:lvl1pPr>
              <a:defRPr sz="2252"/>
            </a:lvl1pPr>
          </a:lstStyle>
          <a:p>
            <a:r>
              <a:rPr lang="en-US" dirty="0"/>
              <a:t>Title, 30pt,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150233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3"/>
          <p:cNvSpPr>
            <a:spLocks noGrp="1"/>
          </p:cNvSpPr>
          <p:nvPr>
            <p:ph type="title"/>
          </p:nvPr>
        </p:nvSpPr>
        <p:spPr bwMode="auto">
          <a:xfrm>
            <a:off x="914400" y="1"/>
            <a:ext cx="5740400" cy="67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194111"/>
            <a:ext cx="8229600" cy="36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Calibri Regular, 24pt</a:t>
            </a:r>
          </a:p>
          <a:p>
            <a:pPr lvl="1"/>
            <a:r>
              <a:rPr lang="en-US" dirty="0"/>
              <a:t>Calibri Regular, 20pt</a:t>
            </a:r>
          </a:p>
          <a:p>
            <a:pPr lvl="2"/>
            <a:r>
              <a:rPr lang="en-US" dirty="0"/>
              <a:t>Calibri Regular, 18pt</a:t>
            </a:r>
          </a:p>
          <a:p>
            <a:pPr lvl="3"/>
            <a:r>
              <a:rPr lang="en-US" dirty="0"/>
              <a:t>Calibri Regular, 18pt</a:t>
            </a:r>
          </a:p>
          <a:p>
            <a:pPr lvl="4"/>
            <a:r>
              <a:rPr lang="en-US" dirty="0"/>
              <a:t>Calibri Regular 18pt</a:t>
            </a:r>
          </a:p>
        </p:txBody>
      </p:sp>
      <p:sp>
        <p:nvSpPr>
          <p:cNvPr id="1028" name="Text Placeholder 9"/>
          <p:cNvSpPr txBox="1">
            <a:spLocks/>
          </p:cNvSpPr>
          <p:nvPr/>
        </p:nvSpPr>
        <p:spPr bwMode="auto">
          <a:xfrm>
            <a:off x="76203" y="4919452"/>
            <a:ext cx="7286625" cy="1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751">
                <a:solidFill>
                  <a:srgbClr val="006892"/>
                </a:solidFill>
                <a:cs typeface="Arial" charset="0"/>
              </a:rPr>
              <a:t>HydroGEN: Advanced Water Splitting Materials</a:t>
            </a:r>
          </a:p>
        </p:txBody>
      </p:sp>
      <p:sp>
        <p:nvSpPr>
          <p:cNvPr id="1029" name="Text Placeholder 9"/>
          <p:cNvSpPr txBox="1">
            <a:spLocks/>
          </p:cNvSpPr>
          <p:nvPr/>
        </p:nvSpPr>
        <p:spPr bwMode="auto">
          <a:xfrm>
            <a:off x="5476875" y="4919452"/>
            <a:ext cx="3590925" cy="1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D816FA4E-6E36-0B42-9FDD-BEAC0EB6CCC0}" type="slidenum">
              <a:rPr lang="en-US" sz="751">
                <a:solidFill>
                  <a:srgbClr val="006892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751">
                <a:solidFill>
                  <a:srgbClr val="006892"/>
                </a:solidFill>
                <a:cs typeface="Arial" charset="0"/>
              </a:rPr>
              <a:t>   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6435"/>
            <a:ext cx="914400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5217A22-425D-6347-B205-2DAFD14441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9" y="47667"/>
            <a:ext cx="539693" cy="605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5" r:id="rId2"/>
    <p:sldLayoutId id="2147483696" r:id="rId3"/>
  </p:sldLayoutIdLst>
  <p:txStyles>
    <p:titleStyle>
      <a:lvl1pPr algn="l" defTabSz="343220" rtl="0" eaLnBrk="1" fontAlgn="base" hangingPunct="1">
        <a:lnSpc>
          <a:spcPts val="2102"/>
        </a:lnSpc>
        <a:spcBef>
          <a:spcPct val="0"/>
        </a:spcBef>
        <a:spcAft>
          <a:spcPct val="0"/>
        </a:spcAft>
        <a:defRPr sz="1952" kern="1200">
          <a:solidFill>
            <a:srgbClr val="006892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defTabSz="343220" rtl="0" eaLnBrk="1" fontAlgn="base" hangingPunct="1">
        <a:lnSpc>
          <a:spcPts val="2102"/>
        </a:lnSpc>
        <a:spcBef>
          <a:spcPct val="0"/>
        </a:spcBef>
        <a:spcAft>
          <a:spcPct val="0"/>
        </a:spcAft>
        <a:defRPr sz="1952">
          <a:solidFill>
            <a:srgbClr val="006892"/>
          </a:solidFill>
          <a:latin typeface="Calibri" charset="0"/>
          <a:ea typeface="ＭＳ Ｐゴシック" pitchFamily="-106" charset="-128"/>
          <a:cs typeface="Calibri" charset="0"/>
        </a:defRPr>
      </a:lvl2pPr>
      <a:lvl3pPr algn="l" defTabSz="343220" rtl="0" eaLnBrk="1" fontAlgn="base" hangingPunct="1">
        <a:lnSpc>
          <a:spcPts val="2102"/>
        </a:lnSpc>
        <a:spcBef>
          <a:spcPct val="0"/>
        </a:spcBef>
        <a:spcAft>
          <a:spcPct val="0"/>
        </a:spcAft>
        <a:defRPr sz="1952">
          <a:solidFill>
            <a:srgbClr val="006892"/>
          </a:solidFill>
          <a:latin typeface="Calibri" charset="0"/>
          <a:ea typeface="ＭＳ Ｐゴシック" pitchFamily="-106" charset="-128"/>
          <a:cs typeface="Calibri" charset="0"/>
        </a:defRPr>
      </a:lvl3pPr>
      <a:lvl4pPr algn="l" defTabSz="343220" rtl="0" eaLnBrk="1" fontAlgn="base" hangingPunct="1">
        <a:lnSpc>
          <a:spcPts val="2102"/>
        </a:lnSpc>
        <a:spcBef>
          <a:spcPct val="0"/>
        </a:spcBef>
        <a:spcAft>
          <a:spcPct val="0"/>
        </a:spcAft>
        <a:defRPr sz="1952">
          <a:solidFill>
            <a:srgbClr val="006892"/>
          </a:solidFill>
          <a:latin typeface="Calibri" charset="0"/>
          <a:ea typeface="ＭＳ Ｐゴシック" pitchFamily="-106" charset="-128"/>
          <a:cs typeface="Calibri" charset="0"/>
        </a:defRPr>
      </a:lvl4pPr>
      <a:lvl5pPr algn="l" defTabSz="343220" rtl="0" eaLnBrk="1" fontAlgn="base" hangingPunct="1">
        <a:lnSpc>
          <a:spcPts val="2102"/>
        </a:lnSpc>
        <a:spcBef>
          <a:spcPct val="0"/>
        </a:spcBef>
        <a:spcAft>
          <a:spcPct val="0"/>
        </a:spcAft>
        <a:defRPr sz="1952">
          <a:solidFill>
            <a:srgbClr val="006892"/>
          </a:solidFill>
          <a:latin typeface="Calibri" charset="0"/>
          <a:ea typeface="ＭＳ Ｐゴシック" pitchFamily="-106" charset="-128"/>
          <a:cs typeface="Calibri" charset="0"/>
        </a:defRPr>
      </a:lvl5pPr>
      <a:lvl6pPr marL="343220" algn="l" defTabSz="343220" rtl="0" eaLnBrk="1" fontAlgn="base" hangingPunct="1">
        <a:lnSpc>
          <a:spcPts val="2102"/>
        </a:lnSpc>
        <a:spcBef>
          <a:spcPct val="0"/>
        </a:spcBef>
        <a:spcAft>
          <a:spcPct val="0"/>
        </a:spcAft>
        <a:defRPr sz="1952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686440" algn="l" defTabSz="343220" rtl="0" eaLnBrk="1" fontAlgn="base" hangingPunct="1">
        <a:lnSpc>
          <a:spcPts val="2102"/>
        </a:lnSpc>
        <a:spcBef>
          <a:spcPct val="0"/>
        </a:spcBef>
        <a:spcAft>
          <a:spcPct val="0"/>
        </a:spcAft>
        <a:defRPr sz="1952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029660" algn="l" defTabSz="343220" rtl="0" eaLnBrk="1" fontAlgn="base" hangingPunct="1">
        <a:lnSpc>
          <a:spcPts val="2102"/>
        </a:lnSpc>
        <a:spcBef>
          <a:spcPct val="0"/>
        </a:spcBef>
        <a:spcAft>
          <a:spcPct val="0"/>
        </a:spcAft>
        <a:defRPr sz="1952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372880" algn="l" defTabSz="343220" rtl="0" eaLnBrk="1" fontAlgn="base" hangingPunct="1">
        <a:lnSpc>
          <a:spcPts val="2102"/>
        </a:lnSpc>
        <a:spcBef>
          <a:spcPct val="0"/>
        </a:spcBef>
        <a:spcAft>
          <a:spcPct val="0"/>
        </a:spcAft>
        <a:defRPr sz="1952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57415" indent="-257415" algn="l" defTabSz="34322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2" kern="12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557733" indent="-214513" algn="l" defTabSz="34322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1" kern="1200">
          <a:solidFill>
            <a:schemeClr val="tx1"/>
          </a:solidFill>
          <a:latin typeface="Calibri" pitchFamily="34" charset="0"/>
          <a:ea typeface="Calibri" pitchFamily="34" charset="0"/>
          <a:cs typeface="Calibri" charset="0"/>
        </a:defRPr>
      </a:lvl2pPr>
      <a:lvl3pPr marL="858050" indent="-171610" algn="l" defTabSz="34322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alibri" pitchFamily="34" charset="0"/>
          <a:ea typeface="Calibri" pitchFamily="34" charset="0"/>
          <a:cs typeface="Calibri" charset="0"/>
        </a:defRPr>
      </a:lvl3pPr>
      <a:lvl4pPr marL="1201270" indent="-171610" algn="l" defTabSz="34322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 pitchFamily="34" charset="0"/>
          <a:ea typeface="Calibri" pitchFamily="34" charset="0"/>
          <a:cs typeface="Calibri" charset="0"/>
        </a:defRPr>
      </a:lvl4pPr>
      <a:lvl5pPr marL="1544490" indent="-171610" algn="l" defTabSz="343220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Calibri" pitchFamily="34" charset="0"/>
          <a:ea typeface="Calibri" pitchFamily="34" charset="0"/>
          <a:cs typeface="Calibri" charset="0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8F12-13FE-4631-823C-B0B32004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Operating Principles for High-Performing Anion Exchange Membrane Water Electrolyzers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85447-8568-44F8-7586-7EAA7F5B9EBF}"/>
              </a:ext>
            </a:extLst>
          </p:cNvPr>
          <p:cNvSpPr txBox="1"/>
          <p:nvPr/>
        </p:nvSpPr>
        <p:spPr>
          <a:xfrm>
            <a:off x="4343400" y="821531"/>
            <a:ext cx="4648200" cy="404638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Scientific Achievement:</a:t>
            </a:r>
          </a:p>
          <a:p>
            <a:pPr marL="228600" marR="0" algn="l" defTabSz="228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The component designs and operation conditions of anion exchange membrane water electrolyzers (AEMWEs) are systematically studied to further improve cell performance and durability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Significance and Impact:</a:t>
            </a:r>
          </a:p>
          <a:p>
            <a:pPr marL="171450" marR="0" algn="l" defTabSz="228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This work provides key guidance for the design of electrodes and feed operating conditions for AEMWEs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Details:</a:t>
            </a:r>
          </a:p>
          <a:p>
            <a:pPr marL="228600" marR="0" indent="-114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Custom three electrode MEA is used to identify dominant voltage losses on each electrode of an AEMWE</a:t>
            </a:r>
          </a:p>
          <a:p>
            <a:pPr marL="228600" marR="0" indent="-114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The importance of water back-diffusion is highlighted, and influence of feed conditions on cell performance is investigated</a:t>
            </a:r>
          </a:p>
          <a:p>
            <a:pPr marL="228600" marR="0" indent="-114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 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performing PGM-free AEMWE exhibited stable performance for over 500 h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E536C8-F139-196B-2489-A6DFFD2CA190}"/>
              </a:ext>
            </a:extLst>
          </p:cNvPr>
          <p:cNvGrpSpPr/>
          <p:nvPr/>
        </p:nvGrpSpPr>
        <p:grpSpPr>
          <a:xfrm>
            <a:off x="266698" y="1050131"/>
            <a:ext cx="3848102" cy="1463040"/>
            <a:chOff x="76200" y="821531"/>
            <a:chExt cx="3848102" cy="146304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F3DC075-4FEC-D19C-ECD9-CE59BA6C5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52830" y="821531"/>
              <a:ext cx="1871472" cy="1463040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3523E778-E757-7CC6-0CC3-CF2FF2BAA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200" y="821531"/>
              <a:ext cx="1871472" cy="146304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4DADBE3-7E80-4F60-BF51-386A339FC5C0}"/>
              </a:ext>
            </a:extLst>
          </p:cNvPr>
          <p:cNvSpPr txBox="1"/>
          <p:nvPr/>
        </p:nvSpPr>
        <p:spPr>
          <a:xfrm>
            <a:off x="3581400" y="4867913"/>
            <a:ext cx="5562600" cy="2803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algn="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000" dirty="0">
                <a:latin typeface="Calibri" panose="020F0502020204030204" pitchFamily="34" charset="0"/>
              </a:rPr>
              <a:t>A. W. Tricker, J. K. Lee, J. R. Shin, N. Danilovic, A. Z. Weber, X. Peng, </a:t>
            </a:r>
            <a:r>
              <a:rPr lang="en-US" sz="1000" i="1" dirty="0">
                <a:latin typeface="Calibri" panose="020F0502020204030204" pitchFamily="34" charset="0"/>
              </a:rPr>
              <a:t>J. Power Sources </a:t>
            </a:r>
            <a:r>
              <a:rPr lang="en-US" sz="1000" b="1" i="1" dirty="0">
                <a:latin typeface="Calibri" panose="020F0502020204030204" pitchFamily="34" charset="0"/>
              </a:rPr>
              <a:t>2023</a:t>
            </a:r>
            <a:r>
              <a:rPr lang="en-US" sz="1000" dirty="0">
                <a:latin typeface="Calibri" panose="020F0502020204030204" pitchFamily="34" charset="0"/>
              </a:rPr>
              <a:t>, 567, 232967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24B503-EC8D-44CB-2C43-E1EF296BFB70}"/>
              </a:ext>
            </a:extLst>
          </p:cNvPr>
          <p:cNvSpPr txBox="1"/>
          <p:nvPr/>
        </p:nvSpPr>
        <p:spPr>
          <a:xfrm>
            <a:off x="185928" y="2528576"/>
            <a:ext cx="4114800" cy="4951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050" i="1" dirty="0">
                <a:solidFill>
                  <a:schemeClr val="accent4"/>
                </a:solidFill>
                <a:latin typeface="Calibri" panose="020F0502020204030204" pitchFamily="34" charset="0"/>
              </a:rPr>
              <a:t>Three electrode MEA measures anode and cathode polarization during the AEMWE operation, allowing for cell voltage breakdown 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4970060-F98F-2B09-9081-FC0697026680}"/>
              </a:ext>
            </a:extLst>
          </p:cNvPr>
          <p:cNvGrpSpPr/>
          <p:nvPr/>
        </p:nvGrpSpPr>
        <p:grpSpPr>
          <a:xfrm>
            <a:off x="242314" y="3050300"/>
            <a:ext cx="3893062" cy="1200932"/>
            <a:chOff x="242314" y="2955131"/>
            <a:chExt cx="3893062" cy="1200932"/>
          </a:xfrm>
        </p:grpSpPr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6931E637-B0C8-8DA7-69F7-1A30CA4C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2314" y="2955131"/>
              <a:ext cx="1920240" cy="1200932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096A1E69-6E9A-3C11-35C3-0CF0833F5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15136" y="2955131"/>
              <a:ext cx="1920240" cy="1200932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0B9A613-FA79-CA2F-B917-0515CD3396D3}"/>
              </a:ext>
            </a:extLst>
          </p:cNvPr>
          <p:cNvSpPr txBox="1"/>
          <p:nvPr/>
        </p:nvSpPr>
        <p:spPr>
          <a:xfrm>
            <a:off x="105154" y="4260142"/>
            <a:ext cx="4114800" cy="4951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050" i="1" dirty="0">
                <a:solidFill>
                  <a:schemeClr val="accent4"/>
                </a:solidFill>
                <a:latin typeface="Calibri" panose="020F0502020204030204" pitchFamily="34" charset="0"/>
              </a:rPr>
              <a:t>Variation of feed configuration shows that cathode-dry operation can improve AEMWE cell performance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411849"/>
      </p:ext>
    </p:extLst>
  </p:cSld>
  <p:clrMapOvr>
    <a:masterClrMapping/>
  </p:clrMapOvr>
</p:sld>
</file>

<file path=ppt/theme/theme1.xml><?xml version="1.0" encoding="utf-8"?>
<a:theme xmlns:a="http://schemas.openxmlformats.org/drawingml/2006/main" name="hydroGEN-template1 (2)">
  <a:themeElements>
    <a:clrScheme name="HydroGEN">
      <a:dk1>
        <a:srgbClr val="323232"/>
      </a:dk1>
      <a:lt1>
        <a:srgbClr val="FFFFFF"/>
      </a:lt1>
      <a:dk2>
        <a:srgbClr val="103251"/>
      </a:dk2>
      <a:lt2>
        <a:srgbClr val="F3F3F3"/>
      </a:lt2>
      <a:accent1>
        <a:srgbClr val="8DE2FC"/>
      </a:accent1>
      <a:accent2>
        <a:srgbClr val="C6F0FD"/>
      </a:accent2>
      <a:accent3>
        <a:srgbClr val="07682E"/>
      </a:accent3>
      <a:accent4>
        <a:srgbClr val="0C4F6F"/>
      </a:accent4>
      <a:accent5>
        <a:srgbClr val="DDDDDD"/>
      </a:accent5>
      <a:accent6>
        <a:srgbClr val="DBE6EC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accent4"/>
            </a:solidFill>
            <a:effectLst/>
            <a:uLnTx/>
            <a:uFillTx/>
            <a:latin typeface="Calibri"/>
            <a:ea typeface="+mn-ea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droGEN-template-standard-2018" id="{0AC700B6-1465-4C44-8C80-36A9FBE36E17}" vid="{1ACB37D8-257F-8B43-B2EF-7DB811C592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bbd8d32-57eb-4c25-a7af-abe0816fa3e8" ContentTypeId="0x01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  <_dlc_DocId xmlns="c6d9b406-8ab6-4e35-b189-c607f551e6ff">TT3EPYAPNV7Z-134-7</_dlc_DocId>
    <_dlc_DocIdUrl xmlns="c6d9b406-8ab6-4e35-b189-c607f551e6ff">
      <Url>https://eeredocman.ee.doe.gov/offices/EE-2B/Projects/LabSummit13/_layouts/DocIdRedir.aspx?ID=TT3EPYAPNV7Z-134-7</Url>
      <Description>TT3EPYAPNV7Z-134-7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9CD4867B9F744B0CB1362F85E8388" ma:contentTypeVersion="0" ma:contentTypeDescription="Create a new document." ma:contentTypeScope="" ma:versionID="6d5f30ecf3c104c829a68d241aa0b925">
  <xsd:schema xmlns:xsd="http://www.w3.org/2001/XMLSchema" xmlns:xs="http://www.w3.org/2001/XMLSchema" xmlns:p="http://schemas.microsoft.com/office/2006/metadata/properties" xmlns:ns2="c6d9b406-8ab6-4e35-b189-c607f551e6ff" targetNamespace="http://schemas.microsoft.com/office/2006/metadata/properties" ma:root="true" ma:fieldsID="dbd149bfb89b78bf480b5c57ca53811f" ns2:_="">
    <xsd:import namespace="c6d9b406-8ab6-4e35-b189-c607f551e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description="" ma:hidden="true" ma:list="{5d91edc2-e9bb-4d04-8b8b-617b8bb14fcd}" ma:internalName="TaxCatchAll" ma:showField="CatchAllData" ma:web="1edff54f-6e24-4b31-832c-dc05988f7c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5d91edc2-e9bb-4d04-8b8b-617b8bb14fcd}" ma:internalName="TaxCatchAllLabel" ma:readOnly="true" ma:showField="CatchAllDataLabel" ma:web="1edff54f-6e24-4b31-832c-dc05988f7c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4CCD57-BD7C-49D1-B215-74D121408D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FA858F-7610-49A3-928B-2867857A06A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32A02A5-96FD-4DB6-8794-431173BC787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EA148FF-9DFF-413E-A450-9BE7CFF0121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6d9b406-8ab6-4e35-b189-c607f551e6ff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65EC452D-11A4-4053-85D9-F4F64777B4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9b406-8ab6-4e35-b189-c607f551e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hydroGEN-template1 (2)</Template>
  <TotalTime>519</TotalTime>
  <Words>180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hydroGEN-template1 (2)</vt:lpstr>
      <vt:lpstr>Design and Operating Principles for High-Performing Anion Exchange Membrane Water Electrolyzers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Zietz, Fred</dc:creator>
  <cp:lastModifiedBy>Andrew Tricker</cp:lastModifiedBy>
  <cp:revision>37</cp:revision>
  <cp:lastPrinted>2016-06-07T15:31:34Z</cp:lastPrinted>
  <dcterms:created xsi:type="dcterms:W3CDTF">2019-10-29T16:04:22Z</dcterms:created>
  <dcterms:modified xsi:type="dcterms:W3CDTF">2023-03-27T18:52:59Z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0x010100DA69CD4867B9F744B0CB1362F85E8388</vt:lpwstr>
  </property>
  <property fmtid="{D5CDD505-2E9C-101B-9397-08002B2CF9AE}" pid="3" name="_dlc_DocIdItemGuid">
    <vt:lpwstr>cd6d1f3e-1bae-47e1-9b61-9d42f97abbef</vt:lpwstr>
  </property>
</Properties>
</file>