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theme/theme8.xml" ContentType="application/vnd.openxmlformats-officedocument.theme+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theme/theme11.xml" ContentType="application/vnd.openxmlformats-officedocument.theme+xml"/>
  <Override PartName="/ppt/slideLayouts/slideLayout49.xml" ContentType="application/vnd.openxmlformats-officedocument.presentationml.slideLayout+xml"/>
  <Override PartName="/ppt/theme/theme12.xml" ContentType="application/vnd.openxmlformats-officedocument.theme+xml"/>
  <Override PartName="/ppt/slideLayouts/slideLayout50.xml" ContentType="application/vnd.openxmlformats-officedocument.presentationml.slideLayout+xml"/>
  <Override PartName="/ppt/theme/theme13.xml" ContentType="application/vnd.openxmlformats-officedocument.theme+xml"/>
  <Override PartName="/ppt/slideLayouts/slideLayout51.xml" ContentType="application/vnd.openxmlformats-officedocument.presentationml.slideLayout+xml"/>
  <Override PartName="/ppt/theme/theme14.xml" ContentType="application/vnd.openxmlformats-officedocument.theme+xml"/>
  <Override PartName="/ppt/slideLayouts/slideLayout52.xml" ContentType="application/vnd.openxmlformats-officedocument.presentationml.slideLayout+xml"/>
  <Override PartName="/ppt/theme/theme15.xml" ContentType="application/vnd.openxmlformats-officedocument.theme+xml"/>
  <Override PartName="/ppt/slideLayouts/slideLayout53.xml" ContentType="application/vnd.openxmlformats-officedocument.presentationml.slideLayout+xml"/>
  <Override PartName="/ppt/theme/theme16.xml" ContentType="application/vnd.openxmlformats-officedocument.theme+xml"/>
  <Override PartName="/ppt/slideLayouts/slideLayout54.xml" ContentType="application/vnd.openxmlformats-officedocument.presentationml.slideLayout+xml"/>
  <Override PartName="/ppt/theme/theme17.xml" ContentType="application/vnd.openxmlformats-officedocument.theme+xml"/>
  <Override PartName="/ppt/slideLayouts/slideLayout55.xml" ContentType="application/vnd.openxmlformats-officedocument.presentationml.slideLayout+xml"/>
  <Override PartName="/ppt/theme/theme18.xml" ContentType="application/vnd.openxmlformats-officedocument.theme+xml"/>
  <Override PartName="/ppt/slideLayouts/slideLayout56.xml" ContentType="application/vnd.openxmlformats-officedocument.presentationml.slideLayout+xml"/>
  <Override PartName="/ppt/theme/theme19.xml" ContentType="application/vnd.openxmlformats-officedocument.theme+xml"/>
  <Override PartName="/ppt/slideLayouts/slideLayout57.xml" ContentType="application/vnd.openxmlformats-officedocument.presentationml.slideLayout+xml"/>
  <Override PartName="/ppt/theme/theme20.xml" ContentType="application/vnd.openxmlformats-officedocument.theme+xml"/>
  <Override PartName="/ppt/slideLayouts/slideLayout58.xml" ContentType="application/vnd.openxmlformats-officedocument.presentationml.slideLayout+xml"/>
  <Override PartName="/ppt/theme/theme21.xml" ContentType="application/vnd.openxmlformats-officedocument.theme+xml"/>
  <Override PartName="/ppt/slideLayouts/slideLayout59.xml" ContentType="application/vnd.openxmlformats-officedocument.presentationml.slideLayout+xml"/>
  <Override PartName="/ppt/theme/theme22.xml" ContentType="application/vnd.openxmlformats-officedocument.theme+xml"/>
  <Override PartName="/ppt/slideLayouts/slideLayout60.xml" ContentType="application/vnd.openxmlformats-officedocument.presentationml.slideLayout+xml"/>
  <Override PartName="/ppt/theme/theme23.xml" ContentType="application/vnd.openxmlformats-officedocument.theme+xml"/>
  <Override PartName="/ppt/slideLayouts/slideLayout61.xml" ContentType="application/vnd.openxmlformats-officedocument.presentationml.slideLayout+xml"/>
  <Override PartName="/ppt/theme/theme24.xml" ContentType="application/vnd.openxmlformats-officedocument.theme+xml"/>
  <Override PartName="/ppt/slideLayouts/slideLayout62.xml" ContentType="application/vnd.openxmlformats-officedocument.presentationml.slideLayout+xml"/>
  <Override PartName="/ppt/theme/theme25.xml" ContentType="application/vnd.openxmlformats-officedocument.theme+xml"/>
  <Override PartName="/ppt/slideLayouts/slideLayout63.xml" ContentType="application/vnd.openxmlformats-officedocument.presentationml.slideLayout+xml"/>
  <Override PartName="/ppt/theme/theme26.xml" ContentType="application/vnd.openxmlformats-officedocument.theme+xml"/>
  <Override PartName="/ppt/slideLayouts/slideLayout64.xml" ContentType="application/vnd.openxmlformats-officedocument.presentationml.slideLayout+xml"/>
  <Override PartName="/ppt/theme/theme2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1.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2.xml" ContentType="application/vnd.openxmlformats-officedocument.presentationml.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2" r:id="rId5"/>
    <p:sldMasterId id="2147483704" r:id="rId6"/>
    <p:sldMasterId id="2147483706" r:id="rId7"/>
    <p:sldMasterId id="2147483708" r:id="rId8"/>
    <p:sldMasterId id="2147483710" r:id="rId9"/>
    <p:sldMasterId id="2147483712" r:id="rId10"/>
    <p:sldMasterId id="2147483714" r:id="rId11"/>
    <p:sldMasterId id="2147483716" r:id="rId12"/>
    <p:sldMasterId id="2147483718" r:id="rId13"/>
    <p:sldMasterId id="2147483720" r:id="rId14"/>
    <p:sldMasterId id="2147483722" r:id="rId15"/>
    <p:sldMasterId id="2147483724" r:id="rId16"/>
    <p:sldMasterId id="2147483726" r:id="rId17"/>
    <p:sldMasterId id="2147483728" r:id="rId18"/>
    <p:sldMasterId id="2147483730" r:id="rId19"/>
    <p:sldMasterId id="2147483732" r:id="rId20"/>
    <p:sldMasterId id="2147483734" r:id="rId21"/>
    <p:sldMasterId id="2147483736" r:id="rId22"/>
    <p:sldMasterId id="2147483738" r:id="rId23"/>
    <p:sldMasterId id="2147483740" r:id="rId24"/>
    <p:sldMasterId id="2147483742" r:id="rId25"/>
    <p:sldMasterId id="2147483744" r:id="rId26"/>
    <p:sldMasterId id="2147483746" r:id="rId27"/>
    <p:sldMasterId id="2147483748" r:id="rId28"/>
    <p:sldMasterId id="2147483750" r:id="rId29"/>
    <p:sldMasterId id="2147483752" r:id="rId30"/>
    <p:sldMasterId id="2147483754" r:id="rId31"/>
  </p:sldMasterIdLst>
  <p:notesMasterIdLst>
    <p:notesMasterId r:id="rId161"/>
  </p:notesMasterIdLst>
  <p:handoutMasterIdLst>
    <p:handoutMasterId r:id="rId162"/>
  </p:handoutMasterIdLst>
  <p:sldIdLst>
    <p:sldId id="1548" r:id="rId32"/>
    <p:sldId id="1549" r:id="rId33"/>
    <p:sldId id="1550" r:id="rId34"/>
    <p:sldId id="1551" r:id="rId35"/>
    <p:sldId id="1552" r:id="rId36"/>
    <p:sldId id="1536" r:id="rId37"/>
    <p:sldId id="1537" r:id="rId38"/>
    <p:sldId id="1538" r:id="rId39"/>
    <p:sldId id="1539" r:id="rId40"/>
    <p:sldId id="1540" r:id="rId41"/>
    <p:sldId id="1541" r:id="rId42"/>
    <p:sldId id="1542" r:id="rId43"/>
    <p:sldId id="1543" r:id="rId44"/>
    <p:sldId id="1544" r:id="rId45"/>
    <p:sldId id="1545" r:id="rId46"/>
    <p:sldId id="1546" r:id="rId47"/>
    <p:sldId id="1547" r:id="rId48"/>
    <p:sldId id="1509" r:id="rId49"/>
    <p:sldId id="595" r:id="rId50"/>
    <p:sldId id="1503" r:id="rId51"/>
    <p:sldId id="1504" r:id="rId52"/>
    <p:sldId id="1502" r:id="rId53"/>
    <p:sldId id="1500" r:id="rId54"/>
    <p:sldId id="473" r:id="rId55"/>
    <p:sldId id="472" r:id="rId56"/>
    <p:sldId id="474" r:id="rId57"/>
    <p:sldId id="475" r:id="rId58"/>
    <p:sldId id="477" r:id="rId59"/>
    <p:sldId id="478" r:id="rId60"/>
    <p:sldId id="369" r:id="rId61"/>
    <p:sldId id="301" r:id="rId62"/>
    <p:sldId id="305" r:id="rId63"/>
    <p:sldId id="308" r:id="rId64"/>
    <p:sldId id="306" r:id="rId65"/>
    <p:sldId id="370" r:id="rId66"/>
    <p:sldId id="1505" r:id="rId67"/>
    <p:sldId id="307" r:id="rId68"/>
    <p:sldId id="1428" r:id="rId69"/>
    <p:sldId id="1441" r:id="rId70"/>
    <p:sldId id="409" r:id="rId71"/>
    <p:sldId id="366" r:id="rId72"/>
    <p:sldId id="345" r:id="rId73"/>
    <p:sldId id="460" r:id="rId74"/>
    <p:sldId id="1430" r:id="rId75"/>
    <p:sldId id="1460" r:id="rId76"/>
    <p:sldId id="464" r:id="rId77"/>
    <p:sldId id="469" r:id="rId78"/>
    <p:sldId id="465" r:id="rId79"/>
    <p:sldId id="462" r:id="rId80"/>
    <p:sldId id="466" r:id="rId81"/>
    <p:sldId id="468" r:id="rId82"/>
    <p:sldId id="470" r:id="rId83"/>
    <p:sldId id="463" r:id="rId84"/>
    <p:sldId id="467" r:id="rId85"/>
    <p:sldId id="471" r:id="rId86"/>
    <p:sldId id="346" r:id="rId87"/>
    <p:sldId id="404" r:id="rId88"/>
    <p:sldId id="411" r:id="rId89"/>
    <p:sldId id="1432" r:id="rId90"/>
    <p:sldId id="1433" r:id="rId91"/>
    <p:sldId id="360" r:id="rId92"/>
    <p:sldId id="361" r:id="rId93"/>
    <p:sldId id="1434" r:id="rId94"/>
    <p:sldId id="1439" r:id="rId95"/>
    <p:sldId id="1491" r:id="rId96"/>
    <p:sldId id="1437" r:id="rId97"/>
    <p:sldId id="1438" r:id="rId98"/>
    <p:sldId id="1440" r:id="rId99"/>
    <p:sldId id="1435" r:id="rId100"/>
    <p:sldId id="1436" r:id="rId101"/>
    <p:sldId id="1442" r:id="rId102"/>
    <p:sldId id="348" r:id="rId103"/>
    <p:sldId id="1445" r:id="rId104"/>
    <p:sldId id="1444" r:id="rId105"/>
    <p:sldId id="415" r:id="rId106"/>
    <p:sldId id="1446" r:id="rId107"/>
    <p:sldId id="1447" r:id="rId108"/>
    <p:sldId id="1453" r:id="rId109"/>
    <p:sldId id="1454" r:id="rId110"/>
    <p:sldId id="1459" r:id="rId111"/>
    <p:sldId id="1455" r:id="rId112"/>
    <p:sldId id="1488" r:id="rId113"/>
    <p:sldId id="1456" r:id="rId114"/>
    <p:sldId id="1457" r:id="rId115"/>
    <p:sldId id="412" r:id="rId116"/>
    <p:sldId id="1448" r:id="rId117"/>
    <p:sldId id="1451" r:id="rId118"/>
    <p:sldId id="1489" r:id="rId119"/>
    <p:sldId id="1490" r:id="rId120"/>
    <p:sldId id="1450" r:id="rId121"/>
    <p:sldId id="1452" r:id="rId122"/>
    <p:sldId id="1431" r:id="rId123"/>
    <p:sldId id="410" r:id="rId124"/>
    <p:sldId id="320" r:id="rId125"/>
    <p:sldId id="1484" r:id="rId126"/>
    <p:sldId id="1485" r:id="rId127"/>
    <p:sldId id="356" r:id="rId128"/>
    <p:sldId id="400" r:id="rId129"/>
    <p:sldId id="1486" r:id="rId130"/>
    <p:sldId id="1506" r:id="rId131"/>
    <p:sldId id="1507" r:id="rId132"/>
    <p:sldId id="1508" r:id="rId133"/>
    <p:sldId id="1510" r:id="rId134"/>
    <p:sldId id="1511" r:id="rId135"/>
    <p:sldId id="1512" r:id="rId136"/>
    <p:sldId id="1513" r:id="rId137"/>
    <p:sldId id="1514" r:id="rId138"/>
    <p:sldId id="1515" r:id="rId139"/>
    <p:sldId id="1516" r:id="rId140"/>
    <p:sldId id="1517" r:id="rId141"/>
    <p:sldId id="1518" r:id="rId142"/>
    <p:sldId id="1519" r:id="rId143"/>
    <p:sldId id="1520" r:id="rId144"/>
    <p:sldId id="1521" r:id="rId145"/>
    <p:sldId id="1522" r:id="rId146"/>
    <p:sldId id="1523" r:id="rId147"/>
    <p:sldId id="1524" r:id="rId148"/>
    <p:sldId id="1525" r:id="rId149"/>
    <p:sldId id="1526" r:id="rId150"/>
    <p:sldId id="1527" r:id="rId151"/>
    <p:sldId id="1528" r:id="rId152"/>
    <p:sldId id="1529" r:id="rId153"/>
    <p:sldId id="1530" r:id="rId154"/>
    <p:sldId id="1531" r:id="rId155"/>
    <p:sldId id="1532" r:id="rId156"/>
    <p:sldId id="1533" r:id="rId157"/>
    <p:sldId id="1534" r:id="rId158"/>
    <p:sldId id="1535" r:id="rId159"/>
    <p:sldId id="1553" r:id="rId160"/>
  </p:sldIdLst>
  <p:sldSz cx="9144000" cy="5143500" type="screen16x9"/>
  <p:notesSz cx="6858000" cy="17049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elynn Schroeder" initials="" lastIdx="1" clrIdx="0"/>
  <p:cmAuthor id="7" name="Parker, Andrew" initials="PA" lastIdx="1" clrIdx="7">
    <p:extLst>
      <p:ext uri="{19B8F6BF-5375-455C-9EA6-DF929625EA0E}">
        <p15:presenceInfo xmlns:p15="http://schemas.microsoft.com/office/powerpoint/2012/main" userId="S::aparker@nrel.gov::87732316-de77-4fec-8171-d066878065f2" providerId="AD"/>
      </p:ext>
    </p:extLst>
  </p:cmAuthor>
  <p:cmAuthor id="1" name="Fontanini, Anthony" initials="FA" lastIdx="2" clrIdx="1">
    <p:extLst>
      <p:ext uri="{19B8F6BF-5375-455C-9EA6-DF929625EA0E}">
        <p15:presenceInfo xmlns:p15="http://schemas.microsoft.com/office/powerpoint/2012/main" userId="S::afontani@nrel.gov::a03197bc-8155-48ce-b3e4-f5ff3bf43985" providerId="AD"/>
      </p:ext>
    </p:extLst>
  </p:cmAuthor>
  <p:cmAuthor id="8" name="CaraDonna, Christopher" initials="CC" lastIdx="2" clrIdx="8">
    <p:extLst>
      <p:ext uri="{19B8F6BF-5375-455C-9EA6-DF929625EA0E}">
        <p15:presenceInfo xmlns:p15="http://schemas.microsoft.com/office/powerpoint/2012/main" userId="S::ccaradon@nrel.gov::ceb9f188-391a-4e4a-a97f-4216cb8e6632" providerId="AD"/>
      </p:ext>
    </p:extLst>
  </p:cmAuthor>
  <p:cmAuthor id="2" name="LeBar, Amy" initials="LA" lastIdx="1" clrIdx="2">
    <p:extLst>
      <p:ext uri="{19B8F6BF-5375-455C-9EA6-DF929625EA0E}">
        <p15:presenceInfo xmlns:p15="http://schemas.microsoft.com/office/powerpoint/2012/main" userId="S::alebar@nrel.gov::664e1cf9-5ffb-4653-b6ff-2893252a049f" providerId="AD"/>
      </p:ext>
    </p:extLst>
  </p:cmAuthor>
  <p:cmAuthor id="9" name="Present, Elaina" initials="PE" lastIdx="37" clrIdx="9">
    <p:extLst>
      <p:ext uri="{19B8F6BF-5375-455C-9EA6-DF929625EA0E}">
        <p15:presenceInfo xmlns:p15="http://schemas.microsoft.com/office/powerpoint/2012/main" userId="S::epresent@nrel.gov::4386daae-932b-4c8c-9c43-48eeed986b5e" providerId="AD"/>
      </p:ext>
    </p:extLst>
  </p:cmAuthor>
  <p:cmAuthor id="3" name="Roberts, David" initials="RD" lastIdx="10" clrIdx="3">
    <p:extLst>
      <p:ext uri="{19B8F6BF-5375-455C-9EA6-DF929625EA0E}">
        <p15:presenceInfo xmlns:p15="http://schemas.microsoft.com/office/powerpoint/2012/main" userId="S::droberts@nrel.gov::69ab7b00-4d2d-4d7a-bb57-ba0c9b2e6a36" providerId="AD"/>
      </p:ext>
    </p:extLst>
  </p:cmAuthor>
  <p:cmAuthor id="10" name="Andrew Parker" initials="AP" lastIdx="24" clrIdx="10">
    <p:extLst>
      <p:ext uri="{19B8F6BF-5375-455C-9EA6-DF929625EA0E}">
        <p15:presenceInfo xmlns:p15="http://schemas.microsoft.com/office/powerpoint/2012/main" userId="Andrew Parker" providerId="None"/>
      </p:ext>
    </p:extLst>
  </p:cmAuthor>
  <p:cmAuthor id="4" name="Wilson, Eric" initials="WE" lastIdx="45" clrIdx="4">
    <p:extLst>
      <p:ext uri="{19B8F6BF-5375-455C-9EA6-DF929625EA0E}">
        <p15:presenceInfo xmlns:p15="http://schemas.microsoft.com/office/powerpoint/2012/main" userId="S::ewilson@nrel.gov::6f7103d4-1a3c-4608-81b2-2e42fc2a4274" providerId="AD"/>
      </p:ext>
    </p:extLst>
  </p:cmAuthor>
  <p:cmAuthor id="5" name="NA" initials="NA" lastIdx="10" clrIdx="5">
    <p:extLst>
      <p:ext uri="{19B8F6BF-5375-455C-9EA6-DF929625EA0E}">
        <p15:presenceInfo xmlns:p15="http://schemas.microsoft.com/office/powerpoint/2012/main" userId="NA" providerId="None"/>
      </p:ext>
    </p:extLst>
  </p:cmAuthor>
  <p:cmAuthor id="6" name="Dahlhausen, Matthew" initials="DM" lastIdx="11" clrIdx="6">
    <p:extLst>
      <p:ext uri="{19B8F6BF-5375-455C-9EA6-DF929625EA0E}">
        <p15:presenceInfo xmlns:p15="http://schemas.microsoft.com/office/powerpoint/2012/main" userId="S::mdahlhau@nrel.gov::1a482153-1f2b-4418-a7fa-d033135c03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9C1"/>
    <a:srgbClr val="F7DF10"/>
    <a:srgbClr val="E5ECF6"/>
    <a:srgbClr val="FFF2CC"/>
    <a:srgbClr val="FBE4D5"/>
    <a:srgbClr val="DEF0D1"/>
    <a:srgbClr val="D9D9D9"/>
    <a:srgbClr val="C5E4EF"/>
    <a:srgbClr val="99C3DD"/>
    <a:srgbClr val="FDCC9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3BCFDB-540B-4D96-8D07-0AD4BF9EFE73}" v="42" dt="2021-04-21T23:12:41.690"/>
    <p1510:client id="{7B80D277-3239-5947-B827-29275D591AD8}" v="11" dt="2021-04-22T14:25:29.492"/>
    <p1510:client id="{BF2694EF-21FF-4A39-8D6E-81D96CE74E5F}" v="1173" dt="2021-04-22T17:10:25.8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96" y="365"/>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117" Type="http://schemas.openxmlformats.org/officeDocument/2006/relationships/slide" Target="slides/slide86.xml"/><Relationship Id="rId21" Type="http://schemas.openxmlformats.org/officeDocument/2006/relationships/slideMaster" Target="slideMasters/slideMaster18.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38" Type="http://schemas.openxmlformats.org/officeDocument/2006/relationships/slide" Target="slides/slide107.xml"/><Relationship Id="rId154" Type="http://schemas.openxmlformats.org/officeDocument/2006/relationships/slide" Target="slides/slide123.xml"/><Relationship Id="rId159" Type="http://schemas.openxmlformats.org/officeDocument/2006/relationships/slide" Target="slides/slide128.xml"/><Relationship Id="rId16" Type="http://schemas.openxmlformats.org/officeDocument/2006/relationships/slideMaster" Target="slideMasters/slideMaster13.xml"/><Relationship Id="rId107" Type="http://schemas.openxmlformats.org/officeDocument/2006/relationships/slide" Target="slides/slide76.xml"/><Relationship Id="rId11" Type="http://schemas.openxmlformats.org/officeDocument/2006/relationships/slideMaster" Target="slideMasters/slideMaster8.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28" Type="http://schemas.openxmlformats.org/officeDocument/2006/relationships/slide" Target="slides/slide97.xml"/><Relationship Id="rId144" Type="http://schemas.openxmlformats.org/officeDocument/2006/relationships/slide" Target="slides/slide113.xml"/><Relationship Id="rId149" Type="http://schemas.openxmlformats.org/officeDocument/2006/relationships/slide" Target="slides/slide118.xml"/><Relationship Id="rId5" Type="http://schemas.openxmlformats.org/officeDocument/2006/relationships/slideMaster" Target="slideMasters/slideMaster2.xml"/><Relationship Id="rId90" Type="http://schemas.openxmlformats.org/officeDocument/2006/relationships/slide" Target="slides/slide59.xml"/><Relationship Id="rId95" Type="http://schemas.openxmlformats.org/officeDocument/2006/relationships/slide" Target="slides/slide64.xml"/><Relationship Id="rId160" Type="http://schemas.openxmlformats.org/officeDocument/2006/relationships/slide" Target="slides/slide129.xml"/><Relationship Id="rId165" Type="http://schemas.openxmlformats.org/officeDocument/2006/relationships/viewProps" Target="viewProps.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slide" Target="slides/slide103.xml"/><Relationship Id="rId139" Type="http://schemas.openxmlformats.org/officeDocument/2006/relationships/slide" Target="slides/slide108.xml"/><Relationship Id="rId80" Type="http://schemas.openxmlformats.org/officeDocument/2006/relationships/slide" Target="slides/slide49.xml"/><Relationship Id="rId85" Type="http://schemas.openxmlformats.org/officeDocument/2006/relationships/slide" Target="slides/slide54.xml"/><Relationship Id="rId150" Type="http://schemas.openxmlformats.org/officeDocument/2006/relationships/slide" Target="slides/slide119.xml"/><Relationship Id="rId155" Type="http://schemas.openxmlformats.org/officeDocument/2006/relationships/slide" Target="slides/slide12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40" Type="http://schemas.openxmlformats.org/officeDocument/2006/relationships/slide" Target="slides/slide109.xml"/><Relationship Id="rId145" Type="http://schemas.openxmlformats.org/officeDocument/2006/relationships/slide" Target="slides/slide114.xml"/><Relationship Id="rId161" Type="http://schemas.openxmlformats.org/officeDocument/2006/relationships/notesMaster" Target="notesMasters/notesMaster1.xml"/><Relationship Id="rId16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6" Type="http://schemas.openxmlformats.org/officeDocument/2006/relationships/slide" Target="slides/slide75.xml"/><Relationship Id="rId114" Type="http://schemas.openxmlformats.org/officeDocument/2006/relationships/slide" Target="slides/slide83.xml"/><Relationship Id="rId119" Type="http://schemas.openxmlformats.org/officeDocument/2006/relationships/slide" Target="slides/slide88.xml"/><Relationship Id="rId127" Type="http://schemas.openxmlformats.org/officeDocument/2006/relationships/slide" Target="slides/slide96.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30" Type="http://schemas.openxmlformats.org/officeDocument/2006/relationships/slide" Target="slides/slide99.xml"/><Relationship Id="rId135" Type="http://schemas.openxmlformats.org/officeDocument/2006/relationships/slide" Target="slides/slide104.xml"/><Relationship Id="rId143" Type="http://schemas.openxmlformats.org/officeDocument/2006/relationships/slide" Target="slides/slide112.xml"/><Relationship Id="rId148" Type="http://schemas.openxmlformats.org/officeDocument/2006/relationships/slide" Target="slides/slide117.xml"/><Relationship Id="rId151" Type="http://schemas.openxmlformats.org/officeDocument/2006/relationships/slide" Target="slides/slide120.xml"/><Relationship Id="rId156" Type="http://schemas.openxmlformats.org/officeDocument/2006/relationships/slide" Target="slides/slide125.xml"/><Relationship Id="rId164" Type="http://schemas.openxmlformats.org/officeDocument/2006/relationships/presProps" Target="presProps.xml"/><Relationship Id="rId16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141" Type="http://schemas.openxmlformats.org/officeDocument/2006/relationships/slide" Target="slides/slide110.xml"/><Relationship Id="rId146" Type="http://schemas.openxmlformats.org/officeDocument/2006/relationships/slide" Target="slides/slide115.xml"/><Relationship Id="rId16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40.xml"/><Relationship Id="rId92" Type="http://schemas.openxmlformats.org/officeDocument/2006/relationships/slide" Target="slides/slide61.xml"/><Relationship Id="rId16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Master" Target="slideMasters/slideMaster26.xml"/><Relationship Id="rId24" Type="http://schemas.openxmlformats.org/officeDocument/2006/relationships/slideMaster" Target="slideMasters/slideMaster21.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157" Type="http://schemas.openxmlformats.org/officeDocument/2006/relationships/slide" Target="slides/slide126.xml"/><Relationship Id="rId61" Type="http://schemas.openxmlformats.org/officeDocument/2006/relationships/slide" Target="slides/slide30.xml"/><Relationship Id="rId82" Type="http://schemas.openxmlformats.org/officeDocument/2006/relationships/slide" Target="slides/slide51.xml"/><Relationship Id="rId152" Type="http://schemas.openxmlformats.org/officeDocument/2006/relationships/slide" Target="slides/slide12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Master" Target="slideMasters/slideMaster27.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168"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 Id="rId20" Type="http://schemas.openxmlformats.org/officeDocument/2006/relationships/slideMaster" Target="slideMasters/slideMaster17.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hlhausen, Matthew" userId="S::mdahlhau@nrel.gov::1a482153-1f2b-4418-a7fa-d033135c0328" providerId="AD" clId="Web-{18AAB236-75D6-AFA0-3EA6-5A4BCDFFA20C}"/>
    <pc:docChg chg="modSld">
      <pc:chgData name="Dahlhausen, Matthew" userId="S::mdahlhau@nrel.gov::1a482153-1f2b-4418-a7fa-d033135c0328" providerId="AD" clId="Web-{18AAB236-75D6-AFA0-3EA6-5A4BCDFFA20C}" dt="2021-04-21T22:18:14.839" v="61"/>
      <pc:docMkLst>
        <pc:docMk/>
      </pc:docMkLst>
      <pc:sldChg chg="modSp">
        <pc:chgData name="Dahlhausen, Matthew" userId="S::mdahlhau@nrel.gov::1a482153-1f2b-4418-a7fa-d033135c0328" providerId="AD" clId="Web-{18AAB236-75D6-AFA0-3EA6-5A4BCDFFA20C}" dt="2021-04-21T22:16:13.789" v="59" actId="20577"/>
        <pc:sldMkLst>
          <pc:docMk/>
          <pc:sldMk cId="3977542011" sldId="400"/>
        </pc:sldMkLst>
        <pc:spChg chg="mod">
          <ac:chgData name="Dahlhausen, Matthew" userId="S::mdahlhau@nrel.gov::1a482153-1f2b-4418-a7fa-d033135c0328" providerId="AD" clId="Web-{18AAB236-75D6-AFA0-3EA6-5A4BCDFFA20C}" dt="2021-04-21T22:16:13.789" v="59" actId="20577"/>
          <ac:spMkLst>
            <pc:docMk/>
            <pc:sldMk cId="3977542011" sldId="400"/>
            <ac:spMk id="3" creationId="{BF597E27-11D3-4D62-9DFF-AEBFD0E65203}"/>
          </ac:spMkLst>
        </pc:spChg>
      </pc:sldChg>
      <pc:sldChg chg="addCm">
        <pc:chgData name="Dahlhausen, Matthew" userId="S::mdahlhau@nrel.gov::1a482153-1f2b-4418-a7fa-d033135c0328" providerId="AD" clId="Web-{18AAB236-75D6-AFA0-3EA6-5A4BCDFFA20C}" dt="2021-04-21T22:16:55.962" v="60"/>
        <pc:sldMkLst>
          <pc:docMk/>
          <pc:sldMk cId="2392837938" sldId="1486"/>
        </pc:sldMkLst>
      </pc:sldChg>
      <pc:sldChg chg="addCm">
        <pc:chgData name="Dahlhausen, Matthew" userId="S::mdahlhau@nrel.gov::1a482153-1f2b-4418-a7fa-d033135c0328" providerId="AD" clId="Web-{18AAB236-75D6-AFA0-3EA6-5A4BCDFFA20C}" dt="2021-04-21T22:18:14.839" v="61"/>
        <pc:sldMkLst>
          <pc:docMk/>
          <pc:sldMk cId="2210635406" sldId="1508"/>
        </pc:sldMkLst>
      </pc:sldChg>
    </pc:docChg>
  </pc:docChgLst>
  <pc:docChgLst>
    <pc:chgData name="Parker, Andrew" userId="87732316-de77-4fec-8171-d066878065f2" providerId="ADAL" clId="{5D738772-E22E-4678-89E2-CD16707B11E7}"/>
    <pc:docChg chg="undo custSel addSld delSld modSld sldOrd">
      <pc:chgData name="Parker, Andrew" userId="87732316-de77-4fec-8171-d066878065f2" providerId="ADAL" clId="{5D738772-E22E-4678-89E2-CD16707B11E7}" dt="2021-03-19T17:25:40.623" v="1735" actId="20577"/>
      <pc:docMkLst>
        <pc:docMk/>
      </pc:docMkLst>
      <pc:sldChg chg="modSp mod">
        <pc:chgData name="Parker, Andrew" userId="87732316-de77-4fec-8171-d066878065f2" providerId="ADAL" clId="{5D738772-E22E-4678-89E2-CD16707B11E7}" dt="2021-03-19T17:25:40.623" v="1735" actId="20577"/>
        <pc:sldMkLst>
          <pc:docMk/>
          <pc:sldMk cId="565813597" sldId="298"/>
        </pc:sldMkLst>
        <pc:spChg chg="mod">
          <ac:chgData name="Parker, Andrew" userId="87732316-de77-4fec-8171-d066878065f2" providerId="ADAL" clId="{5D738772-E22E-4678-89E2-CD16707B11E7}" dt="2021-03-19T17:25:40.623" v="1735" actId="20577"/>
          <ac:spMkLst>
            <pc:docMk/>
            <pc:sldMk cId="565813597" sldId="298"/>
            <ac:spMk id="3" creationId="{28E20B43-0597-C146-9A67-1304172A3852}"/>
          </ac:spMkLst>
        </pc:spChg>
      </pc:sldChg>
      <pc:sldChg chg="modSp mod">
        <pc:chgData name="Parker, Andrew" userId="87732316-de77-4fec-8171-d066878065f2" providerId="ADAL" clId="{5D738772-E22E-4678-89E2-CD16707B11E7}" dt="2021-03-19T13:15:32.610" v="1717" actId="20577"/>
        <pc:sldMkLst>
          <pc:docMk/>
          <pc:sldMk cId="3977542011" sldId="400"/>
        </pc:sldMkLst>
        <pc:spChg chg="mod">
          <ac:chgData name="Parker, Andrew" userId="87732316-de77-4fec-8171-d066878065f2" providerId="ADAL" clId="{5D738772-E22E-4678-89E2-CD16707B11E7}" dt="2021-03-19T13:15:32.610" v="1717" actId="20577"/>
          <ac:spMkLst>
            <pc:docMk/>
            <pc:sldMk cId="3977542011" sldId="400"/>
            <ac:spMk id="3" creationId="{BF597E27-11D3-4D62-9DFF-AEBFD0E65203}"/>
          </ac:spMkLst>
        </pc:spChg>
      </pc:sldChg>
      <pc:sldChg chg="addSp delSp modSp mod">
        <pc:chgData name="Parker, Andrew" userId="87732316-de77-4fec-8171-d066878065f2" providerId="ADAL" clId="{5D738772-E22E-4678-89E2-CD16707B11E7}" dt="2021-03-19T12:47:34.920" v="1286"/>
        <pc:sldMkLst>
          <pc:docMk/>
          <pc:sldMk cId="3037589758" sldId="410"/>
        </pc:sldMkLst>
        <pc:spChg chg="add mod">
          <ac:chgData name="Parker, Andrew" userId="87732316-de77-4fec-8171-d066878065f2" providerId="ADAL" clId="{5D738772-E22E-4678-89E2-CD16707B11E7}" dt="2021-03-19T12:47:34.920" v="1286"/>
          <ac:spMkLst>
            <pc:docMk/>
            <pc:sldMk cId="3037589758" sldId="410"/>
            <ac:spMk id="14" creationId="{79DB44D0-67CA-4DD9-888A-DBA0F6B11663}"/>
          </ac:spMkLst>
        </pc:spChg>
        <pc:picChg chg="add mod ord">
          <ac:chgData name="Parker, Andrew" userId="87732316-de77-4fec-8171-d066878065f2" providerId="ADAL" clId="{5D738772-E22E-4678-89E2-CD16707B11E7}" dt="2021-03-19T12:47:21.377" v="1285" actId="14100"/>
          <ac:picMkLst>
            <pc:docMk/>
            <pc:sldMk cId="3037589758" sldId="410"/>
            <ac:picMk id="4" creationId="{6ECC3E95-216E-44D6-B923-DFC08522D325}"/>
          </ac:picMkLst>
        </pc:picChg>
        <pc:picChg chg="del">
          <ac:chgData name="Parker, Andrew" userId="87732316-de77-4fec-8171-d066878065f2" providerId="ADAL" clId="{5D738772-E22E-4678-89E2-CD16707B11E7}" dt="2021-03-19T12:46:33.389" v="1274" actId="478"/>
          <ac:picMkLst>
            <pc:docMk/>
            <pc:sldMk cId="3037589758" sldId="410"/>
            <ac:picMk id="9" creationId="{A1DB9F09-C4F6-4AAC-8A31-BC7957C2BEC1}"/>
          </ac:picMkLst>
        </pc:picChg>
      </pc:sldChg>
      <pc:sldChg chg="addSp delSp modSp mod">
        <pc:chgData name="Parker, Andrew" userId="87732316-de77-4fec-8171-d066878065f2" providerId="ADAL" clId="{5D738772-E22E-4678-89E2-CD16707B11E7}" dt="2021-03-19T12:58:08.726" v="1369" actId="1076"/>
        <pc:sldMkLst>
          <pc:docMk/>
          <pc:sldMk cId="553728942" sldId="1428"/>
        </pc:sldMkLst>
        <pc:spChg chg="add mod">
          <ac:chgData name="Parker, Andrew" userId="87732316-de77-4fec-8171-d066878065f2" providerId="ADAL" clId="{5D738772-E22E-4678-89E2-CD16707B11E7}" dt="2021-03-19T12:39:19.333" v="1133"/>
          <ac:spMkLst>
            <pc:docMk/>
            <pc:sldMk cId="553728942" sldId="1428"/>
            <ac:spMk id="13" creationId="{669051D7-1D29-48DB-BD83-3777793B647B}"/>
          </ac:spMkLst>
        </pc:spChg>
        <pc:graphicFrameChg chg="add del mod">
          <ac:chgData name="Parker, Andrew" userId="87732316-de77-4fec-8171-d066878065f2" providerId="ADAL" clId="{5D738772-E22E-4678-89E2-CD16707B11E7}" dt="2021-03-19T12:51:49.854" v="1289" actId="478"/>
          <ac:graphicFrameMkLst>
            <pc:docMk/>
            <pc:sldMk cId="553728942" sldId="1428"/>
            <ac:graphicFrameMk id="3" creationId="{572FD5F3-EF19-4D81-86B4-BD413573A386}"/>
          </ac:graphicFrameMkLst>
        </pc:graphicFrameChg>
        <pc:graphicFrameChg chg="del">
          <ac:chgData name="Parker, Andrew" userId="87732316-de77-4fec-8171-d066878065f2" providerId="ADAL" clId="{5D738772-E22E-4678-89E2-CD16707B11E7}" dt="2021-03-19T12:58:05.592" v="1368" actId="478"/>
          <ac:graphicFrameMkLst>
            <pc:docMk/>
            <pc:sldMk cId="553728942" sldId="1428"/>
            <ac:graphicFrameMk id="5" creationId="{486FF6C6-605D-46C3-A595-71685F9B54C7}"/>
          </ac:graphicFrameMkLst>
        </pc:graphicFrameChg>
        <pc:graphicFrameChg chg="add mod modGraphic">
          <ac:chgData name="Parker, Andrew" userId="87732316-de77-4fec-8171-d066878065f2" providerId="ADAL" clId="{5D738772-E22E-4678-89E2-CD16707B11E7}" dt="2021-03-19T12:58:08.726" v="1369" actId="1076"/>
          <ac:graphicFrameMkLst>
            <pc:docMk/>
            <pc:sldMk cId="553728942" sldId="1428"/>
            <ac:graphicFrameMk id="8" creationId="{641747DC-7E59-4909-9FA1-B4E6DF07BB8C}"/>
          </ac:graphicFrameMkLst>
        </pc:graphicFrameChg>
      </pc:sldChg>
      <pc:sldChg chg="addSp delSp modSp add del mod">
        <pc:chgData name="Parker, Andrew" userId="87732316-de77-4fec-8171-d066878065f2" providerId="ADAL" clId="{5D738772-E22E-4678-89E2-CD16707B11E7}" dt="2021-03-19T13:07:30.220" v="1643" actId="2696"/>
        <pc:sldMkLst>
          <pc:docMk/>
          <pc:sldMk cId="3035777602" sldId="1429"/>
        </pc:sldMkLst>
        <pc:spChg chg="add mod">
          <ac:chgData name="Parker, Andrew" userId="87732316-de77-4fec-8171-d066878065f2" providerId="ADAL" clId="{5D738772-E22E-4678-89E2-CD16707B11E7}" dt="2021-03-19T13:07:06.969" v="1612" actId="13926"/>
          <ac:spMkLst>
            <pc:docMk/>
            <pc:sldMk cId="3035777602" sldId="1429"/>
            <ac:spMk id="6" creationId="{3630C4AA-B8CB-4803-A911-4A44EC24D160}"/>
          </ac:spMkLst>
        </pc:spChg>
        <pc:spChg chg="del mod">
          <ac:chgData name="Parker, Andrew" userId="87732316-de77-4fec-8171-d066878065f2" providerId="ADAL" clId="{5D738772-E22E-4678-89E2-CD16707B11E7}" dt="2021-03-19T13:07:28.288" v="1642"/>
          <ac:spMkLst>
            <pc:docMk/>
            <pc:sldMk cId="3035777602" sldId="1429"/>
            <ac:spMk id="17" creationId="{A58959F5-FF06-0841-AECB-3BBB9F989745}"/>
          </ac:spMkLst>
        </pc:spChg>
        <pc:graphicFrameChg chg="del">
          <ac:chgData name="Parker, Andrew" userId="87732316-de77-4fec-8171-d066878065f2" providerId="ADAL" clId="{5D738772-E22E-4678-89E2-CD16707B11E7}" dt="2021-03-19T13:07:21.523" v="1629" actId="478"/>
          <ac:graphicFrameMkLst>
            <pc:docMk/>
            <pc:sldMk cId="3035777602" sldId="1429"/>
            <ac:graphicFrameMk id="5" creationId="{486FF6C6-605D-46C3-A595-71685F9B54C7}"/>
          </ac:graphicFrameMkLst>
        </pc:graphicFrameChg>
      </pc:sldChg>
      <pc:sldChg chg="modSp mod">
        <pc:chgData name="Parker, Andrew" userId="87732316-de77-4fec-8171-d066878065f2" providerId="ADAL" clId="{5D738772-E22E-4678-89E2-CD16707B11E7}" dt="2021-03-19T13:06:15.327" v="1609" actId="20577"/>
        <pc:sldMkLst>
          <pc:docMk/>
          <pc:sldMk cId="2973029299" sldId="1436"/>
        </pc:sldMkLst>
        <pc:spChg chg="mod">
          <ac:chgData name="Parker, Andrew" userId="87732316-de77-4fec-8171-d066878065f2" providerId="ADAL" clId="{5D738772-E22E-4678-89E2-CD16707B11E7}" dt="2021-03-19T13:06:15.327" v="1609" actId="20577"/>
          <ac:spMkLst>
            <pc:docMk/>
            <pc:sldMk cId="2973029299" sldId="1436"/>
            <ac:spMk id="7" creationId="{70F857B6-11A5-4483-B493-56203357913E}"/>
          </ac:spMkLst>
        </pc:spChg>
      </pc:sldChg>
      <pc:sldChg chg="addSp delSp modSp mod ord">
        <pc:chgData name="Parker, Andrew" userId="87732316-de77-4fec-8171-d066878065f2" providerId="ADAL" clId="{5D738772-E22E-4678-89E2-CD16707B11E7}" dt="2021-03-19T12:24:31.906" v="772" actId="1076"/>
        <pc:sldMkLst>
          <pc:docMk/>
          <pc:sldMk cId="9148956" sldId="1437"/>
        </pc:sldMkLst>
        <pc:spChg chg="add mod">
          <ac:chgData name="Parker, Andrew" userId="87732316-de77-4fec-8171-d066878065f2" providerId="ADAL" clId="{5D738772-E22E-4678-89E2-CD16707B11E7}" dt="2021-03-19T12:24:31.906" v="772" actId="1076"/>
          <ac:spMkLst>
            <pc:docMk/>
            <pc:sldMk cId="9148956" sldId="1437"/>
            <ac:spMk id="5" creationId="{9C9C9733-E7FA-4BF3-A102-72EFCB36253F}"/>
          </ac:spMkLst>
        </pc:spChg>
        <pc:picChg chg="add mod ord">
          <ac:chgData name="Parker, Andrew" userId="87732316-de77-4fec-8171-d066878065f2" providerId="ADAL" clId="{5D738772-E22E-4678-89E2-CD16707B11E7}" dt="2021-03-19T12:24:10.440" v="760" actId="14100"/>
          <ac:picMkLst>
            <pc:docMk/>
            <pc:sldMk cId="9148956" sldId="1437"/>
            <ac:picMk id="4" creationId="{63734363-F3FC-4C63-A1B0-F873D8CE5E32}"/>
          </ac:picMkLst>
        </pc:picChg>
        <pc:picChg chg="del">
          <ac:chgData name="Parker, Andrew" userId="87732316-de77-4fec-8171-d066878065f2" providerId="ADAL" clId="{5D738772-E22E-4678-89E2-CD16707B11E7}" dt="2021-03-19T12:23:30.442" v="750" actId="478"/>
          <ac:picMkLst>
            <pc:docMk/>
            <pc:sldMk cId="9148956" sldId="1437"/>
            <ac:picMk id="11" creationId="{8C07AA0F-49EE-4748-9006-E78A0B278D9D}"/>
          </ac:picMkLst>
        </pc:picChg>
      </pc:sldChg>
      <pc:sldChg chg="addSp delSp modSp mod">
        <pc:chgData name="Parker, Andrew" userId="87732316-de77-4fec-8171-d066878065f2" providerId="ADAL" clId="{5D738772-E22E-4678-89E2-CD16707B11E7}" dt="2021-03-19T13:04:05.638" v="1573" actId="478"/>
        <pc:sldMkLst>
          <pc:docMk/>
          <pc:sldMk cId="1556750841" sldId="1438"/>
        </pc:sldMkLst>
        <pc:spChg chg="add mod">
          <ac:chgData name="Parker, Andrew" userId="87732316-de77-4fec-8171-d066878065f2" providerId="ADAL" clId="{5D738772-E22E-4678-89E2-CD16707B11E7}" dt="2021-03-19T12:24:40.776" v="773"/>
          <ac:spMkLst>
            <pc:docMk/>
            <pc:sldMk cId="1556750841" sldId="1438"/>
            <ac:spMk id="5" creationId="{08B385B7-2888-4FFD-BF83-FCADD6E820EA}"/>
          </ac:spMkLst>
        </pc:spChg>
        <pc:spChg chg="del mod">
          <ac:chgData name="Parker, Andrew" userId="87732316-de77-4fec-8171-d066878065f2" providerId="ADAL" clId="{5D738772-E22E-4678-89E2-CD16707B11E7}" dt="2021-03-19T13:04:05.638" v="1573" actId="478"/>
          <ac:spMkLst>
            <pc:docMk/>
            <pc:sldMk cId="1556750841" sldId="1438"/>
            <ac:spMk id="6" creationId="{FC2A74E7-A3D5-4FBF-8895-21C92746DFE6}"/>
          </ac:spMkLst>
        </pc:spChg>
        <pc:picChg chg="add mod ord">
          <ac:chgData name="Parker, Andrew" userId="87732316-de77-4fec-8171-d066878065f2" providerId="ADAL" clId="{5D738772-E22E-4678-89E2-CD16707B11E7}" dt="2021-03-19T13:03:50.964" v="1571" actId="14100"/>
          <ac:picMkLst>
            <pc:docMk/>
            <pc:sldMk cId="1556750841" sldId="1438"/>
            <ac:picMk id="4" creationId="{CD9F0B3A-93E0-40BA-9C48-592AA4AAF3F5}"/>
          </ac:picMkLst>
        </pc:picChg>
        <pc:picChg chg="del">
          <ac:chgData name="Parker, Andrew" userId="87732316-de77-4fec-8171-d066878065f2" providerId="ADAL" clId="{5D738772-E22E-4678-89E2-CD16707B11E7}" dt="2021-03-19T13:03:35.417" v="1563" actId="478"/>
          <ac:picMkLst>
            <pc:docMk/>
            <pc:sldMk cId="1556750841" sldId="1438"/>
            <ac:picMk id="7" creationId="{3C633F66-4AF7-4825-A8E0-FD0EB872A6AA}"/>
          </ac:picMkLst>
        </pc:picChg>
      </pc:sldChg>
      <pc:sldChg chg="addSp delSp modSp mod">
        <pc:chgData name="Parker, Andrew" userId="87732316-de77-4fec-8171-d066878065f2" providerId="ADAL" clId="{5D738772-E22E-4678-89E2-CD16707B11E7}" dt="2021-03-19T13:04:42.182" v="1578" actId="1076"/>
        <pc:sldMkLst>
          <pc:docMk/>
          <pc:sldMk cId="3184424158" sldId="1440"/>
        </pc:sldMkLst>
        <pc:spChg chg="add mod">
          <ac:chgData name="Parker, Andrew" userId="87732316-de77-4fec-8171-d066878065f2" providerId="ADAL" clId="{5D738772-E22E-4678-89E2-CD16707B11E7}" dt="2021-03-19T12:24:46.541" v="774"/>
          <ac:spMkLst>
            <pc:docMk/>
            <pc:sldMk cId="3184424158" sldId="1440"/>
            <ac:spMk id="5" creationId="{37EB5D82-CC61-41F2-B245-483DB22BE3C7}"/>
          </ac:spMkLst>
        </pc:spChg>
        <pc:spChg chg="add mod">
          <ac:chgData name="Parker, Andrew" userId="87732316-de77-4fec-8171-d066878065f2" providerId="ADAL" clId="{5D738772-E22E-4678-89E2-CD16707B11E7}" dt="2021-03-19T13:04:42.182" v="1578" actId="1076"/>
          <ac:spMkLst>
            <pc:docMk/>
            <pc:sldMk cId="3184424158" sldId="1440"/>
            <ac:spMk id="7" creationId="{3A1E2E91-8F33-4ECC-9E09-3977C717D427}"/>
          </ac:spMkLst>
        </pc:spChg>
        <pc:picChg chg="del">
          <ac:chgData name="Parker, Andrew" userId="87732316-de77-4fec-8171-d066878065f2" providerId="ADAL" clId="{5D738772-E22E-4678-89E2-CD16707B11E7}" dt="2021-03-19T13:03:13.797" v="1559" actId="478"/>
          <ac:picMkLst>
            <pc:docMk/>
            <pc:sldMk cId="3184424158" sldId="1440"/>
            <ac:picMk id="4" creationId="{A7FCB9F0-116B-4199-82A9-C373F2C04D4F}"/>
          </ac:picMkLst>
        </pc:picChg>
        <pc:picChg chg="add mod">
          <ac:chgData name="Parker, Andrew" userId="87732316-de77-4fec-8171-d066878065f2" providerId="ADAL" clId="{5D738772-E22E-4678-89E2-CD16707B11E7}" dt="2021-03-19T13:04:22.079" v="1576" actId="14100"/>
          <ac:picMkLst>
            <pc:docMk/>
            <pc:sldMk cId="3184424158" sldId="1440"/>
            <ac:picMk id="6" creationId="{B0B566B9-B60C-48F1-9B3A-5E91CBD60D99}"/>
          </ac:picMkLst>
        </pc:picChg>
      </pc:sldChg>
      <pc:sldChg chg="addSp delSp modSp mod">
        <pc:chgData name="Parker, Andrew" userId="87732316-de77-4fec-8171-d066878065f2" providerId="ADAL" clId="{5D738772-E22E-4678-89E2-CD16707B11E7}" dt="2021-03-19T16:57:18.644" v="1718" actId="478"/>
        <pc:sldMkLst>
          <pc:docMk/>
          <pc:sldMk cId="3317261685" sldId="1445"/>
        </pc:sldMkLst>
        <pc:spChg chg="add del mod">
          <ac:chgData name="Parker, Andrew" userId="87732316-de77-4fec-8171-d066878065f2" providerId="ADAL" clId="{5D738772-E22E-4678-89E2-CD16707B11E7}" dt="2021-03-19T16:57:18.644" v="1718" actId="478"/>
          <ac:spMkLst>
            <pc:docMk/>
            <pc:sldMk cId="3317261685" sldId="1445"/>
            <ac:spMk id="16" creationId="{A7D4DAAA-90B5-4163-85EA-9F1CAFD79299}"/>
          </ac:spMkLst>
        </pc:spChg>
        <pc:picChg chg="add del mod">
          <ac:chgData name="Parker, Andrew" userId="87732316-de77-4fec-8171-d066878065f2" providerId="ADAL" clId="{5D738772-E22E-4678-89E2-CD16707B11E7}" dt="2021-03-19T12:26:56.594" v="783" actId="478"/>
          <ac:picMkLst>
            <pc:docMk/>
            <pc:sldMk cId="3317261685" sldId="1445"/>
            <ac:picMk id="5" creationId="{F1D14BB1-C6F9-49AF-9EA0-D816C3E10CBA}"/>
          </ac:picMkLst>
        </pc:picChg>
        <pc:picChg chg="add mod">
          <ac:chgData name="Parker, Andrew" userId="87732316-de77-4fec-8171-d066878065f2" providerId="ADAL" clId="{5D738772-E22E-4678-89E2-CD16707B11E7}" dt="2021-03-19T13:08:06.911" v="1648" actId="1076"/>
          <ac:picMkLst>
            <pc:docMk/>
            <pc:sldMk cId="3317261685" sldId="1445"/>
            <ac:picMk id="8" creationId="{08DFD897-E975-4B04-83F3-9FB6D6FAED18}"/>
          </ac:picMkLst>
        </pc:picChg>
      </pc:sldChg>
      <pc:sldChg chg="addSp delSp modSp mod">
        <pc:chgData name="Parker, Andrew" userId="87732316-de77-4fec-8171-d066878065f2" providerId="ADAL" clId="{5D738772-E22E-4678-89E2-CD16707B11E7}" dt="2021-03-19T12:28:00.625" v="797"/>
        <pc:sldMkLst>
          <pc:docMk/>
          <pc:sldMk cId="3806119223" sldId="1446"/>
        </pc:sldMkLst>
        <pc:spChg chg="add mod">
          <ac:chgData name="Parker, Andrew" userId="87732316-de77-4fec-8171-d066878065f2" providerId="ADAL" clId="{5D738772-E22E-4678-89E2-CD16707B11E7}" dt="2021-03-19T12:28:00.625" v="797"/>
          <ac:spMkLst>
            <pc:docMk/>
            <pc:sldMk cId="3806119223" sldId="1446"/>
            <ac:spMk id="7" creationId="{A56A4151-6C62-408F-B750-7E05B5DB232E}"/>
          </ac:spMkLst>
        </pc:spChg>
        <pc:picChg chg="add mod ord">
          <ac:chgData name="Parker, Andrew" userId="87732316-de77-4fec-8171-d066878065f2" providerId="ADAL" clId="{5D738772-E22E-4678-89E2-CD16707B11E7}" dt="2021-03-19T12:27:52.586" v="796" actId="167"/>
          <ac:picMkLst>
            <pc:docMk/>
            <pc:sldMk cId="3806119223" sldId="1446"/>
            <ac:picMk id="4" creationId="{2470FA61-C081-4375-9D6C-A9495DAE5EEB}"/>
          </ac:picMkLst>
        </pc:picChg>
        <pc:picChg chg="del">
          <ac:chgData name="Parker, Andrew" userId="87732316-de77-4fec-8171-d066878065f2" providerId="ADAL" clId="{5D738772-E22E-4678-89E2-CD16707B11E7}" dt="2021-03-19T12:27:47.064" v="793" actId="478"/>
          <ac:picMkLst>
            <pc:docMk/>
            <pc:sldMk cId="3806119223" sldId="1446"/>
            <ac:picMk id="5" creationId="{99FDDF54-F91A-4482-BE40-C9604B156632}"/>
          </ac:picMkLst>
        </pc:picChg>
      </pc:sldChg>
      <pc:sldChg chg="addSp delSp modSp mod">
        <pc:chgData name="Parker, Andrew" userId="87732316-de77-4fec-8171-d066878065f2" providerId="ADAL" clId="{5D738772-E22E-4678-89E2-CD16707B11E7}" dt="2021-03-19T12:34:07.724" v="866" actId="6549"/>
        <pc:sldMkLst>
          <pc:docMk/>
          <pc:sldMk cId="2041504057" sldId="1450"/>
        </pc:sldMkLst>
        <pc:spChg chg="mod">
          <ac:chgData name="Parker, Andrew" userId="87732316-de77-4fec-8171-d066878065f2" providerId="ADAL" clId="{5D738772-E22E-4678-89E2-CD16707B11E7}" dt="2021-03-19T12:34:07.724" v="866" actId="6549"/>
          <ac:spMkLst>
            <pc:docMk/>
            <pc:sldMk cId="2041504057" sldId="1450"/>
            <ac:spMk id="2" creationId="{AFA0CAF1-E86A-46A3-8E8E-89A0410040B3}"/>
          </ac:spMkLst>
        </pc:spChg>
        <pc:picChg chg="add del">
          <ac:chgData name="Parker, Andrew" userId="87732316-de77-4fec-8171-d066878065f2" providerId="ADAL" clId="{5D738772-E22E-4678-89E2-CD16707B11E7}" dt="2021-03-19T12:34:01.786" v="863" actId="478"/>
          <ac:picMkLst>
            <pc:docMk/>
            <pc:sldMk cId="2041504057" sldId="1450"/>
            <ac:picMk id="6" creationId="{E4B04EBA-6E4F-4DF0-8755-93CE880B3701}"/>
          </ac:picMkLst>
        </pc:picChg>
      </pc:sldChg>
      <pc:sldChg chg="addSp delSp modSp mod">
        <pc:chgData name="Parker, Andrew" userId="87732316-de77-4fec-8171-d066878065f2" providerId="ADAL" clId="{5D738772-E22E-4678-89E2-CD16707B11E7}" dt="2021-03-19T12:32:22.605" v="841" actId="14100"/>
        <pc:sldMkLst>
          <pc:docMk/>
          <pc:sldMk cId="516619572" sldId="1455"/>
        </pc:sldMkLst>
        <pc:spChg chg="add mod">
          <ac:chgData name="Parker, Andrew" userId="87732316-de77-4fec-8171-d066878065f2" providerId="ADAL" clId="{5D738772-E22E-4678-89E2-CD16707B11E7}" dt="2021-03-19T12:28:17.859" v="798"/>
          <ac:spMkLst>
            <pc:docMk/>
            <pc:sldMk cId="516619572" sldId="1455"/>
            <ac:spMk id="5" creationId="{C9D7EBA7-A36B-4CE8-8956-70561660B28B}"/>
          </ac:spMkLst>
        </pc:spChg>
        <pc:spChg chg="mod ord">
          <ac:chgData name="Parker, Andrew" userId="87732316-de77-4fec-8171-d066878065f2" providerId="ADAL" clId="{5D738772-E22E-4678-89E2-CD16707B11E7}" dt="2021-03-19T12:32:22.605" v="841" actId="14100"/>
          <ac:spMkLst>
            <pc:docMk/>
            <pc:sldMk cId="516619572" sldId="1455"/>
            <ac:spMk id="15" creationId="{A0872C89-440B-4CDE-9FF7-E57969C71E9B}"/>
          </ac:spMkLst>
        </pc:spChg>
        <pc:picChg chg="add del mod ord">
          <ac:chgData name="Parker, Andrew" userId="87732316-de77-4fec-8171-d066878065f2" providerId="ADAL" clId="{5D738772-E22E-4678-89E2-CD16707B11E7}" dt="2021-03-19T12:31:36.626" v="833" actId="478"/>
          <ac:picMkLst>
            <pc:docMk/>
            <pc:sldMk cId="516619572" sldId="1455"/>
            <ac:picMk id="4" creationId="{61BACFDF-CDBD-4E8F-BC8B-7D0FCEB687C6}"/>
          </ac:picMkLst>
        </pc:picChg>
        <pc:picChg chg="del">
          <ac:chgData name="Parker, Andrew" userId="87732316-de77-4fec-8171-d066878065f2" providerId="ADAL" clId="{5D738772-E22E-4678-89E2-CD16707B11E7}" dt="2021-03-19T12:30:29.504" v="815" actId="478"/>
          <ac:picMkLst>
            <pc:docMk/>
            <pc:sldMk cId="516619572" sldId="1455"/>
            <ac:picMk id="7" creationId="{F41962E2-CF3F-411F-9B1F-38852FC8A1F0}"/>
          </ac:picMkLst>
        </pc:picChg>
        <pc:picChg chg="add mod">
          <ac:chgData name="Parker, Andrew" userId="87732316-de77-4fec-8171-d066878065f2" providerId="ADAL" clId="{5D738772-E22E-4678-89E2-CD16707B11E7}" dt="2021-03-19T12:32:10.842" v="839" actId="14100"/>
          <ac:picMkLst>
            <pc:docMk/>
            <pc:sldMk cId="516619572" sldId="1455"/>
            <ac:picMk id="8" creationId="{02DE892C-1C48-425B-8D1C-0087F3ED041A}"/>
          </ac:picMkLst>
        </pc:picChg>
      </pc:sldChg>
      <pc:sldChg chg="addSp delSp modSp mod">
        <pc:chgData name="Parker, Andrew" userId="87732316-de77-4fec-8171-d066878065f2" providerId="ADAL" clId="{5D738772-E22E-4678-89E2-CD16707B11E7}" dt="2021-03-19T12:45:36.989" v="1262" actId="14100"/>
        <pc:sldMkLst>
          <pc:docMk/>
          <pc:sldMk cId="3735958439" sldId="1484"/>
        </pc:sldMkLst>
        <pc:spChg chg="add mod">
          <ac:chgData name="Parker, Andrew" userId="87732316-de77-4fec-8171-d066878065f2" providerId="ADAL" clId="{5D738772-E22E-4678-89E2-CD16707B11E7}" dt="2021-03-19T12:42:38.937" v="1165" actId="13926"/>
          <ac:spMkLst>
            <pc:docMk/>
            <pc:sldMk cId="3735958439" sldId="1484"/>
            <ac:spMk id="15" creationId="{4E70A7F4-DB19-4299-8610-3B0B055C42FF}"/>
          </ac:spMkLst>
        </pc:spChg>
        <pc:spChg chg="mod">
          <ac:chgData name="Parker, Andrew" userId="87732316-de77-4fec-8171-d066878065f2" providerId="ADAL" clId="{5D738772-E22E-4678-89E2-CD16707B11E7}" dt="2021-03-19T12:44:34.636" v="1187" actId="14100"/>
          <ac:spMkLst>
            <pc:docMk/>
            <pc:sldMk cId="3735958439" sldId="1484"/>
            <ac:spMk id="18" creationId="{05DE3804-F1F0-48A3-A039-2CF493571F32}"/>
          </ac:spMkLst>
        </pc:spChg>
        <pc:spChg chg="add mod">
          <ac:chgData name="Parker, Andrew" userId="87732316-de77-4fec-8171-d066878065f2" providerId="ADAL" clId="{5D738772-E22E-4678-89E2-CD16707B11E7}" dt="2021-03-19T12:44:56.825" v="1207" actId="20577"/>
          <ac:spMkLst>
            <pc:docMk/>
            <pc:sldMk cId="3735958439" sldId="1484"/>
            <ac:spMk id="22" creationId="{AD1495A4-AED8-41A6-97E2-E57A779E15A8}"/>
          </ac:spMkLst>
        </pc:spChg>
        <pc:spChg chg="add mod">
          <ac:chgData name="Parker, Andrew" userId="87732316-de77-4fec-8171-d066878065f2" providerId="ADAL" clId="{5D738772-E22E-4678-89E2-CD16707B11E7}" dt="2021-03-19T12:45:36.989" v="1262" actId="14100"/>
          <ac:spMkLst>
            <pc:docMk/>
            <pc:sldMk cId="3735958439" sldId="1484"/>
            <ac:spMk id="23" creationId="{402FDD92-DC27-48BD-8108-E1936B2C66C9}"/>
          </ac:spMkLst>
        </pc:spChg>
        <pc:picChg chg="add del mod">
          <ac:chgData name="Parker, Andrew" userId="87732316-de77-4fec-8171-d066878065f2" providerId="ADAL" clId="{5D738772-E22E-4678-89E2-CD16707B11E7}" dt="2021-03-19T12:40:40.341" v="1137" actId="478"/>
          <ac:picMkLst>
            <pc:docMk/>
            <pc:sldMk cId="3735958439" sldId="1484"/>
            <ac:picMk id="4" creationId="{38072FB7-BCFA-4C11-8BA2-72E029D2E513}"/>
          </ac:picMkLst>
        </pc:picChg>
        <pc:picChg chg="del">
          <ac:chgData name="Parker, Andrew" userId="87732316-de77-4fec-8171-d066878065f2" providerId="ADAL" clId="{5D738772-E22E-4678-89E2-CD16707B11E7}" dt="2021-03-19T12:41:41.988" v="1149" actId="478"/>
          <ac:picMkLst>
            <pc:docMk/>
            <pc:sldMk cId="3735958439" sldId="1484"/>
            <ac:picMk id="6" creationId="{60087D09-EA2B-4B62-AC46-715EBC473AC6}"/>
          </ac:picMkLst>
        </pc:picChg>
        <pc:picChg chg="add mod ord">
          <ac:chgData name="Parker, Andrew" userId="87732316-de77-4fec-8171-d066878065f2" providerId="ADAL" clId="{5D738772-E22E-4678-89E2-CD16707B11E7}" dt="2021-03-19T12:41:57.481" v="1153" actId="1076"/>
          <ac:picMkLst>
            <pc:docMk/>
            <pc:sldMk cId="3735958439" sldId="1484"/>
            <ac:picMk id="7" creationId="{A0E16587-E84F-4E9E-8B63-B1F2194BA285}"/>
          </ac:picMkLst>
        </pc:picChg>
        <pc:picChg chg="add mod">
          <ac:chgData name="Parker, Andrew" userId="87732316-de77-4fec-8171-d066878065f2" providerId="ADAL" clId="{5D738772-E22E-4678-89E2-CD16707B11E7}" dt="2021-03-19T12:42:22.504" v="1161" actId="1076"/>
          <ac:picMkLst>
            <pc:docMk/>
            <pc:sldMk cId="3735958439" sldId="1484"/>
            <ac:picMk id="10" creationId="{41F2B913-DB54-4B81-93F6-71637ABE79A5}"/>
          </ac:picMkLst>
        </pc:picChg>
        <pc:picChg chg="del mod">
          <ac:chgData name="Parker, Andrew" userId="87732316-de77-4fec-8171-d066878065f2" providerId="ADAL" clId="{5D738772-E22E-4678-89E2-CD16707B11E7}" dt="2021-03-19T12:42:15.313" v="1160" actId="478"/>
          <ac:picMkLst>
            <pc:docMk/>
            <pc:sldMk cId="3735958439" sldId="1484"/>
            <ac:picMk id="11" creationId="{08C645EF-AC31-4855-9B72-4E87052043EF}"/>
          </ac:picMkLst>
        </pc:picChg>
      </pc:sldChg>
      <pc:sldChg chg="addSp delSp modSp add mod ord">
        <pc:chgData name="Parker, Andrew" userId="87732316-de77-4fec-8171-d066878065f2" providerId="ADAL" clId="{5D738772-E22E-4678-89E2-CD16707B11E7}" dt="2021-03-19T13:00:20.920" v="1502" actId="6549"/>
        <pc:sldMkLst>
          <pc:docMk/>
          <pc:sldMk cId="2189694317" sldId="1487"/>
        </pc:sldMkLst>
        <pc:spChg chg="mod">
          <ac:chgData name="Parker, Andrew" userId="87732316-de77-4fec-8171-d066878065f2" providerId="ADAL" clId="{5D738772-E22E-4678-89E2-CD16707B11E7}" dt="2021-03-19T12:53:11.604" v="1303" actId="20577"/>
          <ac:spMkLst>
            <pc:docMk/>
            <pc:sldMk cId="2189694317" sldId="1487"/>
            <ac:spMk id="2" creationId="{AFA0CAF1-E86A-46A3-8E8E-89A0410040B3}"/>
          </ac:spMkLst>
        </pc:spChg>
        <pc:spChg chg="add del mod">
          <ac:chgData name="Parker, Andrew" userId="87732316-de77-4fec-8171-d066878065f2" providerId="ADAL" clId="{5D738772-E22E-4678-89E2-CD16707B11E7}" dt="2021-03-19T12:55:54.618" v="1317" actId="478"/>
          <ac:spMkLst>
            <pc:docMk/>
            <pc:sldMk cId="2189694317" sldId="1487"/>
            <ac:spMk id="5" creationId="{6CC7C4CA-AA5A-43D6-B271-07A80E28B4E1}"/>
          </ac:spMkLst>
        </pc:spChg>
        <pc:spChg chg="add del mod">
          <ac:chgData name="Parker, Andrew" userId="87732316-de77-4fec-8171-d066878065f2" providerId="ADAL" clId="{5D738772-E22E-4678-89E2-CD16707B11E7}" dt="2021-03-19T12:55:56.012" v="1318" actId="478"/>
          <ac:spMkLst>
            <pc:docMk/>
            <pc:sldMk cId="2189694317" sldId="1487"/>
            <ac:spMk id="8" creationId="{79A9020B-2BF5-4001-ACB2-055021A61161}"/>
          </ac:spMkLst>
        </pc:spChg>
        <pc:spChg chg="add mod">
          <ac:chgData name="Parker, Andrew" userId="87732316-de77-4fec-8171-d066878065f2" providerId="ADAL" clId="{5D738772-E22E-4678-89E2-CD16707B11E7}" dt="2021-03-19T13:00:20.920" v="1502" actId="6549"/>
          <ac:spMkLst>
            <pc:docMk/>
            <pc:sldMk cId="2189694317" sldId="1487"/>
            <ac:spMk id="9" creationId="{E95B0E93-CD44-44DD-BACB-6C845C30E99D}"/>
          </ac:spMkLst>
        </pc:spChg>
        <pc:spChg chg="del">
          <ac:chgData name="Parker, Andrew" userId="87732316-de77-4fec-8171-d066878065f2" providerId="ADAL" clId="{5D738772-E22E-4678-89E2-CD16707B11E7}" dt="2021-03-19T12:12:30.698" v="33" actId="478"/>
          <ac:spMkLst>
            <pc:docMk/>
            <pc:sldMk cId="2189694317" sldId="1487"/>
            <ac:spMk id="13" creationId="{A4E72879-F68E-4D6C-8661-D67C9D4AC4AD}"/>
          </ac:spMkLst>
        </pc:spChg>
        <pc:spChg chg="add del mod">
          <ac:chgData name="Parker, Andrew" userId="87732316-de77-4fec-8171-d066878065f2" providerId="ADAL" clId="{5D738772-E22E-4678-89E2-CD16707B11E7}" dt="2021-03-19T12:52:46.696" v="1298" actId="478"/>
          <ac:spMkLst>
            <pc:docMk/>
            <pc:sldMk cId="2189694317" sldId="1487"/>
            <ac:spMk id="14" creationId="{BEC282ED-E0A8-4D2A-B7F8-4E75D35AFDA4}"/>
          </ac:spMkLst>
        </pc:spChg>
        <pc:spChg chg="add mod">
          <ac:chgData name="Parker, Andrew" userId="87732316-de77-4fec-8171-d066878065f2" providerId="ADAL" clId="{5D738772-E22E-4678-89E2-CD16707B11E7}" dt="2021-03-19T13:00:12.620" v="1496" actId="1076"/>
          <ac:spMkLst>
            <pc:docMk/>
            <pc:sldMk cId="2189694317" sldId="1487"/>
            <ac:spMk id="15" creationId="{06B511F5-FD12-4285-8E2B-C10881D65E97}"/>
          </ac:spMkLst>
        </pc:spChg>
        <pc:spChg chg="add del mod">
          <ac:chgData name="Parker, Andrew" userId="87732316-de77-4fec-8171-d066878065f2" providerId="ADAL" clId="{5D738772-E22E-4678-89E2-CD16707B11E7}" dt="2021-03-19T12:59:22.049" v="1376"/>
          <ac:spMkLst>
            <pc:docMk/>
            <pc:sldMk cId="2189694317" sldId="1487"/>
            <ac:spMk id="21" creationId="{E06FD859-D69B-4823-9EFF-15B43080D6ED}"/>
          </ac:spMkLst>
        </pc:spChg>
        <pc:graphicFrameChg chg="add del mod modGraphic">
          <ac:chgData name="Parker, Andrew" userId="87732316-de77-4fec-8171-d066878065f2" providerId="ADAL" clId="{5D738772-E22E-4678-89E2-CD16707B11E7}" dt="2021-03-19T12:55:42.826" v="1312" actId="478"/>
          <ac:graphicFrameMkLst>
            <pc:docMk/>
            <pc:sldMk cId="2189694317" sldId="1487"/>
            <ac:graphicFrameMk id="16" creationId="{217CD368-12BB-4BB1-806F-0C84F727A39B}"/>
          </ac:graphicFrameMkLst>
        </pc:graphicFrameChg>
        <pc:graphicFrameChg chg="add del mod">
          <ac:chgData name="Parker, Andrew" userId="87732316-de77-4fec-8171-d066878065f2" providerId="ADAL" clId="{5D738772-E22E-4678-89E2-CD16707B11E7}" dt="2021-03-19T12:55:45.819" v="1313" actId="478"/>
          <ac:graphicFrameMkLst>
            <pc:docMk/>
            <pc:sldMk cId="2189694317" sldId="1487"/>
            <ac:graphicFrameMk id="17" creationId="{DEB32E28-0B72-4979-9FD7-6FFD70B276D4}"/>
          </ac:graphicFrameMkLst>
        </pc:graphicFrameChg>
        <pc:graphicFrameChg chg="add mod modGraphic">
          <ac:chgData name="Parker, Andrew" userId="87732316-de77-4fec-8171-d066878065f2" providerId="ADAL" clId="{5D738772-E22E-4678-89E2-CD16707B11E7}" dt="2021-03-19T12:59:15.982" v="1372" actId="1076"/>
          <ac:graphicFrameMkLst>
            <pc:docMk/>
            <pc:sldMk cId="2189694317" sldId="1487"/>
            <ac:graphicFrameMk id="20" creationId="{4AAF07D2-730B-449C-B2DE-CEE7CAC62B9B}"/>
          </ac:graphicFrameMkLst>
        </pc:graphicFrameChg>
        <pc:picChg chg="add del mod">
          <ac:chgData name="Parker, Andrew" userId="87732316-de77-4fec-8171-d066878065f2" providerId="ADAL" clId="{5D738772-E22E-4678-89E2-CD16707B11E7}" dt="2021-03-19T12:52:43.830" v="1296" actId="478"/>
          <ac:picMkLst>
            <pc:docMk/>
            <pc:sldMk cId="2189694317" sldId="1487"/>
            <ac:picMk id="4" creationId="{F720DE8A-41B1-4FF0-9140-CAA9E584BC07}"/>
          </ac:picMkLst>
        </pc:picChg>
        <pc:picChg chg="add del mod ord">
          <ac:chgData name="Parker, Andrew" userId="87732316-de77-4fec-8171-d066878065f2" providerId="ADAL" clId="{5D738772-E22E-4678-89E2-CD16707B11E7}" dt="2021-03-19T12:52:41.126" v="1295" actId="478"/>
          <ac:picMkLst>
            <pc:docMk/>
            <pc:sldMk cId="2189694317" sldId="1487"/>
            <ac:picMk id="10" creationId="{7F0D8902-C4C3-4957-A537-28F8FBC7F3C1}"/>
          </ac:picMkLst>
        </pc:picChg>
        <pc:picChg chg="del mod">
          <ac:chgData name="Parker, Andrew" userId="87732316-de77-4fec-8171-d066878065f2" providerId="ADAL" clId="{5D738772-E22E-4678-89E2-CD16707B11E7}" dt="2021-03-19T12:52:39.446" v="1294" actId="478"/>
          <ac:picMkLst>
            <pc:docMk/>
            <pc:sldMk cId="2189694317" sldId="1487"/>
            <ac:picMk id="11" creationId="{8C07AA0F-49EE-4748-9006-E78A0B278D9D}"/>
          </ac:picMkLst>
        </pc:picChg>
        <pc:cxnChg chg="add del mod">
          <ac:chgData name="Parker, Andrew" userId="87732316-de77-4fec-8171-d066878065f2" providerId="ADAL" clId="{5D738772-E22E-4678-89E2-CD16707B11E7}" dt="2021-03-19T12:52:45.353" v="1297" actId="478"/>
          <ac:cxnSpMkLst>
            <pc:docMk/>
            <pc:sldMk cId="2189694317" sldId="1487"/>
            <ac:cxnSpMk id="7" creationId="{906F3822-8518-45EE-82EE-D4384B483447}"/>
          </ac:cxnSpMkLst>
        </pc:cxnChg>
        <pc:cxnChg chg="add del">
          <ac:chgData name="Parker, Andrew" userId="87732316-de77-4fec-8171-d066878065f2" providerId="ADAL" clId="{5D738772-E22E-4678-89E2-CD16707B11E7}" dt="2021-03-19T12:55:48.021" v="1314" actId="478"/>
          <ac:cxnSpMkLst>
            <pc:docMk/>
            <pc:sldMk cId="2189694317" sldId="1487"/>
            <ac:cxnSpMk id="19" creationId="{9812D646-89DB-40DD-9108-36CFFD1F061A}"/>
          </ac:cxnSpMkLst>
        </pc:cxnChg>
      </pc:sldChg>
      <pc:sldChg chg="add">
        <pc:chgData name="Parker, Andrew" userId="87732316-de77-4fec-8171-d066878065f2" providerId="ADAL" clId="{5D738772-E22E-4678-89E2-CD16707B11E7}" dt="2021-03-19T12:31:30.490" v="832" actId="2890"/>
        <pc:sldMkLst>
          <pc:docMk/>
          <pc:sldMk cId="4217212666" sldId="1488"/>
        </pc:sldMkLst>
      </pc:sldChg>
      <pc:sldChg chg="addSp delSp modSp add mod">
        <pc:chgData name="Parker, Andrew" userId="87732316-de77-4fec-8171-d066878065f2" providerId="ADAL" clId="{5D738772-E22E-4678-89E2-CD16707B11E7}" dt="2021-03-19T12:37:28.111" v="1114" actId="20577"/>
        <pc:sldMkLst>
          <pc:docMk/>
          <pc:sldMk cId="873242077" sldId="1489"/>
        </pc:sldMkLst>
        <pc:spChg chg="mod">
          <ac:chgData name="Parker, Andrew" userId="87732316-de77-4fec-8171-d066878065f2" providerId="ADAL" clId="{5D738772-E22E-4678-89E2-CD16707B11E7}" dt="2021-03-19T12:34:27.884" v="881" actId="20577"/>
          <ac:spMkLst>
            <pc:docMk/>
            <pc:sldMk cId="873242077" sldId="1489"/>
            <ac:spMk id="2" creationId="{AFA0CAF1-E86A-46A3-8E8E-89A0410040B3}"/>
          </ac:spMkLst>
        </pc:spChg>
        <pc:spChg chg="add mod">
          <ac:chgData name="Parker, Andrew" userId="87732316-de77-4fec-8171-d066878065f2" providerId="ADAL" clId="{5D738772-E22E-4678-89E2-CD16707B11E7}" dt="2021-03-19T12:37:28.111" v="1114" actId="20577"/>
          <ac:spMkLst>
            <pc:docMk/>
            <pc:sldMk cId="873242077" sldId="1489"/>
            <ac:spMk id="9" creationId="{D00231A0-6A5E-4A69-9AA8-9D54A9577073}"/>
          </ac:spMkLst>
        </pc:spChg>
        <pc:spChg chg="mod ord">
          <ac:chgData name="Parker, Andrew" userId="87732316-de77-4fec-8171-d066878065f2" providerId="ADAL" clId="{5D738772-E22E-4678-89E2-CD16707B11E7}" dt="2021-03-19T12:35:49.090" v="976" actId="1076"/>
          <ac:spMkLst>
            <pc:docMk/>
            <pc:sldMk cId="873242077" sldId="1489"/>
            <ac:spMk id="11" creationId="{50FC1BD8-3BCD-4274-9445-63B971D1433E}"/>
          </ac:spMkLst>
        </pc:spChg>
        <pc:spChg chg="del">
          <ac:chgData name="Parker, Andrew" userId="87732316-de77-4fec-8171-d066878065f2" providerId="ADAL" clId="{5D738772-E22E-4678-89E2-CD16707B11E7}" dt="2021-03-19T12:34:50.656" v="894" actId="478"/>
          <ac:spMkLst>
            <pc:docMk/>
            <pc:sldMk cId="873242077" sldId="1489"/>
            <ac:spMk id="12" creationId="{0B1DF32C-8D14-423D-B8FF-A4A1086AB647}"/>
          </ac:spMkLst>
        </pc:spChg>
        <pc:spChg chg="del">
          <ac:chgData name="Parker, Andrew" userId="87732316-de77-4fec-8171-d066878065f2" providerId="ADAL" clId="{5D738772-E22E-4678-89E2-CD16707B11E7}" dt="2021-03-19T12:34:49.363" v="893" actId="478"/>
          <ac:spMkLst>
            <pc:docMk/>
            <pc:sldMk cId="873242077" sldId="1489"/>
            <ac:spMk id="13" creationId="{5354BF50-1709-467D-8FA4-2EDB3C43989F}"/>
          </ac:spMkLst>
        </pc:spChg>
        <pc:picChg chg="add mod">
          <ac:chgData name="Parker, Andrew" userId="87732316-de77-4fec-8171-d066878065f2" providerId="ADAL" clId="{5D738772-E22E-4678-89E2-CD16707B11E7}" dt="2021-03-19T12:35:20.439" v="905" actId="1076"/>
          <ac:picMkLst>
            <pc:docMk/>
            <pc:sldMk cId="873242077" sldId="1489"/>
            <ac:picMk id="4" creationId="{C800FE65-FBD2-4D6C-898B-F7CCFF904BEB}"/>
          </ac:picMkLst>
        </pc:picChg>
        <pc:picChg chg="del">
          <ac:chgData name="Parker, Andrew" userId="87732316-de77-4fec-8171-d066878065f2" providerId="ADAL" clId="{5D738772-E22E-4678-89E2-CD16707B11E7}" dt="2021-03-19T12:34:55.666" v="895" actId="478"/>
          <ac:picMkLst>
            <pc:docMk/>
            <pc:sldMk cId="873242077" sldId="1489"/>
            <ac:picMk id="5" creationId="{55D6317D-9963-41F9-AB26-EF259B1EB4B7}"/>
          </ac:picMkLst>
        </pc:picChg>
      </pc:sldChg>
      <pc:sldChg chg="add del">
        <pc:chgData name="Parker, Andrew" userId="87732316-de77-4fec-8171-d066878065f2" providerId="ADAL" clId="{5D738772-E22E-4678-89E2-CD16707B11E7}" dt="2021-03-19T12:34:09.778" v="870" actId="2890"/>
        <pc:sldMkLst>
          <pc:docMk/>
          <pc:sldMk cId="2933710522" sldId="1489"/>
        </pc:sldMkLst>
      </pc:sldChg>
      <pc:sldChg chg="modSp add del mod replId">
        <pc:chgData name="Parker, Andrew" userId="87732316-de77-4fec-8171-d066878065f2" providerId="ADAL" clId="{5D738772-E22E-4678-89E2-CD16707B11E7}" dt="2021-03-19T12:34:09.778" v="870" actId="2890"/>
        <pc:sldMkLst>
          <pc:docMk/>
          <pc:sldMk cId="1550766771" sldId="1490"/>
        </pc:sldMkLst>
        <pc:spChg chg="mod">
          <ac:chgData name="Parker, Andrew" userId="87732316-de77-4fec-8171-d066878065f2" providerId="ADAL" clId="{5D738772-E22E-4678-89E2-CD16707B11E7}" dt="2021-03-19T12:34:09.411" v="869" actId="20577"/>
          <ac:spMkLst>
            <pc:docMk/>
            <pc:sldMk cId="1550766771" sldId="1490"/>
            <ac:spMk id="2" creationId="{AFA0CAF1-E86A-46A3-8E8E-89A0410040B3}"/>
          </ac:spMkLst>
        </pc:spChg>
      </pc:sldChg>
      <pc:sldChg chg="addSp delSp modSp add mod">
        <pc:chgData name="Parker, Andrew" userId="87732316-de77-4fec-8171-d066878065f2" providerId="ADAL" clId="{5D738772-E22E-4678-89E2-CD16707B11E7}" dt="2021-03-19T12:37:33.272" v="1118" actId="20577"/>
        <pc:sldMkLst>
          <pc:docMk/>
          <pc:sldMk cId="2684020569" sldId="1490"/>
        </pc:sldMkLst>
        <pc:spChg chg="mod">
          <ac:chgData name="Parker, Andrew" userId="87732316-de77-4fec-8171-d066878065f2" providerId="ADAL" clId="{5D738772-E22E-4678-89E2-CD16707B11E7}" dt="2021-03-19T12:34:34.614" v="891" actId="20577"/>
          <ac:spMkLst>
            <pc:docMk/>
            <pc:sldMk cId="2684020569" sldId="1490"/>
            <ac:spMk id="2" creationId="{AFA0CAF1-E86A-46A3-8E8E-89A0410040B3}"/>
          </ac:spMkLst>
        </pc:spChg>
        <pc:spChg chg="add mod">
          <ac:chgData name="Parker, Andrew" userId="87732316-de77-4fec-8171-d066878065f2" providerId="ADAL" clId="{5D738772-E22E-4678-89E2-CD16707B11E7}" dt="2021-03-19T12:37:33.272" v="1118" actId="20577"/>
          <ac:spMkLst>
            <pc:docMk/>
            <pc:sldMk cId="2684020569" sldId="1490"/>
            <ac:spMk id="8" creationId="{8C40FAD0-F7BE-4844-AA0E-DB5430843784}"/>
          </ac:spMkLst>
        </pc:spChg>
        <pc:spChg chg="mod ord">
          <ac:chgData name="Parker, Andrew" userId="87732316-de77-4fec-8171-d066878065f2" providerId="ADAL" clId="{5D738772-E22E-4678-89E2-CD16707B11E7}" dt="2021-03-19T12:37:11.973" v="1107" actId="20577"/>
          <ac:spMkLst>
            <pc:docMk/>
            <pc:sldMk cId="2684020569" sldId="1490"/>
            <ac:spMk id="10" creationId="{C8DEE5ED-C9AF-41DB-B875-B45A062E8A48}"/>
          </ac:spMkLst>
        </pc:spChg>
        <pc:spChg chg="del">
          <ac:chgData name="Parker, Andrew" userId="87732316-de77-4fec-8171-d066878065f2" providerId="ADAL" clId="{5D738772-E22E-4678-89E2-CD16707B11E7}" dt="2021-03-19T12:37:14.943" v="1108" actId="478"/>
          <ac:spMkLst>
            <pc:docMk/>
            <pc:sldMk cId="2684020569" sldId="1490"/>
            <ac:spMk id="19" creationId="{C76FDC16-1AA6-4EB6-BA85-22C25D92E516}"/>
          </ac:spMkLst>
        </pc:spChg>
        <pc:picChg chg="del">
          <ac:chgData name="Parker, Andrew" userId="87732316-de77-4fec-8171-d066878065f2" providerId="ADAL" clId="{5D738772-E22E-4678-89E2-CD16707B11E7}" dt="2021-03-19T12:36:00.435" v="977" actId="478"/>
          <ac:picMkLst>
            <pc:docMk/>
            <pc:sldMk cId="2684020569" sldId="1490"/>
            <ac:picMk id="4" creationId="{84A1F916-C2D0-4723-B0C2-4C1342E5B4E3}"/>
          </ac:picMkLst>
        </pc:picChg>
        <pc:picChg chg="add mod">
          <ac:chgData name="Parker, Andrew" userId="87732316-de77-4fec-8171-d066878065f2" providerId="ADAL" clId="{5D738772-E22E-4678-89E2-CD16707B11E7}" dt="2021-03-19T12:36:16.662" v="983" actId="14100"/>
          <ac:picMkLst>
            <pc:docMk/>
            <pc:sldMk cId="2684020569" sldId="1490"/>
            <ac:picMk id="5" creationId="{32498243-07F1-40ED-A904-F40364C5045D}"/>
          </ac:picMkLst>
        </pc:picChg>
      </pc:sldChg>
      <pc:sldChg chg="modSp add mod">
        <pc:chgData name="Parker, Andrew" userId="87732316-de77-4fec-8171-d066878065f2" providerId="ADAL" clId="{5D738772-E22E-4678-89E2-CD16707B11E7}" dt="2021-03-19T13:05:29.770" v="1606" actId="20577"/>
        <pc:sldMkLst>
          <pc:docMk/>
          <pc:sldMk cId="3122612797" sldId="1491"/>
        </pc:sldMkLst>
        <pc:spChg chg="mod">
          <ac:chgData name="Parker, Andrew" userId="87732316-de77-4fec-8171-d066878065f2" providerId="ADAL" clId="{5D738772-E22E-4678-89E2-CD16707B11E7}" dt="2021-03-19T13:01:56.157" v="1557" actId="20577"/>
          <ac:spMkLst>
            <pc:docMk/>
            <pc:sldMk cId="3122612797" sldId="1491"/>
            <ac:spMk id="2" creationId="{AFA0CAF1-E86A-46A3-8E8E-89A0410040B3}"/>
          </ac:spMkLst>
        </pc:spChg>
        <pc:spChg chg="mod">
          <ac:chgData name="Parker, Andrew" userId="87732316-de77-4fec-8171-d066878065f2" providerId="ADAL" clId="{5D738772-E22E-4678-89E2-CD16707B11E7}" dt="2021-03-19T13:05:29.770" v="1606" actId="20577"/>
          <ac:spMkLst>
            <pc:docMk/>
            <pc:sldMk cId="3122612797" sldId="1491"/>
            <ac:spMk id="14" creationId="{BEC282ED-E0A8-4D2A-B7F8-4E75D35AFDA4}"/>
          </ac:spMkLst>
        </pc:spChg>
        <pc:spChg chg="mod">
          <ac:chgData name="Parker, Andrew" userId="87732316-de77-4fec-8171-d066878065f2" providerId="ADAL" clId="{5D738772-E22E-4678-89E2-CD16707B11E7}" dt="2021-03-19T13:02:01.391" v="1558" actId="1076"/>
          <ac:spMkLst>
            <pc:docMk/>
            <pc:sldMk cId="3122612797" sldId="1491"/>
            <ac:spMk id="15" creationId="{06B511F5-FD12-4285-8E2B-C10881D65E97}"/>
          </ac:spMkLst>
        </pc:spChg>
      </pc:sldChg>
    </pc:docChg>
  </pc:docChgLst>
  <pc:docChgLst>
    <pc:chgData name="Parker, Andrew" userId="87732316-de77-4fec-8171-d066878065f2" providerId="ADAL" clId="{BF2694EF-21FF-4A39-8D6E-81D96CE74E5F}"/>
    <pc:docChg chg="undo redo custSel addSld delSld modSld sldOrd">
      <pc:chgData name="Parker, Andrew" userId="87732316-de77-4fec-8171-d066878065f2" providerId="ADAL" clId="{BF2694EF-21FF-4A39-8D6E-81D96CE74E5F}" dt="2021-04-22T17:10:25.814" v="11456" actId="20577"/>
      <pc:docMkLst>
        <pc:docMk/>
      </pc:docMkLst>
      <pc:sldChg chg="addSp delSp modSp mod">
        <pc:chgData name="Parker, Andrew" userId="87732316-de77-4fec-8171-d066878065f2" providerId="ADAL" clId="{BF2694EF-21FF-4A39-8D6E-81D96CE74E5F}" dt="2021-04-21T10:55:45.632" v="10193" actId="22"/>
        <pc:sldMkLst>
          <pc:docMk/>
          <pc:sldMk cId="565813597" sldId="298"/>
        </pc:sldMkLst>
        <pc:spChg chg="mod">
          <ac:chgData name="Parker, Andrew" userId="87732316-de77-4fec-8171-d066878065f2" providerId="ADAL" clId="{BF2694EF-21FF-4A39-8D6E-81D96CE74E5F}" dt="2021-04-21T03:10:48.816" v="4674" actId="20577"/>
          <ac:spMkLst>
            <pc:docMk/>
            <pc:sldMk cId="565813597" sldId="298"/>
            <ac:spMk id="2" creationId="{4D908F97-D0D2-6349-91AA-DE50E09841E7}"/>
          </ac:spMkLst>
        </pc:spChg>
        <pc:spChg chg="mod">
          <ac:chgData name="Parker, Andrew" userId="87732316-de77-4fec-8171-d066878065f2" providerId="ADAL" clId="{BF2694EF-21FF-4A39-8D6E-81D96CE74E5F}" dt="2021-04-21T03:17:52.414" v="5516" actId="20577"/>
          <ac:spMkLst>
            <pc:docMk/>
            <pc:sldMk cId="565813597" sldId="298"/>
            <ac:spMk id="3" creationId="{28E20B43-0597-C146-9A67-1304172A3852}"/>
          </ac:spMkLst>
        </pc:spChg>
        <pc:spChg chg="add del">
          <ac:chgData name="Parker, Andrew" userId="87732316-de77-4fec-8171-d066878065f2" providerId="ADAL" clId="{BF2694EF-21FF-4A39-8D6E-81D96CE74E5F}" dt="2021-04-21T10:55:45.632" v="10193" actId="22"/>
          <ac:spMkLst>
            <pc:docMk/>
            <pc:sldMk cId="565813597" sldId="298"/>
            <ac:spMk id="5" creationId="{A88D540A-25DF-4FA2-BC92-2C25CBC21E14}"/>
          </ac:spMkLst>
        </pc:spChg>
      </pc:sldChg>
      <pc:sldChg chg="addCm delCm modNotesTx">
        <pc:chgData name="Parker, Andrew" userId="87732316-de77-4fec-8171-d066878065f2" providerId="ADAL" clId="{BF2694EF-21FF-4A39-8D6E-81D96CE74E5F}" dt="2021-04-22T12:41:03.673" v="11375" actId="1592"/>
        <pc:sldMkLst>
          <pc:docMk/>
          <pc:sldMk cId="1328014549" sldId="361"/>
        </pc:sldMkLst>
      </pc:sldChg>
      <pc:sldChg chg="ord">
        <pc:chgData name="Parker, Andrew" userId="87732316-de77-4fec-8171-d066878065f2" providerId="ADAL" clId="{BF2694EF-21FF-4A39-8D6E-81D96CE74E5F}" dt="2021-04-21T02:18:46.563" v="26"/>
        <pc:sldMkLst>
          <pc:docMk/>
          <pc:sldMk cId="2120059656" sldId="369"/>
        </pc:sldMkLst>
      </pc:sldChg>
      <pc:sldChg chg="delSp mod">
        <pc:chgData name="Parker, Andrew" userId="87732316-de77-4fec-8171-d066878065f2" providerId="ADAL" clId="{BF2694EF-21FF-4A39-8D6E-81D96CE74E5F}" dt="2021-04-20T18:40:17.501" v="21" actId="478"/>
        <pc:sldMkLst>
          <pc:docMk/>
          <pc:sldMk cId="3037589758" sldId="410"/>
        </pc:sldMkLst>
        <pc:spChg chg="del">
          <ac:chgData name="Parker, Andrew" userId="87732316-de77-4fec-8171-d066878065f2" providerId="ADAL" clId="{BF2694EF-21FF-4A39-8D6E-81D96CE74E5F}" dt="2021-04-20T18:40:17.501" v="21" actId="478"/>
          <ac:spMkLst>
            <pc:docMk/>
            <pc:sldMk cId="3037589758" sldId="410"/>
            <ac:spMk id="14" creationId="{79DB44D0-67CA-4DD9-888A-DBA0F6B11663}"/>
          </ac:spMkLst>
        </pc:spChg>
      </pc:sldChg>
      <pc:sldChg chg="modSp mod addCm delCm">
        <pc:chgData name="Parker, Andrew" userId="87732316-de77-4fec-8171-d066878065f2" providerId="ADAL" clId="{BF2694EF-21FF-4A39-8D6E-81D96CE74E5F}" dt="2021-04-22T12:33:45.823" v="10874" actId="1592"/>
        <pc:sldMkLst>
          <pc:docMk/>
          <pc:sldMk cId="2548945704" sldId="415"/>
        </pc:sldMkLst>
        <pc:spChg chg="mod">
          <ac:chgData name="Parker, Andrew" userId="87732316-de77-4fec-8171-d066878065f2" providerId="ADAL" clId="{BF2694EF-21FF-4A39-8D6E-81D96CE74E5F}" dt="2021-04-22T12:33:39.439" v="10873" actId="20577"/>
          <ac:spMkLst>
            <pc:docMk/>
            <pc:sldMk cId="2548945704" sldId="415"/>
            <ac:spMk id="15" creationId="{A0872C89-440B-4CDE-9FF7-E57969C71E9B}"/>
          </ac:spMkLst>
        </pc:spChg>
      </pc:sldChg>
      <pc:sldChg chg="del">
        <pc:chgData name="Parker, Andrew" userId="87732316-de77-4fec-8171-d066878065f2" providerId="ADAL" clId="{BF2694EF-21FF-4A39-8D6E-81D96CE74E5F}" dt="2021-04-21T02:35:24.289" v="1490" actId="2696"/>
        <pc:sldMkLst>
          <pc:docMk/>
          <pc:sldMk cId="4112278798" sldId="458"/>
        </pc:sldMkLst>
      </pc:sldChg>
      <pc:sldChg chg="del">
        <pc:chgData name="Parker, Andrew" userId="87732316-de77-4fec-8171-d066878065f2" providerId="ADAL" clId="{BF2694EF-21FF-4A39-8D6E-81D96CE74E5F}" dt="2021-04-21T02:35:24.289" v="1490" actId="2696"/>
        <pc:sldMkLst>
          <pc:docMk/>
          <pc:sldMk cId="1106853495" sldId="459"/>
        </pc:sldMkLst>
      </pc:sldChg>
      <pc:sldChg chg="modSp mod addCm">
        <pc:chgData name="Parker, Andrew" userId="87732316-de77-4fec-8171-d066878065f2" providerId="ADAL" clId="{BF2694EF-21FF-4A39-8D6E-81D96CE74E5F}" dt="2021-04-22T12:28:59.141" v="10831" actId="1589"/>
        <pc:sldMkLst>
          <pc:docMk/>
          <pc:sldMk cId="1998040262" sldId="467"/>
        </pc:sldMkLst>
        <pc:graphicFrameChg chg="modGraphic">
          <ac:chgData name="Parker, Andrew" userId="87732316-de77-4fec-8171-d066878065f2" providerId="ADAL" clId="{BF2694EF-21FF-4A39-8D6E-81D96CE74E5F}" dt="2021-04-22T12:28:45.670" v="10830" actId="20577"/>
          <ac:graphicFrameMkLst>
            <pc:docMk/>
            <pc:sldMk cId="1998040262" sldId="467"/>
            <ac:graphicFrameMk id="3" creationId="{B2705EFE-21D2-4D25-87FA-1049C84DF67D}"/>
          </ac:graphicFrameMkLst>
        </pc:graphicFrameChg>
      </pc:sldChg>
      <pc:sldChg chg="addSp modSp mod addCm delCm modCm">
        <pc:chgData name="Parker, Andrew" userId="87732316-de77-4fec-8171-d066878065f2" providerId="ADAL" clId="{BF2694EF-21FF-4A39-8D6E-81D96CE74E5F}" dt="2021-04-22T12:40:05.780" v="11185" actId="1076"/>
        <pc:sldMkLst>
          <pc:docMk/>
          <pc:sldMk cId="1462488609" sldId="470"/>
        </pc:sldMkLst>
        <pc:spChg chg="add mod">
          <ac:chgData name="Parker, Andrew" userId="87732316-de77-4fec-8171-d066878065f2" providerId="ADAL" clId="{BF2694EF-21FF-4A39-8D6E-81D96CE74E5F}" dt="2021-04-22T12:40:05.780" v="11185" actId="1076"/>
          <ac:spMkLst>
            <pc:docMk/>
            <pc:sldMk cId="1462488609" sldId="470"/>
            <ac:spMk id="3" creationId="{CC958033-201B-4E30-BEE3-D929C8C2E24A}"/>
          </ac:spMkLst>
        </pc:spChg>
      </pc:sldChg>
      <pc:sldChg chg="del">
        <pc:chgData name="Parker, Andrew" userId="87732316-de77-4fec-8171-d066878065f2" providerId="ADAL" clId="{BF2694EF-21FF-4A39-8D6E-81D96CE74E5F}" dt="2021-04-21T02:35:41.804" v="1491" actId="2696"/>
        <pc:sldMkLst>
          <pc:docMk/>
          <pc:sldMk cId="2712679448" sldId="472"/>
        </pc:sldMkLst>
      </pc:sldChg>
      <pc:sldChg chg="add">
        <pc:chgData name="Parker, Andrew" userId="87732316-de77-4fec-8171-d066878065f2" providerId="ADAL" clId="{BF2694EF-21FF-4A39-8D6E-81D96CE74E5F}" dt="2021-04-21T02:35:52.964" v="1492"/>
        <pc:sldMkLst>
          <pc:docMk/>
          <pc:sldMk cId="3796448148" sldId="472"/>
        </pc:sldMkLst>
      </pc:sldChg>
      <pc:sldChg chg="del">
        <pc:chgData name="Parker, Andrew" userId="87732316-de77-4fec-8171-d066878065f2" providerId="ADAL" clId="{BF2694EF-21FF-4A39-8D6E-81D96CE74E5F}" dt="2021-04-21T02:35:41.804" v="1491" actId="2696"/>
        <pc:sldMkLst>
          <pc:docMk/>
          <pc:sldMk cId="482692125" sldId="473"/>
        </pc:sldMkLst>
      </pc:sldChg>
      <pc:sldChg chg="modSp add mod">
        <pc:chgData name="Parker, Andrew" userId="87732316-de77-4fec-8171-d066878065f2" providerId="ADAL" clId="{BF2694EF-21FF-4A39-8D6E-81D96CE74E5F}" dt="2021-04-21T03:32:28.076" v="7925" actId="20577"/>
        <pc:sldMkLst>
          <pc:docMk/>
          <pc:sldMk cId="3435039499" sldId="473"/>
        </pc:sldMkLst>
        <pc:spChg chg="mod">
          <ac:chgData name="Parker, Andrew" userId="87732316-de77-4fec-8171-d066878065f2" providerId="ADAL" clId="{BF2694EF-21FF-4A39-8D6E-81D96CE74E5F}" dt="2021-04-21T03:32:28.076" v="7925" actId="20577"/>
          <ac:spMkLst>
            <pc:docMk/>
            <pc:sldMk cId="3435039499" sldId="473"/>
            <ac:spMk id="2" creationId="{96A8907D-5D86-4115-8F00-AFE29AEED3AB}"/>
          </ac:spMkLst>
        </pc:spChg>
      </pc:sldChg>
      <pc:sldChg chg="del">
        <pc:chgData name="Parker, Andrew" userId="87732316-de77-4fec-8171-d066878065f2" providerId="ADAL" clId="{BF2694EF-21FF-4A39-8D6E-81D96CE74E5F}" dt="2021-04-21T02:35:41.804" v="1491" actId="2696"/>
        <pc:sldMkLst>
          <pc:docMk/>
          <pc:sldMk cId="1477581494" sldId="474"/>
        </pc:sldMkLst>
      </pc:sldChg>
      <pc:sldChg chg="add">
        <pc:chgData name="Parker, Andrew" userId="87732316-de77-4fec-8171-d066878065f2" providerId="ADAL" clId="{BF2694EF-21FF-4A39-8D6E-81D96CE74E5F}" dt="2021-04-21T02:35:52.964" v="1492"/>
        <pc:sldMkLst>
          <pc:docMk/>
          <pc:sldMk cId="1961744459" sldId="474"/>
        </pc:sldMkLst>
      </pc:sldChg>
      <pc:sldChg chg="add">
        <pc:chgData name="Parker, Andrew" userId="87732316-de77-4fec-8171-d066878065f2" providerId="ADAL" clId="{BF2694EF-21FF-4A39-8D6E-81D96CE74E5F}" dt="2021-04-21T02:35:52.964" v="1492"/>
        <pc:sldMkLst>
          <pc:docMk/>
          <pc:sldMk cId="3741393152" sldId="475"/>
        </pc:sldMkLst>
      </pc:sldChg>
      <pc:sldChg chg="del">
        <pc:chgData name="Parker, Andrew" userId="87732316-de77-4fec-8171-d066878065f2" providerId="ADAL" clId="{BF2694EF-21FF-4A39-8D6E-81D96CE74E5F}" dt="2021-04-21T02:35:41.804" v="1491" actId="2696"/>
        <pc:sldMkLst>
          <pc:docMk/>
          <pc:sldMk cId="4097126436" sldId="475"/>
        </pc:sldMkLst>
      </pc:sldChg>
      <pc:sldChg chg="add">
        <pc:chgData name="Parker, Andrew" userId="87732316-de77-4fec-8171-d066878065f2" providerId="ADAL" clId="{BF2694EF-21FF-4A39-8D6E-81D96CE74E5F}" dt="2021-04-21T02:35:52.964" v="1492"/>
        <pc:sldMkLst>
          <pc:docMk/>
          <pc:sldMk cId="768519622" sldId="477"/>
        </pc:sldMkLst>
      </pc:sldChg>
      <pc:sldChg chg="del">
        <pc:chgData name="Parker, Andrew" userId="87732316-de77-4fec-8171-d066878065f2" providerId="ADAL" clId="{BF2694EF-21FF-4A39-8D6E-81D96CE74E5F}" dt="2021-04-21T02:35:41.804" v="1491" actId="2696"/>
        <pc:sldMkLst>
          <pc:docMk/>
          <pc:sldMk cId="1763242475" sldId="477"/>
        </pc:sldMkLst>
      </pc:sldChg>
      <pc:sldChg chg="del">
        <pc:chgData name="Parker, Andrew" userId="87732316-de77-4fec-8171-d066878065f2" providerId="ADAL" clId="{BF2694EF-21FF-4A39-8D6E-81D96CE74E5F}" dt="2021-04-21T02:35:41.804" v="1491" actId="2696"/>
        <pc:sldMkLst>
          <pc:docMk/>
          <pc:sldMk cId="957227355" sldId="478"/>
        </pc:sldMkLst>
      </pc:sldChg>
      <pc:sldChg chg="add">
        <pc:chgData name="Parker, Andrew" userId="87732316-de77-4fec-8171-d066878065f2" providerId="ADAL" clId="{BF2694EF-21FF-4A39-8D6E-81D96CE74E5F}" dt="2021-04-21T02:35:52.964" v="1492"/>
        <pc:sldMkLst>
          <pc:docMk/>
          <pc:sldMk cId="1197282013" sldId="478"/>
        </pc:sldMkLst>
      </pc:sldChg>
      <pc:sldChg chg="addSp delSp modSp add mod">
        <pc:chgData name="Parker, Andrew" userId="87732316-de77-4fec-8171-d066878065f2" providerId="ADAL" clId="{BF2694EF-21FF-4A39-8D6E-81D96CE74E5F}" dt="2021-04-21T11:15:46.073" v="10433" actId="14100"/>
        <pc:sldMkLst>
          <pc:docMk/>
          <pc:sldMk cId="3802705136" sldId="595"/>
        </pc:sldMkLst>
        <pc:spChg chg="mod">
          <ac:chgData name="Parker, Andrew" userId="87732316-de77-4fec-8171-d066878065f2" providerId="ADAL" clId="{BF2694EF-21FF-4A39-8D6E-81D96CE74E5F}" dt="2021-04-21T11:13:33.540" v="10395" actId="2711"/>
          <ac:spMkLst>
            <pc:docMk/>
            <pc:sldMk cId="3802705136" sldId="595"/>
            <ac:spMk id="2" creationId="{00000000-0000-0000-0000-000000000000}"/>
          </ac:spMkLst>
        </pc:spChg>
        <pc:spChg chg="add del mod">
          <ac:chgData name="Parker, Andrew" userId="87732316-de77-4fec-8171-d066878065f2" providerId="ADAL" clId="{BF2694EF-21FF-4A39-8D6E-81D96CE74E5F}" dt="2021-04-21T11:11:08.466" v="10382" actId="478"/>
          <ac:spMkLst>
            <pc:docMk/>
            <pc:sldMk cId="3802705136" sldId="595"/>
            <ac:spMk id="7" creationId="{21347605-37BF-4AE7-8D9D-932FCC7180CA}"/>
          </ac:spMkLst>
        </pc:spChg>
        <pc:spChg chg="add del mod">
          <ac:chgData name="Parker, Andrew" userId="87732316-de77-4fec-8171-d066878065f2" providerId="ADAL" clId="{BF2694EF-21FF-4A39-8D6E-81D96CE74E5F}" dt="2021-04-21T11:11:08.466" v="10382" actId="478"/>
          <ac:spMkLst>
            <pc:docMk/>
            <pc:sldMk cId="3802705136" sldId="595"/>
            <ac:spMk id="8" creationId="{07A72B25-805B-4C35-9CBE-EC5D164E530C}"/>
          </ac:spMkLst>
        </pc:spChg>
        <pc:spChg chg="del">
          <ac:chgData name="Parker, Andrew" userId="87732316-de77-4fec-8171-d066878065f2" providerId="ADAL" clId="{BF2694EF-21FF-4A39-8D6E-81D96CE74E5F}" dt="2021-04-21T10:58:17.031" v="10236" actId="478"/>
          <ac:spMkLst>
            <pc:docMk/>
            <pc:sldMk cId="3802705136" sldId="595"/>
            <ac:spMk id="20" creationId="{5F840774-175C-F245-A518-66CEDA48384F}"/>
          </ac:spMkLst>
        </pc:spChg>
        <pc:spChg chg="del">
          <ac:chgData name="Parker, Andrew" userId="87732316-de77-4fec-8171-d066878065f2" providerId="ADAL" clId="{BF2694EF-21FF-4A39-8D6E-81D96CE74E5F}" dt="2021-04-21T10:58:17.031" v="10236" actId="478"/>
          <ac:spMkLst>
            <pc:docMk/>
            <pc:sldMk cId="3802705136" sldId="595"/>
            <ac:spMk id="27" creationId="{BA54726F-564E-4FA9-B65C-AF2B93F8C617}"/>
          </ac:spMkLst>
        </pc:spChg>
        <pc:spChg chg="del">
          <ac:chgData name="Parker, Andrew" userId="87732316-de77-4fec-8171-d066878065f2" providerId="ADAL" clId="{BF2694EF-21FF-4A39-8D6E-81D96CE74E5F}" dt="2021-04-21T10:58:24.296" v="10238" actId="478"/>
          <ac:spMkLst>
            <pc:docMk/>
            <pc:sldMk cId="3802705136" sldId="595"/>
            <ac:spMk id="29" creationId="{300CC27B-5EAE-4180-A1B9-BC545C78B382}"/>
          </ac:spMkLst>
        </pc:spChg>
        <pc:spChg chg="mod">
          <ac:chgData name="Parker, Andrew" userId="87732316-de77-4fec-8171-d066878065f2" providerId="ADAL" clId="{BF2694EF-21FF-4A39-8D6E-81D96CE74E5F}" dt="2021-04-21T11:14:21.159" v="10398" actId="1076"/>
          <ac:spMkLst>
            <pc:docMk/>
            <pc:sldMk cId="3802705136" sldId="595"/>
            <ac:spMk id="30" creationId="{FBFB2106-8067-4B29-87AB-292544DDC07C}"/>
          </ac:spMkLst>
        </pc:spChg>
        <pc:spChg chg="del">
          <ac:chgData name="Parker, Andrew" userId="87732316-de77-4fec-8171-d066878065f2" providerId="ADAL" clId="{BF2694EF-21FF-4A39-8D6E-81D96CE74E5F}" dt="2021-04-21T10:58:28.344" v="10240" actId="478"/>
          <ac:spMkLst>
            <pc:docMk/>
            <pc:sldMk cId="3802705136" sldId="595"/>
            <ac:spMk id="32" creationId="{9ACD4E18-0AC0-4313-A7A7-ED800239FF29}"/>
          </ac:spMkLst>
        </pc:spChg>
        <pc:spChg chg="del">
          <ac:chgData name="Parker, Andrew" userId="87732316-de77-4fec-8171-d066878065f2" providerId="ADAL" clId="{BF2694EF-21FF-4A39-8D6E-81D96CE74E5F}" dt="2021-04-21T10:58:17.031" v="10236" actId="478"/>
          <ac:spMkLst>
            <pc:docMk/>
            <pc:sldMk cId="3802705136" sldId="595"/>
            <ac:spMk id="33" creationId="{3F3A028C-79F8-EB4A-B38A-FE3B7FEF670C}"/>
          </ac:spMkLst>
        </pc:spChg>
        <pc:spChg chg="mod">
          <ac:chgData name="Parker, Andrew" userId="87732316-de77-4fec-8171-d066878065f2" providerId="ADAL" clId="{BF2694EF-21FF-4A39-8D6E-81D96CE74E5F}" dt="2021-04-21T11:14:21.159" v="10398" actId="1076"/>
          <ac:spMkLst>
            <pc:docMk/>
            <pc:sldMk cId="3802705136" sldId="595"/>
            <ac:spMk id="34" creationId="{4A2D0039-8330-41CA-94AD-406F29019CE4}"/>
          </ac:spMkLst>
        </pc:spChg>
        <pc:spChg chg="del">
          <ac:chgData name="Parker, Andrew" userId="87732316-de77-4fec-8171-d066878065f2" providerId="ADAL" clId="{BF2694EF-21FF-4A39-8D6E-81D96CE74E5F}" dt="2021-04-21T10:58:17.031" v="10236" actId="478"/>
          <ac:spMkLst>
            <pc:docMk/>
            <pc:sldMk cId="3802705136" sldId="595"/>
            <ac:spMk id="39" creationId="{ACD3D5F0-1255-E64F-A9D6-C5EB02B9542C}"/>
          </ac:spMkLst>
        </pc:spChg>
        <pc:spChg chg="mod">
          <ac:chgData name="Parker, Andrew" userId="87732316-de77-4fec-8171-d066878065f2" providerId="ADAL" clId="{BF2694EF-21FF-4A39-8D6E-81D96CE74E5F}" dt="2021-04-21T11:14:21.159" v="10398" actId="1076"/>
          <ac:spMkLst>
            <pc:docMk/>
            <pc:sldMk cId="3802705136" sldId="595"/>
            <ac:spMk id="43" creationId="{D4F6A4CF-EC21-4617-9F42-BE223FBE9880}"/>
          </ac:spMkLst>
        </pc:spChg>
        <pc:spChg chg="add mod">
          <ac:chgData name="Parker, Andrew" userId="87732316-de77-4fec-8171-d066878065f2" providerId="ADAL" clId="{BF2694EF-21FF-4A39-8D6E-81D96CE74E5F}" dt="2021-04-21T11:14:21.159" v="10398" actId="1076"/>
          <ac:spMkLst>
            <pc:docMk/>
            <pc:sldMk cId="3802705136" sldId="595"/>
            <ac:spMk id="44" creationId="{A6B7EDD6-C4A7-413E-840B-F2DB10837A79}"/>
          </ac:spMkLst>
        </pc:spChg>
        <pc:spChg chg="mod">
          <ac:chgData name="Parker, Andrew" userId="87732316-de77-4fec-8171-d066878065f2" providerId="ADAL" clId="{BF2694EF-21FF-4A39-8D6E-81D96CE74E5F}" dt="2021-04-21T11:14:21.159" v="10398" actId="1076"/>
          <ac:spMkLst>
            <pc:docMk/>
            <pc:sldMk cId="3802705136" sldId="595"/>
            <ac:spMk id="45" creationId="{E3447410-9624-4B21-AB5E-348607BDDBBA}"/>
          </ac:spMkLst>
        </pc:spChg>
        <pc:spChg chg="mod">
          <ac:chgData name="Parker, Andrew" userId="87732316-de77-4fec-8171-d066878065f2" providerId="ADAL" clId="{BF2694EF-21FF-4A39-8D6E-81D96CE74E5F}" dt="2021-04-21T11:14:14.389" v="10397" actId="1076"/>
          <ac:spMkLst>
            <pc:docMk/>
            <pc:sldMk cId="3802705136" sldId="595"/>
            <ac:spMk id="46" creationId="{C35F9667-5C23-4D34-86DE-D4032D70FD8F}"/>
          </ac:spMkLst>
        </pc:spChg>
        <pc:spChg chg="add mod">
          <ac:chgData name="Parker, Andrew" userId="87732316-de77-4fec-8171-d066878065f2" providerId="ADAL" clId="{BF2694EF-21FF-4A39-8D6E-81D96CE74E5F}" dt="2021-04-21T11:14:37.114" v="10423" actId="20577"/>
          <ac:spMkLst>
            <pc:docMk/>
            <pc:sldMk cId="3802705136" sldId="595"/>
            <ac:spMk id="49" creationId="{FA44C7C3-3E41-4935-B3AC-51AF6C9E005B}"/>
          </ac:spMkLst>
        </pc:spChg>
        <pc:spChg chg="del">
          <ac:chgData name="Parker, Andrew" userId="87732316-de77-4fec-8171-d066878065f2" providerId="ADAL" clId="{BF2694EF-21FF-4A39-8D6E-81D96CE74E5F}" dt="2021-04-21T10:58:17.031" v="10236" actId="478"/>
          <ac:spMkLst>
            <pc:docMk/>
            <pc:sldMk cId="3802705136" sldId="595"/>
            <ac:spMk id="50" creationId="{11569423-F480-D94C-98A3-378DA8AE37CC}"/>
          </ac:spMkLst>
        </pc:spChg>
        <pc:spChg chg="del">
          <ac:chgData name="Parker, Andrew" userId="87732316-de77-4fec-8171-d066878065f2" providerId="ADAL" clId="{BF2694EF-21FF-4A39-8D6E-81D96CE74E5F}" dt="2021-04-21T10:58:17.031" v="10236" actId="478"/>
          <ac:spMkLst>
            <pc:docMk/>
            <pc:sldMk cId="3802705136" sldId="595"/>
            <ac:spMk id="53" creationId="{29040FA9-BF0B-4040-BC5C-9F290C860958}"/>
          </ac:spMkLst>
        </pc:spChg>
        <pc:spChg chg="del">
          <ac:chgData name="Parker, Andrew" userId="87732316-de77-4fec-8171-d066878065f2" providerId="ADAL" clId="{BF2694EF-21FF-4A39-8D6E-81D96CE74E5F}" dt="2021-04-21T10:57:29.422" v="10229" actId="478"/>
          <ac:spMkLst>
            <pc:docMk/>
            <pc:sldMk cId="3802705136" sldId="595"/>
            <ac:spMk id="54" creationId="{5C688E35-E8D5-3748-ACD3-737447F65AA5}"/>
          </ac:spMkLst>
        </pc:spChg>
        <pc:spChg chg="mod">
          <ac:chgData name="Parker, Andrew" userId="87732316-de77-4fec-8171-d066878065f2" providerId="ADAL" clId="{BF2694EF-21FF-4A39-8D6E-81D96CE74E5F}" dt="2021-04-21T11:14:21.159" v="10398" actId="1076"/>
          <ac:spMkLst>
            <pc:docMk/>
            <pc:sldMk cId="3802705136" sldId="595"/>
            <ac:spMk id="55" creationId="{2EC3D339-A5A3-DE46-A431-F00E16DFEABD}"/>
          </ac:spMkLst>
        </pc:spChg>
        <pc:spChg chg="mod">
          <ac:chgData name="Parker, Andrew" userId="87732316-de77-4fec-8171-d066878065f2" providerId="ADAL" clId="{BF2694EF-21FF-4A39-8D6E-81D96CE74E5F}" dt="2021-04-21T11:14:21.159" v="10398" actId="1076"/>
          <ac:spMkLst>
            <pc:docMk/>
            <pc:sldMk cId="3802705136" sldId="595"/>
            <ac:spMk id="56" creationId="{A892D2DC-2A53-C149-8AE6-F7593CE3C4E4}"/>
          </ac:spMkLst>
        </pc:spChg>
        <pc:spChg chg="del mod">
          <ac:chgData name="Parker, Andrew" userId="87732316-de77-4fec-8171-d066878065f2" providerId="ADAL" clId="{BF2694EF-21FF-4A39-8D6E-81D96CE74E5F}" dt="2021-04-21T10:58:40.993" v="10243" actId="478"/>
          <ac:spMkLst>
            <pc:docMk/>
            <pc:sldMk cId="3802705136" sldId="595"/>
            <ac:spMk id="58" creationId="{6E3338F9-983F-3C42-B6FA-4BA0660CC1A9}"/>
          </ac:spMkLst>
        </pc:spChg>
        <pc:spChg chg="del">
          <ac:chgData name="Parker, Andrew" userId="87732316-de77-4fec-8171-d066878065f2" providerId="ADAL" clId="{BF2694EF-21FF-4A39-8D6E-81D96CE74E5F}" dt="2021-04-21T10:58:01.041" v="10234" actId="478"/>
          <ac:spMkLst>
            <pc:docMk/>
            <pc:sldMk cId="3802705136" sldId="595"/>
            <ac:spMk id="60" creationId="{AD1F54B9-8510-FA48-A916-DE7E9F831AC5}"/>
          </ac:spMkLst>
        </pc:spChg>
        <pc:spChg chg="del">
          <ac:chgData name="Parker, Andrew" userId="87732316-de77-4fec-8171-d066878065f2" providerId="ADAL" clId="{BF2694EF-21FF-4A39-8D6E-81D96CE74E5F}" dt="2021-04-21T10:58:17.031" v="10236" actId="478"/>
          <ac:spMkLst>
            <pc:docMk/>
            <pc:sldMk cId="3802705136" sldId="595"/>
            <ac:spMk id="61" creationId="{390AA2CF-B2A9-244E-9B0F-F65E41C42E3E}"/>
          </ac:spMkLst>
        </pc:spChg>
        <pc:spChg chg="del">
          <ac:chgData name="Parker, Andrew" userId="87732316-de77-4fec-8171-d066878065f2" providerId="ADAL" clId="{BF2694EF-21FF-4A39-8D6E-81D96CE74E5F}" dt="2021-04-21T10:58:17.031" v="10236" actId="478"/>
          <ac:spMkLst>
            <pc:docMk/>
            <pc:sldMk cId="3802705136" sldId="595"/>
            <ac:spMk id="62" creationId="{76EEED69-AE78-A740-AB79-234879992435}"/>
          </ac:spMkLst>
        </pc:spChg>
        <pc:picChg chg="add del mod">
          <ac:chgData name="Parker, Andrew" userId="87732316-de77-4fec-8171-d066878065f2" providerId="ADAL" clId="{BF2694EF-21FF-4A39-8D6E-81D96CE74E5F}" dt="2021-04-21T11:01:23.259" v="10275" actId="478"/>
          <ac:picMkLst>
            <pc:docMk/>
            <pc:sldMk cId="3802705136" sldId="595"/>
            <ac:picMk id="3" creationId="{DD9D4344-79F5-4897-8C73-196E06857B43}"/>
          </ac:picMkLst>
        </pc:picChg>
        <pc:picChg chg="add del mod">
          <ac:chgData name="Parker, Andrew" userId="87732316-de77-4fec-8171-d066878065f2" providerId="ADAL" clId="{BF2694EF-21FF-4A39-8D6E-81D96CE74E5F}" dt="2021-04-21T11:00:16.033" v="10267" actId="478"/>
          <ac:picMkLst>
            <pc:docMk/>
            <pc:sldMk cId="3802705136" sldId="595"/>
            <ac:picMk id="4" creationId="{795EF264-229E-4C1B-99C6-6961F2A5113D}"/>
          </ac:picMkLst>
        </pc:picChg>
        <pc:picChg chg="del mod">
          <ac:chgData name="Parker, Andrew" userId="87732316-de77-4fec-8171-d066878065f2" providerId="ADAL" clId="{BF2694EF-21FF-4A39-8D6E-81D96CE74E5F}" dt="2021-04-21T11:15:31.826" v="10429" actId="478"/>
          <ac:picMkLst>
            <pc:docMk/>
            <pc:sldMk cId="3802705136" sldId="595"/>
            <ac:picMk id="5" creationId="{AE2523AD-0657-4930-853C-4599F5DB3B16}"/>
          </ac:picMkLst>
        </pc:picChg>
        <pc:picChg chg="mod">
          <ac:chgData name="Parker, Andrew" userId="87732316-de77-4fec-8171-d066878065f2" providerId="ADAL" clId="{BF2694EF-21FF-4A39-8D6E-81D96CE74E5F}" dt="2021-04-21T11:14:21.159" v="10398" actId="1076"/>
          <ac:picMkLst>
            <pc:docMk/>
            <pc:sldMk cId="3802705136" sldId="595"/>
            <ac:picMk id="6" creationId="{AFDBD538-913C-4529-8AB3-EA4056C3187A}"/>
          </ac:picMkLst>
        </pc:picChg>
        <pc:picChg chg="add mod modCrop">
          <ac:chgData name="Parker, Andrew" userId="87732316-de77-4fec-8171-d066878065f2" providerId="ADAL" clId="{BF2694EF-21FF-4A39-8D6E-81D96CE74E5F}" dt="2021-04-21T11:14:21.159" v="10398" actId="1076"/>
          <ac:picMkLst>
            <pc:docMk/>
            <pc:sldMk cId="3802705136" sldId="595"/>
            <ac:picMk id="9" creationId="{4AF31153-306C-4EB6-92BD-58B1FD1C7D4D}"/>
          </ac:picMkLst>
        </pc:picChg>
        <pc:picChg chg="del">
          <ac:chgData name="Parker, Andrew" userId="87732316-de77-4fec-8171-d066878065f2" providerId="ADAL" clId="{BF2694EF-21FF-4A39-8D6E-81D96CE74E5F}" dt="2021-04-21T10:58:17.031" v="10236" actId="478"/>
          <ac:picMkLst>
            <pc:docMk/>
            <pc:sldMk cId="3802705136" sldId="595"/>
            <ac:picMk id="21" creationId="{D8DE6169-396C-E44C-B752-63BFEC1262BC}"/>
          </ac:picMkLst>
        </pc:picChg>
        <pc:picChg chg="del">
          <ac:chgData name="Parker, Andrew" userId="87732316-de77-4fec-8171-d066878065f2" providerId="ADAL" clId="{BF2694EF-21FF-4A39-8D6E-81D96CE74E5F}" dt="2021-04-21T10:58:17.031" v="10236" actId="478"/>
          <ac:picMkLst>
            <pc:docMk/>
            <pc:sldMk cId="3802705136" sldId="595"/>
            <ac:picMk id="1026" creationId="{BD5AF32E-C4F4-C546-88C7-3602256636A9}"/>
          </ac:picMkLst>
        </pc:picChg>
        <pc:picChg chg="mod">
          <ac:chgData name="Parker, Andrew" userId="87732316-de77-4fec-8171-d066878065f2" providerId="ADAL" clId="{BF2694EF-21FF-4A39-8D6E-81D96CE74E5F}" dt="2021-04-21T11:14:14.389" v="10397" actId="1076"/>
          <ac:picMkLst>
            <pc:docMk/>
            <pc:sldMk cId="3802705136" sldId="595"/>
            <ac:picMk id="1028" creationId="{FCB42D4E-A709-1B43-A35C-CB444F411CF9}"/>
          </ac:picMkLst>
        </pc:picChg>
        <pc:picChg chg="add mod">
          <ac:chgData name="Parker, Andrew" userId="87732316-de77-4fec-8171-d066878065f2" providerId="ADAL" clId="{BF2694EF-21FF-4A39-8D6E-81D96CE74E5F}" dt="2021-04-21T11:14:21.159" v="10398" actId="1076"/>
          <ac:picMkLst>
            <pc:docMk/>
            <pc:sldMk cId="3802705136" sldId="595"/>
            <ac:picMk id="1032" creationId="{6169CA67-6C1F-42FE-8D07-8148F71A6869}"/>
          </ac:picMkLst>
        </pc:picChg>
        <pc:picChg chg="add mod">
          <ac:chgData name="Parker, Andrew" userId="87732316-de77-4fec-8171-d066878065f2" providerId="ADAL" clId="{BF2694EF-21FF-4A39-8D6E-81D96CE74E5F}" dt="2021-04-21T11:14:21.159" v="10398" actId="1076"/>
          <ac:picMkLst>
            <pc:docMk/>
            <pc:sldMk cId="3802705136" sldId="595"/>
            <ac:picMk id="1034" creationId="{8E9A616B-DCAA-4169-8B79-B49C59AE43E8}"/>
          </ac:picMkLst>
        </pc:picChg>
        <pc:picChg chg="add mod">
          <ac:chgData name="Parker, Andrew" userId="87732316-de77-4fec-8171-d066878065f2" providerId="ADAL" clId="{BF2694EF-21FF-4A39-8D6E-81D96CE74E5F}" dt="2021-04-21T11:14:21.159" v="10398" actId="1076"/>
          <ac:picMkLst>
            <pc:docMk/>
            <pc:sldMk cId="3802705136" sldId="595"/>
            <ac:picMk id="1036" creationId="{469A05F2-4FE3-4889-94A4-66232D4B5730}"/>
          </ac:picMkLst>
        </pc:picChg>
        <pc:picChg chg="add mod">
          <ac:chgData name="Parker, Andrew" userId="87732316-de77-4fec-8171-d066878065f2" providerId="ADAL" clId="{BF2694EF-21FF-4A39-8D6E-81D96CE74E5F}" dt="2021-04-21T11:15:17.003" v="10428" actId="1076"/>
          <ac:picMkLst>
            <pc:docMk/>
            <pc:sldMk cId="3802705136" sldId="595"/>
            <ac:picMk id="1038" creationId="{BB8F403B-A368-4632-B4C5-A0CB2C46BE7E}"/>
          </ac:picMkLst>
        </pc:picChg>
        <pc:picChg chg="add mod">
          <ac:chgData name="Parker, Andrew" userId="87732316-de77-4fec-8171-d066878065f2" providerId="ADAL" clId="{BF2694EF-21FF-4A39-8D6E-81D96CE74E5F}" dt="2021-04-21T11:15:46.073" v="10433" actId="14100"/>
          <ac:picMkLst>
            <pc:docMk/>
            <pc:sldMk cId="3802705136" sldId="595"/>
            <ac:picMk id="1040" creationId="{D01FF42E-8CFC-45B7-928F-C6470E272DD2}"/>
          </ac:picMkLst>
        </pc:picChg>
        <pc:picChg chg="del">
          <ac:chgData name="Parker, Andrew" userId="87732316-de77-4fec-8171-d066878065f2" providerId="ADAL" clId="{BF2694EF-21FF-4A39-8D6E-81D96CE74E5F}" dt="2021-04-21T10:58:17.031" v="10236" actId="478"/>
          <ac:picMkLst>
            <pc:docMk/>
            <pc:sldMk cId="3802705136" sldId="595"/>
            <ac:picMk id="2050" creationId="{A456CB38-8C09-48F9-A1EF-48B602F8AC1F}"/>
          </ac:picMkLst>
        </pc:picChg>
        <pc:picChg chg="del">
          <ac:chgData name="Parker, Andrew" userId="87732316-de77-4fec-8171-d066878065f2" providerId="ADAL" clId="{BF2694EF-21FF-4A39-8D6E-81D96CE74E5F}" dt="2021-04-21T10:58:22.895" v="10237" actId="478"/>
          <ac:picMkLst>
            <pc:docMk/>
            <pc:sldMk cId="3802705136" sldId="595"/>
            <ac:picMk id="2052" creationId="{74ECC9C6-76B1-4312-951A-8B2F9E6C51E2}"/>
          </ac:picMkLst>
        </pc:picChg>
        <pc:picChg chg="del">
          <ac:chgData name="Parker, Andrew" userId="87732316-de77-4fec-8171-d066878065f2" providerId="ADAL" clId="{BF2694EF-21FF-4A39-8D6E-81D96CE74E5F}" dt="2021-04-21T10:58:26.961" v="10239" actId="478"/>
          <ac:picMkLst>
            <pc:docMk/>
            <pc:sldMk cId="3802705136" sldId="595"/>
            <ac:picMk id="2054" creationId="{A41B91C5-D67F-4B73-8893-F556BA8B2317}"/>
          </ac:picMkLst>
        </pc:picChg>
        <pc:picChg chg="del">
          <ac:chgData name="Parker, Andrew" userId="87732316-de77-4fec-8171-d066878065f2" providerId="ADAL" clId="{BF2694EF-21FF-4A39-8D6E-81D96CE74E5F}" dt="2021-04-21T10:58:51.477" v="10246" actId="478"/>
          <ac:picMkLst>
            <pc:docMk/>
            <pc:sldMk cId="3802705136" sldId="595"/>
            <ac:picMk id="2060" creationId="{EC6F9EFB-BCBC-4D31-9DB8-100C22D67F68}"/>
          </ac:picMkLst>
        </pc:picChg>
        <pc:picChg chg="del">
          <ac:chgData name="Parker, Andrew" userId="87732316-de77-4fec-8171-d066878065f2" providerId="ADAL" clId="{BF2694EF-21FF-4A39-8D6E-81D96CE74E5F}" dt="2021-04-21T10:58:48.350" v="10244" actId="478"/>
          <ac:picMkLst>
            <pc:docMk/>
            <pc:sldMk cId="3802705136" sldId="595"/>
            <ac:picMk id="2062" creationId="{01F46D8F-31AA-44D3-880C-F515110EDCA7}"/>
          </ac:picMkLst>
        </pc:picChg>
        <pc:picChg chg="del">
          <ac:chgData name="Parker, Andrew" userId="87732316-de77-4fec-8171-d066878065f2" providerId="ADAL" clId="{BF2694EF-21FF-4A39-8D6E-81D96CE74E5F}" dt="2021-04-21T10:57:27.553" v="10228" actId="478"/>
          <ac:picMkLst>
            <pc:docMk/>
            <pc:sldMk cId="3802705136" sldId="595"/>
            <ac:picMk id="5122" creationId="{2E273F19-4F91-7540-9AAA-09795AE0F7D4}"/>
          </ac:picMkLst>
        </pc:picChg>
        <pc:picChg chg="mod">
          <ac:chgData name="Parker, Andrew" userId="87732316-de77-4fec-8171-d066878065f2" providerId="ADAL" clId="{BF2694EF-21FF-4A39-8D6E-81D96CE74E5F}" dt="2021-04-21T11:14:21.159" v="10398" actId="1076"/>
          <ac:picMkLst>
            <pc:docMk/>
            <pc:sldMk cId="3802705136" sldId="595"/>
            <ac:picMk id="5124" creationId="{798840BE-DCA4-D245-9830-BBA8AFB6EDA1}"/>
          </ac:picMkLst>
        </pc:picChg>
        <pc:picChg chg="del mod">
          <ac:chgData name="Parker, Andrew" userId="87732316-de77-4fec-8171-d066878065f2" providerId="ADAL" clId="{BF2694EF-21FF-4A39-8D6E-81D96CE74E5F}" dt="2021-04-21T10:58:39.534" v="10242" actId="478"/>
          <ac:picMkLst>
            <pc:docMk/>
            <pc:sldMk cId="3802705136" sldId="595"/>
            <ac:picMk id="5130" creationId="{87E63770-B310-E64C-85B1-254D871172C6}"/>
          </ac:picMkLst>
        </pc:picChg>
        <pc:picChg chg="del">
          <ac:chgData name="Parker, Andrew" userId="87732316-de77-4fec-8171-d066878065f2" providerId="ADAL" clId="{BF2694EF-21FF-4A39-8D6E-81D96CE74E5F}" dt="2021-04-21T10:58:50.628" v="10245" actId="478"/>
          <ac:picMkLst>
            <pc:docMk/>
            <pc:sldMk cId="3802705136" sldId="595"/>
            <ac:picMk id="5132" creationId="{8E83ACD8-8379-B546-BBC2-2A6B2B0548AE}"/>
          </ac:picMkLst>
        </pc:picChg>
        <pc:picChg chg="del">
          <ac:chgData name="Parker, Andrew" userId="87732316-de77-4fec-8171-d066878065f2" providerId="ADAL" clId="{BF2694EF-21FF-4A39-8D6E-81D96CE74E5F}" dt="2021-04-21T10:58:17.031" v="10236" actId="478"/>
          <ac:picMkLst>
            <pc:docMk/>
            <pc:sldMk cId="3802705136" sldId="595"/>
            <ac:picMk id="5136" creationId="{CE8A9398-093B-3248-A0D2-01779E7A214C}"/>
          </ac:picMkLst>
        </pc:picChg>
        <pc:picChg chg="del">
          <ac:chgData name="Parker, Andrew" userId="87732316-de77-4fec-8171-d066878065f2" providerId="ADAL" clId="{BF2694EF-21FF-4A39-8D6E-81D96CE74E5F}" dt="2021-04-21T10:58:17.031" v="10236" actId="478"/>
          <ac:picMkLst>
            <pc:docMk/>
            <pc:sldMk cId="3802705136" sldId="595"/>
            <ac:picMk id="5138" creationId="{47A84CD0-60E8-424D-AE4F-2B59DD9AF405}"/>
          </ac:picMkLst>
        </pc:picChg>
        <pc:picChg chg="del">
          <ac:chgData name="Parker, Andrew" userId="87732316-de77-4fec-8171-d066878065f2" providerId="ADAL" clId="{BF2694EF-21FF-4A39-8D6E-81D96CE74E5F}" dt="2021-04-21T10:58:17.031" v="10236" actId="478"/>
          <ac:picMkLst>
            <pc:docMk/>
            <pc:sldMk cId="3802705136" sldId="595"/>
            <ac:picMk id="5142" creationId="{5A79A99A-7F66-7842-BC70-6620E9E6D588}"/>
          </ac:picMkLst>
        </pc:picChg>
      </pc:sldChg>
      <pc:sldChg chg="delSp mod">
        <pc:chgData name="Parker, Andrew" userId="87732316-de77-4fec-8171-d066878065f2" providerId="ADAL" clId="{BF2694EF-21FF-4A39-8D6E-81D96CE74E5F}" dt="2021-04-20T18:39:19.875" v="11" actId="478"/>
        <pc:sldMkLst>
          <pc:docMk/>
          <pc:sldMk cId="553728942" sldId="1428"/>
        </pc:sldMkLst>
        <pc:spChg chg="del">
          <ac:chgData name="Parker, Andrew" userId="87732316-de77-4fec-8171-d066878065f2" providerId="ADAL" clId="{BF2694EF-21FF-4A39-8D6E-81D96CE74E5F}" dt="2021-04-20T18:39:19.875" v="11" actId="478"/>
          <ac:spMkLst>
            <pc:docMk/>
            <pc:sldMk cId="553728942" sldId="1428"/>
            <ac:spMk id="13" creationId="{669051D7-1D29-48DB-BD83-3777793B647B}"/>
          </ac:spMkLst>
        </pc:spChg>
      </pc:sldChg>
      <pc:sldChg chg="modSp mod delCm">
        <pc:chgData name="Parker, Andrew" userId="87732316-de77-4fec-8171-d066878065f2" providerId="ADAL" clId="{BF2694EF-21FF-4A39-8D6E-81D96CE74E5F}" dt="2021-04-22T12:25:25.392" v="10674" actId="1592"/>
        <pc:sldMkLst>
          <pc:docMk/>
          <pc:sldMk cId="1587574933" sldId="1430"/>
        </pc:sldMkLst>
        <pc:spChg chg="mod">
          <ac:chgData name="Parker, Andrew" userId="87732316-de77-4fec-8171-d066878065f2" providerId="ADAL" clId="{BF2694EF-21FF-4A39-8D6E-81D96CE74E5F}" dt="2021-04-22T12:25:15.997" v="10673" actId="14100"/>
          <ac:spMkLst>
            <pc:docMk/>
            <pc:sldMk cId="1587574933" sldId="1430"/>
            <ac:spMk id="24" creationId="{DDF361DE-8E39-42A9-BB3E-7C68A4E9ACD9}"/>
          </ac:spMkLst>
        </pc:spChg>
        <pc:spChg chg="mod">
          <ac:chgData name="Parker, Andrew" userId="87732316-de77-4fec-8171-d066878065f2" providerId="ADAL" clId="{BF2694EF-21FF-4A39-8D6E-81D96CE74E5F}" dt="2021-04-22T12:25:03.307" v="10665" actId="20577"/>
          <ac:spMkLst>
            <pc:docMk/>
            <pc:sldMk cId="1587574933" sldId="1430"/>
            <ac:spMk id="25" creationId="{198A0679-CB85-4299-ADEA-941C651AF4CE}"/>
          </ac:spMkLst>
        </pc:spChg>
        <pc:cxnChg chg="mod">
          <ac:chgData name="Parker, Andrew" userId="87732316-de77-4fec-8171-d066878065f2" providerId="ADAL" clId="{BF2694EF-21FF-4A39-8D6E-81D96CE74E5F}" dt="2021-04-22T12:25:15.997" v="10673" actId="14100"/>
          <ac:cxnSpMkLst>
            <pc:docMk/>
            <pc:sldMk cId="1587574933" sldId="1430"/>
            <ac:cxnSpMk id="23" creationId="{9283CAE6-4B93-4BAB-9CA8-143719F3E2A6}"/>
          </ac:cxnSpMkLst>
        </pc:cxnChg>
      </pc:sldChg>
      <pc:sldChg chg="delSp mod">
        <pc:chgData name="Parker, Andrew" userId="87732316-de77-4fec-8171-d066878065f2" providerId="ADAL" clId="{BF2694EF-21FF-4A39-8D6E-81D96CE74E5F}" dt="2021-04-20T18:39:42.263" v="13" actId="478"/>
        <pc:sldMkLst>
          <pc:docMk/>
          <pc:sldMk cId="9148956" sldId="1437"/>
        </pc:sldMkLst>
        <pc:spChg chg="del">
          <ac:chgData name="Parker, Andrew" userId="87732316-de77-4fec-8171-d066878065f2" providerId="ADAL" clId="{BF2694EF-21FF-4A39-8D6E-81D96CE74E5F}" dt="2021-04-20T18:39:42.263" v="13" actId="478"/>
          <ac:spMkLst>
            <pc:docMk/>
            <pc:sldMk cId="9148956" sldId="1437"/>
            <ac:spMk id="5" creationId="{9C9C9733-E7FA-4BF3-A102-72EFCB36253F}"/>
          </ac:spMkLst>
        </pc:spChg>
      </pc:sldChg>
      <pc:sldChg chg="delSp mod">
        <pc:chgData name="Parker, Andrew" userId="87732316-de77-4fec-8171-d066878065f2" providerId="ADAL" clId="{BF2694EF-21FF-4A39-8D6E-81D96CE74E5F}" dt="2021-04-20T18:39:45.391" v="14" actId="478"/>
        <pc:sldMkLst>
          <pc:docMk/>
          <pc:sldMk cId="1556750841" sldId="1438"/>
        </pc:sldMkLst>
        <pc:spChg chg="del">
          <ac:chgData name="Parker, Andrew" userId="87732316-de77-4fec-8171-d066878065f2" providerId="ADAL" clId="{BF2694EF-21FF-4A39-8D6E-81D96CE74E5F}" dt="2021-04-20T18:39:45.391" v="14" actId="478"/>
          <ac:spMkLst>
            <pc:docMk/>
            <pc:sldMk cId="1556750841" sldId="1438"/>
            <ac:spMk id="5" creationId="{08B385B7-2888-4FFD-BF83-FCADD6E820EA}"/>
          </ac:spMkLst>
        </pc:spChg>
      </pc:sldChg>
      <pc:sldChg chg="delSp mod">
        <pc:chgData name="Parker, Andrew" userId="87732316-de77-4fec-8171-d066878065f2" providerId="ADAL" clId="{BF2694EF-21FF-4A39-8D6E-81D96CE74E5F}" dt="2021-04-20T18:39:50.032" v="15" actId="478"/>
        <pc:sldMkLst>
          <pc:docMk/>
          <pc:sldMk cId="3184424158" sldId="1440"/>
        </pc:sldMkLst>
        <pc:spChg chg="del">
          <ac:chgData name="Parker, Andrew" userId="87732316-de77-4fec-8171-d066878065f2" providerId="ADAL" clId="{BF2694EF-21FF-4A39-8D6E-81D96CE74E5F}" dt="2021-04-20T18:39:50.032" v="15" actId="478"/>
          <ac:spMkLst>
            <pc:docMk/>
            <pc:sldMk cId="3184424158" sldId="1440"/>
            <ac:spMk id="5" creationId="{37EB5D82-CC61-41F2-B245-483DB22BE3C7}"/>
          </ac:spMkLst>
        </pc:spChg>
      </pc:sldChg>
      <pc:sldChg chg="addSp delSp modSp mod addCm delCm">
        <pc:chgData name="Parker, Andrew" userId="87732316-de77-4fec-8171-d066878065f2" providerId="ADAL" clId="{BF2694EF-21FF-4A39-8D6E-81D96CE74E5F}" dt="2021-04-22T12:41:07.037" v="11376" actId="1592"/>
        <pc:sldMkLst>
          <pc:docMk/>
          <pc:sldMk cId="3317261685" sldId="1445"/>
        </pc:sldMkLst>
        <pc:picChg chg="add del mod">
          <ac:chgData name="Parker, Andrew" userId="87732316-de77-4fec-8171-d066878065f2" providerId="ADAL" clId="{BF2694EF-21FF-4A39-8D6E-81D96CE74E5F}" dt="2021-04-22T12:32:39.470" v="10840" actId="478"/>
          <ac:picMkLst>
            <pc:docMk/>
            <pc:sldMk cId="3317261685" sldId="1445"/>
            <ac:picMk id="5" creationId="{06C409A0-096B-4098-A31B-8038928DBBE2}"/>
          </ac:picMkLst>
        </pc:picChg>
        <pc:picChg chg="del mod ord">
          <ac:chgData name="Parker, Andrew" userId="87732316-de77-4fec-8171-d066878065f2" providerId="ADAL" clId="{BF2694EF-21FF-4A39-8D6E-81D96CE74E5F}" dt="2021-04-22T12:30:20.235" v="10834" actId="478"/>
          <ac:picMkLst>
            <pc:docMk/>
            <pc:sldMk cId="3317261685" sldId="1445"/>
            <ac:picMk id="8" creationId="{08DFD897-E975-4B04-83F3-9FB6D6FAED18}"/>
          </ac:picMkLst>
        </pc:picChg>
      </pc:sldChg>
      <pc:sldChg chg="delSp mod">
        <pc:chgData name="Parker, Andrew" userId="87732316-de77-4fec-8171-d066878065f2" providerId="ADAL" clId="{BF2694EF-21FF-4A39-8D6E-81D96CE74E5F}" dt="2021-04-20T18:39:58.982" v="16" actId="478"/>
        <pc:sldMkLst>
          <pc:docMk/>
          <pc:sldMk cId="3806119223" sldId="1446"/>
        </pc:sldMkLst>
        <pc:spChg chg="del">
          <ac:chgData name="Parker, Andrew" userId="87732316-de77-4fec-8171-d066878065f2" providerId="ADAL" clId="{BF2694EF-21FF-4A39-8D6E-81D96CE74E5F}" dt="2021-04-20T18:39:58.982" v="16" actId="478"/>
          <ac:spMkLst>
            <pc:docMk/>
            <pc:sldMk cId="3806119223" sldId="1446"/>
            <ac:spMk id="7" creationId="{A56A4151-6C62-408F-B750-7E05B5DB232E}"/>
          </ac:spMkLst>
        </pc:spChg>
      </pc:sldChg>
      <pc:sldChg chg="delSp mod">
        <pc:chgData name="Parker, Andrew" userId="87732316-de77-4fec-8171-d066878065f2" providerId="ADAL" clId="{BF2694EF-21FF-4A39-8D6E-81D96CE74E5F}" dt="2021-04-20T18:40:02.946" v="17" actId="478"/>
        <pc:sldMkLst>
          <pc:docMk/>
          <pc:sldMk cId="516619572" sldId="1455"/>
        </pc:sldMkLst>
        <pc:spChg chg="del">
          <ac:chgData name="Parker, Andrew" userId="87732316-de77-4fec-8171-d066878065f2" providerId="ADAL" clId="{BF2694EF-21FF-4A39-8D6E-81D96CE74E5F}" dt="2021-04-20T18:40:02.946" v="17" actId="478"/>
          <ac:spMkLst>
            <pc:docMk/>
            <pc:sldMk cId="516619572" sldId="1455"/>
            <ac:spMk id="5" creationId="{C9D7EBA7-A36B-4CE8-8956-70561660B28B}"/>
          </ac:spMkLst>
        </pc:spChg>
      </pc:sldChg>
      <pc:sldChg chg="del">
        <pc:chgData name="Parker, Andrew" userId="87732316-de77-4fec-8171-d066878065f2" providerId="ADAL" clId="{BF2694EF-21FF-4A39-8D6E-81D96CE74E5F}" dt="2021-04-21T03:35:37.862" v="8039" actId="47"/>
        <pc:sldMkLst>
          <pc:docMk/>
          <pc:sldMk cId="3399772498" sldId="1479"/>
        </pc:sldMkLst>
      </pc:sldChg>
      <pc:sldChg chg="del">
        <pc:chgData name="Parker, Andrew" userId="87732316-de77-4fec-8171-d066878065f2" providerId="ADAL" clId="{BF2694EF-21FF-4A39-8D6E-81D96CE74E5F}" dt="2021-04-21T03:35:37.862" v="8039" actId="47"/>
        <pc:sldMkLst>
          <pc:docMk/>
          <pc:sldMk cId="3696449137" sldId="1480"/>
        </pc:sldMkLst>
      </pc:sldChg>
      <pc:sldChg chg="del">
        <pc:chgData name="Parker, Andrew" userId="87732316-de77-4fec-8171-d066878065f2" providerId="ADAL" clId="{BF2694EF-21FF-4A39-8D6E-81D96CE74E5F}" dt="2021-04-21T03:35:37.862" v="8039" actId="47"/>
        <pc:sldMkLst>
          <pc:docMk/>
          <pc:sldMk cId="3071355354" sldId="1481"/>
        </pc:sldMkLst>
      </pc:sldChg>
      <pc:sldChg chg="delSp mod">
        <pc:chgData name="Parker, Andrew" userId="87732316-de77-4fec-8171-d066878065f2" providerId="ADAL" clId="{BF2694EF-21FF-4A39-8D6E-81D96CE74E5F}" dt="2021-04-20T18:40:20.862" v="22" actId="478"/>
        <pc:sldMkLst>
          <pc:docMk/>
          <pc:sldMk cId="3735958439" sldId="1484"/>
        </pc:sldMkLst>
        <pc:spChg chg="del">
          <ac:chgData name="Parker, Andrew" userId="87732316-de77-4fec-8171-d066878065f2" providerId="ADAL" clId="{BF2694EF-21FF-4A39-8D6E-81D96CE74E5F}" dt="2021-04-20T18:40:20.862" v="22" actId="478"/>
          <ac:spMkLst>
            <pc:docMk/>
            <pc:sldMk cId="3735958439" sldId="1484"/>
            <ac:spMk id="15" creationId="{4E70A7F4-DB19-4299-8610-3B0B055C42FF}"/>
          </ac:spMkLst>
        </pc:spChg>
      </pc:sldChg>
      <pc:sldChg chg="modSp mod addCm delCm modCm modNotesTx">
        <pc:chgData name="Parker, Andrew" userId="87732316-de77-4fec-8171-d066878065f2" providerId="ADAL" clId="{BF2694EF-21FF-4A39-8D6E-81D96CE74E5F}" dt="2021-04-22T12:41:26.973" v="11377" actId="1592"/>
        <pc:sldMkLst>
          <pc:docMk/>
          <pc:sldMk cId="2392837938" sldId="1486"/>
        </pc:sldMkLst>
        <pc:spChg chg="mod">
          <ac:chgData name="Parker, Andrew" userId="87732316-de77-4fec-8171-d066878065f2" providerId="ADAL" clId="{BF2694EF-21FF-4A39-8D6E-81D96CE74E5F}" dt="2021-04-22T12:34:38.129" v="10877" actId="20577"/>
          <ac:spMkLst>
            <pc:docMk/>
            <pc:sldMk cId="2392837938" sldId="1486"/>
            <ac:spMk id="3" creationId="{BF597E27-11D3-4D62-9DFF-AEBFD0E65203}"/>
          </ac:spMkLst>
        </pc:spChg>
      </pc:sldChg>
      <pc:sldChg chg="delSp modSp del mod">
        <pc:chgData name="Parker, Andrew" userId="87732316-de77-4fec-8171-d066878065f2" providerId="ADAL" clId="{BF2694EF-21FF-4A39-8D6E-81D96CE74E5F}" dt="2021-04-21T03:36:43.009" v="8043" actId="2696"/>
        <pc:sldMkLst>
          <pc:docMk/>
          <pc:sldMk cId="2189694317" sldId="1487"/>
        </pc:sldMkLst>
        <pc:spChg chg="mod">
          <ac:chgData name="Parker, Andrew" userId="87732316-de77-4fec-8171-d066878065f2" providerId="ADAL" clId="{BF2694EF-21FF-4A39-8D6E-81D96CE74E5F}" dt="2021-04-20T18:39:10.332" v="10" actId="6549"/>
          <ac:spMkLst>
            <pc:docMk/>
            <pc:sldMk cId="2189694317" sldId="1487"/>
            <ac:spMk id="9" creationId="{E95B0E93-CD44-44DD-BACB-6C845C30E99D}"/>
          </ac:spMkLst>
        </pc:spChg>
        <pc:spChg chg="del">
          <ac:chgData name="Parker, Andrew" userId="87732316-de77-4fec-8171-d066878065f2" providerId="ADAL" clId="{BF2694EF-21FF-4A39-8D6E-81D96CE74E5F}" dt="2021-04-20T18:39:07.320" v="9" actId="478"/>
          <ac:spMkLst>
            <pc:docMk/>
            <pc:sldMk cId="2189694317" sldId="1487"/>
            <ac:spMk id="15" creationId="{06B511F5-FD12-4285-8E2B-C10881D65E97}"/>
          </ac:spMkLst>
        </pc:spChg>
      </pc:sldChg>
      <pc:sldChg chg="delSp mod">
        <pc:chgData name="Parker, Andrew" userId="87732316-de77-4fec-8171-d066878065f2" providerId="ADAL" clId="{BF2694EF-21FF-4A39-8D6E-81D96CE74E5F}" dt="2021-04-20T18:40:05.842" v="18" actId="478"/>
        <pc:sldMkLst>
          <pc:docMk/>
          <pc:sldMk cId="4217212666" sldId="1488"/>
        </pc:sldMkLst>
        <pc:spChg chg="del">
          <ac:chgData name="Parker, Andrew" userId="87732316-de77-4fec-8171-d066878065f2" providerId="ADAL" clId="{BF2694EF-21FF-4A39-8D6E-81D96CE74E5F}" dt="2021-04-20T18:40:05.842" v="18" actId="478"/>
          <ac:spMkLst>
            <pc:docMk/>
            <pc:sldMk cId="4217212666" sldId="1488"/>
            <ac:spMk id="5" creationId="{C9D7EBA7-A36B-4CE8-8956-70561660B28B}"/>
          </ac:spMkLst>
        </pc:spChg>
      </pc:sldChg>
      <pc:sldChg chg="delSp mod">
        <pc:chgData name="Parker, Andrew" userId="87732316-de77-4fec-8171-d066878065f2" providerId="ADAL" clId="{BF2694EF-21FF-4A39-8D6E-81D96CE74E5F}" dt="2021-04-20T18:40:11.043" v="19" actId="478"/>
        <pc:sldMkLst>
          <pc:docMk/>
          <pc:sldMk cId="873242077" sldId="1489"/>
        </pc:sldMkLst>
        <pc:spChg chg="del">
          <ac:chgData name="Parker, Andrew" userId="87732316-de77-4fec-8171-d066878065f2" providerId="ADAL" clId="{BF2694EF-21FF-4A39-8D6E-81D96CE74E5F}" dt="2021-04-20T18:40:11.043" v="19" actId="478"/>
          <ac:spMkLst>
            <pc:docMk/>
            <pc:sldMk cId="873242077" sldId="1489"/>
            <ac:spMk id="9" creationId="{D00231A0-6A5E-4A69-9AA8-9D54A9577073}"/>
          </ac:spMkLst>
        </pc:spChg>
      </pc:sldChg>
      <pc:sldChg chg="delSp mod">
        <pc:chgData name="Parker, Andrew" userId="87732316-de77-4fec-8171-d066878065f2" providerId="ADAL" clId="{BF2694EF-21FF-4A39-8D6E-81D96CE74E5F}" dt="2021-04-20T18:40:14.370" v="20" actId="478"/>
        <pc:sldMkLst>
          <pc:docMk/>
          <pc:sldMk cId="2684020569" sldId="1490"/>
        </pc:sldMkLst>
        <pc:spChg chg="del">
          <ac:chgData name="Parker, Andrew" userId="87732316-de77-4fec-8171-d066878065f2" providerId="ADAL" clId="{BF2694EF-21FF-4A39-8D6E-81D96CE74E5F}" dt="2021-04-20T18:40:14.370" v="20" actId="478"/>
          <ac:spMkLst>
            <pc:docMk/>
            <pc:sldMk cId="2684020569" sldId="1490"/>
            <ac:spMk id="8" creationId="{8C40FAD0-F7BE-4844-AA0E-DB5430843784}"/>
          </ac:spMkLst>
        </pc:spChg>
      </pc:sldChg>
      <pc:sldChg chg="delSp mod">
        <pc:chgData name="Parker, Andrew" userId="87732316-de77-4fec-8171-d066878065f2" providerId="ADAL" clId="{BF2694EF-21FF-4A39-8D6E-81D96CE74E5F}" dt="2021-04-20T18:39:38.392" v="12" actId="478"/>
        <pc:sldMkLst>
          <pc:docMk/>
          <pc:sldMk cId="3122612797" sldId="1491"/>
        </pc:sldMkLst>
        <pc:spChg chg="del">
          <ac:chgData name="Parker, Andrew" userId="87732316-de77-4fec-8171-d066878065f2" providerId="ADAL" clId="{BF2694EF-21FF-4A39-8D6E-81D96CE74E5F}" dt="2021-04-20T18:39:38.392" v="12" actId="478"/>
          <ac:spMkLst>
            <pc:docMk/>
            <pc:sldMk cId="3122612797" sldId="1491"/>
            <ac:spMk id="15" creationId="{06B511F5-FD12-4285-8E2B-C10881D65E97}"/>
          </ac:spMkLst>
        </pc:spChg>
      </pc:sldChg>
      <pc:sldChg chg="addSp delSp modSp add mod ord addCm delCm modNotesTx">
        <pc:chgData name="Parker, Andrew" userId="87732316-de77-4fec-8171-d066878065f2" providerId="ADAL" clId="{BF2694EF-21FF-4A39-8D6E-81D96CE74E5F}" dt="2021-04-22T12:37:52.996" v="11107" actId="1592"/>
        <pc:sldMkLst>
          <pc:docMk/>
          <pc:sldMk cId="1368816964" sldId="1500"/>
        </pc:sldMkLst>
        <pc:spChg chg="mod">
          <ac:chgData name="Parker, Andrew" userId="87732316-de77-4fec-8171-d066878065f2" providerId="ADAL" clId="{BF2694EF-21FF-4A39-8D6E-81D96CE74E5F}" dt="2021-04-21T03:00:10.770" v="3446" actId="207"/>
          <ac:spMkLst>
            <pc:docMk/>
            <pc:sldMk cId="1368816964" sldId="1500"/>
            <ac:spMk id="14" creationId="{212573EA-D0D4-5145-B304-69A213B38DC6}"/>
          </ac:spMkLst>
        </pc:spChg>
        <pc:spChg chg="mod">
          <ac:chgData name="Parker, Andrew" userId="87732316-de77-4fec-8171-d066878065f2" providerId="ADAL" clId="{BF2694EF-21FF-4A39-8D6E-81D96CE74E5F}" dt="2021-04-21T03:00:10.770" v="3446" actId="207"/>
          <ac:spMkLst>
            <pc:docMk/>
            <pc:sldMk cId="1368816964" sldId="1500"/>
            <ac:spMk id="22" creationId="{5A959A88-EF84-594B-AA45-94722BE91D11}"/>
          </ac:spMkLst>
        </pc:spChg>
        <pc:spChg chg="add del mod">
          <ac:chgData name="Parker, Andrew" userId="87732316-de77-4fec-8171-d066878065f2" providerId="ADAL" clId="{BF2694EF-21FF-4A39-8D6E-81D96CE74E5F}" dt="2021-04-21T03:01:08.071" v="3515" actId="478"/>
          <ac:spMkLst>
            <pc:docMk/>
            <pc:sldMk cId="1368816964" sldId="1500"/>
            <ac:spMk id="24" creationId="{0B21DE4F-FFD5-46B8-8295-205FE1FE1670}"/>
          </ac:spMkLst>
        </pc:spChg>
        <pc:spChg chg="mod">
          <ac:chgData name="Parker, Andrew" userId="87732316-de77-4fec-8171-d066878065f2" providerId="ADAL" clId="{BF2694EF-21FF-4A39-8D6E-81D96CE74E5F}" dt="2021-04-21T03:00:10.770" v="3446" actId="207"/>
          <ac:spMkLst>
            <pc:docMk/>
            <pc:sldMk cId="1368816964" sldId="1500"/>
            <ac:spMk id="29" creationId="{CF4B1577-B7D2-6F4A-8965-32A2F2D35BB3}"/>
          </ac:spMkLst>
        </pc:spChg>
      </pc:sldChg>
      <pc:sldChg chg="addSp delSp modSp add del mod delCm">
        <pc:chgData name="Parker, Andrew" userId="87732316-de77-4fec-8171-d066878065f2" providerId="ADAL" clId="{BF2694EF-21FF-4A39-8D6E-81D96CE74E5F}" dt="2021-04-21T03:01:23.336" v="3516" actId="2696"/>
        <pc:sldMkLst>
          <pc:docMk/>
          <pc:sldMk cId="2556326373" sldId="1501"/>
        </pc:sldMkLst>
        <pc:spChg chg="mod">
          <ac:chgData name="Parker, Andrew" userId="87732316-de77-4fec-8171-d066878065f2" providerId="ADAL" clId="{BF2694EF-21FF-4A39-8D6E-81D96CE74E5F}" dt="2021-04-21T02:20:29.749" v="75" actId="20577"/>
          <ac:spMkLst>
            <pc:docMk/>
            <pc:sldMk cId="2556326373" sldId="1501"/>
            <ac:spMk id="4" creationId="{AAE58BBC-6768-2441-827D-904B88C96C73}"/>
          </ac:spMkLst>
        </pc:spChg>
        <pc:picChg chg="add del mod">
          <ac:chgData name="Parker, Andrew" userId="87732316-de77-4fec-8171-d066878065f2" providerId="ADAL" clId="{BF2694EF-21FF-4A39-8D6E-81D96CE74E5F}" dt="2021-04-21T02:23:18.586" v="269" actId="21"/>
          <ac:picMkLst>
            <pc:docMk/>
            <pc:sldMk cId="2556326373" sldId="1501"/>
            <ac:picMk id="2" creationId="{AEA62F1C-3CBD-4496-8844-339349CEAE46}"/>
          </ac:picMkLst>
        </pc:picChg>
      </pc:sldChg>
      <pc:sldChg chg="addSp delSp modSp add mod addCm delCm modNotesTx">
        <pc:chgData name="Parker, Andrew" userId="87732316-de77-4fec-8171-d066878065f2" providerId="ADAL" clId="{BF2694EF-21FF-4A39-8D6E-81D96CE74E5F}" dt="2021-04-22T14:55:59.118" v="11394" actId="1592"/>
        <pc:sldMkLst>
          <pc:docMk/>
          <pc:sldMk cId="991159912" sldId="1502"/>
        </pc:sldMkLst>
        <pc:spChg chg="mod">
          <ac:chgData name="Parker, Andrew" userId="87732316-de77-4fec-8171-d066878065f2" providerId="ADAL" clId="{BF2694EF-21FF-4A39-8D6E-81D96CE74E5F}" dt="2021-04-21T02:53:33.901" v="2937" actId="20577"/>
          <ac:spMkLst>
            <pc:docMk/>
            <pc:sldMk cId="991159912" sldId="1502"/>
            <ac:spMk id="4" creationId="{AAE58BBC-6768-2441-827D-904B88C96C73}"/>
          </ac:spMkLst>
        </pc:spChg>
        <pc:spChg chg="del mod">
          <ac:chgData name="Parker, Andrew" userId="87732316-de77-4fec-8171-d066878065f2" providerId="ADAL" clId="{BF2694EF-21FF-4A39-8D6E-81D96CE74E5F}" dt="2021-04-21T02:33:15.898" v="1305" actId="478"/>
          <ac:spMkLst>
            <pc:docMk/>
            <pc:sldMk cId="991159912" sldId="1502"/>
            <ac:spMk id="5" creationId="{0CE28881-4FB1-7D41-BB9C-BBC68449D1E3}"/>
          </ac:spMkLst>
        </pc:spChg>
        <pc:spChg chg="add mod">
          <ac:chgData name="Parker, Andrew" userId="87732316-de77-4fec-8171-d066878065f2" providerId="ADAL" clId="{BF2694EF-21FF-4A39-8D6E-81D96CE74E5F}" dt="2021-04-22T14:55:32.652" v="11392" actId="12"/>
          <ac:spMkLst>
            <pc:docMk/>
            <pc:sldMk cId="991159912" sldId="1502"/>
            <ac:spMk id="10" creationId="{E0D69035-03B0-46BF-BBC0-0BCE2723CACA}"/>
          </ac:spMkLst>
        </pc:spChg>
        <pc:spChg chg="add del mod">
          <ac:chgData name="Parker, Andrew" userId="87732316-de77-4fec-8171-d066878065f2" providerId="ADAL" clId="{BF2694EF-21FF-4A39-8D6E-81D96CE74E5F}" dt="2021-04-21T02:51:31.488" v="2829"/>
          <ac:spMkLst>
            <pc:docMk/>
            <pc:sldMk cId="991159912" sldId="1502"/>
            <ac:spMk id="11" creationId="{1166F09D-2250-4D5E-A3C1-3C93C7409578}"/>
          </ac:spMkLst>
        </pc:spChg>
        <pc:picChg chg="add del mod">
          <ac:chgData name="Parker, Andrew" userId="87732316-de77-4fec-8171-d066878065f2" providerId="ADAL" clId="{BF2694EF-21FF-4A39-8D6E-81D96CE74E5F}" dt="2021-04-21T02:33:17.354" v="1307" actId="478"/>
          <ac:picMkLst>
            <pc:docMk/>
            <pc:sldMk cId="991159912" sldId="1502"/>
            <ac:picMk id="6" creationId="{D693288B-F255-40D0-9282-9A9F3CCD4610}"/>
          </ac:picMkLst>
        </pc:picChg>
        <pc:picChg chg="add del mod">
          <ac:chgData name="Parker, Andrew" userId="87732316-de77-4fec-8171-d066878065f2" providerId="ADAL" clId="{BF2694EF-21FF-4A39-8D6E-81D96CE74E5F}" dt="2021-04-21T02:33:16.618" v="1306" actId="478"/>
          <ac:picMkLst>
            <pc:docMk/>
            <pc:sldMk cId="991159912" sldId="1502"/>
            <ac:picMk id="7" creationId="{E6BE0392-257F-484A-B8E8-A6E4B8A170B3}"/>
          </ac:picMkLst>
        </pc:picChg>
        <pc:picChg chg="add del mod">
          <ac:chgData name="Parker, Andrew" userId="87732316-de77-4fec-8171-d066878065f2" providerId="ADAL" clId="{BF2694EF-21FF-4A39-8D6E-81D96CE74E5F}" dt="2021-04-21T02:33:17.866" v="1308" actId="478"/>
          <ac:picMkLst>
            <pc:docMk/>
            <pc:sldMk cId="991159912" sldId="1502"/>
            <ac:picMk id="8" creationId="{7A342C1D-E9A4-4143-977D-E1C400931BCC}"/>
          </ac:picMkLst>
        </pc:picChg>
        <pc:picChg chg="add mod modCrop">
          <ac:chgData name="Parker, Andrew" userId="87732316-de77-4fec-8171-d066878065f2" providerId="ADAL" clId="{BF2694EF-21FF-4A39-8D6E-81D96CE74E5F}" dt="2021-04-21T03:02:00.987" v="3524" actId="1076"/>
          <ac:picMkLst>
            <pc:docMk/>
            <pc:sldMk cId="991159912" sldId="1502"/>
            <ac:picMk id="9" creationId="{59730333-0B34-4847-9729-5D1EF7072663}"/>
          </ac:picMkLst>
        </pc:picChg>
        <pc:cxnChg chg="add mod">
          <ac:chgData name="Parker, Andrew" userId="87732316-de77-4fec-8171-d066878065f2" providerId="ADAL" clId="{BF2694EF-21FF-4A39-8D6E-81D96CE74E5F}" dt="2021-04-21T03:07:31.178" v="3998" actId="13822"/>
          <ac:cxnSpMkLst>
            <pc:docMk/>
            <pc:sldMk cId="991159912" sldId="1502"/>
            <ac:cxnSpMk id="12" creationId="{80C837E8-41E4-4759-AB97-230C97ECEF8D}"/>
          </ac:cxnSpMkLst>
        </pc:cxnChg>
      </pc:sldChg>
      <pc:sldChg chg="addSp delSp modSp add mod ord addCm delCm modNotesTx">
        <pc:chgData name="Parker, Andrew" userId="87732316-de77-4fec-8171-d066878065f2" providerId="ADAL" clId="{BF2694EF-21FF-4A39-8D6E-81D96CE74E5F}" dt="2021-04-22T12:37:48.908" v="11106" actId="1592"/>
        <pc:sldMkLst>
          <pc:docMk/>
          <pc:sldMk cId="3506301298" sldId="1503"/>
        </pc:sldMkLst>
        <pc:spChg chg="mod">
          <ac:chgData name="Parker, Andrew" userId="87732316-de77-4fec-8171-d066878065f2" providerId="ADAL" clId="{BF2694EF-21FF-4A39-8D6E-81D96CE74E5F}" dt="2021-04-21T03:11:09.381" v="4695" actId="20577"/>
          <ac:spMkLst>
            <pc:docMk/>
            <pc:sldMk cId="3506301298" sldId="1503"/>
            <ac:spMk id="4" creationId="{AAE58BBC-6768-2441-827D-904B88C96C73}"/>
          </ac:spMkLst>
        </pc:spChg>
        <pc:spChg chg="mod">
          <ac:chgData name="Parker, Andrew" userId="87732316-de77-4fec-8171-d066878065f2" providerId="ADAL" clId="{BF2694EF-21FF-4A39-8D6E-81D96CE74E5F}" dt="2021-04-22T12:37:30.793" v="11104" actId="20577"/>
          <ac:spMkLst>
            <pc:docMk/>
            <pc:sldMk cId="3506301298" sldId="1503"/>
            <ac:spMk id="5" creationId="{0CE28881-4FB1-7D41-BB9C-BBC68449D1E3}"/>
          </ac:spMkLst>
        </pc:spChg>
        <pc:picChg chg="add del mod">
          <ac:chgData name="Parker, Andrew" userId="87732316-de77-4fec-8171-d066878065f2" providerId="ADAL" clId="{BF2694EF-21FF-4A39-8D6E-81D96CE74E5F}" dt="2021-04-21T03:11:25.124" v="4718" actId="478"/>
          <ac:picMkLst>
            <pc:docMk/>
            <pc:sldMk cId="3506301298" sldId="1503"/>
            <ac:picMk id="2" creationId="{3B24C22C-ED18-4EEF-8BAB-2BA1101F6155}"/>
          </ac:picMkLst>
        </pc:picChg>
        <pc:picChg chg="add del mod">
          <ac:chgData name="Parker, Andrew" userId="87732316-de77-4fec-8171-d066878065f2" providerId="ADAL" clId="{BF2694EF-21FF-4A39-8D6E-81D96CE74E5F}" dt="2021-04-21T03:11:25.734" v="4719" actId="478"/>
          <ac:picMkLst>
            <pc:docMk/>
            <pc:sldMk cId="3506301298" sldId="1503"/>
            <ac:picMk id="3" creationId="{02CF2A67-57ED-441D-BA75-62218ECC4A0B}"/>
          </ac:picMkLst>
        </pc:picChg>
        <pc:picChg chg="del">
          <ac:chgData name="Parker, Andrew" userId="87732316-de77-4fec-8171-d066878065f2" providerId="ADAL" clId="{BF2694EF-21FF-4A39-8D6E-81D96CE74E5F}" dt="2021-04-21T03:11:22.550" v="4714" actId="478"/>
          <ac:picMkLst>
            <pc:docMk/>
            <pc:sldMk cId="3506301298" sldId="1503"/>
            <ac:picMk id="6" creationId="{D693288B-F255-40D0-9282-9A9F3CCD4610}"/>
          </ac:picMkLst>
        </pc:picChg>
        <pc:picChg chg="del">
          <ac:chgData name="Parker, Andrew" userId="87732316-de77-4fec-8171-d066878065f2" providerId="ADAL" clId="{BF2694EF-21FF-4A39-8D6E-81D96CE74E5F}" dt="2021-04-21T03:11:23.192" v="4715" actId="478"/>
          <ac:picMkLst>
            <pc:docMk/>
            <pc:sldMk cId="3506301298" sldId="1503"/>
            <ac:picMk id="7" creationId="{E6BE0392-257F-484A-B8E8-A6E4B8A170B3}"/>
          </ac:picMkLst>
        </pc:picChg>
        <pc:picChg chg="del">
          <ac:chgData name="Parker, Andrew" userId="87732316-de77-4fec-8171-d066878065f2" providerId="ADAL" clId="{BF2694EF-21FF-4A39-8D6E-81D96CE74E5F}" dt="2021-04-21T03:11:23.807" v="4716" actId="478"/>
          <ac:picMkLst>
            <pc:docMk/>
            <pc:sldMk cId="3506301298" sldId="1503"/>
            <ac:picMk id="8" creationId="{7A342C1D-E9A4-4143-977D-E1C400931BCC}"/>
          </ac:picMkLst>
        </pc:picChg>
        <pc:picChg chg="add del mod">
          <ac:chgData name="Parker, Andrew" userId="87732316-de77-4fec-8171-d066878065f2" providerId="ADAL" clId="{BF2694EF-21FF-4A39-8D6E-81D96CE74E5F}" dt="2021-04-21T03:11:24.424" v="4717" actId="478"/>
          <ac:picMkLst>
            <pc:docMk/>
            <pc:sldMk cId="3506301298" sldId="1503"/>
            <ac:picMk id="9" creationId="{4690269B-5EDF-4FC5-ADA5-091A74C6363A}"/>
          </ac:picMkLst>
        </pc:picChg>
        <pc:picChg chg="add del mod">
          <ac:chgData name="Parker, Andrew" userId="87732316-de77-4fec-8171-d066878065f2" providerId="ADAL" clId="{BF2694EF-21FF-4A39-8D6E-81D96CE74E5F}" dt="2021-04-21T02:32:09.868" v="1301"/>
          <ac:picMkLst>
            <pc:docMk/>
            <pc:sldMk cId="3506301298" sldId="1503"/>
            <ac:picMk id="10" creationId="{336AD09D-6551-456D-8FF2-C598803EBFB2}"/>
          </ac:picMkLst>
        </pc:picChg>
      </pc:sldChg>
      <pc:sldChg chg="modSp add mod addCm delCm modCm modNotesTx">
        <pc:chgData name="Parker, Andrew" userId="87732316-de77-4fec-8171-d066878065f2" providerId="ADAL" clId="{BF2694EF-21FF-4A39-8D6E-81D96CE74E5F}" dt="2021-04-22T12:22:43.804" v="10591" actId="1592"/>
        <pc:sldMkLst>
          <pc:docMk/>
          <pc:sldMk cId="1878666252" sldId="1504"/>
        </pc:sldMkLst>
        <pc:spChg chg="mod">
          <ac:chgData name="Parker, Andrew" userId="87732316-de77-4fec-8171-d066878065f2" providerId="ADAL" clId="{BF2694EF-21FF-4A39-8D6E-81D96CE74E5F}" dt="2021-04-22T12:22:22.601" v="10589" actId="113"/>
          <ac:spMkLst>
            <pc:docMk/>
            <pc:sldMk cId="1878666252" sldId="1504"/>
            <ac:spMk id="5" creationId="{0CE28881-4FB1-7D41-BB9C-BBC68449D1E3}"/>
          </ac:spMkLst>
        </pc:spChg>
        <pc:picChg chg="mod">
          <ac:chgData name="Parker, Andrew" userId="87732316-de77-4fec-8171-d066878065f2" providerId="ADAL" clId="{BF2694EF-21FF-4A39-8D6E-81D96CE74E5F}" dt="2021-04-21T03:20:50.195" v="5575" actId="1076"/>
          <ac:picMkLst>
            <pc:docMk/>
            <pc:sldMk cId="1878666252" sldId="1504"/>
            <ac:picMk id="2" creationId="{3B24C22C-ED18-4EEF-8BAB-2BA1101F6155}"/>
          </ac:picMkLst>
        </pc:picChg>
        <pc:picChg chg="mod">
          <ac:chgData name="Parker, Andrew" userId="87732316-de77-4fec-8171-d066878065f2" providerId="ADAL" clId="{BF2694EF-21FF-4A39-8D6E-81D96CE74E5F}" dt="2021-04-21T03:20:52.243" v="5576" actId="1076"/>
          <ac:picMkLst>
            <pc:docMk/>
            <pc:sldMk cId="1878666252" sldId="1504"/>
            <ac:picMk id="3" creationId="{02CF2A67-57ED-441D-BA75-62218ECC4A0B}"/>
          </ac:picMkLst>
        </pc:picChg>
        <pc:picChg chg="mod">
          <ac:chgData name="Parker, Andrew" userId="87732316-de77-4fec-8171-d066878065f2" providerId="ADAL" clId="{BF2694EF-21FF-4A39-8D6E-81D96CE74E5F}" dt="2021-04-21T03:20:13.592" v="5568" actId="1076"/>
          <ac:picMkLst>
            <pc:docMk/>
            <pc:sldMk cId="1878666252" sldId="1504"/>
            <ac:picMk id="6" creationId="{D693288B-F255-40D0-9282-9A9F3CCD4610}"/>
          </ac:picMkLst>
        </pc:picChg>
        <pc:picChg chg="mod">
          <ac:chgData name="Parker, Andrew" userId="87732316-de77-4fec-8171-d066878065f2" providerId="ADAL" clId="{BF2694EF-21FF-4A39-8D6E-81D96CE74E5F}" dt="2021-04-21T03:20:05.224" v="5566" actId="1076"/>
          <ac:picMkLst>
            <pc:docMk/>
            <pc:sldMk cId="1878666252" sldId="1504"/>
            <ac:picMk id="7" creationId="{E6BE0392-257F-484A-B8E8-A6E4B8A170B3}"/>
          </ac:picMkLst>
        </pc:picChg>
        <pc:picChg chg="mod">
          <ac:chgData name="Parker, Andrew" userId="87732316-de77-4fec-8171-d066878065f2" providerId="ADAL" clId="{BF2694EF-21FF-4A39-8D6E-81D96CE74E5F}" dt="2021-04-21T03:19:57.029" v="5563" actId="1076"/>
          <ac:picMkLst>
            <pc:docMk/>
            <pc:sldMk cId="1878666252" sldId="1504"/>
            <ac:picMk id="8" creationId="{7A342C1D-E9A4-4143-977D-E1C400931BCC}"/>
          </ac:picMkLst>
        </pc:picChg>
        <pc:picChg chg="mod">
          <ac:chgData name="Parker, Andrew" userId="87732316-de77-4fec-8171-d066878065f2" providerId="ADAL" clId="{BF2694EF-21FF-4A39-8D6E-81D96CE74E5F}" dt="2021-04-21T03:20:39.699" v="5572" actId="1076"/>
          <ac:picMkLst>
            <pc:docMk/>
            <pc:sldMk cId="1878666252" sldId="1504"/>
            <ac:picMk id="9" creationId="{4690269B-5EDF-4FC5-ADA5-091A74C6363A}"/>
          </ac:picMkLst>
        </pc:picChg>
      </pc:sldChg>
      <pc:sldChg chg="delSp add mod">
        <pc:chgData name="Parker, Andrew" userId="87732316-de77-4fec-8171-d066878065f2" providerId="ADAL" clId="{BF2694EF-21FF-4A39-8D6E-81D96CE74E5F}" dt="2021-04-21T03:36:04.489" v="8042" actId="478"/>
        <pc:sldMkLst>
          <pc:docMk/>
          <pc:sldMk cId="2831190797" sldId="1505"/>
        </pc:sldMkLst>
        <pc:spChg chg="del">
          <ac:chgData name="Parker, Andrew" userId="87732316-de77-4fec-8171-d066878065f2" providerId="ADAL" clId="{BF2694EF-21FF-4A39-8D6E-81D96CE74E5F}" dt="2021-04-21T03:35:49.925" v="8041" actId="478"/>
          <ac:spMkLst>
            <pc:docMk/>
            <pc:sldMk cId="2831190797" sldId="1505"/>
            <ac:spMk id="7" creationId="{752DAC8D-73C6-9A48-B93F-31C26FAA8813}"/>
          </ac:spMkLst>
        </pc:spChg>
        <pc:spChg chg="del">
          <ac:chgData name="Parker, Andrew" userId="87732316-de77-4fec-8171-d066878065f2" providerId="ADAL" clId="{BF2694EF-21FF-4A39-8D6E-81D96CE74E5F}" dt="2021-04-21T03:36:04.489" v="8042" actId="478"/>
          <ac:spMkLst>
            <pc:docMk/>
            <pc:sldMk cId="2831190797" sldId="1505"/>
            <ac:spMk id="39" creationId="{95E86DE1-9E92-3B47-AB3B-37E9B17F9B71}"/>
          </ac:spMkLst>
        </pc:spChg>
      </pc:sldChg>
      <pc:sldChg chg="modSp add mod ord">
        <pc:chgData name="Parker, Andrew" userId="87732316-de77-4fec-8171-d066878065f2" providerId="ADAL" clId="{BF2694EF-21FF-4A39-8D6E-81D96CE74E5F}" dt="2021-04-21T03:45:09.148" v="8072" actId="20577"/>
        <pc:sldMkLst>
          <pc:docMk/>
          <pc:sldMk cId="4214259235" sldId="1506"/>
        </pc:sldMkLst>
        <pc:spChg chg="mod">
          <ac:chgData name="Parker, Andrew" userId="87732316-de77-4fec-8171-d066878065f2" providerId="ADAL" clId="{BF2694EF-21FF-4A39-8D6E-81D96CE74E5F}" dt="2021-04-21T03:45:09.148" v="8072" actId="20577"/>
          <ac:spMkLst>
            <pc:docMk/>
            <pc:sldMk cId="4214259235" sldId="1506"/>
            <ac:spMk id="2" creationId="{96A8907D-5D86-4115-8F00-AFE29AEED3AB}"/>
          </ac:spMkLst>
        </pc:spChg>
      </pc:sldChg>
      <pc:sldChg chg="addSp delSp modSp add mod modNotesTx">
        <pc:chgData name="Parker, Andrew" userId="87732316-de77-4fec-8171-d066878065f2" providerId="ADAL" clId="{BF2694EF-21FF-4A39-8D6E-81D96CE74E5F}" dt="2021-04-22T17:10:25.814" v="11456" actId="20577"/>
        <pc:sldMkLst>
          <pc:docMk/>
          <pc:sldMk cId="2730475269" sldId="1507"/>
        </pc:sldMkLst>
        <pc:spChg chg="mod">
          <ac:chgData name="Parker, Andrew" userId="87732316-de77-4fec-8171-d066878065f2" providerId="ADAL" clId="{BF2694EF-21FF-4A39-8D6E-81D96CE74E5F}" dt="2021-04-21T03:58:51.722" v="10173" actId="20577"/>
          <ac:spMkLst>
            <pc:docMk/>
            <pc:sldMk cId="2730475269" sldId="1507"/>
            <ac:spMk id="2" creationId="{AFA0CAF1-E86A-46A3-8E8E-89A0410040B3}"/>
          </ac:spMkLst>
        </pc:spChg>
        <pc:spChg chg="del mod">
          <ac:chgData name="Parker, Andrew" userId="87732316-de77-4fec-8171-d066878065f2" providerId="ADAL" clId="{BF2694EF-21FF-4A39-8D6E-81D96CE74E5F}" dt="2021-04-21T03:45:31.529" v="8099"/>
          <ac:spMkLst>
            <pc:docMk/>
            <pc:sldMk cId="2730475269" sldId="1507"/>
            <ac:spMk id="3" creationId="{BF597E27-11D3-4D62-9DFF-AEBFD0E65203}"/>
          </ac:spMkLst>
        </pc:spChg>
        <pc:spChg chg="add mod">
          <ac:chgData name="Parker, Andrew" userId="87732316-de77-4fec-8171-d066878065f2" providerId="ADAL" clId="{BF2694EF-21FF-4A39-8D6E-81D96CE74E5F}" dt="2021-04-22T17:10:25.814" v="11456" actId="20577"/>
          <ac:spMkLst>
            <pc:docMk/>
            <pc:sldMk cId="2730475269" sldId="1507"/>
            <ac:spMk id="4" creationId="{94E20BE0-21E1-4CF5-931D-B7061251DB0E}"/>
          </ac:spMkLst>
        </pc:spChg>
      </pc:sldChg>
      <pc:sldChg chg="modSp add mod addCm delCm">
        <pc:chgData name="Parker, Andrew" userId="87732316-de77-4fec-8171-d066878065f2" providerId="ADAL" clId="{BF2694EF-21FF-4A39-8D6E-81D96CE74E5F}" dt="2021-04-22T12:37:09.579" v="11090" actId="20577"/>
        <pc:sldMkLst>
          <pc:docMk/>
          <pc:sldMk cId="2210635406" sldId="1508"/>
        </pc:sldMkLst>
        <pc:spChg chg="mod">
          <ac:chgData name="Parker, Andrew" userId="87732316-de77-4fec-8171-d066878065f2" providerId="ADAL" clId="{BF2694EF-21FF-4A39-8D6E-81D96CE74E5F}" dt="2021-04-22T12:37:09.579" v="11090" actId="20577"/>
          <ac:spMkLst>
            <pc:docMk/>
            <pc:sldMk cId="2210635406" sldId="1508"/>
            <ac:spMk id="4" creationId="{94E20BE0-21E1-4CF5-931D-B7061251DB0E}"/>
          </ac:spMkLst>
        </pc:spChg>
      </pc:sldChg>
    </pc:docChg>
  </pc:docChgLst>
  <pc:docChgLst>
    <pc:chgData name="Dahlhausen, Matthew" userId="S::mdahlhau@nrel.gov::1a482153-1f2b-4418-a7fa-d033135c0328" providerId="AD" clId="Web-{FD222EA7-5A81-A620-5FCA-B70E31A0E147}"/>
    <pc:docChg chg="">
      <pc:chgData name="Dahlhausen, Matthew" userId="S::mdahlhau@nrel.gov::1a482153-1f2b-4418-a7fa-d033135c0328" providerId="AD" clId="Web-{FD222EA7-5A81-A620-5FCA-B70E31A0E147}" dt="2021-04-21T19:00:22.142" v="0"/>
      <pc:docMkLst>
        <pc:docMk/>
      </pc:docMkLst>
      <pc:sldChg chg="addCm">
        <pc:chgData name="Dahlhausen, Matthew" userId="S::mdahlhau@nrel.gov::1a482153-1f2b-4418-a7fa-d033135c0328" providerId="AD" clId="Web-{FD222EA7-5A81-A620-5FCA-B70E31A0E147}" dt="2021-04-21T19:00:22.142" v="0"/>
        <pc:sldMkLst>
          <pc:docMk/>
          <pc:sldMk cId="1878666252" sldId="1504"/>
        </pc:sldMkLst>
      </pc:sldChg>
    </pc:docChg>
  </pc:docChgLst>
  <pc:docChgLst>
    <pc:chgData name="Parker, Andrew" userId="87732316-de77-4fec-8171-d066878065f2" providerId="ADAL" clId="{F3FEF1C3-151C-4B02-832C-FFB6C1331BC3}"/>
    <pc:docChg chg="modSld">
      <pc:chgData name="Parker, Andrew" userId="87732316-de77-4fec-8171-d066878065f2" providerId="ADAL" clId="{F3FEF1C3-151C-4B02-832C-FFB6C1331BC3}" dt="2021-02-27T02:50:45.928" v="65" actId="20577"/>
      <pc:docMkLst>
        <pc:docMk/>
      </pc:docMkLst>
      <pc:sldChg chg="modSp mod">
        <pc:chgData name="Parker, Andrew" userId="87732316-de77-4fec-8171-d066878065f2" providerId="ADAL" clId="{F3FEF1C3-151C-4B02-832C-FFB6C1331BC3}" dt="2021-02-27T02:49:27.272" v="5" actId="20577"/>
        <pc:sldMkLst>
          <pc:docMk/>
          <pc:sldMk cId="3037589758" sldId="410"/>
        </pc:sldMkLst>
        <pc:spChg chg="mod">
          <ac:chgData name="Parker, Andrew" userId="87732316-de77-4fec-8171-d066878065f2" providerId="ADAL" clId="{F3FEF1C3-151C-4B02-832C-FFB6C1331BC3}" dt="2021-02-27T02:49:23.481" v="3" actId="20577"/>
          <ac:spMkLst>
            <pc:docMk/>
            <pc:sldMk cId="3037589758" sldId="410"/>
            <ac:spMk id="13" creationId="{47FCC373-CC36-48BA-AD7E-D81726DBE6B6}"/>
          </ac:spMkLst>
        </pc:spChg>
        <pc:spChg chg="mod">
          <ac:chgData name="Parker, Andrew" userId="87732316-de77-4fec-8171-d066878065f2" providerId="ADAL" clId="{F3FEF1C3-151C-4B02-832C-FFB6C1331BC3}" dt="2021-02-27T02:49:27.272" v="5" actId="20577"/>
          <ac:spMkLst>
            <pc:docMk/>
            <pc:sldMk cId="3037589758" sldId="410"/>
            <ac:spMk id="17" creationId="{36765EBA-BF3A-4A23-94F9-39703B3C2232}"/>
          </ac:spMkLst>
        </pc:spChg>
        <pc:spChg chg="mod">
          <ac:chgData name="Parker, Andrew" userId="87732316-de77-4fec-8171-d066878065f2" providerId="ADAL" clId="{F3FEF1C3-151C-4B02-832C-FFB6C1331BC3}" dt="2021-02-27T02:49:19.908" v="1" actId="20577"/>
          <ac:spMkLst>
            <pc:docMk/>
            <pc:sldMk cId="3037589758" sldId="410"/>
            <ac:spMk id="18" creationId="{CF175817-FC29-417A-BBDD-96F564B94A03}"/>
          </ac:spMkLst>
        </pc:spChg>
      </pc:sldChg>
      <pc:sldChg chg="modSp mod">
        <pc:chgData name="Parker, Andrew" userId="87732316-de77-4fec-8171-d066878065f2" providerId="ADAL" clId="{F3FEF1C3-151C-4B02-832C-FFB6C1331BC3}" dt="2021-02-27T02:50:45.928" v="65" actId="20577"/>
        <pc:sldMkLst>
          <pc:docMk/>
          <pc:sldMk cId="2392837938" sldId="1486"/>
        </pc:sldMkLst>
        <pc:spChg chg="mod">
          <ac:chgData name="Parker, Andrew" userId="87732316-de77-4fec-8171-d066878065f2" providerId="ADAL" clId="{F3FEF1C3-151C-4B02-832C-FFB6C1331BC3}" dt="2021-02-27T02:50:45.928" v="65" actId="20577"/>
          <ac:spMkLst>
            <pc:docMk/>
            <pc:sldMk cId="2392837938" sldId="1486"/>
            <ac:spMk id="3" creationId="{BF597E27-11D3-4D62-9DFF-AEBFD0E65203}"/>
          </ac:spMkLst>
        </pc:spChg>
      </pc:sldChg>
    </pc:docChg>
  </pc:docChgLst>
  <pc:docChgLst>
    <pc:chgData name="Wilson, Eric" userId="6f7103d4-1a3c-4608-81b2-2e42fc2a4274" providerId="ADAL" clId="{7B80D277-3239-5947-B827-29275D591AD8}"/>
    <pc:docChg chg="custSel modSld">
      <pc:chgData name="Wilson, Eric" userId="6f7103d4-1a3c-4608-81b2-2e42fc2a4274" providerId="ADAL" clId="{7B80D277-3239-5947-B827-29275D591AD8}" dt="2021-04-22T14:25:29.492" v="10" actId="20577"/>
      <pc:docMkLst>
        <pc:docMk/>
      </pc:docMkLst>
      <pc:sldChg chg="modSp mod">
        <pc:chgData name="Wilson, Eric" userId="6f7103d4-1a3c-4608-81b2-2e42fc2a4274" providerId="ADAL" clId="{7B80D277-3239-5947-B827-29275D591AD8}" dt="2021-04-22T13:45:14.889" v="9" actId="33524"/>
        <pc:sldMkLst>
          <pc:docMk/>
          <pc:sldMk cId="3977542011" sldId="400"/>
        </pc:sldMkLst>
        <pc:spChg chg="mod">
          <ac:chgData name="Wilson, Eric" userId="6f7103d4-1a3c-4608-81b2-2e42fc2a4274" providerId="ADAL" clId="{7B80D277-3239-5947-B827-29275D591AD8}" dt="2021-04-22T13:45:14.889" v="9" actId="33524"/>
          <ac:spMkLst>
            <pc:docMk/>
            <pc:sldMk cId="3977542011" sldId="400"/>
            <ac:spMk id="3" creationId="{BF597E27-11D3-4D62-9DFF-AEBFD0E65203}"/>
          </ac:spMkLst>
        </pc:spChg>
      </pc:sldChg>
      <pc:sldChg chg="addSp modSp mod">
        <pc:chgData name="Wilson, Eric" userId="6f7103d4-1a3c-4608-81b2-2e42fc2a4274" providerId="ADAL" clId="{7B80D277-3239-5947-B827-29275D591AD8}" dt="2021-04-22T13:43:26.392" v="5" actId="207"/>
        <pc:sldMkLst>
          <pc:docMk/>
          <pc:sldMk cId="1368816964" sldId="1500"/>
        </pc:sldMkLst>
        <pc:graphicFrameChg chg="mod">
          <ac:chgData name="Wilson, Eric" userId="6f7103d4-1a3c-4608-81b2-2e42fc2a4274" providerId="ADAL" clId="{7B80D277-3239-5947-B827-29275D591AD8}" dt="2021-04-22T13:43:26.392" v="5" actId="207"/>
          <ac:graphicFrameMkLst>
            <pc:docMk/>
            <pc:sldMk cId="1368816964" sldId="1500"/>
            <ac:graphicFrameMk id="3" creationId="{BBAE843D-E651-AF45-B7A8-0C110F7C8811}"/>
          </ac:graphicFrameMkLst>
        </pc:graphicFrameChg>
        <pc:picChg chg="add mod">
          <ac:chgData name="Wilson, Eric" userId="6f7103d4-1a3c-4608-81b2-2e42fc2a4274" providerId="ADAL" clId="{7B80D277-3239-5947-B827-29275D591AD8}" dt="2021-04-22T13:43:16.942" v="4" actId="1076"/>
          <ac:picMkLst>
            <pc:docMk/>
            <pc:sldMk cId="1368816964" sldId="1500"/>
            <ac:picMk id="24" creationId="{3FD39472-6C8A-CE45-AF25-40CC99602959}"/>
          </ac:picMkLst>
        </pc:picChg>
        <pc:picChg chg="mod">
          <ac:chgData name="Wilson, Eric" userId="6f7103d4-1a3c-4608-81b2-2e42fc2a4274" providerId="ADAL" clId="{7B80D277-3239-5947-B827-29275D591AD8}" dt="2021-04-22T13:43:11.792" v="2" actId="1076"/>
          <ac:picMkLst>
            <pc:docMk/>
            <pc:sldMk cId="1368816964" sldId="1500"/>
            <ac:picMk id="30" creationId="{E0558F14-6EA4-B540-9B0D-C37E4358A580}"/>
          </ac:picMkLst>
        </pc:picChg>
      </pc:sldChg>
      <pc:sldChg chg="addCm modCm">
        <pc:chgData name="Wilson, Eric" userId="6f7103d4-1a3c-4608-81b2-2e42fc2a4274" providerId="ADAL" clId="{7B80D277-3239-5947-B827-29275D591AD8}" dt="2021-04-22T13:44:22.892" v="8"/>
        <pc:sldMkLst>
          <pc:docMk/>
          <pc:sldMk cId="991159912" sldId="1502"/>
        </pc:sldMkLst>
      </pc:sldChg>
      <pc:sldChg chg="modSp mod">
        <pc:chgData name="Wilson, Eric" userId="6f7103d4-1a3c-4608-81b2-2e42fc2a4274" providerId="ADAL" clId="{7B80D277-3239-5947-B827-29275D591AD8}" dt="2021-04-22T14:25:29.492" v="10" actId="20577"/>
        <pc:sldMkLst>
          <pc:docMk/>
          <pc:sldMk cId="2210635406" sldId="1508"/>
        </pc:sldMkLst>
        <pc:spChg chg="mod">
          <ac:chgData name="Wilson, Eric" userId="6f7103d4-1a3c-4608-81b2-2e42fc2a4274" providerId="ADAL" clId="{7B80D277-3239-5947-B827-29275D591AD8}" dt="2021-04-22T14:25:29.492" v="10" actId="20577"/>
          <ac:spMkLst>
            <pc:docMk/>
            <pc:sldMk cId="2210635406" sldId="1508"/>
            <ac:spMk id="4" creationId="{94E20BE0-21E1-4CF5-931D-B7061251DB0E}"/>
          </ac:spMkLst>
        </pc:spChg>
      </pc:sldChg>
    </pc:docChg>
  </pc:docChgLst>
  <pc:docChgLst>
    <pc:chgData name="Present, Elaina" userId="4386daae-932b-4c8c-9c43-48eeed986b5e" providerId="ADAL" clId="{3A3BCFDB-540B-4D96-8D07-0AD4BF9EFE73}"/>
    <pc:docChg chg="custSel modSld">
      <pc:chgData name="Present, Elaina" userId="4386daae-932b-4c8c-9c43-48eeed986b5e" providerId="ADAL" clId="{3A3BCFDB-540B-4D96-8D07-0AD4BF9EFE73}" dt="2021-04-22T14:45:32.050" v="47" actId="20577"/>
      <pc:docMkLst>
        <pc:docMk/>
      </pc:docMkLst>
      <pc:sldChg chg="addCm modCm">
        <pc:chgData name="Present, Elaina" userId="4386daae-932b-4c8c-9c43-48eeed986b5e" providerId="ADAL" clId="{3A3BCFDB-540B-4D96-8D07-0AD4BF9EFE73}" dt="2021-04-21T23:09:14.808" v="33"/>
        <pc:sldMkLst>
          <pc:docMk/>
          <pc:sldMk cId="1328014549" sldId="361"/>
        </pc:sldMkLst>
      </pc:sldChg>
      <pc:sldChg chg="addCm modCm">
        <pc:chgData name="Present, Elaina" userId="4386daae-932b-4c8c-9c43-48eeed986b5e" providerId="ADAL" clId="{3A3BCFDB-540B-4D96-8D07-0AD4BF9EFE73}" dt="2021-04-21T23:12:41.690" v="39"/>
        <pc:sldMkLst>
          <pc:docMk/>
          <pc:sldMk cId="2548945704" sldId="415"/>
        </pc:sldMkLst>
      </pc:sldChg>
      <pc:sldChg chg="modSp mod addCm modCm">
        <pc:chgData name="Present, Elaina" userId="4386daae-932b-4c8c-9c43-48eeed986b5e" providerId="ADAL" clId="{3A3BCFDB-540B-4D96-8D07-0AD4BF9EFE73}" dt="2021-04-22T14:45:32.050" v="47" actId="20577"/>
        <pc:sldMkLst>
          <pc:docMk/>
          <pc:sldMk cId="1998040262" sldId="467"/>
        </pc:sldMkLst>
        <pc:graphicFrameChg chg="modGraphic">
          <ac:chgData name="Present, Elaina" userId="4386daae-932b-4c8c-9c43-48eeed986b5e" providerId="ADAL" clId="{3A3BCFDB-540B-4D96-8D07-0AD4BF9EFE73}" dt="2021-04-22T14:45:32.050" v="47" actId="20577"/>
          <ac:graphicFrameMkLst>
            <pc:docMk/>
            <pc:sldMk cId="1998040262" sldId="467"/>
            <ac:graphicFrameMk id="3" creationId="{B2705EFE-21D2-4D25-87FA-1049C84DF67D}"/>
          </ac:graphicFrameMkLst>
        </pc:graphicFrameChg>
      </pc:sldChg>
      <pc:sldChg chg="addCm modCm">
        <pc:chgData name="Present, Elaina" userId="4386daae-932b-4c8c-9c43-48eeed986b5e" providerId="ADAL" clId="{3A3BCFDB-540B-4D96-8D07-0AD4BF9EFE73}" dt="2021-04-21T23:05:22.178" v="17"/>
        <pc:sldMkLst>
          <pc:docMk/>
          <pc:sldMk cId="1462488609" sldId="470"/>
        </pc:sldMkLst>
      </pc:sldChg>
      <pc:sldChg chg="addCm modCm">
        <pc:chgData name="Present, Elaina" userId="4386daae-932b-4c8c-9c43-48eeed986b5e" providerId="ADAL" clId="{3A3BCFDB-540B-4D96-8D07-0AD4BF9EFE73}" dt="2021-04-21T23:02:16.613" v="15"/>
        <pc:sldMkLst>
          <pc:docMk/>
          <pc:sldMk cId="1587574933" sldId="1430"/>
        </pc:sldMkLst>
      </pc:sldChg>
      <pc:sldChg chg="addCm modCm">
        <pc:chgData name="Present, Elaina" userId="4386daae-932b-4c8c-9c43-48eeed986b5e" providerId="ADAL" clId="{3A3BCFDB-540B-4D96-8D07-0AD4BF9EFE73}" dt="2021-04-21T23:11:15.658" v="35"/>
        <pc:sldMkLst>
          <pc:docMk/>
          <pc:sldMk cId="3317261685" sldId="1445"/>
        </pc:sldMkLst>
      </pc:sldChg>
      <pc:sldChg chg="addCm modCm">
        <pc:chgData name="Present, Elaina" userId="4386daae-932b-4c8c-9c43-48eeed986b5e" providerId="ADAL" clId="{3A3BCFDB-540B-4D96-8D07-0AD4BF9EFE73}" dt="2021-04-21T15:40:33.624" v="13" actId="5900"/>
        <pc:sldMkLst>
          <pc:docMk/>
          <pc:sldMk cId="1368816964" sldId="1500"/>
        </pc:sldMkLst>
      </pc:sldChg>
      <pc:sldChg chg="addCm modCm">
        <pc:chgData name="Present, Elaina" userId="4386daae-932b-4c8c-9c43-48eeed986b5e" providerId="ADAL" clId="{3A3BCFDB-540B-4D96-8D07-0AD4BF9EFE73}" dt="2021-04-21T15:39:41.223" v="10"/>
        <pc:sldMkLst>
          <pc:docMk/>
          <pc:sldMk cId="991159912" sldId="1502"/>
        </pc:sldMkLst>
      </pc:sldChg>
      <pc:sldChg chg="addCm modCm">
        <pc:chgData name="Present, Elaina" userId="4386daae-932b-4c8c-9c43-48eeed986b5e" providerId="ADAL" clId="{3A3BCFDB-540B-4D96-8D07-0AD4BF9EFE73}" dt="2021-04-21T15:35:10.584" v="1"/>
        <pc:sldMkLst>
          <pc:docMk/>
          <pc:sldMk cId="3506301298" sldId="1503"/>
        </pc:sldMkLst>
      </pc:sldChg>
      <pc:sldChg chg="modSp mod addCm modCm">
        <pc:chgData name="Present, Elaina" userId="4386daae-932b-4c8c-9c43-48eeed986b5e" providerId="ADAL" clId="{3A3BCFDB-540B-4D96-8D07-0AD4BF9EFE73}" dt="2021-04-21T15:37:39.003" v="8"/>
        <pc:sldMkLst>
          <pc:docMk/>
          <pc:sldMk cId="1878666252" sldId="1504"/>
        </pc:sldMkLst>
        <pc:spChg chg="mod">
          <ac:chgData name="Present, Elaina" userId="4386daae-932b-4c8c-9c43-48eeed986b5e" providerId="ADAL" clId="{3A3BCFDB-540B-4D96-8D07-0AD4BF9EFE73}" dt="2021-04-21T15:36:39.402" v="6" actId="20577"/>
          <ac:spMkLst>
            <pc:docMk/>
            <pc:sldMk cId="1878666252" sldId="1504"/>
            <ac:spMk id="4" creationId="{AAE58BBC-6768-2441-827D-904B88C96C7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Projects\Load%20Profiles\Calibration\calibration_graphic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Projects\Load%20Profiles\Calibration\calibration_graphic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Projects\Load%20Profiles\Calibration\calibration_graphic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Projects\Load%20Profiles\Calibration\calibration_graphic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Region 1</c:v>
          </c:tx>
          <c:spPr>
            <a:solidFill>
              <a:schemeClr val="accent1"/>
            </a:solidFill>
            <a:ln>
              <a:noFill/>
            </a:ln>
            <a:effectLst/>
          </c:spPr>
          <c:invertIfNegative val="0"/>
          <c:cat>
            <c:strRef>
              <c:f>Sheet1!$C$1:$G$1</c:f>
              <c:strCache>
                <c:ptCount val="5"/>
                <c:pt idx="0">
                  <c:v>Region 1 Calibration</c:v>
                </c:pt>
                <c:pt idx="1">
                  <c:v>Region 2 Calibration</c:v>
                </c:pt>
                <c:pt idx="2">
                  <c:v>Region 3 Calibration</c:v>
                </c:pt>
                <c:pt idx="3">
                  <c:v>Region 4 Calibration</c:v>
                </c:pt>
                <c:pt idx="4">
                  <c:v>Region 5 Calibration</c:v>
                </c:pt>
              </c:strCache>
            </c:strRef>
          </c:cat>
          <c:val>
            <c:numRef>
              <c:f>Sheet1!$C$14:$G$14</c:f>
              <c:numCache>
                <c:formatCode>General</c:formatCode>
                <c:ptCount val="5"/>
                <c:pt idx="0">
                  <c:v>0.27999999999999997</c:v>
                </c:pt>
                <c:pt idx="1">
                  <c:v>0</c:v>
                </c:pt>
                <c:pt idx="2">
                  <c:v>0</c:v>
                </c:pt>
                <c:pt idx="3">
                  <c:v>0</c:v>
                </c:pt>
                <c:pt idx="4">
                  <c:v>0</c:v>
                </c:pt>
              </c:numCache>
            </c:numRef>
          </c:val>
          <c:extLst>
            <c:ext xmlns:c16="http://schemas.microsoft.com/office/drawing/2014/chart" uri="{C3380CC4-5D6E-409C-BE32-E72D297353CC}">
              <c16:uniqueId val="{00000000-C667-47D0-920C-F7C220E30B7A}"/>
            </c:ext>
          </c:extLst>
        </c:ser>
        <c:dLbls>
          <c:showLegendKey val="0"/>
          <c:showVal val="0"/>
          <c:showCatName val="0"/>
          <c:showSerName val="0"/>
          <c:showPercent val="0"/>
          <c:showBubbleSize val="0"/>
        </c:dLbls>
        <c:gapWidth val="219"/>
        <c:overlap val="-27"/>
        <c:axId val="550175848"/>
        <c:axId val="550173880"/>
      </c:barChart>
      <c:catAx>
        <c:axId val="550175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0173880"/>
        <c:crosses val="autoZero"/>
        <c:auto val="1"/>
        <c:lblAlgn val="ctr"/>
        <c:lblOffset val="100"/>
        <c:noMultiLvlLbl val="0"/>
      </c:catAx>
      <c:valAx>
        <c:axId val="550173880"/>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0175848"/>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Region 1</c:v>
          </c:tx>
          <c:spPr>
            <a:solidFill>
              <a:schemeClr val="accent1"/>
            </a:solidFill>
            <a:ln>
              <a:noFill/>
            </a:ln>
            <a:effectLst/>
          </c:spPr>
          <c:invertIfNegative val="0"/>
          <c:cat>
            <c:strRef>
              <c:f>Sheet1!$C$1:$G$1</c:f>
              <c:strCache>
                <c:ptCount val="5"/>
                <c:pt idx="0">
                  <c:v>Region 1 Calibration</c:v>
                </c:pt>
                <c:pt idx="1">
                  <c:v>Region 2 Calibration</c:v>
                </c:pt>
                <c:pt idx="2">
                  <c:v>Region 3 Calibration</c:v>
                </c:pt>
                <c:pt idx="3">
                  <c:v>Region 4 Calibration</c:v>
                </c:pt>
                <c:pt idx="4">
                  <c:v>Region 5 Calibration</c:v>
                </c:pt>
              </c:strCache>
            </c:strRef>
          </c:cat>
          <c:val>
            <c:numRef>
              <c:f>Sheet1!$C$20:$G$20</c:f>
              <c:numCache>
                <c:formatCode>General</c:formatCode>
                <c:ptCount val="5"/>
                <c:pt idx="0">
                  <c:v>0.27999999999999997</c:v>
                </c:pt>
                <c:pt idx="1">
                  <c:v>0.21</c:v>
                </c:pt>
                <c:pt idx="2">
                  <c:v>0</c:v>
                </c:pt>
                <c:pt idx="3">
                  <c:v>0</c:v>
                </c:pt>
                <c:pt idx="4">
                  <c:v>0</c:v>
                </c:pt>
              </c:numCache>
            </c:numRef>
          </c:val>
          <c:extLst>
            <c:ext xmlns:c16="http://schemas.microsoft.com/office/drawing/2014/chart" uri="{C3380CC4-5D6E-409C-BE32-E72D297353CC}">
              <c16:uniqueId val="{00000000-F7BC-4184-ABA7-B936425F7B99}"/>
            </c:ext>
          </c:extLst>
        </c:ser>
        <c:ser>
          <c:idx val="1"/>
          <c:order val="1"/>
          <c:tx>
            <c:v>Region 2</c:v>
          </c:tx>
          <c:spPr>
            <a:solidFill>
              <a:schemeClr val="accent2"/>
            </a:solidFill>
            <a:ln>
              <a:noFill/>
            </a:ln>
            <a:effectLst/>
          </c:spPr>
          <c:invertIfNegative val="0"/>
          <c:cat>
            <c:strRef>
              <c:f>Sheet1!$C$1:$G$1</c:f>
              <c:strCache>
                <c:ptCount val="5"/>
                <c:pt idx="0">
                  <c:v>Region 1 Calibration</c:v>
                </c:pt>
                <c:pt idx="1">
                  <c:v>Region 2 Calibration</c:v>
                </c:pt>
                <c:pt idx="2">
                  <c:v>Region 3 Calibration</c:v>
                </c:pt>
                <c:pt idx="3">
                  <c:v>Region 4 Calibration</c:v>
                </c:pt>
                <c:pt idx="4">
                  <c:v>Region 5 Calibration</c:v>
                </c:pt>
              </c:strCache>
            </c:strRef>
          </c:cat>
          <c:val>
            <c:numRef>
              <c:f>Sheet1!$C$21:$G$21</c:f>
              <c:numCache>
                <c:formatCode>General</c:formatCode>
                <c:ptCount val="5"/>
                <c:pt idx="0">
                  <c:v>0.27999999999999997</c:v>
                </c:pt>
                <c:pt idx="1">
                  <c:v>0.21</c:v>
                </c:pt>
                <c:pt idx="2">
                  <c:v>0</c:v>
                </c:pt>
                <c:pt idx="3">
                  <c:v>0</c:v>
                </c:pt>
                <c:pt idx="4">
                  <c:v>0</c:v>
                </c:pt>
              </c:numCache>
            </c:numRef>
          </c:val>
          <c:extLst>
            <c:ext xmlns:c16="http://schemas.microsoft.com/office/drawing/2014/chart" uri="{C3380CC4-5D6E-409C-BE32-E72D297353CC}">
              <c16:uniqueId val="{00000001-F7BC-4184-ABA7-B936425F7B99}"/>
            </c:ext>
          </c:extLst>
        </c:ser>
        <c:dLbls>
          <c:showLegendKey val="0"/>
          <c:showVal val="0"/>
          <c:showCatName val="0"/>
          <c:showSerName val="0"/>
          <c:showPercent val="0"/>
          <c:showBubbleSize val="0"/>
        </c:dLbls>
        <c:gapWidth val="219"/>
        <c:overlap val="-27"/>
        <c:axId val="550175848"/>
        <c:axId val="550173880"/>
      </c:barChart>
      <c:catAx>
        <c:axId val="550175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0173880"/>
        <c:crosses val="autoZero"/>
        <c:auto val="1"/>
        <c:lblAlgn val="ctr"/>
        <c:lblOffset val="100"/>
        <c:noMultiLvlLbl val="0"/>
      </c:catAx>
      <c:valAx>
        <c:axId val="550173880"/>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0175848"/>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Region 1</c:v>
          </c:tx>
          <c:spPr>
            <a:solidFill>
              <a:schemeClr val="accent1"/>
            </a:solidFill>
            <a:ln>
              <a:noFill/>
            </a:ln>
            <a:effectLst/>
          </c:spPr>
          <c:invertIfNegative val="0"/>
          <c:cat>
            <c:strRef>
              <c:f>Sheet1!$C$1:$G$1</c:f>
              <c:strCache>
                <c:ptCount val="5"/>
                <c:pt idx="0">
                  <c:v>Region 1 Calibration</c:v>
                </c:pt>
                <c:pt idx="1">
                  <c:v>Region 2 Calibration</c:v>
                </c:pt>
                <c:pt idx="2">
                  <c:v>Region 3 Calibration</c:v>
                </c:pt>
                <c:pt idx="3">
                  <c:v>Region 4 Calibration</c:v>
                </c:pt>
                <c:pt idx="4">
                  <c:v>Region 5 Calibration</c:v>
                </c:pt>
              </c:strCache>
            </c:strRef>
          </c:cat>
          <c:val>
            <c:numRef>
              <c:f>Sheet1!$C$8:$G$8</c:f>
              <c:numCache>
                <c:formatCode>General</c:formatCode>
                <c:ptCount val="5"/>
                <c:pt idx="0">
                  <c:v>0.27999999999999997</c:v>
                </c:pt>
                <c:pt idx="1">
                  <c:v>0.21</c:v>
                </c:pt>
                <c:pt idx="2">
                  <c:v>0.13999999999999999</c:v>
                </c:pt>
                <c:pt idx="3">
                  <c:v>0.105</c:v>
                </c:pt>
                <c:pt idx="4">
                  <c:v>6.9999999999999993E-2</c:v>
                </c:pt>
              </c:numCache>
            </c:numRef>
          </c:val>
          <c:extLst>
            <c:ext xmlns:c16="http://schemas.microsoft.com/office/drawing/2014/chart" uri="{C3380CC4-5D6E-409C-BE32-E72D297353CC}">
              <c16:uniqueId val="{00000000-FB02-43BA-BAC5-775BFEB0FC57}"/>
            </c:ext>
          </c:extLst>
        </c:ser>
        <c:ser>
          <c:idx val="1"/>
          <c:order val="1"/>
          <c:tx>
            <c:v>Region 2</c:v>
          </c:tx>
          <c:spPr>
            <a:solidFill>
              <a:schemeClr val="accent2"/>
            </a:solidFill>
            <a:ln>
              <a:noFill/>
            </a:ln>
            <a:effectLst/>
          </c:spPr>
          <c:invertIfNegative val="0"/>
          <c:cat>
            <c:strRef>
              <c:f>Sheet1!$C$1:$G$1</c:f>
              <c:strCache>
                <c:ptCount val="5"/>
                <c:pt idx="0">
                  <c:v>Region 1 Calibration</c:v>
                </c:pt>
                <c:pt idx="1">
                  <c:v>Region 2 Calibration</c:v>
                </c:pt>
                <c:pt idx="2">
                  <c:v>Region 3 Calibration</c:v>
                </c:pt>
                <c:pt idx="3">
                  <c:v>Region 4 Calibration</c:v>
                </c:pt>
                <c:pt idx="4">
                  <c:v>Region 5 Calibration</c:v>
                </c:pt>
              </c:strCache>
            </c:strRef>
          </c:cat>
          <c:val>
            <c:numRef>
              <c:f>Sheet1!$C$9:$G$9</c:f>
              <c:numCache>
                <c:formatCode>General</c:formatCode>
                <c:ptCount val="5"/>
                <c:pt idx="0">
                  <c:v>0.27999999999999997</c:v>
                </c:pt>
                <c:pt idx="1">
                  <c:v>0.21</c:v>
                </c:pt>
                <c:pt idx="2">
                  <c:v>0.13999999999999999</c:v>
                </c:pt>
                <c:pt idx="3">
                  <c:v>0.105</c:v>
                </c:pt>
                <c:pt idx="4">
                  <c:v>6.9999999999999993E-2</c:v>
                </c:pt>
              </c:numCache>
            </c:numRef>
          </c:val>
          <c:extLst>
            <c:ext xmlns:c16="http://schemas.microsoft.com/office/drawing/2014/chart" uri="{C3380CC4-5D6E-409C-BE32-E72D297353CC}">
              <c16:uniqueId val="{00000001-FB02-43BA-BAC5-775BFEB0FC57}"/>
            </c:ext>
          </c:extLst>
        </c:ser>
        <c:ser>
          <c:idx val="2"/>
          <c:order val="2"/>
          <c:tx>
            <c:v>Region 3</c:v>
          </c:tx>
          <c:spPr>
            <a:solidFill>
              <a:schemeClr val="accent3"/>
            </a:solidFill>
            <a:ln>
              <a:noFill/>
            </a:ln>
            <a:effectLst/>
          </c:spPr>
          <c:invertIfNegative val="0"/>
          <c:cat>
            <c:strRef>
              <c:f>Sheet1!$C$1:$G$1</c:f>
              <c:strCache>
                <c:ptCount val="5"/>
                <c:pt idx="0">
                  <c:v>Region 1 Calibration</c:v>
                </c:pt>
                <c:pt idx="1">
                  <c:v>Region 2 Calibration</c:v>
                </c:pt>
                <c:pt idx="2">
                  <c:v>Region 3 Calibration</c:v>
                </c:pt>
                <c:pt idx="3">
                  <c:v>Region 4 Calibration</c:v>
                </c:pt>
                <c:pt idx="4">
                  <c:v>Region 5 Calibration</c:v>
                </c:pt>
              </c:strCache>
            </c:strRef>
          </c:cat>
          <c:val>
            <c:numRef>
              <c:f>Sheet1!$C$10:$G$10</c:f>
              <c:numCache>
                <c:formatCode>General</c:formatCode>
                <c:ptCount val="5"/>
                <c:pt idx="0">
                  <c:v>0.27999999999999997</c:v>
                </c:pt>
                <c:pt idx="1">
                  <c:v>0.21</c:v>
                </c:pt>
                <c:pt idx="2">
                  <c:v>0.13999999999999999</c:v>
                </c:pt>
                <c:pt idx="3">
                  <c:v>0.105</c:v>
                </c:pt>
                <c:pt idx="4">
                  <c:v>6.9999999999999993E-2</c:v>
                </c:pt>
              </c:numCache>
            </c:numRef>
          </c:val>
          <c:extLst>
            <c:ext xmlns:c16="http://schemas.microsoft.com/office/drawing/2014/chart" uri="{C3380CC4-5D6E-409C-BE32-E72D297353CC}">
              <c16:uniqueId val="{00000002-FB02-43BA-BAC5-775BFEB0FC57}"/>
            </c:ext>
          </c:extLst>
        </c:ser>
        <c:ser>
          <c:idx val="3"/>
          <c:order val="3"/>
          <c:tx>
            <c:v>Region 4</c:v>
          </c:tx>
          <c:spPr>
            <a:solidFill>
              <a:schemeClr val="accent4"/>
            </a:solidFill>
            <a:ln>
              <a:noFill/>
            </a:ln>
            <a:effectLst/>
          </c:spPr>
          <c:invertIfNegative val="0"/>
          <c:cat>
            <c:strRef>
              <c:f>Sheet1!$C$1:$G$1</c:f>
              <c:strCache>
                <c:ptCount val="5"/>
                <c:pt idx="0">
                  <c:v>Region 1 Calibration</c:v>
                </c:pt>
                <c:pt idx="1">
                  <c:v>Region 2 Calibration</c:v>
                </c:pt>
                <c:pt idx="2">
                  <c:v>Region 3 Calibration</c:v>
                </c:pt>
                <c:pt idx="3">
                  <c:v>Region 4 Calibration</c:v>
                </c:pt>
                <c:pt idx="4">
                  <c:v>Region 5 Calibration</c:v>
                </c:pt>
              </c:strCache>
            </c:strRef>
          </c:cat>
          <c:val>
            <c:numRef>
              <c:f>Sheet1!$C$11:$G$11</c:f>
              <c:numCache>
                <c:formatCode>General</c:formatCode>
                <c:ptCount val="5"/>
                <c:pt idx="0">
                  <c:v>0.27999999999999997</c:v>
                </c:pt>
                <c:pt idx="1">
                  <c:v>0.21</c:v>
                </c:pt>
                <c:pt idx="2">
                  <c:v>0.13999999999999999</c:v>
                </c:pt>
                <c:pt idx="3">
                  <c:v>0.105</c:v>
                </c:pt>
                <c:pt idx="4">
                  <c:v>6.9999999999999993E-2</c:v>
                </c:pt>
              </c:numCache>
            </c:numRef>
          </c:val>
          <c:extLst>
            <c:ext xmlns:c16="http://schemas.microsoft.com/office/drawing/2014/chart" uri="{C3380CC4-5D6E-409C-BE32-E72D297353CC}">
              <c16:uniqueId val="{00000003-FB02-43BA-BAC5-775BFEB0FC57}"/>
            </c:ext>
          </c:extLst>
        </c:ser>
        <c:ser>
          <c:idx val="4"/>
          <c:order val="4"/>
          <c:tx>
            <c:v>Region 5</c:v>
          </c:tx>
          <c:spPr>
            <a:solidFill>
              <a:schemeClr val="accent5"/>
            </a:solidFill>
            <a:ln>
              <a:noFill/>
            </a:ln>
            <a:effectLst/>
          </c:spPr>
          <c:invertIfNegative val="0"/>
          <c:cat>
            <c:strRef>
              <c:f>Sheet1!$C$1:$G$1</c:f>
              <c:strCache>
                <c:ptCount val="5"/>
                <c:pt idx="0">
                  <c:v>Region 1 Calibration</c:v>
                </c:pt>
                <c:pt idx="1">
                  <c:v>Region 2 Calibration</c:v>
                </c:pt>
                <c:pt idx="2">
                  <c:v>Region 3 Calibration</c:v>
                </c:pt>
                <c:pt idx="3">
                  <c:v>Region 4 Calibration</c:v>
                </c:pt>
                <c:pt idx="4">
                  <c:v>Region 5 Calibration</c:v>
                </c:pt>
              </c:strCache>
            </c:strRef>
          </c:cat>
          <c:val>
            <c:numRef>
              <c:f>Sheet1!$C$12:$G$12</c:f>
              <c:numCache>
                <c:formatCode>General</c:formatCode>
                <c:ptCount val="5"/>
                <c:pt idx="0">
                  <c:v>0.27999999999999997</c:v>
                </c:pt>
                <c:pt idx="1">
                  <c:v>0.21</c:v>
                </c:pt>
                <c:pt idx="2">
                  <c:v>0.13999999999999999</c:v>
                </c:pt>
                <c:pt idx="3">
                  <c:v>0.105</c:v>
                </c:pt>
                <c:pt idx="4">
                  <c:v>6.9999999999999993E-2</c:v>
                </c:pt>
              </c:numCache>
            </c:numRef>
          </c:val>
          <c:extLst>
            <c:ext xmlns:c16="http://schemas.microsoft.com/office/drawing/2014/chart" uri="{C3380CC4-5D6E-409C-BE32-E72D297353CC}">
              <c16:uniqueId val="{00000004-FB02-43BA-BAC5-775BFEB0FC57}"/>
            </c:ext>
          </c:extLst>
        </c:ser>
        <c:dLbls>
          <c:showLegendKey val="0"/>
          <c:showVal val="0"/>
          <c:showCatName val="0"/>
          <c:showSerName val="0"/>
          <c:showPercent val="0"/>
          <c:showBubbleSize val="0"/>
        </c:dLbls>
        <c:gapWidth val="219"/>
        <c:overlap val="-27"/>
        <c:axId val="550175848"/>
        <c:axId val="550173880"/>
      </c:barChart>
      <c:catAx>
        <c:axId val="550175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0173880"/>
        <c:crosses val="autoZero"/>
        <c:auto val="1"/>
        <c:lblAlgn val="ctr"/>
        <c:lblOffset val="100"/>
        <c:noMultiLvlLbl val="0"/>
      </c:catAx>
      <c:valAx>
        <c:axId val="550173880"/>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0175848"/>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Region 1</c:v>
          </c:tx>
          <c:spPr>
            <a:solidFill>
              <a:schemeClr val="accent1"/>
            </a:solidFill>
            <a:ln>
              <a:noFill/>
            </a:ln>
            <a:effectLst/>
          </c:spPr>
          <c:invertIfNegative val="0"/>
          <c:cat>
            <c:strRef>
              <c:f>Sheet1!$C$1:$G$1</c:f>
              <c:strCache>
                <c:ptCount val="5"/>
                <c:pt idx="0">
                  <c:v>Region 1 Calibration</c:v>
                </c:pt>
                <c:pt idx="1">
                  <c:v>Region 2 Calibration</c:v>
                </c:pt>
                <c:pt idx="2">
                  <c:v>Region 3 Calibration</c:v>
                </c:pt>
                <c:pt idx="3">
                  <c:v>Region 4 Calibration</c:v>
                </c:pt>
                <c:pt idx="4">
                  <c:v>Region 5 Calibration</c:v>
                </c:pt>
              </c:strCache>
            </c:strRef>
          </c:cat>
          <c:val>
            <c:numRef>
              <c:f>Sheet1!$C$8:$G$8</c:f>
              <c:numCache>
                <c:formatCode>General</c:formatCode>
                <c:ptCount val="5"/>
                <c:pt idx="0">
                  <c:v>0.27999999999999997</c:v>
                </c:pt>
                <c:pt idx="1">
                  <c:v>0.21</c:v>
                </c:pt>
                <c:pt idx="2">
                  <c:v>0.13999999999999999</c:v>
                </c:pt>
                <c:pt idx="3">
                  <c:v>0.105</c:v>
                </c:pt>
                <c:pt idx="4">
                  <c:v>6.9999999999999993E-2</c:v>
                </c:pt>
              </c:numCache>
            </c:numRef>
          </c:val>
          <c:extLst>
            <c:ext xmlns:c16="http://schemas.microsoft.com/office/drawing/2014/chart" uri="{C3380CC4-5D6E-409C-BE32-E72D297353CC}">
              <c16:uniqueId val="{00000000-FB02-43BA-BAC5-775BFEB0FC57}"/>
            </c:ext>
          </c:extLst>
        </c:ser>
        <c:ser>
          <c:idx val="1"/>
          <c:order val="1"/>
          <c:tx>
            <c:v>Region 2</c:v>
          </c:tx>
          <c:spPr>
            <a:solidFill>
              <a:schemeClr val="accent2"/>
            </a:solidFill>
            <a:ln>
              <a:noFill/>
            </a:ln>
            <a:effectLst/>
          </c:spPr>
          <c:invertIfNegative val="0"/>
          <c:cat>
            <c:strRef>
              <c:f>Sheet1!$C$1:$G$1</c:f>
              <c:strCache>
                <c:ptCount val="5"/>
                <c:pt idx="0">
                  <c:v>Region 1 Calibration</c:v>
                </c:pt>
                <c:pt idx="1">
                  <c:v>Region 2 Calibration</c:v>
                </c:pt>
                <c:pt idx="2">
                  <c:v>Region 3 Calibration</c:v>
                </c:pt>
                <c:pt idx="3">
                  <c:v>Region 4 Calibration</c:v>
                </c:pt>
                <c:pt idx="4">
                  <c:v>Region 5 Calibration</c:v>
                </c:pt>
              </c:strCache>
            </c:strRef>
          </c:cat>
          <c:val>
            <c:numRef>
              <c:f>Sheet1!$C$9:$G$9</c:f>
              <c:numCache>
                <c:formatCode>General</c:formatCode>
                <c:ptCount val="5"/>
                <c:pt idx="0">
                  <c:v>0.27999999999999997</c:v>
                </c:pt>
                <c:pt idx="1">
                  <c:v>0.21</c:v>
                </c:pt>
                <c:pt idx="2">
                  <c:v>0.13999999999999999</c:v>
                </c:pt>
                <c:pt idx="3">
                  <c:v>0.105</c:v>
                </c:pt>
                <c:pt idx="4">
                  <c:v>6.9999999999999993E-2</c:v>
                </c:pt>
              </c:numCache>
            </c:numRef>
          </c:val>
          <c:extLst>
            <c:ext xmlns:c16="http://schemas.microsoft.com/office/drawing/2014/chart" uri="{C3380CC4-5D6E-409C-BE32-E72D297353CC}">
              <c16:uniqueId val="{00000001-FB02-43BA-BAC5-775BFEB0FC57}"/>
            </c:ext>
          </c:extLst>
        </c:ser>
        <c:ser>
          <c:idx val="2"/>
          <c:order val="2"/>
          <c:tx>
            <c:v>Region 3</c:v>
          </c:tx>
          <c:spPr>
            <a:solidFill>
              <a:schemeClr val="accent3"/>
            </a:solidFill>
            <a:ln>
              <a:noFill/>
            </a:ln>
            <a:effectLst/>
          </c:spPr>
          <c:invertIfNegative val="0"/>
          <c:cat>
            <c:strRef>
              <c:f>Sheet1!$C$1:$G$1</c:f>
              <c:strCache>
                <c:ptCount val="5"/>
                <c:pt idx="0">
                  <c:v>Region 1 Calibration</c:v>
                </c:pt>
                <c:pt idx="1">
                  <c:v>Region 2 Calibration</c:v>
                </c:pt>
                <c:pt idx="2">
                  <c:v>Region 3 Calibration</c:v>
                </c:pt>
                <c:pt idx="3">
                  <c:v>Region 4 Calibration</c:v>
                </c:pt>
                <c:pt idx="4">
                  <c:v>Region 5 Calibration</c:v>
                </c:pt>
              </c:strCache>
            </c:strRef>
          </c:cat>
          <c:val>
            <c:numRef>
              <c:f>Sheet1!$C$10:$G$10</c:f>
              <c:numCache>
                <c:formatCode>General</c:formatCode>
                <c:ptCount val="5"/>
                <c:pt idx="0">
                  <c:v>0.27999999999999997</c:v>
                </c:pt>
                <c:pt idx="1">
                  <c:v>0.21</c:v>
                </c:pt>
                <c:pt idx="2">
                  <c:v>0.13999999999999999</c:v>
                </c:pt>
                <c:pt idx="3">
                  <c:v>0.105</c:v>
                </c:pt>
                <c:pt idx="4">
                  <c:v>6.9999999999999993E-2</c:v>
                </c:pt>
              </c:numCache>
            </c:numRef>
          </c:val>
          <c:extLst>
            <c:ext xmlns:c16="http://schemas.microsoft.com/office/drawing/2014/chart" uri="{C3380CC4-5D6E-409C-BE32-E72D297353CC}">
              <c16:uniqueId val="{00000002-FB02-43BA-BAC5-775BFEB0FC57}"/>
            </c:ext>
          </c:extLst>
        </c:ser>
        <c:ser>
          <c:idx val="3"/>
          <c:order val="3"/>
          <c:tx>
            <c:v>Region 4</c:v>
          </c:tx>
          <c:spPr>
            <a:solidFill>
              <a:schemeClr val="accent4"/>
            </a:solidFill>
            <a:ln>
              <a:noFill/>
            </a:ln>
            <a:effectLst/>
          </c:spPr>
          <c:invertIfNegative val="0"/>
          <c:cat>
            <c:strRef>
              <c:f>Sheet1!$C$1:$G$1</c:f>
              <c:strCache>
                <c:ptCount val="5"/>
                <c:pt idx="0">
                  <c:v>Region 1 Calibration</c:v>
                </c:pt>
                <c:pt idx="1">
                  <c:v>Region 2 Calibration</c:v>
                </c:pt>
                <c:pt idx="2">
                  <c:v>Region 3 Calibration</c:v>
                </c:pt>
                <c:pt idx="3">
                  <c:v>Region 4 Calibration</c:v>
                </c:pt>
                <c:pt idx="4">
                  <c:v>Region 5 Calibration</c:v>
                </c:pt>
              </c:strCache>
            </c:strRef>
          </c:cat>
          <c:val>
            <c:numRef>
              <c:f>Sheet1!$C$11:$G$11</c:f>
              <c:numCache>
                <c:formatCode>General</c:formatCode>
                <c:ptCount val="5"/>
                <c:pt idx="0">
                  <c:v>0.27999999999999997</c:v>
                </c:pt>
                <c:pt idx="1">
                  <c:v>0.21</c:v>
                </c:pt>
                <c:pt idx="2">
                  <c:v>0.13999999999999999</c:v>
                </c:pt>
                <c:pt idx="3">
                  <c:v>0.105</c:v>
                </c:pt>
                <c:pt idx="4">
                  <c:v>6.9999999999999993E-2</c:v>
                </c:pt>
              </c:numCache>
            </c:numRef>
          </c:val>
          <c:extLst>
            <c:ext xmlns:c16="http://schemas.microsoft.com/office/drawing/2014/chart" uri="{C3380CC4-5D6E-409C-BE32-E72D297353CC}">
              <c16:uniqueId val="{00000003-FB02-43BA-BAC5-775BFEB0FC57}"/>
            </c:ext>
          </c:extLst>
        </c:ser>
        <c:ser>
          <c:idx val="4"/>
          <c:order val="4"/>
          <c:tx>
            <c:v>Region 5</c:v>
          </c:tx>
          <c:spPr>
            <a:solidFill>
              <a:schemeClr val="accent5"/>
            </a:solidFill>
            <a:ln>
              <a:noFill/>
            </a:ln>
            <a:effectLst/>
          </c:spPr>
          <c:invertIfNegative val="0"/>
          <c:cat>
            <c:strRef>
              <c:f>Sheet1!$C$1:$G$1</c:f>
              <c:strCache>
                <c:ptCount val="5"/>
                <c:pt idx="0">
                  <c:v>Region 1 Calibration</c:v>
                </c:pt>
                <c:pt idx="1">
                  <c:v>Region 2 Calibration</c:v>
                </c:pt>
                <c:pt idx="2">
                  <c:v>Region 3 Calibration</c:v>
                </c:pt>
                <c:pt idx="3">
                  <c:v>Region 4 Calibration</c:v>
                </c:pt>
                <c:pt idx="4">
                  <c:v>Region 5 Calibration</c:v>
                </c:pt>
              </c:strCache>
            </c:strRef>
          </c:cat>
          <c:val>
            <c:numRef>
              <c:f>Sheet1!$C$12:$G$12</c:f>
              <c:numCache>
                <c:formatCode>General</c:formatCode>
                <c:ptCount val="5"/>
                <c:pt idx="0">
                  <c:v>0.27999999999999997</c:v>
                </c:pt>
                <c:pt idx="1">
                  <c:v>0.21</c:v>
                </c:pt>
                <c:pt idx="2">
                  <c:v>0.13999999999999999</c:v>
                </c:pt>
                <c:pt idx="3">
                  <c:v>0.105</c:v>
                </c:pt>
                <c:pt idx="4">
                  <c:v>6.9999999999999993E-2</c:v>
                </c:pt>
              </c:numCache>
            </c:numRef>
          </c:val>
          <c:extLst>
            <c:ext xmlns:c16="http://schemas.microsoft.com/office/drawing/2014/chart" uri="{C3380CC4-5D6E-409C-BE32-E72D297353CC}">
              <c16:uniqueId val="{00000004-FB02-43BA-BAC5-775BFEB0FC57}"/>
            </c:ext>
          </c:extLst>
        </c:ser>
        <c:dLbls>
          <c:showLegendKey val="0"/>
          <c:showVal val="0"/>
          <c:showCatName val="0"/>
          <c:showSerName val="0"/>
          <c:showPercent val="0"/>
          <c:showBubbleSize val="0"/>
        </c:dLbls>
        <c:gapWidth val="219"/>
        <c:overlap val="-27"/>
        <c:axId val="550175848"/>
        <c:axId val="550173880"/>
      </c:barChart>
      <c:catAx>
        <c:axId val="550175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0173880"/>
        <c:crosses val="autoZero"/>
        <c:auto val="1"/>
        <c:lblAlgn val="ctr"/>
        <c:lblOffset val="100"/>
        <c:noMultiLvlLbl val="0"/>
      </c:catAx>
      <c:valAx>
        <c:axId val="550173880"/>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0175848"/>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9" dt="2021-04-21T17:05:49.021" idx="32">
    <p:pos x="10" y="10"/>
    <p:text>Added "ComStock" to make antecedents clearer. Please confirm.</p:text>
    <p:extLst>
      <p:ext uri="{C676402C-5697-4E1C-873F-D02D1690AC5C}">
        <p15:threadingInfo xmlns:p15="http://schemas.microsoft.com/office/powerpoint/2012/main" timeZoneBias="360"/>
      </p:ext>
    </p:extLst>
  </p:cm>
  <p:cm authorId="10" dt="2021-04-22T06:28:59.071" idx="16">
    <p:pos x="10" y="106"/>
    <p:text>I changed wording, hopefully clearer now.</p:text>
    <p:extLst>
      <p:ext uri="{C676402C-5697-4E1C-873F-D02D1690AC5C}">
        <p15:threadingInfo xmlns:p15="http://schemas.microsoft.com/office/powerpoint/2012/main" timeZoneBias="360">
          <p15:parentCm authorId="9" idx="32"/>
        </p15:threadingInfo>
      </p:ext>
    </p:extLst>
  </p:cm>
  <p:cm authorId="9" dt="2021-04-22T08:45:22.442" idx="37">
    <p:pos x="10" y="202"/>
    <p:text>Yes except AMI isn't end-use. I changed it to "disagreed with utility data".</p:text>
    <p:extLst>
      <p:ext uri="{C676402C-5697-4E1C-873F-D02D1690AC5C}">
        <p15:threadingInfo xmlns:p15="http://schemas.microsoft.com/office/powerpoint/2012/main" timeZoneBias="360">
          <p15:parentCm authorId="9" idx="3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9" dt="2021-04-21T17:12:26.705" idx="36">
    <p:pos x="10" y="10"/>
    <p:text>No timeseries viz for warehouse?</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BF060B-5F6A-BC44-B5B0-5D7F3366F7FE}" type="doc">
      <dgm:prSet loTypeId="urn:microsoft.com/office/officeart/2005/8/layout/radial3" loCatId="" qsTypeId="urn:microsoft.com/office/officeart/2005/8/quickstyle/simple1" qsCatId="simple" csTypeId="urn:microsoft.com/office/officeart/2005/8/colors/accent1_3" csCatId="accent1" phldr="1"/>
      <dgm:spPr/>
      <dgm:t>
        <a:bodyPr/>
        <a:lstStyle/>
        <a:p>
          <a:endParaRPr lang="en-US"/>
        </a:p>
      </dgm:t>
    </dgm:pt>
    <dgm:pt modelId="{C40F9B8B-0140-5F48-B91E-1826CA914B54}">
      <dgm:prSet phldrT="[Text]"/>
      <dgm:spPr>
        <a:solidFill>
          <a:schemeClr val="bg1">
            <a:alpha val="50000"/>
          </a:schemeClr>
        </a:solidFill>
        <a:ln>
          <a:solidFill>
            <a:schemeClr val="bg1">
              <a:lumMod val="50000"/>
            </a:schemeClr>
          </a:solidFill>
        </a:ln>
      </dgm:spPr>
      <dgm:t>
        <a:bodyPr/>
        <a:lstStyle/>
        <a:p>
          <a:r>
            <a:rPr lang="en-US"/>
            <a:t>Com. Calibration</a:t>
          </a:r>
        </a:p>
        <a:p>
          <a:endParaRPr lang="en-US"/>
        </a:p>
      </dgm:t>
    </dgm:pt>
    <dgm:pt modelId="{45F189F2-FB4E-FC43-8DB5-813D53498973}" type="parTrans" cxnId="{971E8A5E-09E8-CF4B-B431-7CF7EDE541FC}">
      <dgm:prSet/>
      <dgm:spPr/>
      <dgm:t>
        <a:bodyPr/>
        <a:lstStyle/>
        <a:p>
          <a:endParaRPr lang="en-US"/>
        </a:p>
      </dgm:t>
    </dgm:pt>
    <dgm:pt modelId="{2EEFDCBD-8D01-A545-ABD3-8DC71D50944E}" type="sibTrans" cxnId="{971E8A5E-09E8-CF4B-B431-7CF7EDE541FC}">
      <dgm:prSet/>
      <dgm:spPr/>
      <dgm:t>
        <a:bodyPr/>
        <a:lstStyle/>
        <a:p>
          <a:endParaRPr lang="en-US"/>
        </a:p>
      </dgm:t>
    </dgm:pt>
    <dgm:pt modelId="{188E883D-C91B-5041-B515-541CC0DFAA91}">
      <dgm:prSet phldrT="[Text]"/>
      <dgm:spPr>
        <a:solidFill>
          <a:srgbClr val="FF0000">
            <a:alpha val="50000"/>
          </a:srgbClr>
        </a:solidFill>
      </dgm:spPr>
      <dgm:t>
        <a:bodyPr/>
        <a:lstStyle/>
        <a:p>
          <a:r>
            <a:rPr lang="en-US"/>
            <a:t>EIA 861m electricity, natural gas</a:t>
          </a:r>
        </a:p>
      </dgm:t>
    </dgm:pt>
    <dgm:pt modelId="{FC71EA5B-B84A-E74C-AB80-4D85EE1D5DC1}" type="parTrans" cxnId="{DB77A9AE-E13C-DA48-A692-BE2CB6E7B970}">
      <dgm:prSet/>
      <dgm:spPr/>
      <dgm:t>
        <a:bodyPr/>
        <a:lstStyle/>
        <a:p>
          <a:endParaRPr lang="en-US"/>
        </a:p>
      </dgm:t>
    </dgm:pt>
    <dgm:pt modelId="{89C944EF-AF37-AA41-B2A3-0A666C6616BC}" type="sibTrans" cxnId="{DB77A9AE-E13C-DA48-A692-BE2CB6E7B970}">
      <dgm:prSet/>
      <dgm:spPr/>
      <dgm:t>
        <a:bodyPr/>
        <a:lstStyle/>
        <a:p>
          <a:endParaRPr lang="en-US"/>
        </a:p>
      </dgm:t>
    </dgm:pt>
    <dgm:pt modelId="{B64B738C-4BC7-CD4D-ACFB-0B32BDFB96E8}">
      <dgm:prSet phldrT="[Text]"/>
      <dgm:spPr>
        <a:solidFill>
          <a:srgbClr val="F6A01A">
            <a:alpha val="50000"/>
          </a:srgbClr>
        </a:solidFill>
      </dgm:spPr>
      <dgm:t>
        <a:bodyPr/>
        <a:lstStyle/>
        <a:p>
          <a:pPr rtl="0"/>
          <a:r>
            <a:rPr lang="en-US"/>
            <a:t>EIA CBECS </a:t>
          </a:r>
          <a:br>
            <a:rPr lang="en-US"/>
          </a:br>
          <a:endParaRPr lang="en-US">
            <a:latin typeface="Calibri"/>
          </a:endParaRPr>
        </a:p>
      </dgm:t>
    </dgm:pt>
    <dgm:pt modelId="{F4A18C2B-6E4C-6C41-8BEA-978A2A578829}" type="parTrans" cxnId="{D6E5FBD3-0F35-B44E-9DA6-36CC76F55E29}">
      <dgm:prSet/>
      <dgm:spPr/>
      <dgm:t>
        <a:bodyPr/>
        <a:lstStyle/>
        <a:p>
          <a:endParaRPr lang="en-US"/>
        </a:p>
      </dgm:t>
    </dgm:pt>
    <dgm:pt modelId="{60344D38-E4EF-EF4F-8FE2-306CF2AA5A38}" type="sibTrans" cxnId="{D6E5FBD3-0F35-B44E-9DA6-36CC76F55E29}">
      <dgm:prSet/>
      <dgm:spPr/>
      <dgm:t>
        <a:bodyPr/>
        <a:lstStyle/>
        <a:p>
          <a:endParaRPr lang="en-US"/>
        </a:p>
      </dgm:t>
    </dgm:pt>
    <dgm:pt modelId="{C995F7F3-364D-F246-B323-6384B402EF50}">
      <dgm:prSet phldrT="[Text]"/>
      <dgm:spPr>
        <a:solidFill>
          <a:srgbClr val="92D050">
            <a:alpha val="50000"/>
          </a:srgbClr>
        </a:solidFill>
      </dgm:spPr>
      <dgm:t>
        <a:bodyPr/>
        <a:lstStyle/>
        <a:p>
          <a:r>
            <a:rPr lang="en-US"/>
            <a:t>Utility load research data (LRD)</a:t>
          </a:r>
        </a:p>
      </dgm:t>
    </dgm:pt>
    <dgm:pt modelId="{28EFDE94-2334-074C-BCD9-7593CEDE0D45}" type="parTrans" cxnId="{093FB2F0-9175-304B-B5FC-AB6DDBF6B9B5}">
      <dgm:prSet/>
      <dgm:spPr/>
      <dgm:t>
        <a:bodyPr/>
        <a:lstStyle/>
        <a:p>
          <a:endParaRPr lang="en-US"/>
        </a:p>
      </dgm:t>
    </dgm:pt>
    <dgm:pt modelId="{664C7311-D618-D042-8004-0F51B75ACDFA}" type="sibTrans" cxnId="{093FB2F0-9175-304B-B5FC-AB6DDBF6B9B5}">
      <dgm:prSet/>
      <dgm:spPr/>
      <dgm:t>
        <a:bodyPr/>
        <a:lstStyle/>
        <a:p>
          <a:endParaRPr lang="en-US"/>
        </a:p>
      </dgm:t>
    </dgm:pt>
    <dgm:pt modelId="{9FDB623C-7BFB-5A4D-B5C1-3C4857C4D072}">
      <dgm:prSet phldrT="[Text]"/>
      <dgm:spPr>
        <a:solidFill>
          <a:schemeClr val="accent2">
            <a:alpha val="62000"/>
          </a:schemeClr>
        </a:solidFill>
      </dgm:spPr>
      <dgm:t>
        <a:bodyPr/>
        <a:lstStyle/>
        <a:p>
          <a:r>
            <a:rPr lang="en-US"/>
            <a:t>Region 1 AMI data</a:t>
          </a:r>
        </a:p>
      </dgm:t>
    </dgm:pt>
    <dgm:pt modelId="{5A14C4CF-C736-3345-A075-61A3A7AF61CD}" type="parTrans" cxnId="{5FD326FC-59DA-D749-A6FA-0F3B81ED2CFA}">
      <dgm:prSet/>
      <dgm:spPr/>
      <dgm:t>
        <a:bodyPr/>
        <a:lstStyle/>
        <a:p>
          <a:endParaRPr lang="en-US"/>
        </a:p>
      </dgm:t>
    </dgm:pt>
    <dgm:pt modelId="{01B30314-C090-CE4A-96E4-290F88CF6FEE}" type="sibTrans" cxnId="{5FD326FC-59DA-D749-A6FA-0F3B81ED2CFA}">
      <dgm:prSet/>
      <dgm:spPr/>
      <dgm:t>
        <a:bodyPr/>
        <a:lstStyle/>
        <a:p>
          <a:endParaRPr lang="en-US"/>
        </a:p>
      </dgm:t>
    </dgm:pt>
    <dgm:pt modelId="{F908CE64-E3E0-9B46-BC5B-42C3A7D31481}">
      <dgm:prSet phldrT="[Text]"/>
      <dgm:spPr>
        <a:solidFill>
          <a:schemeClr val="accent2">
            <a:alpha val="62000"/>
          </a:schemeClr>
        </a:solidFill>
      </dgm:spPr>
      <dgm:t>
        <a:bodyPr/>
        <a:lstStyle/>
        <a:p>
          <a:r>
            <a:rPr lang="en-US"/>
            <a:t>Region 2 AMI data</a:t>
          </a:r>
        </a:p>
      </dgm:t>
    </dgm:pt>
    <dgm:pt modelId="{F11BD294-FF5C-274F-84B1-0748A9B54130}" type="parTrans" cxnId="{40163591-1D27-4147-8C21-68AC7CBCC164}">
      <dgm:prSet/>
      <dgm:spPr/>
      <dgm:t>
        <a:bodyPr/>
        <a:lstStyle/>
        <a:p>
          <a:endParaRPr lang="en-US"/>
        </a:p>
      </dgm:t>
    </dgm:pt>
    <dgm:pt modelId="{970BEE72-CD3C-D246-9D25-491C718630CC}" type="sibTrans" cxnId="{40163591-1D27-4147-8C21-68AC7CBCC164}">
      <dgm:prSet/>
      <dgm:spPr/>
      <dgm:t>
        <a:bodyPr/>
        <a:lstStyle/>
        <a:p>
          <a:endParaRPr lang="en-US"/>
        </a:p>
      </dgm:t>
    </dgm:pt>
    <dgm:pt modelId="{73C6B94C-68A1-3441-8C3E-F98462A9A3B0}">
      <dgm:prSet phldrT="[Text]"/>
      <dgm:spPr>
        <a:solidFill>
          <a:schemeClr val="accent2">
            <a:alpha val="62000"/>
          </a:schemeClr>
        </a:solidFill>
        <a:ln w="25400" cap="flat" cmpd="sng" algn="ctr">
          <a:solidFill>
            <a:srgbClr val="FFFFFF">
              <a:hueOff val="0"/>
              <a:satOff val="0"/>
              <a:lumOff val="0"/>
              <a:alphaOff val="0"/>
            </a:srgbClr>
          </a:solidFill>
          <a:prstDash val="solid"/>
        </a:ln>
        <a:effectLst/>
      </dgm:spPr>
      <dgm:t>
        <a:bodyPr spcFirstLastPara="0" vert="horz" wrap="square" lIns="15240" tIns="15240" rIns="15240" bIns="15240" numCol="1" spcCol="1270" anchor="ctr" anchorCtr="0"/>
        <a:lstStyle/>
        <a:p>
          <a:r>
            <a:rPr lang="en-US"/>
            <a:t>Region 3 AMI data</a:t>
          </a:r>
        </a:p>
      </dgm:t>
    </dgm:pt>
    <dgm:pt modelId="{AFFD4846-78D5-EB4E-80FA-55B6800F4939}" type="parTrans" cxnId="{0639B29B-BF6D-444B-B2E0-9983AA08C6DD}">
      <dgm:prSet/>
      <dgm:spPr/>
      <dgm:t>
        <a:bodyPr/>
        <a:lstStyle/>
        <a:p>
          <a:endParaRPr lang="en-US"/>
        </a:p>
      </dgm:t>
    </dgm:pt>
    <dgm:pt modelId="{859F5F78-C64B-B74B-BB90-70A1C7985017}" type="sibTrans" cxnId="{0639B29B-BF6D-444B-B2E0-9983AA08C6DD}">
      <dgm:prSet/>
      <dgm:spPr/>
      <dgm:t>
        <a:bodyPr/>
        <a:lstStyle/>
        <a:p>
          <a:endParaRPr lang="en-US"/>
        </a:p>
      </dgm:t>
    </dgm:pt>
    <dgm:pt modelId="{D0DE2B0B-6EAD-1440-9CF8-D0D2A953495E}">
      <dgm:prSet phldrT="[Text]"/>
      <dgm:spPr>
        <a:solidFill>
          <a:schemeClr val="accent2">
            <a:alpha val="62000"/>
          </a:schemeClr>
        </a:solidFill>
      </dgm:spPr>
      <dgm:t>
        <a:bodyPr/>
        <a:lstStyle/>
        <a:p>
          <a:r>
            <a:rPr lang="en-US"/>
            <a:t>Region 4 AMI data</a:t>
          </a:r>
        </a:p>
      </dgm:t>
    </dgm:pt>
    <dgm:pt modelId="{D088DF65-C2F6-4849-8645-6060C13D1F62}" type="parTrans" cxnId="{2651B7E1-55D8-FC43-B7BD-E23486E6E302}">
      <dgm:prSet/>
      <dgm:spPr/>
      <dgm:t>
        <a:bodyPr/>
        <a:lstStyle/>
        <a:p>
          <a:endParaRPr lang="en-US"/>
        </a:p>
      </dgm:t>
    </dgm:pt>
    <dgm:pt modelId="{140C416D-84D5-174C-8672-A717F064FEFE}" type="sibTrans" cxnId="{2651B7E1-55D8-FC43-B7BD-E23486E6E302}">
      <dgm:prSet/>
      <dgm:spPr/>
      <dgm:t>
        <a:bodyPr/>
        <a:lstStyle/>
        <a:p>
          <a:endParaRPr lang="en-US"/>
        </a:p>
      </dgm:t>
    </dgm:pt>
    <dgm:pt modelId="{696ADE8B-4D24-46B6-8ED7-47B1AF54E2F8}">
      <dgm:prSet phldr="0"/>
      <dgm:spPr>
        <a:solidFill>
          <a:srgbClr val="FFFF00">
            <a:alpha val="50000"/>
          </a:srgbClr>
        </a:solidFill>
      </dgm:spPr>
      <dgm:t>
        <a:bodyPr/>
        <a:lstStyle/>
        <a:p>
          <a:r>
            <a:rPr lang="en-US"/>
            <a:t>Submeter end-uses</a:t>
          </a:r>
        </a:p>
      </dgm:t>
    </dgm:pt>
    <dgm:pt modelId="{6BB6CA6C-B604-470B-B056-CBA0EF86940D}" type="parTrans" cxnId="{641399A7-8981-4CD8-A89C-0968491D0BC6}">
      <dgm:prSet/>
      <dgm:spPr/>
      <dgm:t>
        <a:bodyPr/>
        <a:lstStyle/>
        <a:p>
          <a:endParaRPr lang="en-US"/>
        </a:p>
      </dgm:t>
    </dgm:pt>
    <dgm:pt modelId="{3A3E7214-F422-44FD-9E1B-9A392B15F517}" type="sibTrans" cxnId="{641399A7-8981-4CD8-A89C-0968491D0BC6}">
      <dgm:prSet/>
      <dgm:spPr/>
      <dgm:t>
        <a:bodyPr/>
        <a:lstStyle/>
        <a:p>
          <a:endParaRPr lang="en-US"/>
        </a:p>
      </dgm:t>
    </dgm:pt>
    <dgm:pt modelId="{96127E69-D399-6F4F-8976-DDCC1D35C3E9}" type="pres">
      <dgm:prSet presAssocID="{AABF060B-5F6A-BC44-B5B0-5D7F3366F7FE}" presName="composite" presStyleCnt="0">
        <dgm:presLayoutVars>
          <dgm:chMax val="1"/>
          <dgm:dir/>
          <dgm:resizeHandles val="exact"/>
        </dgm:presLayoutVars>
      </dgm:prSet>
      <dgm:spPr/>
      <dgm:t>
        <a:bodyPr/>
        <a:lstStyle/>
        <a:p>
          <a:endParaRPr lang="en-US"/>
        </a:p>
      </dgm:t>
    </dgm:pt>
    <dgm:pt modelId="{B3E1A706-DCE8-CB45-83A9-85976D2D1344}" type="pres">
      <dgm:prSet presAssocID="{AABF060B-5F6A-BC44-B5B0-5D7F3366F7FE}" presName="radial" presStyleCnt="0">
        <dgm:presLayoutVars>
          <dgm:animLvl val="ctr"/>
        </dgm:presLayoutVars>
      </dgm:prSet>
      <dgm:spPr/>
    </dgm:pt>
    <dgm:pt modelId="{634883BA-9C8C-C244-82B6-FD7866FC830F}" type="pres">
      <dgm:prSet presAssocID="{C40F9B8B-0140-5F48-B91E-1826CA914B54}" presName="centerShape" presStyleLbl="vennNode1" presStyleIdx="0" presStyleCnt="9"/>
      <dgm:spPr/>
      <dgm:t>
        <a:bodyPr/>
        <a:lstStyle/>
        <a:p>
          <a:endParaRPr lang="en-US"/>
        </a:p>
      </dgm:t>
    </dgm:pt>
    <dgm:pt modelId="{4603C71A-44A5-4F41-809D-1CC036493312}" type="pres">
      <dgm:prSet presAssocID="{188E883D-C91B-5041-B515-541CC0DFAA91}" presName="node" presStyleLbl="vennNode1" presStyleIdx="1" presStyleCnt="9">
        <dgm:presLayoutVars>
          <dgm:bulletEnabled val="1"/>
        </dgm:presLayoutVars>
      </dgm:prSet>
      <dgm:spPr/>
      <dgm:t>
        <a:bodyPr/>
        <a:lstStyle/>
        <a:p>
          <a:endParaRPr lang="en-US"/>
        </a:p>
      </dgm:t>
    </dgm:pt>
    <dgm:pt modelId="{2E101FE3-D4BD-6147-83A8-D5841F1B6026}" type="pres">
      <dgm:prSet presAssocID="{B64B738C-4BC7-CD4D-ACFB-0B32BDFB96E8}" presName="node" presStyleLbl="vennNode1" presStyleIdx="2" presStyleCnt="9">
        <dgm:presLayoutVars>
          <dgm:bulletEnabled val="1"/>
        </dgm:presLayoutVars>
      </dgm:prSet>
      <dgm:spPr/>
      <dgm:t>
        <a:bodyPr/>
        <a:lstStyle/>
        <a:p>
          <a:endParaRPr lang="en-US"/>
        </a:p>
      </dgm:t>
    </dgm:pt>
    <dgm:pt modelId="{5E632594-4A67-413A-89CB-61318B7669EF}" type="pres">
      <dgm:prSet presAssocID="{696ADE8B-4D24-46B6-8ED7-47B1AF54E2F8}" presName="node" presStyleLbl="vennNode1" presStyleIdx="3" presStyleCnt="9">
        <dgm:presLayoutVars>
          <dgm:bulletEnabled val="1"/>
        </dgm:presLayoutVars>
      </dgm:prSet>
      <dgm:spPr/>
      <dgm:t>
        <a:bodyPr/>
        <a:lstStyle/>
        <a:p>
          <a:endParaRPr lang="en-US"/>
        </a:p>
      </dgm:t>
    </dgm:pt>
    <dgm:pt modelId="{AB5404E7-1315-9647-92C1-C3E7EB672CA8}" type="pres">
      <dgm:prSet presAssocID="{C995F7F3-364D-F246-B323-6384B402EF50}" presName="node" presStyleLbl="vennNode1" presStyleIdx="4" presStyleCnt="9">
        <dgm:presLayoutVars>
          <dgm:bulletEnabled val="1"/>
        </dgm:presLayoutVars>
      </dgm:prSet>
      <dgm:spPr/>
      <dgm:t>
        <a:bodyPr/>
        <a:lstStyle/>
        <a:p>
          <a:endParaRPr lang="en-US"/>
        </a:p>
      </dgm:t>
    </dgm:pt>
    <dgm:pt modelId="{193B8814-2585-554D-98A9-5F3FA458DA2C}" type="pres">
      <dgm:prSet presAssocID="{9FDB623C-7BFB-5A4D-B5C1-3C4857C4D072}" presName="node" presStyleLbl="vennNode1" presStyleIdx="5" presStyleCnt="9">
        <dgm:presLayoutVars>
          <dgm:bulletEnabled val="1"/>
        </dgm:presLayoutVars>
      </dgm:prSet>
      <dgm:spPr/>
      <dgm:t>
        <a:bodyPr/>
        <a:lstStyle/>
        <a:p>
          <a:endParaRPr lang="en-US"/>
        </a:p>
      </dgm:t>
    </dgm:pt>
    <dgm:pt modelId="{B70BB440-6007-6E45-B1EE-E548BF95F372}" type="pres">
      <dgm:prSet presAssocID="{F908CE64-E3E0-9B46-BC5B-42C3A7D31481}" presName="node" presStyleLbl="vennNode1" presStyleIdx="6" presStyleCnt="9">
        <dgm:presLayoutVars>
          <dgm:bulletEnabled val="1"/>
        </dgm:presLayoutVars>
      </dgm:prSet>
      <dgm:spPr/>
      <dgm:t>
        <a:bodyPr/>
        <a:lstStyle/>
        <a:p>
          <a:endParaRPr lang="en-US"/>
        </a:p>
      </dgm:t>
    </dgm:pt>
    <dgm:pt modelId="{25F80A63-2CD0-DE44-980C-057B3CC7A878}" type="pres">
      <dgm:prSet presAssocID="{73C6B94C-68A1-3441-8C3E-F98462A9A3B0}" presName="node" presStyleLbl="vennNode1" presStyleIdx="7" presStyleCnt="9">
        <dgm:presLayoutVars>
          <dgm:bulletEnabled val="1"/>
        </dgm:presLayoutVars>
      </dgm:prSet>
      <dgm:spPr>
        <a:xfrm>
          <a:off x="1022253" y="1862382"/>
          <a:ext cx="1092115" cy="1092115"/>
        </a:xfrm>
        <a:prstGeom prst="ellipse">
          <a:avLst/>
        </a:prstGeom>
      </dgm:spPr>
      <dgm:t>
        <a:bodyPr/>
        <a:lstStyle/>
        <a:p>
          <a:endParaRPr lang="en-US"/>
        </a:p>
      </dgm:t>
    </dgm:pt>
    <dgm:pt modelId="{AD75DAF6-A4C2-934C-8305-B4E2C476455F}" type="pres">
      <dgm:prSet presAssocID="{D0DE2B0B-6EAD-1440-9CF8-D0D2A953495E}" presName="node" presStyleLbl="vennNode1" presStyleIdx="8" presStyleCnt="9">
        <dgm:presLayoutVars>
          <dgm:bulletEnabled val="1"/>
        </dgm:presLayoutVars>
      </dgm:prSet>
      <dgm:spPr/>
      <dgm:t>
        <a:bodyPr/>
        <a:lstStyle/>
        <a:p>
          <a:endParaRPr lang="en-US"/>
        </a:p>
      </dgm:t>
    </dgm:pt>
  </dgm:ptLst>
  <dgm:cxnLst>
    <dgm:cxn modelId="{40163591-1D27-4147-8C21-68AC7CBCC164}" srcId="{C40F9B8B-0140-5F48-B91E-1826CA914B54}" destId="{F908CE64-E3E0-9B46-BC5B-42C3A7D31481}" srcOrd="5" destOrd="0" parTransId="{F11BD294-FF5C-274F-84B1-0748A9B54130}" sibTransId="{970BEE72-CD3C-D246-9D25-491C718630CC}"/>
    <dgm:cxn modelId="{5FD326FC-59DA-D749-A6FA-0F3B81ED2CFA}" srcId="{C40F9B8B-0140-5F48-B91E-1826CA914B54}" destId="{9FDB623C-7BFB-5A4D-B5C1-3C4857C4D072}" srcOrd="4" destOrd="0" parTransId="{5A14C4CF-C736-3345-A075-61A3A7AF61CD}" sibTransId="{01B30314-C090-CE4A-96E4-290F88CF6FEE}"/>
    <dgm:cxn modelId="{972E0D19-C098-3247-B9C6-E3A232B8C40A}" type="presOf" srcId="{AABF060B-5F6A-BC44-B5B0-5D7F3366F7FE}" destId="{96127E69-D399-6F4F-8976-DDCC1D35C3E9}" srcOrd="0" destOrd="0" presId="urn:microsoft.com/office/officeart/2005/8/layout/radial3"/>
    <dgm:cxn modelId="{FF452ADD-99C7-4917-BFFE-E74CB5BA2F76}" type="presOf" srcId="{C40F9B8B-0140-5F48-B91E-1826CA914B54}" destId="{634883BA-9C8C-C244-82B6-FD7866FC830F}" srcOrd="0" destOrd="0" presId="urn:microsoft.com/office/officeart/2005/8/layout/radial3"/>
    <dgm:cxn modelId="{2651B7E1-55D8-FC43-B7BD-E23486E6E302}" srcId="{C40F9B8B-0140-5F48-B91E-1826CA914B54}" destId="{D0DE2B0B-6EAD-1440-9CF8-D0D2A953495E}" srcOrd="7" destOrd="0" parTransId="{D088DF65-C2F6-4849-8645-6060C13D1F62}" sibTransId="{140C416D-84D5-174C-8672-A717F064FEFE}"/>
    <dgm:cxn modelId="{971E8A5E-09E8-CF4B-B431-7CF7EDE541FC}" srcId="{AABF060B-5F6A-BC44-B5B0-5D7F3366F7FE}" destId="{C40F9B8B-0140-5F48-B91E-1826CA914B54}" srcOrd="0" destOrd="0" parTransId="{45F189F2-FB4E-FC43-8DB5-813D53498973}" sibTransId="{2EEFDCBD-8D01-A545-ABD3-8DC71D50944E}"/>
    <dgm:cxn modelId="{83395E7D-6E97-4CD5-9BF5-D39E75A76986}" type="presOf" srcId="{D0DE2B0B-6EAD-1440-9CF8-D0D2A953495E}" destId="{AD75DAF6-A4C2-934C-8305-B4E2C476455F}" srcOrd="0" destOrd="0" presId="urn:microsoft.com/office/officeart/2005/8/layout/radial3"/>
    <dgm:cxn modelId="{D526737E-E5B0-40C5-ABDC-DCCBA3ED39E2}" type="presOf" srcId="{696ADE8B-4D24-46B6-8ED7-47B1AF54E2F8}" destId="{5E632594-4A67-413A-89CB-61318B7669EF}" srcOrd="0" destOrd="0" presId="urn:microsoft.com/office/officeart/2005/8/layout/radial3"/>
    <dgm:cxn modelId="{093FB2F0-9175-304B-B5FC-AB6DDBF6B9B5}" srcId="{C40F9B8B-0140-5F48-B91E-1826CA914B54}" destId="{C995F7F3-364D-F246-B323-6384B402EF50}" srcOrd="3" destOrd="0" parTransId="{28EFDE94-2334-074C-BCD9-7593CEDE0D45}" sibTransId="{664C7311-D618-D042-8004-0F51B75ACDFA}"/>
    <dgm:cxn modelId="{ECD96F10-CEB3-4FAD-9724-C311C4F3A88F}" type="presOf" srcId="{F908CE64-E3E0-9B46-BC5B-42C3A7D31481}" destId="{B70BB440-6007-6E45-B1EE-E548BF95F372}" srcOrd="0" destOrd="0" presId="urn:microsoft.com/office/officeart/2005/8/layout/radial3"/>
    <dgm:cxn modelId="{B5EDBD53-8063-4320-ADDE-ACAD58B8057D}" type="presOf" srcId="{B64B738C-4BC7-CD4D-ACFB-0B32BDFB96E8}" destId="{2E101FE3-D4BD-6147-83A8-D5841F1B6026}" srcOrd="0" destOrd="0" presId="urn:microsoft.com/office/officeart/2005/8/layout/radial3"/>
    <dgm:cxn modelId="{0639B29B-BF6D-444B-B2E0-9983AA08C6DD}" srcId="{C40F9B8B-0140-5F48-B91E-1826CA914B54}" destId="{73C6B94C-68A1-3441-8C3E-F98462A9A3B0}" srcOrd="6" destOrd="0" parTransId="{AFFD4846-78D5-EB4E-80FA-55B6800F4939}" sibTransId="{859F5F78-C64B-B74B-BB90-70A1C7985017}"/>
    <dgm:cxn modelId="{9F8BD707-9D09-4B42-812F-262ADDE82689}" type="presOf" srcId="{9FDB623C-7BFB-5A4D-B5C1-3C4857C4D072}" destId="{193B8814-2585-554D-98A9-5F3FA458DA2C}" srcOrd="0" destOrd="0" presId="urn:microsoft.com/office/officeart/2005/8/layout/radial3"/>
    <dgm:cxn modelId="{DB77A9AE-E13C-DA48-A692-BE2CB6E7B970}" srcId="{C40F9B8B-0140-5F48-B91E-1826CA914B54}" destId="{188E883D-C91B-5041-B515-541CC0DFAA91}" srcOrd="0" destOrd="0" parTransId="{FC71EA5B-B84A-E74C-AB80-4D85EE1D5DC1}" sibTransId="{89C944EF-AF37-AA41-B2A3-0A666C6616BC}"/>
    <dgm:cxn modelId="{9BE751A2-DFA5-43E8-A873-0FE57BC1A824}" type="presOf" srcId="{73C6B94C-68A1-3441-8C3E-F98462A9A3B0}" destId="{25F80A63-2CD0-DE44-980C-057B3CC7A878}" srcOrd="0" destOrd="0" presId="urn:microsoft.com/office/officeart/2005/8/layout/radial3"/>
    <dgm:cxn modelId="{E1DA6E10-A279-4165-9EED-BA11414B16D0}" type="presOf" srcId="{188E883D-C91B-5041-B515-541CC0DFAA91}" destId="{4603C71A-44A5-4F41-809D-1CC036493312}" srcOrd="0" destOrd="0" presId="urn:microsoft.com/office/officeart/2005/8/layout/radial3"/>
    <dgm:cxn modelId="{D6E5FBD3-0F35-B44E-9DA6-36CC76F55E29}" srcId="{C40F9B8B-0140-5F48-B91E-1826CA914B54}" destId="{B64B738C-4BC7-CD4D-ACFB-0B32BDFB96E8}" srcOrd="1" destOrd="0" parTransId="{F4A18C2B-6E4C-6C41-8BEA-978A2A578829}" sibTransId="{60344D38-E4EF-EF4F-8FE2-306CF2AA5A38}"/>
    <dgm:cxn modelId="{E0CC7226-6922-4DB6-903C-1264A1ECD684}" type="presOf" srcId="{C995F7F3-364D-F246-B323-6384B402EF50}" destId="{AB5404E7-1315-9647-92C1-C3E7EB672CA8}" srcOrd="0" destOrd="0" presId="urn:microsoft.com/office/officeart/2005/8/layout/radial3"/>
    <dgm:cxn modelId="{641399A7-8981-4CD8-A89C-0968491D0BC6}" srcId="{C40F9B8B-0140-5F48-B91E-1826CA914B54}" destId="{696ADE8B-4D24-46B6-8ED7-47B1AF54E2F8}" srcOrd="2" destOrd="0" parTransId="{6BB6CA6C-B604-470B-B056-CBA0EF86940D}" sibTransId="{3A3E7214-F422-44FD-9E1B-9A392B15F517}"/>
    <dgm:cxn modelId="{DE0A44DB-BE5E-4C99-9B75-C3BBE3B9D12F}" type="presParOf" srcId="{96127E69-D399-6F4F-8976-DDCC1D35C3E9}" destId="{B3E1A706-DCE8-CB45-83A9-85976D2D1344}" srcOrd="0" destOrd="0" presId="urn:microsoft.com/office/officeart/2005/8/layout/radial3"/>
    <dgm:cxn modelId="{927F460E-01C0-444F-A26D-15C19ED1D456}" type="presParOf" srcId="{B3E1A706-DCE8-CB45-83A9-85976D2D1344}" destId="{634883BA-9C8C-C244-82B6-FD7866FC830F}" srcOrd="0" destOrd="0" presId="urn:microsoft.com/office/officeart/2005/8/layout/radial3"/>
    <dgm:cxn modelId="{9796122E-8AE1-4678-90CC-835B3DE6B017}" type="presParOf" srcId="{B3E1A706-DCE8-CB45-83A9-85976D2D1344}" destId="{4603C71A-44A5-4F41-809D-1CC036493312}" srcOrd="1" destOrd="0" presId="urn:microsoft.com/office/officeart/2005/8/layout/radial3"/>
    <dgm:cxn modelId="{DE39ADE3-BD19-4C87-952B-4C48DAA28BC9}" type="presParOf" srcId="{B3E1A706-DCE8-CB45-83A9-85976D2D1344}" destId="{2E101FE3-D4BD-6147-83A8-D5841F1B6026}" srcOrd="2" destOrd="0" presId="urn:microsoft.com/office/officeart/2005/8/layout/radial3"/>
    <dgm:cxn modelId="{296D58D3-51CA-4D5E-9748-75060DC0ABFC}" type="presParOf" srcId="{B3E1A706-DCE8-CB45-83A9-85976D2D1344}" destId="{5E632594-4A67-413A-89CB-61318B7669EF}" srcOrd="3" destOrd="0" presId="urn:microsoft.com/office/officeart/2005/8/layout/radial3"/>
    <dgm:cxn modelId="{E96925B8-958E-4EA4-9EEE-307A4B2C760D}" type="presParOf" srcId="{B3E1A706-DCE8-CB45-83A9-85976D2D1344}" destId="{AB5404E7-1315-9647-92C1-C3E7EB672CA8}" srcOrd="4" destOrd="0" presId="urn:microsoft.com/office/officeart/2005/8/layout/radial3"/>
    <dgm:cxn modelId="{83247BC0-5713-45BF-8DAD-6F0E76D2E961}" type="presParOf" srcId="{B3E1A706-DCE8-CB45-83A9-85976D2D1344}" destId="{193B8814-2585-554D-98A9-5F3FA458DA2C}" srcOrd="5" destOrd="0" presId="urn:microsoft.com/office/officeart/2005/8/layout/radial3"/>
    <dgm:cxn modelId="{0F2ABF85-820E-4655-B1CC-5874BD7F95D2}" type="presParOf" srcId="{B3E1A706-DCE8-CB45-83A9-85976D2D1344}" destId="{B70BB440-6007-6E45-B1EE-E548BF95F372}" srcOrd="6" destOrd="0" presId="urn:microsoft.com/office/officeart/2005/8/layout/radial3"/>
    <dgm:cxn modelId="{067F29BE-F512-4034-945F-9B8E9BACD5AD}" type="presParOf" srcId="{B3E1A706-DCE8-CB45-83A9-85976D2D1344}" destId="{25F80A63-2CD0-DE44-980C-057B3CC7A878}" srcOrd="7" destOrd="0" presId="urn:microsoft.com/office/officeart/2005/8/layout/radial3"/>
    <dgm:cxn modelId="{E086078F-2B1A-4BBD-98F4-CAFC1BD609B7}" type="presParOf" srcId="{B3E1A706-DCE8-CB45-83A9-85976D2D1344}" destId="{AD75DAF6-A4C2-934C-8305-B4E2C476455F}"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883BA-9C8C-C244-82B6-FD7866FC830F}">
      <dsp:nvSpPr>
        <dsp:cNvPr id="0" name=""/>
        <dsp:cNvSpPr/>
      </dsp:nvSpPr>
      <dsp:spPr>
        <a:xfrm>
          <a:off x="1829012" y="876768"/>
          <a:ext cx="2184230" cy="2184230"/>
        </a:xfrm>
        <a:prstGeom prst="ellipse">
          <a:avLst/>
        </a:prstGeom>
        <a:solidFill>
          <a:schemeClr val="bg1">
            <a:alpha val="50000"/>
          </a:schemeClr>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a:t>Com. Calibration</a:t>
          </a:r>
        </a:p>
        <a:p>
          <a:pPr lvl="0" algn="ctr" defTabSz="1155700">
            <a:lnSpc>
              <a:spcPct val="90000"/>
            </a:lnSpc>
            <a:spcBef>
              <a:spcPct val="0"/>
            </a:spcBef>
            <a:spcAft>
              <a:spcPct val="35000"/>
            </a:spcAft>
          </a:pPr>
          <a:endParaRPr lang="en-US" sz="2600" kern="1200"/>
        </a:p>
      </dsp:txBody>
      <dsp:txXfrm>
        <a:off x="2148885" y="1196641"/>
        <a:ext cx="1544484" cy="1544484"/>
      </dsp:txXfrm>
    </dsp:sp>
    <dsp:sp modelId="{4603C71A-44A5-4F41-809D-1CC036493312}">
      <dsp:nvSpPr>
        <dsp:cNvPr id="0" name=""/>
        <dsp:cNvSpPr/>
      </dsp:nvSpPr>
      <dsp:spPr>
        <a:xfrm>
          <a:off x="2375070" y="389"/>
          <a:ext cx="1092115" cy="1092115"/>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EIA 861m electricity, natural gas</a:t>
          </a:r>
        </a:p>
      </dsp:txBody>
      <dsp:txXfrm>
        <a:off x="2535007" y="160326"/>
        <a:ext cx="772241" cy="772241"/>
      </dsp:txXfrm>
    </dsp:sp>
    <dsp:sp modelId="{2E101FE3-D4BD-6147-83A8-D5841F1B6026}">
      <dsp:nvSpPr>
        <dsp:cNvPr id="0" name=""/>
        <dsp:cNvSpPr/>
      </dsp:nvSpPr>
      <dsp:spPr>
        <a:xfrm>
          <a:off x="3380884" y="417011"/>
          <a:ext cx="1092115" cy="1092115"/>
        </a:xfrm>
        <a:prstGeom prst="ellipse">
          <a:avLst/>
        </a:prstGeom>
        <a:solidFill>
          <a:srgbClr val="F6A01A">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a:t>EIA CBECS </a:t>
          </a:r>
          <a:br>
            <a:rPr lang="en-US" sz="1300" kern="1200"/>
          </a:br>
          <a:endParaRPr lang="en-US" sz="1300" kern="1200">
            <a:latin typeface="Calibri"/>
          </a:endParaRPr>
        </a:p>
      </dsp:txBody>
      <dsp:txXfrm>
        <a:off x="3540821" y="576948"/>
        <a:ext cx="772241" cy="772241"/>
      </dsp:txXfrm>
    </dsp:sp>
    <dsp:sp modelId="{5E632594-4A67-413A-89CB-61318B7669EF}">
      <dsp:nvSpPr>
        <dsp:cNvPr id="0" name=""/>
        <dsp:cNvSpPr/>
      </dsp:nvSpPr>
      <dsp:spPr>
        <a:xfrm>
          <a:off x="3797506" y="1422825"/>
          <a:ext cx="1092115" cy="1092115"/>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Submeter end-uses</a:t>
          </a:r>
        </a:p>
      </dsp:txBody>
      <dsp:txXfrm>
        <a:off x="3957443" y="1582762"/>
        <a:ext cx="772241" cy="772241"/>
      </dsp:txXfrm>
    </dsp:sp>
    <dsp:sp modelId="{AB5404E7-1315-9647-92C1-C3E7EB672CA8}">
      <dsp:nvSpPr>
        <dsp:cNvPr id="0" name=""/>
        <dsp:cNvSpPr/>
      </dsp:nvSpPr>
      <dsp:spPr>
        <a:xfrm>
          <a:off x="3380884" y="2428640"/>
          <a:ext cx="1092115" cy="1092115"/>
        </a:xfrm>
        <a:prstGeom prst="ellipse">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Utility load research data (LRD)</a:t>
          </a:r>
        </a:p>
      </dsp:txBody>
      <dsp:txXfrm>
        <a:off x="3540821" y="2588577"/>
        <a:ext cx="772241" cy="772241"/>
      </dsp:txXfrm>
    </dsp:sp>
    <dsp:sp modelId="{193B8814-2585-554D-98A9-5F3FA458DA2C}">
      <dsp:nvSpPr>
        <dsp:cNvPr id="0" name=""/>
        <dsp:cNvSpPr/>
      </dsp:nvSpPr>
      <dsp:spPr>
        <a:xfrm>
          <a:off x="2375070" y="2845262"/>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Region 1 AMI data</a:t>
          </a:r>
        </a:p>
      </dsp:txBody>
      <dsp:txXfrm>
        <a:off x="2535007" y="3005199"/>
        <a:ext cx="772241" cy="772241"/>
      </dsp:txXfrm>
    </dsp:sp>
    <dsp:sp modelId="{B70BB440-6007-6E45-B1EE-E548BF95F372}">
      <dsp:nvSpPr>
        <dsp:cNvPr id="0" name=""/>
        <dsp:cNvSpPr/>
      </dsp:nvSpPr>
      <dsp:spPr>
        <a:xfrm>
          <a:off x="1369256" y="2428640"/>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Region 2 AMI data</a:t>
          </a:r>
        </a:p>
      </dsp:txBody>
      <dsp:txXfrm>
        <a:off x="1529193" y="2588577"/>
        <a:ext cx="772241" cy="772241"/>
      </dsp:txXfrm>
    </dsp:sp>
    <dsp:sp modelId="{25F80A63-2CD0-DE44-980C-057B3CC7A878}">
      <dsp:nvSpPr>
        <dsp:cNvPr id="0" name=""/>
        <dsp:cNvSpPr/>
      </dsp:nvSpPr>
      <dsp:spPr>
        <a:xfrm>
          <a:off x="952634" y="1422825"/>
          <a:ext cx="1092115" cy="1092115"/>
        </a:xfrm>
        <a:prstGeom prst="ellipse">
          <a:avLst/>
        </a:prstGeom>
        <a:solidFill>
          <a:schemeClr val="accent2">
            <a:alpha val="62000"/>
          </a:scheme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77850">
            <a:lnSpc>
              <a:spcPct val="90000"/>
            </a:lnSpc>
            <a:spcBef>
              <a:spcPct val="0"/>
            </a:spcBef>
            <a:spcAft>
              <a:spcPct val="35000"/>
            </a:spcAft>
          </a:pPr>
          <a:r>
            <a:rPr lang="en-US" sz="1300" kern="1200"/>
            <a:t>Region 3 AMI data</a:t>
          </a:r>
        </a:p>
      </dsp:txBody>
      <dsp:txXfrm>
        <a:off x="1112571" y="1582762"/>
        <a:ext cx="772241" cy="772241"/>
      </dsp:txXfrm>
    </dsp:sp>
    <dsp:sp modelId="{AD75DAF6-A4C2-934C-8305-B4E2C476455F}">
      <dsp:nvSpPr>
        <dsp:cNvPr id="0" name=""/>
        <dsp:cNvSpPr/>
      </dsp:nvSpPr>
      <dsp:spPr>
        <a:xfrm>
          <a:off x="1369256" y="417011"/>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Region 4 AMI data</a:t>
          </a:r>
        </a:p>
      </dsp:txBody>
      <dsp:txXfrm>
        <a:off x="1529193" y="576948"/>
        <a:ext cx="772241" cy="77224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14FD67-6F02-7343-B684-AC96CEF084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6FF03B4-B140-8144-A732-20B9EEBC2D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74086B-2C3B-344B-98C2-0720B8360B91}" type="datetimeFigureOut">
              <a:rPr lang="en-US" smtClean="0"/>
              <a:t>5/10/2021</a:t>
            </a:fld>
            <a:endParaRPr lang="en-US"/>
          </a:p>
        </p:txBody>
      </p:sp>
      <p:sp>
        <p:nvSpPr>
          <p:cNvPr id="4" name="Footer Placeholder 3">
            <a:extLst>
              <a:ext uri="{FF2B5EF4-FFF2-40B4-BE49-F238E27FC236}">
                <a16:creationId xmlns:a16="http://schemas.microsoft.com/office/drawing/2014/main" id="{5E192611-1E5E-3B44-8994-49D1647273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70EC5B7-4621-7145-8DB2-602B2F5FF1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0A1243-6548-7E43-B9B7-B2DD71E10201}" type="slidenum">
              <a:rPr lang="en-US" smtClean="0"/>
              <a:t>‹#›</a:t>
            </a:fld>
            <a:endParaRPr lang="en-US"/>
          </a:p>
        </p:txBody>
      </p:sp>
    </p:spTree>
    <p:extLst>
      <p:ext uri="{BB962C8B-B14F-4D97-AF65-F5344CB8AC3E}">
        <p14:creationId xmlns:p14="http://schemas.microsoft.com/office/powerpoint/2010/main" val="320703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7FED6-1CE0-9E49-8E28-4BC1AFD39CD7}" type="datetimeFigureOut">
              <a:t>5/10/2021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85793-58F2-5D45-93FF-B0076DA99FD1}" type="slidenum">
              <a:t>‹#›</a:t>
            </a:fld>
            <a:endParaRPr lang="en-US"/>
          </a:p>
        </p:txBody>
      </p:sp>
    </p:spTree>
    <p:extLst>
      <p:ext uri="{BB962C8B-B14F-4D97-AF65-F5344CB8AC3E}">
        <p14:creationId xmlns:p14="http://schemas.microsoft.com/office/powerpoint/2010/main" val="37290338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1272845"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Calibri"/>
              </a:rPr>
              <a:pPr marL="0" marR="0" lvl="0" indent="0" algn="r" defTabSz="1272845"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sym typeface="Calibri"/>
            </a:endParaRPr>
          </a:p>
        </p:txBody>
      </p:sp>
    </p:spTree>
    <p:extLst>
      <p:ext uri="{BB962C8B-B14F-4D97-AF65-F5344CB8AC3E}">
        <p14:creationId xmlns:p14="http://schemas.microsoft.com/office/powerpoint/2010/main" val="193054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0979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1633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4244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9129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a:t>18</a:t>
            </a:fld>
            <a:endParaRPr lang="en-US"/>
          </a:p>
        </p:txBody>
      </p:sp>
    </p:spTree>
    <p:extLst>
      <p:ext uri="{BB962C8B-B14F-4D97-AF65-F5344CB8AC3E}">
        <p14:creationId xmlns:p14="http://schemas.microsoft.com/office/powerpoint/2010/main" val="3669748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AF285793-58F2-5D45-93FF-B0076DA99FD1}" type="slidenum">
              <a:rPr lang="en-US" smtClean="0"/>
              <a:pPr/>
              <a:t>19</a:t>
            </a:fld>
            <a:endParaRPr lang="en-US"/>
          </a:p>
        </p:txBody>
      </p:sp>
    </p:spTree>
    <p:extLst>
      <p:ext uri="{BB962C8B-B14F-4D97-AF65-F5344CB8AC3E}">
        <p14:creationId xmlns:p14="http://schemas.microsoft.com/office/powerpoint/2010/main" val="2093407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Commercial calibration is behind residential – started 3mo later, had delay due to AMI data availability</a:t>
            </a:r>
          </a:p>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20</a:t>
            </a:fld>
            <a:endParaRPr lang="en-US"/>
          </a:p>
        </p:txBody>
      </p:sp>
    </p:spTree>
    <p:extLst>
      <p:ext uri="{BB962C8B-B14F-4D97-AF65-F5344CB8AC3E}">
        <p14:creationId xmlns:p14="http://schemas.microsoft.com/office/powerpoint/2010/main" val="3520446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previously presented the challenges of identifying misclassified buildings</a:t>
            </a:r>
          </a:p>
          <a:p>
            <a:r>
              <a:rPr lang="en-US"/>
              <a:t>	short version: removing very low outliers then applying 1/3-3X median band gets worst offenders</a:t>
            </a:r>
          </a:p>
          <a:p>
            <a:r>
              <a:rPr lang="en-US"/>
              <a:t>Found a new issue with Region 2 AMI data – missing longer periods from individual meters across the stock – explained later</a:t>
            </a:r>
          </a:p>
          <a:p>
            <a:r>
              <a:rPr lang="en-US"/>
              <a:t>We now have AMI data for 8 utilities in-hand and have starting comparing across and investigating them</a:t>
            </a:r>
          </a:p>
          <a:p>
            <a:r>
              <a:rPr lang="en-US"/>
              <a:t>New issue for some AMI datasets – utility said that 6 meters matched the building address, but only gave us data for 3</a:t>
            </a:r>
          </a:p>
          <a:p>
            <a:r>
              <a:rPr lang="en-US"/>
              <a:t>	And possible issue for all datasets: due to address mismatches or other unknown features, we think we have all meters for a building, but unknowingly don’t</a:t>
            </a:r>
          </a:p>
          <a:p>
            <a:r>
              <a:rPr lang="en-US"/>
              <a:t>	This is the most insidious type of error</a:t>
            </a:r>
          </a:p>
          <a:p>
            <a:r>
              <a:rPr lang="en-US"/>
              <a:t>	Fortunately, because the EUI is inside of the 3x median filter, ability to greatly shift magnitude of AMI is limited</a:t>
            </a:r>
          </a:p>
          <a:p>
            <a:r>
              <a:rPr lang="en-US"/>
              <a:t>	Currently investigating this</a:t>
            </a:r>
          </a:p>
          <a:p>
            <a:endParaRPr lang="en-US"/>
          </a:p>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21</a:t>
            </a:fld>
            <a:endParaRPr lang="en-US"/>
          </a:p>
        </p:txBody>
      </p:sp>
    </p:spTree>
    <p:extLst>
      <p:ext uri="{BB962C8B-B14F-4D97-AF65-F5344CB8AC3E}">
        <p14:creationId xmlns:p14="http://schemas.microsoft.com/office/powerpoint/2010/main" val="1193519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comparing means of different EUIs by building type across all 8 utilities, shape differences make sense (higher summer peaks in FL than WA) but magnitudes don’t</a:t>
            </a:r>
          </a:p>
          <a:p>
            <a:r>
              <a:rPr lang="en-US"/>
              <a:t>Then, had the realization that we haven’t been appropriately mentally accounting for the sample size differences between utilities</a:t>
            </a:r>
          </a:p>
          <a:p>
            <a:r>
              <a:rPr lang="en-US"/>
              <a:t>When you start including confidence intervals, the apparent differences start to look less inexplicable</a:t>
            </a:r>
          </a:p>
          <a:p>
            <a:r>
              <a:rPr lang="en-US"/>
              <a:t>We believe we need to incorporate these confidence intervals into both our thinking and our presentations</a:t>
            </a:r>
          </a:p>
        </p:txBody>
      </p:sp>
      <p:sp>
        <p:nvSpPr>
          <p:cNvPr id="4" name="Slide Number Placeholder 3"/>
          <p:cNvSpPr>
            <a:spLocks noGrp="1"/>
          </p:cNvSpPr>
          <p:nvPr>
            <p:ph type="sldNum" sz="quarter" idx="5"/>
          </p:nvPr>
        </p:nvSpPr>
        <p:spPr/>
        <p:txBody>
          <a:bodyPr/>
          <a:lstStyle/>
          <a:p>
            <a:fld id="{AF285793-58F2-5D45-93FF-B0076DA99FD1}" type="slidenum">
              <a:rPr lang="en-US" smtClean="0"/>
              <a:t>22</a:t>
            </a:fld>
            <a:endParaRPr lang="en-US"/>
          </a:p>
        </p:txBody>
      </p:sp>
    </p:spTree>
    <p:extLst>
      <p:ext uri="{BB962C8B-B14F-4D97-AF65-F5344CB8AC3E}">
        <p14:creationId xmlns:p14="http://schemas.microsoft.com/office/powerpoint/2010/main" val="1634849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We have been using submeter data to improve model inputs – presented today and in past</a:t>
            </a:r>
          </a:p>
          <a:p>
            <a:r>
              <a:rPr lang="en-US"/>
              <a:t>We have to date been relying almost exclusively on comparison to AMI data</a:t>
            </a:r>
          </a:p>
          <a:p>
            <a:r>
              <a:rPr lang="en-US"/>
              <a:t>We need to expand our horizons to other data sources (CBECS, EIA, and Load Research Data)</a:t>
            </a:r>
          </a:p>
          <a:p>
            <a:r>
              <a:rPr lang="en-US"/>
              <a:t>	This was always part of the plan, but importance has increased due to newly-understood range in AMI</a:t>
            </a:r>
          </a:p>
          <a:p>
            <a:r>
              <a:rPr lang="en-US"/>
              <a:t>We are working on these comparisons right now but don’t have them ready to present</a:t>
            </a:r>
          </a:p>
        </p:txBody>
      </p:sp>
      <p:sp>
        <p:nvSpPr>
          <p:cNvPr id="4" name="Slide Number Placeholder 3"/>
          <p:cNvSpPr>
            <a:spLocks noGrp="1"/>
          </p:cNvSpPr>
          <p:nvPr>
            <p:ph type="sldNum" sz="quarter" idx="5"/>
          </p:nvPr>
        </p:nvSpPr>
        <p:spPr/>
        <p:txBody>
          <a:bodyPr/>
          <a:lstStyle/>
          <a:p>
            <a:fld id="{AF285793-58F2-5D45-93FF-B0076DA99FD1}" type="slidenum">
              <a:rPr lang="en-US" smtClean="0"/>
              <a:t>23</a:t>
            </a:fld>
            <a:endParaRPr lang="en-US"/>
          </a:p>
        </p:txBody>
      </p:sp>
    </p:spTree>
    <p:extLst>
      <p:ext uri="{BB962C8B-B14F-4D97-AF65-F5344CB8AC3E}">
        <p14:creationId xmlns:p14="http://schemas.microsoft.com/office/powerpoint/2010/main" val="26611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1272845"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Calibri"/>
              </a:rPr>
              <a:pPr marL="0" marR="0" lvl="0" indent="0" algn="r" defTabSz="1272845"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sym typeface="Calibri"/>
            </a:endParaRPr>
          </a:p>
        </p:txBody>
      </p:sp>
    </p:spTree>
    <p:extLst>
      <p:ext uri="{BB962C8B-B14F-4D97-AF65-F5344CB8AC3E}">
        <p14:creationId xmlns:p14="http://schemas.microsoft.com/office/powerpoint/2010/main" val="1380679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filtering was done for the </a:t>
            </a:r>
            <a:r>
              <a:rPr lang="en-US" err="1">
                <a:cs typeface="Calibri"/>
              </a:rPr>
              <a:t>ami</a:t>
            </a:r>
            <a:r>
              <a:rPr lang="en-US">
                <a:cs typeface="Calibri"/>
              </a:rPr>
              <a:t> data comparison for Seattle</a:t>
            </a:r>
          </a:p>
        </p:txBody>
      </p:sp>
      <p:sp>
        <p:nvSpPr>
          <p:cNvPr id="4" name="Slide Number Placeholder 3"/>
          <p:cNvSpPr>
            <a:spLocks noGrp="1"/>
          </p:cNvSpPr>
          <p:nvPr>
            <p:ph type="sldNum" sz="quarter" idx="5"/>
          </p:nvPr>
        </p:nvSpPr>
        <p:spPr/>
        <p:txBody>
          <a:bodyPr/>
          <a:lstStyle/>
          <a:p>
            <a:fld id="{AF285793-58F2-5D45-93FF-B0076DA99FD1}" type="slidenum">
              <a:rPr lang="en-US"/>
              <a:t>29</a:t>
            </a:fld>
            <a:endParaRPr lang="en-US"/>
          </a:p>
        </p:txBody>
      </p:sp>
    </p:spTree>
    <p:extLst>
      <p:ext uri="{BB962C8B-B14F-4D97-AF65-F5344CB8AC3E}">
        <p14:creationId xmlns:p14="http://schemas.microsoft.com/office/powerpoint/2010/main" val="2667443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31</a:t>
            </a:fld>
            <a:endParaRPr lang="en-US"/>
          </a:p>
        </p:txBody>
      </p:sp>
    </p:spTree>
    <p:extLst>
      <p:ext uri="{BB962C8B-B14F-4D97-AF65-F5344CB8AC3E}">
        <p14:creationId xmlns:p14="http://schemas.microsoft.com/office/powerpoint/2010/main" val="2214188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error in the first region at the end of region 1 calibration is NOT the final error we expect at the end of the project</a:t>
            </a:r>
          </a:p>
        </p:txBody>
      </p:sp>
      <p:sp>
        <p:nvSpPr>
          <p:cNvPr id="4" name="Slide Number Placeholder 3"/>
          <p:cNvSpPr>
            <a:spLocks noGrp="1"/>
          </p:cNvSpPr>
          <p:nvPr>
            <p:ph type="sldNum" sz="quarter" idx="5"/>
          </p:nvPr>
        </p:nvSpPr>
        <p:spPr/>
        <p:txBody>
          <a:bodyPr/>
          <a:lstStyle/>
          <a:p>
            <a:fld id="{AF285793-58F2-5D45-93FF-B0076DA99FD1}" type="slidenum">
              <a:rPr lang="en-US" smtClean="0"/>
              <a:t>32</a:t>
            </a:fld>
            <a:endParaRPr lang="en-US"/>
          </a:p>
        </p:txBody>
      </p:sp>
    </p:spTree>
    <p:extLst>
      <p:ext uri="{BB962C8B-B14F-4D97-AF65-F5344CB8AC3E}">
        <p14:creationId xmlns:p14="http://schemas.microsoft.com/office/powerpoint/2010/main" val="137144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At the end of each regional calibration:</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a:t>Re-calculate Load Research Data comparison (18 utilities nationwide)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a:t>Re-calculate error for previously-calibrated regions </a:t>
            </a:r>
          </a:p>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33</a:t>
            </a:fld>
            <a:endParaRPr lang="en-US"/>
          </a:p>
        </p:txBody>
      </p:sp>
    </p:spTree>
    <p:extLst>
      <p:ext uri="{BB962C8B-B14F-4D97-AF65-F5344CB8AC3E}">
        <p14:creationId xmlns:p14="http://schemas.microsoft.com/office/powerpoint/2010/main" val="810603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many building characteristics, modeling approaches, etc. are used by all regions, we expect that calibration efforts for Region 1 will lower the starting error for Region 2 lower.</a:t>
            </a:r>
          </a:p>
        </p:txBody>
      </p:sp>
      <p:sp>
        <p:nvSpPr>
          <p:cNvPr id="4" name="Slide Number Placeholder 3"/>
          <p:cNvSpPr>
            <a:spLocks noGrp="1"/>
          </p:cNvSpPr>
          <p:nvPr>
            <p:ph type="sldNum" sz="quarter" idx="5"/>
          </p:nvPr>
        </p:nvSpPr>
        <p:spPr/>
        <p:txBody>
          <a:bodyPr/>
          <a:lstStyle/>
          <a:p>
            <a:fld id="{AF285793-58F2-5D45-93FF-B0076DA99FD1}" type="slidenum">
              <a:rPr lang="en-US" smtClean="0"/>
              <a:t>34</a:t>
            </a:fld>
            <a:endParaRPr lang="en-US"/>
          </a:p>
        </p:txBody>
      </p:sp>
    </p:spTree>
    <p:extLst>
      <p:ext uri="{BB962C8B-B14F-4D97-AF65-F5344CB8AC3E}">
        <p14:creationId xmlns:p14="http://schemas.microsoft.com/office/powerpoint/2010/main" val="1418133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Re-emphasize: the error in the Region 1 at the end of Region 1 calibration is NOT the final error we expect at the end of the project; many of the improvements we make over time will cascade back and improve the error for previously calibrated regions.</a:t>
            </a:r>
          </a:p>
        </p:txBody>
      </p:sp>
      <p:sp>
        <p:nvSpPr>
          <p:cNvPr id="4" name="Slide Number Placeholder 3"/>
          <p:cNvSpPr>
            <a:spLocks noGrp="1"/>
          </p:cNvSpPr>
          <p:nvPr>
            <p:ph type="sldNum" sz="quarter" idx="5"/>
          </p:nvPr>
        </p:nvSpPr>
        <p:spPr/>
        <p:txBody>
          <a:bodyPr/>
          <a:lstStyle/>
          <a:p>
            <a:fld id="{AF285793-58F2-5D45-93FF-B0076DA99FD1}" type="slidenum">
              <a:rPr lang="en-US" smtClean="0"/>
              <a:t>35</a:t>
            </a:fld>
            <a:endParaRPr lang="en-US"/>
          </a:p>
        </p:txBody>
      </p:sp>
    </p:spTree>
    <p:extLst>
      <p:ext uri="{BB962C8B-B14F-4D97-AF65-F5344CB8AC3E}">
        <p14:creationId xmlns:p14="http://schemas.microsoft.com/office/powerpoint/2010/main" val="1994443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36</a:t>
            </a:fld>
            <a:endParaRPr lang="en-US"/>
          </a:p>
        </p:txBody>
      </p:sp>
    </p:spTree>
    <p:extLst>
      <p:ext uri="{BB962C8B-B14F-4D97-AF65-F5344CB8AC3E}">
        <p14:creationId xmlns:p14="http://schemas.microsoft.com/office/powerpoint/2010/main" val="1109178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will be relevant across all regions</a:t>
            </a:r>
          </a:p>
        </p:txBody>
      </p:sp>
      <p:sp>
        <p:nvSpPr>
          <p:cNvPr id="4" name="Slide Number Placeholder 3"/>
          <p:cNvSpPr>
            <a:spLocks noGrp="1"/>
          </p:cNvSpPr>
          <p:nvPr>
            <p:ph type="sldNum" sz="quarter" idx="5"/>
          </p:nvPr>
        </p:nvSpPr>
        <p:spPr/>
        <p:txBody>
          <a:bodyPr/>
          <a:lstStyle/>
          <a:p>
            <a:fld id="{AF285793-58F2-5D45-93FF-B0076DA99FD1}" type="slidenum">
              <a:rPr lang="en-US" smtClean="0"/>
              <a:t>37</a:t>
            </a:fld>
            <a:endParaRPr lang="en-US"/>
          </a:p>
        </p:txBody>
      </p:sp>
    </p:spTree>
    <p:extLst>
      <p:ext uri="{BB962C8B-B14F-4D97-AF65-F5344CB8AC3E}">
        <p14:creationId xmlns:p14="http://schemas.microsoft.com/office/powerpoint/2010/main" val="1254757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38</a:t>
            </a:fld>
            <a:endParaRPr lang="en-US"/>
          </a:p>
        </p:txBody>
      </p:sp>
    </p:spTree>
    <p:extLst>
      <p:ext uri="{BB962C8B-B14F-4D97-AF65-F5344CB8AC3E}">
        <p14:creationId xmlns:p14="http://schemas.microsoft.com/office/powerpoint/2010/main" val="1694830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39</a:t>
            </a:fld>
            <a:endParaRPr lang="en-US"/>
          </a:p>
        </p:txBody>
      </p:sp>
    </p:spTree>
    <p:extLst>
      <p:ext uri="{BB962C8B-B14F-4D97-AF65-F5344CB8AC3E}">
        <p14:creationId xmlns:p14="http://schemas.microsoft.com/office/powerpoint/2010/main" val="898769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3484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Medium size city, partially urban, partially rural</a:t>
            </a:r>
          </a:p>
          <a:p>
            <a:r>
              <a:rPr lang="en-US"/>
              <a:t>Not huge building counts for all building types…EUIs hard to judge for things like hotels, large offices</a:t>
            </a:r>
          </a:p>
        </p:txBody>
      </p:sp>
      <p:sp>
        <p:nvSpPr>
          <p:cNvPr id="4" name="Slide Number Placeholder 3"/>
          <p:cNvSpPr>
            <a:spLocks noGrp="1"/>
          </p:cNvSpPr>
          <p:nvPr>
            <p:ph type="sldNum" sz="quarter" idx="5"/>
          </p:nvPr>
        </p:nvSpPr>
        <p:spPr/>
        <p:txBody>
          <a:bodyPr/>
          <a:lstStyle/>
          <a:p>
            <a:fld id="{AF285793-58F2-5D45-93FF-B0076DA99FD1}" type="slidenum">
              <a:rPr lang="en-US" smtClean="0"/>
              <a:t>40</a:t>
            </a:fld>
            <a:endParaRPr lang="en-US"/>
          </a:p>
        </p:txBody>
      </p:sp>
    </p:spTree>
    <p:extLst>
      <p:ext uri="{BB962C8B-B14F-4D97-AF65-F5344CB8AC3E}">
        <p14:creationId xmlns:p14="http://schemas.microsoft.com/office/powerpoint/2010/main" val="980732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41</a:t>
            </a:fld>
            <a:endParaRPr lang="en-US"/>
          </a:p>
        </p:txBody>
      </p:sp>
    </p:spTree>
    <p:extLst>
      <p:ext uri="{BB962C8B-B14F-4D97-AF65-F5344CB8AC3E}">
        <p14:creationId xmlns:p14="http://schemas.microsoft.com/office/powerpoint/2010/main" val="3759483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Going to go through the individual updates fairly quickly due to time,</a:t>
            </a:r>
          </a:p>
        </p:txBody>
      </p:sp>
      <p:sp>
        <p:nvSpPr>
          <p:cNvPr id="4" name="Slide Number Placeholder 3"/>
          <p:cNvSpPr>
            <a:spLocks noGrp="1"/>
          </p:cNvSpPr>
          <p:nvPr>
            <p:ph type="sldNum" sz="quarter" idx="5"/>
          </p:nvPr>
        </p:nvSpPr>
        <p:spPr/>
        <p:txBody>
          <a:bodyPr/>
          <a:lstStyle/>
          <a:p>
            <a:fld id="{AF285793-58F2-5D45-93FF-B0076DA99FD1}" type="slidenum">
              <a:rPr lang="en-US" smtClean="0"/>
              <a:t>42</a:t>
            </a:fld>
            <a:endParaRPr lang="en-US"/>
          </a:p>
        </p:txBody>
      </p:sp>
    </p:spTree>
    <p:extLst>
      <p:ext uri="{BB962C8B-B14F-4D97-AF65-F5344CB8AC3E}">
        <p14:creationId xmlns:p14="http://schemas.microsoft.com/office/powerpoint/2010/main" val="613180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0000"/>
                </a:solidFill>
              </a:rPr>
              <a:t>Show what we did</a:t>
            </a:r>
          </a:p>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43</a:t>
            </a:fld>
            <a:endParaRPr lang="en-US"/>
          </a:p>
        </p:txBody>
      </p:sp>
    </p:spTree>
    <p:extLst>
      <p:ext uri="{BB962C8B-B14F-4D97-AF65-F5344CB8AC3E}">
        <p14:creationId xmlns:p14="http://schemas.microsoft.com/office/powerpoint/2010/main" val="1457259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0000"/>
                </a:solidFill>
              </a:rPr>
              <a:t>Show what we did</a:t>
            </a:r>
          </a:p>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44</a:t>
            </a:fld>
            <a:endParaRPr lang="en-US"/>
          </a:p>
        </p:txBody>
      </p:sp>
    </p:spTree>
    <p:extLst>
      <p:ext uri="{BB962C8B-B14F-4D97-AF65-F5344CB8AC3E}">
        <p14:creationId xmlns:p14="http://schemas.microsoft.com/office/powerpoint/2010/main" val="3509110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0000"/>
                </a:solidFill>
              </a:rPr>
              <a:t>Show what we did</a:t>
            </a:r>
          </a:p>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45</a:t>
            </a:fld>
            <a:endParaRPr lang="en-US"/>
          </a:p>
        </p:txBody>
      </p:sp>
    </p:spTree>
    <p:extLst>
      <p:ext uri="{BB962C8B-B14F-4D97-AF65-F5344CB8AC3E}">
        <p14:creationId xmlns:p14="http://schemas.microsoft.com/office/powerpoint/2010/main" val="1860467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 slight difference (look at AM base load), but very little change</a:t>
            </a:r>
          </a:p>
        </p:txBody>
      </p:sp>
      <p:sp>
        <p:nvSpPr>
          <p:cNvPr id="4" name="Slide Number Placeholder 3"/>
          <p:cNvSpPr>
            <a:spLocks noGrp="1"/>
          </p:cNvSpPr>
          <p:nvPr>
            <p:ph type="sldNum" sz="quarter" idx="5"/>
          </p:nvPr>
        </p:nvSpPr>
        <p:spPr/>
        <p:txBody>
          <a:bodyPr/>
          <a:lstStyle/>
          <a:p>
            <a:fld id="{AF285793-58F2-5D45-93FF-B0076DA99FD1}" type="slidenum">
              <a:rPr lang="en-US" smtClean="0"/>
              <a:t>48</a:t>
            </a:fld>
            <a:endParaRPr lang="en-US"/>
          </a:p>
        </p:txBody>
      </p:sp>
    </p:spTree>
    <p:extLst>
      <p:ext uri="{BB962C8B-B14F-4D97-AF65-F5344CB8AC3E}">
        <p14:creationId xmlns:p14="http://schemas.microsoft.com/office/powerpoint/2010/main" val="34162163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0000"/>
                </a:solidFill>
              </a:rPr>
              <a:t>Show what we did</a:t>
            </a:r>
          </a:p>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49</a:t>
            </a:fld>
            <a:endParaRPr lang="en-US"/>
          </a:p>
        </p:txBody>
      </p:sp>
    </p:spTree>
    <p:extLst>
      <p:ext uri="{BB962C8B-B14F-4D97-AF65-F5344CB8AC3E}">
        <p14:creationId xmlns:p14="http://schemas.microsoft.com/office/powerpoint/2010/main" val="3765095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there are various info available in 2015 LMC (as shown in those boxes)</a:t>
            </a:r>
          </a:p>
          <a:p>
            <a:pPr marL="171450" indent="-171450">
              <a:buFontTx/>
              <a:buChar char="-"/>
            </a:pPr>
            <a:r>
              <a:rPr lang="en-US"/>
              <a:t>for understanding nationwide parking exterior light characteristics</a:t>
            </a:r>
          </a:p>
          <a:p>
            <a:pPr marL="171450" indent="-171450">
              <a:buFontTx/>
              <a:buChar char="-"/>
            </a:pPr>
            <a:r>
              <a:rPr lang="en-US"/>
              <a:t>and also can derive LPD with simple math by combining with info from PNNL study</a:t>
            </a:r>
          </a:p>
        </p:txBody>
      </p:sp>
      <p:sp>
        <p:nvSpPr>
          <p:cNvPr id="4" name="Slide Number Placeholder 3"/>
          <p:cNvSpPr>
            <a:spLocks noGrp="1"/>
          </p:cNvSpPr>
          <p:nvPr>
            <p:ph type="sldNum" sz="quarter" idx="5"/>
          </p:nvPr>
        </p:nvSpPr>
        <p:spPr/>
        <p:txBody>
          <a:bodyPr/>
          <a:lstStyle/>
          <a:p>
            <a:fld id="{AF285793-58F2-5D45-93FF-B0076DA99FD1}" type="slidenum">
              <a:rPr lang="en-US" smtClean="0"/>
              <a:t>50</a:t>
            </a:fld>
            <a:endParaRPr lang="en-US"/>
          </a:p>
        </p:txBody>
      </p:sp>
    </p:spTree>
    <p:extLst>
      <p:ext uri="{BB962C8B-B14F-4D97-AF65-F5344CB8AC3E}">
        <p14:creationId xmlns:p14="http://schemas.microsoft.com/office/powerpoint/2010/main" val="946347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value derived in previous slide was used to create a new set of LPDs for each template</a:t>
            </a:r>
          </a:p>
          <a:p>
            <a:pPr marL="171450" indent="-171450">
              <a:buFontTx/>
              <a:buChar char="-"/>
            </a:pPr>
            <a:r>
              <a:rPr lang="en-US"/>
              <a:t>original ComStock values generally has higher LPD</a:t>
            </a:r>
          </a:p>
          <a:p>
            <a:pPr marL="171450" indent="-171450">
              <a:buFontTx/>
              <a:buChar char="-"/>
            </a:pPr>
            <a:r>
              <a:rPr lang="en-US"/>
              <a:t>and the new set of LPDs based on LMC was applied with values in red box.</a:t>
            </a:r>
          </a:p>
        </p:txBody>
      </p:sp>
      <p:sp>
        <p:nvSpPr>
          <p:cNvPr id="4" name="Slide Number Placeholder 3"/>
          <p:cNvSpPr>
            <a:spLocks noGrp="1"/>
          </p:cNvSpPr>
          <p:nvPr>
            <p:ph type="sldNum" sz="quarter" idx="5"/>
          </p:nvPr>
        </p:nvSpPr>
        <p:spPr/>
        <p:txBody>
          <a:bodyPr/>
          <a:lstStyle/>
          <a:p>
            <a:fld id="{AF285793-58F2-5D45-93FF-B0076DA99FD1}" type="slidenum">
              <a:rPr lang="en-US" smtClean="0"/>
              <a:t>51</a:t>
            </a:fld>
            <a:endParaRPr lang="en-US"/>
          </a:p>
        </p:txBody>
      </p:sp>
    </p:spTree>
    <p:extLst>
      <p:ext uri="{BB962C8B-B14F-4D97-AF65-F5344CB8AC3E}">
        <p14:creationId xmlns:p14="http://schemas.microsoft.com/office/powerpoint/2010/main" val="2333764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9163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total load end use break down shows reduction in exterior lighting power consumption.</a:t>
            </a:r>
          </a:p>
        </p:txBody>
      </p:sp>
      <p:sp>
        <p:nvSpPr>
          <p:cNvPr id="4" name="Slide Number Placeholder 3"/>
          <p:cNvSpPr>
            <a:spLocks noGrp="1"/>
          </p:cNvSpPr>
          <p:nvPr>
            <p:ph type="sldNum" sz="quarter" idx="5"/>
          </p:nvPr>
        </p:nvSpPr>
        <p:spPr/>
        <p:txBody>
          <a:bodyPr/>
          <a:lstStyle/>
          <a:p>
            <a:fld id="{AF285793-58F2-5D45-93FF-B0076DA99FD1}" type="slidenum">
              <a:rPr lang="en-US" smtClean="0"/>
              <a:t>52</a:t>
            </a:fld>
            <a:endParaRPr lang="en-US"/>
          </a:p>
        </p:txBody>
      </p:sp>
    </p:spTree>
    <p:extLst>
      <p:ext uri="{BB962C8B-B14F-4D97-AF65-F5344CB8AC3E}">
        <p14:creationId xmlns:p14="http://schemas.microsoft.com/office/powerpoint/2010/main" val="1741516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0000"/>
                </a:solidFill>
              </a:rPr>
              <a:t>- relaxing lunch load reduction not implemented yet. but soon to be updated.</a:t>
            </a:r>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53</a:t>
            </a:fld>
            <a:endParaRPr lang="en-US"/>
          </a:p>
        </p:txBody>
      </p:sp>
    </p:spTree>
    <p:extLst>
      <p:ext uri="{BB962C8B-B14F-4D97-AF65-F5344CB8AC3E}">
        <p14:creationId xmlns:p14="http://schemas.microsoft.com/office/powerpoint/2010/main" val="11752922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54</a:t>
            </a:fld>
            <a:endParaRPr lang="en-US"/>
          </a:p>
        </p:txBody>
      </p:sp>
    </p:spTree>
    <p:extLst>
      <p:ext uri="{BB962C8B-B14F-4D97-AF65-F5344CB8AC3E}">
        <p14:creationId xmlns:p14="http://schemas.microsoft.com/office/powerpoint/2010/main" val="12645194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55</a:t>
            </a:fld>
            <a:endParaRPr lang="en-US"/>
          </a:p>
        </p:txBody>
      </p:sp>
    </p:spTree>
    <p:extLst>
      <p:ext uri="{BB962C8B-B14F-4D97-AF65-F5344CB8AC3E}">
        <p14:creationId xmlns:p14="http://schemas.microsoft.com/office/powerpoint/2010/main" val="19311530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Several building types are not included in this implementation due to insufficient data. </a:t>
            </a:r>
          </a:p>
        </p:txBody>
      </p:sp>
      <p:sp>
        <p:nvSpPr>
          <p:cNvPr id="4" name="Slide Number Placeholder 3"/>
          <p:cNvSpPr>
            <a:spLocks noGrp="1"/>
          </p:cNvSpPr>
          <p:nvPr>
            <p:ph type="sldNum" sz="quarter" idx="5"/>
          </p:nvPr>
        </p:nvSpPr>
        <p:spPr/>
        <p:txBody>
          <a:bodyPr/>
          <a:lstStyle/>
          <a:p>
            <a:fld id="{AF285793-58F2-5D45-93FF-B0076DA99FD1}" type="slidenum">
              <a:rPr lang="en-US" smtClean="0"/>
              <a:t>57</a:t>
            </a:fld>
            <a:endParaRPr lang="en-US"/>
          </a:p>
        </p:txBody>
      </p:sp>
    </p:spTree>
    <p:extLst>
      <p:ext uri="{BB962C8B-B14F-4D97-AF65-F5344CB8AC3E}">
        <p14:creationId xmlns:p14="http://schemas.microsoft.com/office/powerpoint/2010/main" val="39815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thing to point out is at least this is filtered down to the building types we are modeling.  Other data sources (EIA, LRD) will include all commercial sector.</a:t>
            </a:r>
          </a:p>
        </p:txBody>
      </p:sp>
      <p:sp>
        <p:nvSpPr>
          <p:cNvPr id="4" name="Slide Number Placeholder 3"/>
          <p:cNvSpPr>
            <a:spLocks noGrp="1"/>
          </p:cNvSpPr>
          <p:nvPr>
            <p:ph type="sldNum" sz="quarter" idx="5"/>
          </p:nvPr>
        </p:nvSpPr>
        <p:spPr/>
        <p:txBody>
          <a:bodyPr/>
          <a:lstStyle/>
          <a:p>
            <a:fld id="{AF285793-58F2-5D45-93FF-B0076DA99FD1}" type="slidenum">
              <a:rPr lang="en-US" smtClean="0"/>
              <a:t>62</a:t>
            </a:fld>
            <a:endParaRPr lang="en-US"/>
          </a:p>
        </p:txBody>
      </p:sp>
    </p:spTree>
    <p:extLst>
      <p:ext uri="{BB962C8B-B14F-4D97-AF65-F5344CB8AC3E}">
        <p14:creationId xmlns:p14="http://schemas.microsoft.com/office/powerpoint/2010/main" val="5428296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while samples for calibration are retained well for fort collins and PGE, seattle AMI data has time series data quality issue that makes the calibration comparison difficult for warehouse</a:t>
            </a:r>
          </a:p>
        </p:txBody>
      </p:sp>
      <p:sp>
        <p:nvSpPr>
          <p:cNvPr id="4" name="Slide Number Placeholder 3"/>
          <p:cNvSpPr>
            <a:spLocks noGrp="1"/>
          </p:cNvSpPr>
          <p:nvPr>
            <p:ph type="sldNum" sz="quarter" idx="5"/>
          </p:nvPr>
        </p:nvSpPr>
        <p:spPr/>
        <p:txBody>
          <a:bodyPr/>
          <a:lstStyle/>
          <a:p>
            <a:fld id="{AF285793-58F2-5D45-93FF-B0076DA99FD1}" type="slidenum">
              <a:rPr lang="en-US" smtClean="0"/>
              <a:t>75</a:t>
            </a:fld>
            <a:endParaRPr lang="en-US"/>
          </a:p>
        </p:txBody>
      </p:sp>
    </p:spTree>
    <p:extLst>
      <p:ext uri="{BB962C8B-B14F-4D97-AF65-F5344CB8AC3E}">
        <p14:creationId xmlns:p14="http://schemas.microsoft.com/office/powerpoint/2010/main" val="4215906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while samples for calibration are retained well for fort collins and PGE, seattle AMI data has time series data quality issue that makes the calibration comparison difficult for warehouse</a:t>
            </a:r>
          </a:p>
        </p:txBody>
      </p:sp>
      <p:sp>
        <p:nvSpPr>
          <p:cNvPr id="4" name="Slide Number Placeholder 3"/>
          <p:cNvSpPr>
            <a:spLocks noGrp="1"/>
          </p:cNvSpPr>
          <p:nvPr>
            <p:ph type="sldNum" sz="quarter" idx="5"/>
          </p:nvPr>
        </p:nvSpPr>
        <p:spPr/>
        <p:txBody>
          <a:bodyPr/>
          <a:lstStyle/>
          <a:p>
            <a:fld id="{AF285793-58F2-5D45-93FF-B0076DA99FD1}" type="slidenum">
              <a:rPr lang="en-US" smtClean="0"/>
              <a:t>76</a:t>
            </a:fld>
            <a:endParaRPr lang="en-US"/>
          </a:p>
        </p:txBody>
      </p:sp>
    </p:spTree>
    <p:extLst>
      <p:ext uri="{BB962C8B-B14F-4D97-AF65-F5344CB8AC3E}">
        <p14:creationId xmlns:p14="http://schemas.microsoft.com/office/powerpoint/2010/main" val="10735409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while samples for calibration are retained well for fort collins and PGE, seattle AMI data has time series data quality issue that makes the calibration comparison difficult for warehouse</a:t>
            </a:r>
          </a:p>
        </p:txBody>
      </p:sp>
      <p:sp>
        <p:nvSpPr>
          <p:cNvPr id="4" name="Slide Number Placeholder 3"/>
          <p:cNvSpPr>
            <a:spLocks noGrp="1"/>
          </p:cNvSpPr>
          <p:nvPr>
            <p:ph type="sldNum" sz="quarter" idx="5"/>
          </p:nvPr>
        </p:nvSpPr>
        <p:spPr/>
        <p:txBody>
          <a:bodyPr/>
          <a:lstStyle/>
          <a:p>
            <a:fld id="{AF285793-58F2-5D45-93FF-B0076DA99FD1}" type="slidenum">
              <a:rPr lang="en-US" smtClean="0"/>
              <a:t>77</a:t>
            </a:fld>
            <a:endParaRPr lang="en-US"/>
          </a:p>
        </p:txBody>
      </p:sp>
    </p:spTree>
    <p:extLst>
      <p:ext uri="{BB962C8B-B14F-4D97-AF65-F5344CB8AC3E}">
        <p14:creationId xmlns:p14="http://schemas.microsoft.com/office/powerpoint/2010/main" val="7699897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while samples for calibration are retained well for fort collins and PGE, seattle AMI data has time series data quality issue that makes the calibration comparison difficult for warehouse</a:t>
            </a:r>
          </a:p>
        </p:txBody>
      </p:sp>
      <p:sp>
        <p:nvSpPr>
          <p:cNvPr id="4" name="Slide Number Placeholder 3"/>
          <p:cNvSpPr>
            <a:spLocks noGrp="1"/>
          </p:cNvSpPr>
          <p:nvPr>
            <p:ph type="sldNum" sz="quarter" idx="5"/>
          </p:nvPr>
        </p:nvSpPr>
        <p:spPr/>
        <p:txBody>
          <a:bodyPr/>
          <a:lstStyle/>
          <a:p>
            <a:fld id="{AF285793-58F2-5D45-93FF-B0076DA99FD1}" type="slidenum">
              <a:rPr lang="en-US" smtClean="0"/>
              <a:t>79</a:t>
            </a:fld>
            <a:endParaRPr lang="en-US"/>
          </a:p>
        </p:txBody>
      </p:sp>
    </p:spTree>
    <p:extLst>
      <p:ext uri="{BB962C8B-B14F-4D97-AF65-F5344CB8AC3E}">
        <p14:creationId xmlns:p14="http://schemas.microsoft.com/office/powerpoint/2010/main" val="3895862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7460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while samples for calibration are retained well for fort collins and PGE, seattle AMI data has time series data quality issue that makes the calibration comparison difficult for warehouse</a:t>
            </a:r>
          </a:p>
        </p:txBody>
      </p:sp>
      <p:sp>
        <p:nvSpPr>
          <p:cNvPr id="4" name="Slide Number Placeholder 3"/>
          <p:cNvSpPr>
            <a:spLocks noGrp="1"/>
          </p:cNvSpPr>
          <p:nvPr>
            <p:ph type="sldNum" sz="quarter" idx="5"/>
          </p:nvPr>
        </p:nvSpPr>
        <p:spPr/>
        <p:txBody>
          <a:bodyPr/>
          <a:lstStyle/>
          <a:p>
            <a:fld id="{AF285793-58F2-5D45-93FF-B0076DA99FD1}" type="slidenum">
              <a:rPr lang="en-US" smtClean="0"/>
              <a:t>80</a:t>
            </a:fld>
            <a:endParaRPr lang="en-US"/>
          </a:p>
        </p:txBody>
      </p:sp>
    </p:spTree>
    <p:extLst>
      <p:ext uri="{BB962C8B-B14F-4D97-AF65-F5344CB8AC3E}">
        <p14:creationId xmlns:p14="http://schemas.microsoft.com/office/powerpoint/2010/main" val="4370480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while samples for calibration are retained well for fort collins and PGE, seattle AMI data has time series data quality issue that makes the calibration comparison difficult for warehouse</a:t>
            </a:r>
          </a:p>
        </p:txBody>
      </p:sp>
      <p:sp>
        <p:nvSpPr>
          <p:cNvPr id="4" name="Slide Number Placeholder 3"/>
          <p:cNvSpPr>
            <a:spLocks noGrp="1"/>
          </p:cNvSpPr>
          <p:nvPr>
            <p:ph type="sldNum" sz="quarter" idx="5"/>
          </p:nvPr>
        </p:nvSpPr>
        <p:spPr/>
        <p:txBody>
          <a:bodyPr/>
          <a:lstStyle/>
          <a:p>
            <a:fld id="{AF285793-58F2-5D45-93FF-B0076DA99FD1}" type="slidenum">
              <a:rPr lang="en-US" smtClean="0"/>
              <a:t>81</a:t>
            </a:fld>
            <a:endParaRPr lang="en-US"/>
          </a:p>
        </p:txBody>
      </p:sp>
    </p:spTree>
    <p:extLst>
      <p:ext uri="{BB962C8B-B14F-4D97-AF65-F5344CB8AC3E}">
        <p14:creationId xmlns:p14="http://schemas.microsoft.com/office/powerpoint/2010/main" val="33916823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while samples for calibration are retained well for fort collins and PGE, seattle AMI data has time series data quality issue that makes the calibration comparison difficult for warehouse</a:t>
            </a:r>
          </a:p>
        </p:txBody>
      </p:sp>
      <p:sp>
        <p:nvSpPr>
          <p:cNvPr id="4" name="Slide Number Placeholder 3"/>
          <p:cNvSpPr>
            <a:spLocks noGrp="1"/>
          </p:cNvSpPr>
          <p:nvPr>
            <p:ph type="sldNum" sz="quarter" idx="5"/>
          </p:nvPr>
        </p:nvSpPr>
        <p:spPr/>
        <p:txBody>
          <a:bodyPr/>
          <a:lstStyle/>
          <a:p>
            <a:fld id="{AF285793-58F2-5D45-93FF-B0076DA99FD1}" type="slidenum">
              <a:rPr lang="en-US" smtClean="0"/>
              <a:t>82</a:t>
            </a:fld>
            <a:endParaRPr lang="en-US"/>
          </a:p>
        </p:txBody>
      </p:sp>
    </p:spTree>
    <p:extLst>
      <p:ext uri="{BB962C8B-B14F-4D97-AF65-F5344CB8AC3E}">
        <p14:creationId xmlns:p14="http://schemas.microsoft.com/office/powerpoint/2010/main" val="30903008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while samples for calibration are retained well for fort collins and PGE, seattle AMI data has time series data quality issue that makes the calibration comparison difficult for warehouse</a:t>
            </a:r>
          </a:p>
        </p:txBody>
      </p:sp>
      <p:sp>
        <p:nvSpPr>
          <p:cNvPr id="4" name="Slide Number Placeholder 3"/>
          <p:cNvSpPr>
            <a:spLocks noGrp="1"/>
          </p:cNvSpPr>
          <p:nvPr>
            <p:ph type="sldNum" sz="quarter" idx="5"/>
          </p:nvPr>
        </p:nvSpPr>
        <p:spPr/>
        <p:txBody>
          <a:bodyPr/>
          <a:lstStyle/>
          <a:p>
            <a:fld id="{AF285793-58F2-5D45-93FF-B0076DA99FD1}" type="slidenum">
              <a:rPr lang="en-US" smtClean="0"/>
              <a:t>83</a:t>
            </a:fld>
            <a:endParaRPr lang="en-US"/>
          </a:p>
        </p:txBody>
      </p:sp>
    </p:spTree>
    <p:extLst>
      <p:ext uri="{BB962C8B-B14F-4D97-AF65-F5344CB8AC3E}">
        <p14:creationId xmlns:p14="http://schemas.microsoft.com/office/powerpoint/2010/main" val="7515962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while samples for calibration are retained well for fort collins and PGE, seattle AMI data has time series data quality issue that makes the calibration comparison difficult for warehouse</a:t>
            </a:r>
          </a:p>
        </p:txBody>
      </p:sp>
      <p:sp>
        <p:nvSpPr>
          <p:cNvPr id="4" name="Slide Number Placeholder 3"/>
          <p:cNvSpPr>
            <a:spLocks noGrp="1"/>
          </p:cNvSpPr>
          <p:nvPr>
            <p:ph type="sldNum" sz="quarter" idx="5"/>
          </p:nvPr>
        </p:nvSpPr>
        <p:spPr/>
        <p:txBody>
          <a:bodyPr/>
          <a:lstStyle/>
          <a:p>
            <a:fld id="{AF285793-58F2-5D45-93FF-B0076DA99FD1}" type="slidenum">
              <a:rPr lang="en-US" smtClean="0"/>
              <a:t>84</a:t>
            </a:fld>
            <a:endParaRPr lang="en-US"/>
          </a:p>
        </p:txBody>
      </p:sp>
    </p:spTree>
    <p:extLst>
      <p:ext uri="{BB962C8B-B14F-4D97-AF65-F5344CB8AC3E}">
        <p14:creationId xmlns:p14="http://schemas.microsoft.com/office/powerpoint/2010/main" val="12607180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while samples for calibration are retained well for fort collins and PGE, seattle AMI data has time series data quality issue that makes the calibration comparison difficult for warehouse</a:t>
            </a:r>
          </a:p>
        </p:txBody>
      </p:sp>
      <p:sp>
        <p:nvSpPr>
          <p:cNvPr id="4" name="Slide Number Placeholder 3"/>
          <p:cNvSpPr>
            <a:spLocks noGrp="1"/>
          </p:cNvSpPr>
          <p:nvPr>
            <p:ph type="sldNum" sz="quarter" idx="5"/>
          </p:nvPr>
        </p:nvSpPr>
        <p:spPr/>
        <p:txBody>
          <a:bodyPr/>
          <a:lstStyle/>
          <a:p>
            <a:fld id="{AF285793-58F2-5D45-93FF-B0076DA99FD1}" type="slidenum">
              <a:rPr lang="en-US" smtClean="0"/>
              <a:t>86</a:t>
            </a:fld>
            <a:endParaRPr lang="en-US"/>
          </a:p>
        </p:txBody>
      </p:sp>
    </p:spTree>
    <p:extLst>
      <p:ext uri="{BB962C8B-B14F-4D97-AF65-F5344CB8AC3E}">
        <p14:creationId xmlns:p14="http://schemas.microsoft.com/office/powerpoint/2010/main" val="33501023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while samples for calibration are retained well for fort collins and PGE, seattle AMI data has time series data quality issue that makes the calibration comparison difficult for warehouse</a:t>
            </a:r>
          </a:p>
        </p:txBody>
      </p:sp>
      <p:sp>
        <p:nvSpPr>
          <p:cNvPr id="4" name="Slide Number Placeholder 3"/>
          <p:cNvSpPr>
            <a:spLocks noGrp="1"/>
          </p:cNvSpPr>
          <p:nvPr>
            <p:ph type="sldNum" sz="quarter" idx="5"/>
          </p:nvPr>
        </p:nvSpPr>
        <p:spPr/>
        <p:txBody>
          <a:bodyPr/>
          <a:lstStyle/>
          <a:p>
            <a:fld id="{AF285793-58F2-5D45-93FF-B0076DA99FD1}" type="slidenum">
              <a:rPr lang="en-US" smtClean="0"/>
              <a:t>87</a:t>
            </a:fld>
            <a:endParaRPr lang="en-US"/>
          </a:p>
        </p:txBody>
      </p:sp>
    </p:spTree>
    <p:extLst>
      <p:ext uri="{BB962C8B-B14F-4D97-AF65-F5344CB8AC3E}">
        <p14:creationId xmlns:p14="http://schemas.microsoft.com/office/powerpoint/2010/main" val="11861139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while samples for calibration are retained well for fort collins and PGE, seattle AMI data has time series data quality issue that makes the calibration comparison difficult for warehouse</a:t>
            </a:r>
          </a:p>
        </p:txBody>
      </p:sp>
      <p:sp>
        <p:nvSpPr>
          <p:cNvPr id="4" name="Slide Number Placeholder 3"/>
          <p:cNvSpPr>
            <a:spLocks noGrp="1"/>
          </p:cNvSpPr>
          <p:nvPr>
            <p:ph type="sldNum" sz="quarter" idx="5"/>
          </p:nvPr>
        </p:nvSpPr>
        <p:spPr/>
        <p:txBody>
          <a:bodyPr/>
          <a:lstStyle/>
          <a:p>
            <a:fld id="{AF285793-58F2-5D45-93FF-B0076DA99FD1}" type="slidenum">
              <a:rPr lang="en-US" smtClean="0"/>
              <a:t>88</a:t>
            </a:fld>
            <a:endParaRPr lang="en-US"/>
          </a:p>
        </p:txBody>
      </p:sp>
    </p:spTree>
    <p:extLst>
      <p:ext uri="{BB962C8B-B14F-4D97-AF65-F5344CB8AC3E}">
        <p14:creationId xmlns:p14="http://schemas.microsoft.com/office/powerpoint/2010/main" val="19335137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while samples for calibration are retained well for fort collins and PGE, seattle AMI data has time series data quality issue that makes the calibration comparison difficult for warehouse</a:t>
            </a:r>
          </a:p>
        </p:txBody>
      </p:sp>
      <p:sp>
        <p:nvSpPr>
          <p:cNvPr id="4" name="Slide Number Placeholder 3"/>
          <p:cNvSpPr>
            <a:spLocks noGrp="1"/>
          </p:cNvSpPr>
          <p:nvPr>
            <p:ph type="sldNum" sz="quarter" idx="5"/>
          </p:nvPr>
        </p:nvSpPr>
        <p:spPr/>
        <p:txBody>
          <a:bodyPr/>
          <a:lstStyle/>
          <a:p>
            <a:fld id="{AF285793-58F2-5D45-93FF-B0076DA99FD1}" type="slidenum">
              <a:rPr lang="en-US" smtClean="0"/>
              <a:t>89</a:t>
            </a:fld>
            <a:endParaRPr lang="en-US"/>
          </a:p>
        </p:txBody>
      </p:sp>
    </p:spTree>
    <p:extLst>
      <p:ext uri="{BB962C8B-B14F-4D97-AF65-F5344CB8AC3E}">
        <p14:creationId xmlns:p14="http://schemas.microsoft.com/office/powerpoint/2010/main" val="19094260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while samples for calibration are retained well for fort collins and PGE, seattle AMI data has time series data quality issue that makes the calibration comparison difficult for warehouse</a:t>
            </a:r>
          </a:p>
        </p:txBody>
      </p:sp>
      <p:sp>
        <p:nvSpPr>
          <p:cNvPr id="4" name="Slide Number Placeholder 3"/>
          <p:cNvSpPr>
            <a:spLocks noGrp="1"/>
          </p:cNvSpPr>
          <p:nvPr>
            <p:ph type="sldNum" sz="quarter" idx="5"/>
          </p:nvPr>
        </p:nvSpPr>
        <p:spPr/>
        <p:txBody>
          <a:bodyPr/>
          <a:lstStyle/>
          <a:p>
            <a:fld id="{AF285793-58F2-5D45-93FF-B0076DA99FD1}" type="slidenum">
              <a:rPr lang="en-US" smtClean="0"/>
              <a:t>90</a:t>
            </a:fld>
            <a:endParaRPr lang="en-US"/>
          </a:p>
        </p:txBody>
      </p:sp>
    </p:spTree>
    <p:extLst>
      <p:ext uri="{BB962C8B-B14F-4D97-AF65-F5344CB8AC3E}">
        <p14:creationId xmlns:p14="http://schemas.microsoft.com/office/powerpoint/2010/main" val="318819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9739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while samples for calibration are retained well for fort </a:t>
            </a:r>
            <a:r>
              <a:rPr lang="en-US" err="1"/>
              <a:t>collins</a:t>
            </a:r>
            <a:r>
              <a:rPr lang="en-US"/>
              <a:t> and PGE, </a:t>
            </a:r>
            <a:r>
              <a:rPr lang="en-US" err="1"/>
              <a:t>seattle</a:t>
            </a:r>
            <a:r>
              <a:rPr lang="en-US"/>
              <a:t> AMI data has time series data quality issue that makes the calibration comparison difficult for warehouse</a:t>
            </a:r>
          </a:p>
        </p:txBody>
      </p:sp>
      <p:sp>
        <p:nvSpPr>
          <p:cNvPr id="4" name="Slide Number Placeholder 3"/>
          <p:cNvSpPr>
            <a:spLocks noGrp="1"/>
          </p:cNvSpPr>
          <p:nvPr>
            <p:ph type="sldNum" sz="quarter" idx="5"/>
          </p:nvPr>
        </p:nvSpPr>
        <p:spPr/>
        <p:txBody>
          <a:bodyPr/>
          <a:lstStyle/>
          <a:p>
            <a:fld id="{AF285793-58F2-5D45-93FF-B0076DA99FD1}" type="slidenum">
              <a:rPr lang="en-US" smtClean="0"/>
              <a:t>91</a:t>
            </a:fld>
            <a:endParaRPr lang="en-US"/>
          </a:p>
        </p:txBody>
      </p:sp>
    </p:spTree>
    <p:extLst>
      <p:ext uri="{BB962C8B-B14F-4D97-AF65-F5344CB8AC3E}">
        <p14:creationId xmlns:p14="http://schemas.microsoft.com/office/powerpoint/2010/main" val="32303875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93</a:t>
            </a:fld>
            <a:endParaRPr lang="en-US"/>
          </a:p>
        </p:txBody>
      </p:sp>
    </p:spTree>
    <p:extLst>
      <p:ext uri="{BB962C8B-B14F-4D97-AF65-F5344CB8AC3E}">
        <p14:creationId xmlns:p14="http://schemas.microsoft.com/office/powerpoint/2010/main" val="33749056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94</a:t>
            </a:fld>
            <a:endParaRPr lang="en-US"/>
          </a:p>
        </p:txBody>
      </p:sp>
    </p:spTree>
    <p:extLst>
      <p:ext uri="{BB962C8B-B14F-4D97-AF65-F5344CB8AC3E}">
        <p14:creationId xmlns:p14="http://schemas.microsoft.com/office/powerpoint/2010/main" val="40193242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95</a:t>
            </a:fld>
            <a:endParaRPr lang="en-US"/>
          </a:p>
        </p:txBody>
      </p:sp>
    </p:spTree>
    <p:extLst>
      <p:ext uri="{BB962C8B-B14F-4D97-AF65-F5344CB8AC3E}">
        <p14:creationId xmlns:p14="http://schemas.microsoft.com/office/powerpoint/2010/main" val="6851243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96</a:t>
            </a:fld>
            <a:endParaRPr lang="en-US"/>
          </a:p>
        </p:txBody>
      </p:sp>
    </p:spTree>
    <p:extLst>
      <p:ext uri="{BB962C8B-B14F-4D97-AF65-F5344CB8AC3E}">
        <p14:creationId xmlns:p14="http://schemas.microsoft.com/office/powerpoint/2010/main" val="27876857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98</a:t>
            </a:fld>
            <a:endParaRPr lang="en-US"/>
          </a:p>
        </p:txBody>
      </p:sp>
    </p:spTree>
    <p:extLst>
      <p:ext uri="{BB962C8B-B14F-4D97-AF65-F5344CB8AC3E}">
        <p14:creationId xmlns:p14="http://schemas.microsoft.com/office/powerpoint/2010/main" val="1904550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Com, the truth data continues to prove to be the biggest priority</a:t>
            </a:r>
          </a:p>
        </p:txBody>
      </p:sp>
      <p:sp>
        <p:nvSpPr>
          <p:cNvPr id="4" name="Slide Number Placeholder 3"/>
          <p:cNvSpPr>
            <a:spLocks noGrp="1"/>
          </p:cNvSpPr>
          <p:nvPr>
            <p:ph type="sldNum" sz="quarter" idx="5"/>
          </p:nvPr>
        </p:nvSpPr>
        <p:spPr/>
        <p:txBody>
          <a:bodyPr/>
          <a:lstStyle/>
          <a:p>
            <a:fld id="{AF285793-58F2-5D45-93FF-B0076DA99FD1}" type="slidenum">
              <a:rPr lang="en-US" smtClean="0"/>
              <a:t>99</a:t>
            </a:fld>
            <a:endParaRPr lang="en-US"/>
          </a:p>
        </p:txBody>
      </p:sp>
    </p:spTree>
    <p:extLst>
      <p:ext uri="{BB962C8B-B14F-4D97-AF65-F5344CB8AC3E}">
        <p14:creationId xmlns:p14="http://schemas.microsoft.com/office/powerpoint/2010/main" val="19210294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101</a:t>
            </a:fld>
            <a:endParaRPr lang="en-US"/>
          </a:p>
        </p:txBody>
      </p:sp>
    </p:spTree>
    <p:extLst>
      <p:ext uri="{BB962C8B-B14F-4D97-AF65-F5344CB8AC3E}">
        <p14:creationId xmlns:p14="http://schemas.microsoft.com/office/powerpoint/2010/main" val="21818064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102</a:t>
            </a:fld>
            <a:endParaRPr lang="en-US"/>
          </a:p>
        </p:txBody>
      </p:sp>
    </p:spTree>
    <p:extLst>
      <p:ext uri="{BB962C8B-B14F-4D97-AF65-F5344CB8AC3E}">
        <p14:creationId xmlns:p14="http://schemas.microsoft.com/office/powerpoint/2010/main" val="3391277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677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290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1438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s://thesource.nrel.gov/publishing/disclaimers.html"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8.xml"/><Relationship Id="rId4" Type="http://schemas.openxmlformats.org/officeDocument/2006/relationships/image" Target="../media/image31.sv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644345" y="387178"/>
            <a:ext cx="6334897" cy="3039762"/>
          </a:xfrm>
          <a:prstGeom prst="rect">
            <a:avLst/>
          </a:prstGeom>
          <a:ln>
            <a:solidFill>
              <a:schemeClr val="tx1">
                <a:lumMod val="20000"/>
                <a:lumOff val="80000"/>
              </a:schemeClr>
            </a:solidFill>
          </a:ln>
        </p:spPr>
      </p:pic>
      <p:sp>
        <p:nvSpPr>
          <p:cNvPr id="3" name="TextBox 2"/>
          <p:cNvSpPr txBox="1"/>
          <p:nvPr userDrawn="1"/>
        </p:nvSpPr>
        <p:spPr>
          <a:xfrm>
            <a:off x="321275" y="222424"/>
            <a:ext cx="2240692" cy="3970318"/>
          </a:xfrm>
          <a:prstGeom prst="rect">
            <a:avLst/>
          </a:prstGeom>
          <a:noFill/>
        </p:spPr>
        <p:txBody>
          <a:bodyPr wrap="square" rtlCol="0">
            <a:spAutoFit/>
          </a:bodyPr>
          <a:lstStyle/>
          <a:p>
            <a:pPr algn="l"/>
            <a:r>
              <a:rPr lang="en-US" sz="1800" b="1" i="1">
                <a:solidFill>
                  <a:srgbClr val="FF0000"/>
                </a:solidFill>
              </a:rPr>
              <a:t>PC Users:</a:t>
            </a:r>
          </a:p>
          <a:p>
            <a:pPr algn="l"/>
            <a:r>
              <a:rPr lang="en-US" sz="1800" i="1">
                <a:solidFill>
                  <a:srgbClr val="FF0000"/>
                </a:solidFill>
              </a:rPr>
              <a:t>Microsoft PowerPoint for Windows has default settings that continually compress images. To avoid loss</a:t>
            </a:r>
            <a:r>
              <a:rPr lang="en-US" sz="1800" i="1" baseline="0">
                <a:solidFill>
                  <a:srgbClr val="FF0000"/>
                </a:solidFill>
              </a:rPr>
              <a:t> of quality </a:t>
            </a:r>
            <a:r>
              <a:rPr lang="en-US" sz="1800" i="1">
                <a:solidFill>
                  <a:srgbClr val="FF0000"/>
                </a:solidFill>
              </a:rPr>
              <a:t>for photos and graphics within this presentation file,</a:t>
            </a:r>
            <a:r>
              <a:rPr lang="en-US" sz="1800" i="1" baseline="0">
                <a:solidFill>
                  <a:srgbClr val="FF0000"/>
                </a:solidFill>
              </a:rPr>
              <a:t> </a:t>
            </a:r>
            <a:r>
              <a:rPr lang="en-US" sz="1800" i="1">
                <a:solidFill>
                  <a:srgbClr val="FF0000"/>
                </a:solidFill>
              </a:rPr>
              <a:t>please follow these</a:t>
            </a:r>
            <a:r>
              <a:rPr lang="en-US" sz="1800" i="1" baseline="0">
                <a:solidFill>
                  <a:srgbClr val="FF0000"/>
                </a:solidFill>
              </a:rPr>
              <a:t> instructions </a:t>
            </a:r>
            <a:r>
              <a:rPr lang="en-US" sz="1800" i="1">
                <a:solidFill>
                  <a:srgbClr val="FF0000"/>
                </a:solidFill>
              </a:rPr>
              <a:t>to change your software settings.</a:t>
            </a:r>
            <a:endParaRPr lang="en-US" sz="1800"/>
          </a:p>
          <a:p>
            <a:endParaRPr lang="en-US" sz="1800"/>
          </a:p>
        </p:txBody>
      </p:sp>
    </p:spTree>
    <p:extLst>
      <p:ext uri="{BB962C8B-B14F-4D97-AF65-F5344CB8AC3E}">
        <p14:creationId xmlns:p14="http://schemas.microsoft.com/office/powerpoint/2010/main" val="16136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3142765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725204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26572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1145866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223442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1567617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7011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67454" y="1252017"/>
            <a:ext cx="3952146" cy="1348326"/>
          </a:xfrm>
        </p:spPr>
        <p:txBody>
          <a:bodyPr anchor="b" anchorCtr="0">
            <a:noAutofit/>
          </a:bodyPr>
          <a:lstStyle>
            <a:lvl1pPr marL="0" indent="0">
              <a:buNone/>
              <a:defRPr sz="3000"/>
            </a:lvl1pPr>
          </a:lstStyle>
          <a:p>
            <a:pPr lvl="0"/>
            <a:r>
              <a:rPr lang="en-US"/>
              <a:t>Transition Slide Title</a:t>
            </a:r>
          </a:p>
        </p:txBody>
      </p:sp>
      <p:cxnSp>
        <p:nvCxnSpPr>
          <p:cNvPr id="4" name="Straight Connector 3"/>
          <p:cNvCxnSpPr/>
          <p:nvPr userDrawn="1"/>
        </p:nvCxnSpPr>
        <p:spPr>
          <a:xfrm>
            <a:off x="570335" y="2780783"/>
            <a:ext cx="4574979"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Subtitle or additional text</a:t>
            </a:r>
          </a:p>
        </p:txBody>
      </p:sp>
    </p:spTree>
    <p:extLst>
      <p:ext uri="{BB962C8B-B14F-4D97-AF65-F5344CB8AC3E}">
        <p14:creationId xmlns:p14="http://schemas.microsoft.com/office/powerpoint/2010/main" val="2811229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7"/>
          <p:cNvSpPr>
            <a:spLocks noGrp="1"/>
          </p:cNvSpPr>
          <p:nvPr>
            <p:ph type="body" sz="quarter" idx="10" hasCustomPrompt="1"/>
          </p:nvPr>
        </p:nvSpPr>
        <p:spPr>
          <a:xfrm>
            <a:off x="467454" y="1252017"/>
            <a:ext cx="3952146" cy="1348326"/>
          </a:xfrm>
        </p:spPr>
        <p:txBody>
          <a:bodyPr anchor="b" anchorCtr="0">
            <a:noAutofit/>
          </a:bodyPr>
          <a:lstStyle>
            <a:lvl1pPr marL="0" indent="0">
              <a:buNone/>
              <a:defRPr sz="3000">
                <a:solidFill>
                  <a:srgbClr val="FFFFFF"/>
                </a:solidFill>
              </a:defRPr>
            </a:lvl1pPr>
          </a:lstStyle>
          <a:p>
            <a:pPr lvl="0"/>
            <a:r>
              <a:rPr lang="en-US"/>
              <a:t>Transition Slide Title</a:t>
            </a:r>
          </a:p>
        </p:txBody>
      </p:sp>
      <p:cxnSp>
        <p:nvCxnSpPr>
          <p:cNvPr id="4" name="Straight Connector 3"/>
          <p:cNvCxnSpPr/>
          <p:nvPr userDrawn="1"/>
        </p:nvCxnSpPr>
        <p:spPr>
          <a:xfrm>
            <a:off x="570335" y="2780783"/>
            <a:ext cx="4574979"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or additional text</a:t>
            </a:r>
          </a:p>
        </p:txBody>
      </p:sp>
    </p:spTree>
    <p:extLst>
      <p:ext uri="{BB962C8B-B14F-4D97-AF65-F5344CB8AC3E}">
        <p14:creationId xmlns:p14="http://schemas.microsoft.com/office/powerpoint/2010/main" val="19411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solidFill>
            <a:schemeClr val="bg1">
              <a:lumMod val="95000"/>
            </a:schemeClr>
          </a:solidFill>
        </p:spPr>
        <p:txBody>
          <a:bodyPr/>
          <a:lstStyle>
            <a:lvl1pPr marL="0" indent="0" algn="ctr">
              <a:buNone/>
              <a:defRPr baseline="0"/>
            </a:lvl1pPr>
          </a:lstStyle>
          <a:p>
            <a:r>
              <a:rPr lang="en-US"/>
              <a:t>Insert a large image here</a:t>
            </a:r>
          </a:p>
        </p:txBody>
      </p:sp>
      <p:sp>
        <p:nvSpPr>
          <p:cNvPr id="6" name="Text Placeholder 5"/>
          <p:cNvSpPr>
            <a:spLocks noGrp="1"/>
          </p:cNvSpPr>
          <p:nvPr>
            <p:ph type="body" sz="quarter" idx="11" hasCustomPrompt="1"/>
          </p:nvPr>
        </p:nvSpPr>
        <p:spPr>
          <a:xfrm>
            <a:off x="-1" y="1590675"/>
            <a:ext cx="5565779" cy="62865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2281663"/>
            <a:ext cx="3747874" cy="62865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Transition Slide</a:t>
            </a:r>
          </a:p>
        </p:txBody>
      </p:sp>
    </p:spTree>
    <p:extLst>
      <p:ext uri="{BB962C8B-B14F-4D97-AF65-F5344CB8AC3E}">
        <p14:creationId xmlns:p14="http://schemas.microsoft.com/office/powerpoint/2010/main" val="3788749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736975" y="1252017"/>
            <a:ext cx="4322144" cy="1348326"/>
          </a:xfrm>
        </p:spPr>
        <p:txBody>
          <a:bodyPr anchor="b" anchorCtr="0">
            <a:noAutofit/>
          </a:bodyPr>
          <a:lstStyle>
            <a:lvl1pPr marL="0" indent="0">
              <a:buNone/>
              <a:defRPr sz="3000"/>
            </a:lvl1pPr>
          </a:lstStyle>
          <a:p>
            <a:pPr lvl="0"/>
            <a:r>
              <a:rPr lang="en-US"/>
              <a:t>Title</a:t>
            </a:r>
          </a:p>
        </p:txBody>
      </p:sp>
      <p:cxnSp>
        <p:nvCxnSpPr>
          <p:cNvPr id="10" name="Straight Connector 9"/>
          <p:cNvCxnSpPr/>
          <p:nvPr userDrawn="1"/>
        </p:nvCxnSpPr>
        <p:spPr>
          <a:xfrm>
            <a:off x="3839856" y="2780783"/>
            <a:ext cx="421926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3736975" y="2961483"/>
            <a:ext cx="4322763"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63528C9F-D43C-8E4B-8E26-1B7ED4C7506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429012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09739" cy="1699456"/>
          </a:xfrm>
        </p:spPr>
        <p:txBody>
          <a:bodyPr/>
          <a:lstStyle/>
          <a:p>
            <a:r>
              <a:rPr lang="en-US"/>
              <a:t>Data Slide: </a:t>
            </a:r>
            <a:br>
              <a:rPr lang="en-US"/>
            </a:br>
            <a:r>
              <a:rPr lang="en-US"/>
              <a:t>Keep Title Concise</a:t>
            </a:r>
          </a:p>
        </p:txBody>
      </p:sp>
      <p:sp>
        <p:nvSpPr>
          <p:cNvPr id="4" name="Text Placeholder 3"/>
          <p:cNvSpPr>
            <a:spLocks noGrp="1"/>
          </p:cNvSpPr>
          <p:nvPr>
            <p:ph type="body" sz="quarter" idx="10" hasCustomPrompt="1"/>
          </p:nvPr>
        </p:nvSpPr>
        <p:spPr>
          <a:xfrm>
            <a:off x="4077835" y="417513"/>
            <a:ext cx="4769303" cy="1281943"/>
          </a:xfrm>
        </p:spPr>
        <p:txBody>
          <a:bodyPr lIns="0" tIns="0" rIns="0" bIns="0" anchor="ctr" anchorCtr="0">
            <a:noAutofit/>
          </a:bodyPr>
          <a:lstStyle>
            <a:lvl1pPr marL="0" indent="0">
              <a:buNone/>
              <a:defRPr sz="2000"/>
            </a:lvl1pPr>
          </a:lstStyle>
          <a:p>
            <a:pPr lvl="0"/>
            <a:r>
              <a:rPr lang="en-US"/>
              <a:t>Summary or description text about the slide, charts, data go here.</a:t>
            </a:r>
          </a:p>
        </p:txBody>
      </p:sp>
      <p:sp>
        <p:nvSpPr>
          <p:cNvPr id="5" name="Chart Placeholder 6"/>
          <p:cNvSpPr>
            <a:spLocks noGrp="1"/>
          </p:cNvSpPr>
          <p:nvPr>
            <p:ph type="chart" sz="quarter" idx="11" hasCustomPrompt="1"/>
          </p:nvPr>
        </p:nvSpPr>
        <p:spPr>
          <a:xfrm>
            <a:off x="468313" y="2081080"/>
            <a:ext cx="1883539" cy="1436109"/>
          </a:xfrm>
          <a:prstGeom prst="rect">
            <a:avLst/>
          </a:prstGeom>
        </p:spPr>
        <p:txBody>
          <a:bodyPr vert="horz"/>
          <a:lstStyle>
            <a:lvl1pPr marL="0" indent="0">
              <a:buNone/>
              <a:defRPr sz="1200"/>
            </a:lvl1pPr>
          </a:lstStyle>
          <a:p>
            <a:r>
              <a:rPr lang="en-US"/>
              <a:t>Insert Chart</a:t>
            </a:r>
          </a:p>
        </p:txBody>
      </p:sp>
      <p:sp>
        <p:nvSpPr>
          <p:cNvPr id="10" name="Chart Placeholder 6"/>
          <p:cNvSpPr>
            <a:spLocks noGrp="1"/>
          </p:cNvSpPr>
          <p:nvPr>
            <p:ph type="chart" sz="quarter" idx="12" hasCustomPrompt="1"/>
          </p:nvPr>
        </p:nvSpPr>
        <p:spPr>
          <a:xfrm>
            <a:off x="6963599" y="2081080"/>
            <a:ext cx="1883539" cy="1436109"/>
          </a:xfrm>
          <a:prstGeom prst="rect">
            <a:avLst/>
          </a:prstGeom>
        </p:spPr>
        <p:txBody>
          <a:bodyPr vert="horz"/>
          <a:lstStyle>
            <a:lvl1pPr marL="0" indent="0">
              <a:buNone/>
              <a:defRPr sz="1200"/>
            </a:lvl1pPr>
          </a:lstStyle>
          <a:p>
            <a:r>
              <a:rPr lang="en-US"/>
              <a:t>Insert Chart</a:t>
            </a:r>
          </a:p>
        </p:txBody>
      </p:sp>
      <p:sp>
        <p:nvSpPr>
          <p:cNvPr id="11" name="Chart Placeholder 6"/>
          <p:cNvSpPr>
            <a:spLocks noGrp="1"/>
          </p:cNvSpPr>
          <p:nvPr>
            <p:ph type="chart" sz="quarter" idx="13" hasCustomPrompt="1"/>
          </p:nvPr>
        </p:nvSpPr>
        <p:spPr>
          <a:xfrm>
            <a:off x="4765926" y="2081080"/>
            <a:ext cx="1883539" cy="1436109"/>
          </a:xfrm>
          <a:prstGeom prst="rect">
            <a:avLst/>
          </a:prstGeom>
        </p:spPr>
        <p:txBody>
          <a:bodyPr vert="horz"/>
          <a:lstStyle>
            <a:lvl1pPr marL="0" indent="0">
              <a:buNone/>
              <a:defRPr sz="1200"/>
            </a:lvl1pPr>
          </a:lstStyle>
          <a:p>
            <a:r>
              <a:rPr lang="en-US"/>
              <a:t>Insert Chart</a:t>
            </a:r>
          </a:p>
        </p:txBody>
      </p:sp>
      <p:sp>
        <p:nvSpPr>
          <p:cNvPr id="12" name="Chart Placeholder 6"/>
          <p:cNvSpPr>
            <a:spLocks noGrp="1"/>
          </p:cNvSpPr>
          <p:nvPr>
            <p:ph type="chart" sz="quarter" idx="14" hasCustomPrompt="1"/>
          </p:nvPr>
        </p:nvSpPr>
        <p:spPr>
          <a:xfrm>
            <a:off x="2618059" y="2081080"/>
            <a:ext cx="1883539" cy="1436109"/>
          </a:xfrm>
          <a:prstGeom prst="rect">
            <a:avLst/>
          </a:prstGeom>
        </p:spPr>
        <p:txBody>
          <a:bodyPr vert="horz"/>
          <a:lstStyle>
            <a:lvl1pPr marL="0" indent="0">
              <a:buNone/>
              <a:defRPr sz="1200"/>
            </a:lvl1pPr>
          </a:lstStyle>
          <a:p>
            <a:r>
              <a:rPr lang="en-US"/>
              <a:t>Insert Chart</a:t>
            </a:r>
          </a:p>
        </p:txBody>
      </p:sp>
      <p:sp>
        <p:nvSpPr>
          <p:cNvPr id="14" name="Text Placeholder 13"/>
          <p:cNvSpPr>
            <a:spLocks noGrp="1"/>
          </p:cNvSpPr>
          <p:nvPr>
            <p:ph type="body" sz="quarter" idx="15" hasCustomPrompt="1"/>
          </p:nvPr>
        </p:nvSpPr>
        <p:spPr>
          <a:xfrm>
            <a:off x="468312"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5" name="Text Placeholder 13"/>
          <p:cNvSpPr>
            <a:spLocks noGrp="1"/>
          </p:cNvSpPr>
          <p:nvPr>
            <p:ph type="body" sz="quarter" idx="16" hasCustomPrompt="1"/>
          </p:nvPr>
        </p:nvSpPr>
        <p:spPr>
          <a:xfrm>
            <a:off x="2618823"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6" name="Text Placeholder 13"/>
          <p:cNvSpPr>
            <a:spLocks noGrp="1"/>
          </p:cNvSpPr>
          <p:nvPr>
            <p:ph type="body" sz="quarter" idx="17" hasCustomPrompt="1"/>
          </p:nvPr>
        </p:nvSpPr>
        <p:spPr>
          <a:xfrm>
            <a:off x="4766690"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7" name="Text Placeholder 13"/>
          <p:cNvSpPr>
            <a:spLocks noGrp="1"/>
          </p:cNvSpPr>
          <p:nvPr>
            <p:ph type="body" sz="quarter" idx="18" hasCustomPrompt="1"/>
          </p:nvPr>
        </p:nvSpPr>
        <p:spPr>
          <a:xfrm>
            <a:off x="6963599"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8" name="Text Placeholder 13"/>
          <p:cNvSpPr>
            <a:spLocks noGrp="1"/>
          </p:cNvSpPr>
          <p:nvPr>
            <p:ph type="body" sz="quarter" idx="19" hasCustomPrompt="1"/>
          </p:nvPr>
        </p:nvSpPr>
        <p:spPr>
          <a:xfrm>
            <a:off x="468312" y="4675059"/>
            <a:ext cx="1882775" cy="205197"/>
          </a:xfrm>
        </p:spPr>
        <p:txBody>
          <a:bodyPr lIns="0" tIns="0" rIns="0" bIns="0">
            <a:noAutofit/>
          </a:bodyPr>
          <a:lstStyle>
            <a:lvl1pPr marL="0" indent="0" algn="l">
              <a:buNone/>
              <a:defRPr sz="1000" baseline="0"/>
            </a:lvl1pPr>
            <a:lvl2pPr>
              <a:defRPr sz="1400"/>
            </a:lvl2pPr>
            <a:lvl3pPr>
              <a:defRPr sz="1400"/>
            </a:lvl3pPr>
            <a:lvl4pPr>
              <a:defRPr sz="1400"/>
            </a:lvl4pPr>
            <a:lvl5pPr>
              <a:defRPr sz="1400"/>
            </a:lvl5pPr>
          </a:lstStyle>
          <a:p>
            <a:pPr lvl="0"/>
            <a:r>
              <a:rPr lang="en-US"/>
              <a:t>Data citation</a:t>
            </a:r>
          </a:p>
        </p:txBody>
      </p:sp>
      <p:sp>
        <p:nvSpPr>
          <p:cNvPr id="19" name="TextBox 18"/>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332969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0"/>
            <a:ext cx="9144000" cy="5143500"/>
          </a:xfrm>
        </p:spPr>
        <p:txBody>
          <a:bodyPr>
            <a:normAutofit/>
          </a:bodyPr>
          <a:lstStyle>
            <a:lvl1pPr marL="0" indent="0" algn="r">
              <a:buNone/>
              <a:defRPr sz="1800"/>
            </a:lvl1pPr>
          </a:lstStyle>
          <a:p>
            <a:r>
              <a:rPr lang="en-US"/>
              <a:t>Insert a large image here</a:t>
            </a:r>
          </a:p>
        </p:txBody>
      </p:sp>
      <p:sp>
        <p:nvSpPr>
          <p:cNvPr id="16" name="Text Placeholder 6"/>
          <p:cNvSpPr>
            <a:spLocks noGrp="1"/>
          </p:cNvSpPr>
          <p:nvPr>
            <p:ph type="body" sz="quarter" idx="40"/>
          </p:nvPr>
        </p:nvSpPr>
        <p:spPr>
          <a:xfrm>
            <a:off x="0" y="2561212"/>
            <a:ext cx="9144000" cy="1983121"/>
          </a:xfrm>
          <a:prstGeom prst="rect">
            <a:avLst/>
          </a:prstGeom>
          <a:solidFill>
            <a:schemeClr val="bg1">
              <a:lumMod val="95000"/>
              <a:alpha val="85000"/>
            </a:schemeClr>
          </a:solidFill>
        </p:spPr>
        <p:txBody>
          <a:bodyPr vert="horz"/>
          <a:lstStyle>
            <a:lvl1pPr marL="0" indent="0" algn="ctr">
              <a:buNone/>
              <a:defRPr sz="100">
                <a:solidFill>
                  <a:srgbClr val="333333"/>
                </a:solidFill>
              </a:defRPr>
            </a:lvl1pPr>
          </a:lstStyle>
          <a:p>
            <a:pPr lvl="0"/>
            <a:r>
              <a:rPr lang="en-US"/>
              <a:t>Edit Master text styles</a:t>
            </a:r>
          </a:p>
        </p:txBody>
      </p:sp>
      <p:sp>
        <p:nvSpPr>
          <p:cNvPr id="17" name="Text Placeholder 3"/>
          <p:cNvSpPr>
            <a:spLocks noGrp="1"/>
          </p:cNvSpPr>
          <p:nvPr>
            <p:ph type="body" sz="quarter" idx="18" hasCustomPrompt="1"/>
          </p:nvPr>
        </p:nvSpPr>
        <p:spPr>
          <a:xfrm>
            <a:off x="46831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3"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32"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3982103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17" name="Text Placeholder 3"/>
          <p:cNvSpPr>
            <a:spLocks noGrp="1"/>
          </p:cNvSpPr>
          <p:nvPr>
            <p:ph type="body" sz="quarter" idx="18" hasCustomPrompt="1"/>
          </p:nvPr>
        </p:nvSpPr>
        <p:spPr>
          <a:xfrm>
            <a:off x="46831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3"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8"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9"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0"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1"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2"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3"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660572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5" name="Text Placeholder 14"/>
          <p:cNvSpPr>
            <a:spLocks noGrp="1"/>
          </p:cNvSpPr>
          <p:nvPr>
            <p:ph type="body" sz="quarter" idx="50" hasCustomPrompt="1"/>
          </p:nvPr>
        </p:nvSpPr>
        <p:spPr>
          <a:xfrm>
            <a:off x="479425" y="2968625"/>
            <a:ext cx="8267686" cy="1738313"/>
          </a:xfrm>
        </p:spPr>
        <p:txBody>
          <a:bodyPr lIns="0" tIns="0" rIns="0" bIns="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Short Slide Summary</a:t>
            </a:r>
          </a:p>
        </p:txBody>
      </p:sp>
      <p:sp>
        <p:nvSpPr>
          <p:cNvPr id="2" name="Title 1"/>
          <p:cNvSpPr>
            <a:spLocks noGrp="1"/>
          </p:cNvSpPr>
          <p:nvPr>
            <p:ph type="title" hasCustomPrompt="1"/>
          </p:nvPr>
        </p:nvSpPr>
        <p:spPr>
          <a:xfrm>
            <a:off x="0" y="2186187"/>
            <a:ext cx="4936982" cy="497572"/>
          </a:xfrm>
        </p:spPr>
        <p:txBody>
          <a:bodyPr lIns="274320" tIns="91440" bIns="45720">
            <a:spAutoFit/>
          </a:bodyPr>
          <a:lstStyle>
            <a:lvl1pPr algn="l">
              <a:defRPr/>
            </a:lvl1pPr>
          </a:lstStyle>
          <a:p>
            <a:pPr lvl="0"/>
            <a:r>
              <a:rPr lang="en-US"/>
              <a:t>Title: Content Slide</a:t>
            </a:r>
          </a:p>
        </p:txBody>
      </p:sp>
    </p:spTree>
    <p:extLst>
      <p:ext uri="{BB962C8B-B14F-4D97-AF65-F5344CB8AC3E}">
        <p14:creationId xmlns:p14="http://schemas.microsoft.com/office/powerpoint/2010/main" val="1638536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Slide - Half Blue - Half Photo">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0"/>
            <a:ext cx="9144000" cy="3205163"/>
          </a:xfrm>
          <a:solidFill>
            <a:schemeClr val="bg1">
              <a:lumMod val="95000"/>
            </a:schemeClr>
          </a:solidFill>
        </p:spPr>
        <p:txBody>
          <a:bodyPr/>
          <a:lstStyle>
            <a:lvl1pPr marL="0" indent="0" algn="ctr">
              <a:buNone/>
              <a:defRPr/>
            </a:lvl1pPr>
          </a:lstStyle>
          <a:p>
            <a:r>
              <a:rPr lang="en-US"/>
              <a:t>Insert Photo or Graphic</a:t>
            </a:r>
          </a:p>
        </p:txBody>
      </p:sp>
    </p:spTree>
    <p:extLst>
      <p:ext uri="{BB962C8B-B14F-4D97-AF65-F5344CB8AC3E}">
        <p14:creationId xmlns:p14="http://schemas.microsoft.com/office/powerpoint/2010/main" val="2367864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32044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965837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Slide - Half Blue 2">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7" name="Text Placeholder 7">
            <a:extLst>
              <a:ext uri="{FF2B5EF4-FFF2-40B4-BE49-F238E27FC236}">
                <a16:creationId xmlns:a16="http://schemas.microsoft.com/office/drawing/2014/main" id="{2736CC6A-2FA9-E242-A5D0-FCF48179A1F7}"/>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814080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4319771"/>
            <a:ext cx="3308350" cy="481299"/>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4319771"/>
            <a:ext cx="4642454" cy="481299"/>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415261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769799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4319771"/>
            <a:ext cx="3308350" cy="481299"/>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4319771"/>
            <a:ext cx="4642454" cy="481299"/>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414057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5143500"/>
          </a:xfrm>
          <a:solidFill>
            <a:schemeClr val="bg1">
              <a:lumMod val="95000"/>
            </a:schemeClr>
          </a:solidFill>
        </p:spPr>
        <p:txBody>
          <a:bodyPr/>
          <a:lstStyle>
            <a:lvl1pPr marL="0" indent="0" algn="ctr">
              <a:buNone/>
              <a:defRPr/>
            </a:lvl1pPr>
          </a:lstStyle>
          <a:p>
            <a:r>
              <a:rPr lang="en-US"/>
              <a:t>Insert Photo or Graphic</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3771149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 Full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F46AA-89DC-FB46-9105-FFEE8FB8D56D}"/>
              </a:ext>
            </a:extLst>
          </p:cNvPr>
          <p:cNvPicPr>
            <a:picLocks noChangeAspect="1"/>
          </p:cNvPicPr>
          <p:nvPr userDrawn="1"/>
        </p:nvPicPr>
        <p:blipFill>
          <a:blip r:embed="rId2"/>
          <a:srcRect/>
          <a:stretch/>
        </p:blipFill>
        <p:spPr>
          <a:xfrm>
            <a:off x="0" y="0"/>
            <a:ext cx="9144000"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465B8CD2-BF47-094F-B614-5CEAE71B3F34}"/>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3091370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347" y="0"/>
            <a:ext cx="7644653" cy="5143500"/>
          </a:xfrm>
          <a:solidFill>
            <a:schemeClr val="bg1">
              <a:lumMod val="95000"/>
            </a:schemeClr>
          </a:solidFill>
        </p:spPr>
        <p:txBody>
          <a:bodyPr/>
          <a:lstStyle>
            <a:lvl1pPr marL="0" indent="0" algn="ctr">
              <a:buNone/>
              <a:defRPr/>
            </a:lvl1pPr>
          </a:lstStyle>
          <a:p>
            <a:r>
              <a:rPr lang="en-US"/>
              <a:t>Insert Photo or Graphic</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149934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286048" y="505618"/>
            <a:ext cx="985919" cy="1096963"/>
          </a:xfrm>
        </p:spPr>
        <p:txBody>
          <a:bodyPr lIns="0" tIns="0" rIns="0" bIns="0">
            <a:noAutofit/>
          </a:bodyPr>
          <a:lstStyle>
            <a:lvl1pPr marL="0" indent="0">
              <a:spcBef>
                <a:spcPts val="0"/>
              </a:spcBef>
              <a:buNone/>
              <a:defRPr sz="1800" b="0">
                <a:solidFill>
                  <a:schemeClr val="bg1"/>
                </a:solidFill>
              </a:defRPr>
            </a:lvl1pPr>
          </a:lstStyle>
          <a:p>
            <a:pPr lvl="0"/>
            <a:r>
              <a:rPr lang="en-US"/>
              <a:t>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3425231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ent Slide -  Vertical Blue/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3226702" y="0"/>
            <a:ext cx="5917298"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3864124" y="505617"/>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850947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9D95246B-679C-0C47-B3E3-F6535A89622F}"/>
              </a:ext>
            </a:extLst>
          </p:cNvPr>
          <p:cNvSpPr>
            <a:spLocks noGrp="1"/>
          </p:cNvSpPr>
          <p:nvPr>
            <p:ph type="body" sz="quarter" idx="53" hasCustomPrompt="1"/>
          </p:nvPr>
        </p:nvSpPr>
        <p:spPr>
          <a:xfrm>
            <a:off x="3864124" y="505617"/>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236090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2571750"/>
          </a:xfrm>
          <a:solidFill>
            <a:schemeClr val="bg1"/>
          </a:solidFill>
        </p:spPr>
        <p:txBody>
          <a:bodyPr/>
          <a:lstStyle>
            <a:lvl1pPr marL="0" indent="0" algn="ctr">
              <a:buNone/>
              <a:defRPr/>
            </a:lvl1pPr>
          </a:lstStyle>
          <a:p>
            <a:r>
              <a:rPr lang="en-US"/>
              <a:t>Insert Photo or Graphic</a:t>
            </a:r>
          </a:p>
        </p:txBody>
      </p:sp>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2571750"/>
            <a:ext cx="5917298"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a:t>Body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3859114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2571750"/>
            <a:ext cx="5917298"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a:t>Body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E09C1F55-AA2F-B448-AD00-1949AE58B945}"/>
              </a:ext>
            </a:extLst>
          </p:cNvPr>
          <p:cNvSpPr>
            <a:spLocks noGrp="1"/>
          </p:cNvSpPr>
          <p:nvPr>
            <p:ph type="body" sz="quarter" idx="53" hasCustomPrompt="1"/>
          </p:nvPr>
        </p:nvSpPr>
        <p:spPr>
          <a:xfrm>
            <a:off x="3648971" y="505617"/>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6665762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Photo Slide</a:t>
            </a:r>
          </a:p>
        </p:txBody>
      </p:sp>
      <p:sp>
        <p:nvSpPr>
          <p:cNvPr id="3" name="Picture Placeholder 2"/>
          <p:cNvSpPr>
            <a:spLocks noGrp="1"/>
          </p:cNvSpPr>
          <p:nvPr>
            <p:ph type="pic" sz="quarter" idx="21" hasCustomPrompt="1"/>
          </p:nvPr>
        </p:nvSpPr>
        <p:spPr>
          <a:xfrm>
            <a:off x="457200" y="1391881"/>
            <a:ext cx="4123076" cy="254239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4" name="Text Placeholder 27"/>
          <p:cNvSpPr>
            <a:spLocks noGrp="1"/>
          </p:cNvSpPr>
          <p:nvPr>
            <p:ph type="body" sz="quarter" idx="20" hasCustomPrompt="1"/>
          </p:nvPr>
        </p:nvSpPr>
        <p:spPr>
          <a:xfrm>
            <a:off x="457200" y="4090975"/>
            <a:ext cx="4123076" cy="727263"/>
          </a:xfrm>
          <a:prstGeom prst="rect">
            <a:avLst/>
          </a:prstGeom>
        </p:spPr>
        <p:txBody>
          <a:bodyPr vert="horz" lIns="0" tIns="0" rIns="0" bIns="0" anchor="t" anchorCtr="0"/>
          <a:lstStyle>
            <a:lvl1pPr marL="0" indent="0">
              <a:spcBef>
                <a:spcPts val="1000"/>
              </a:spcBef>
              <a:buFont typeface="Arial"/>
              <a:buNone/>
              <a:defRPr sz="1800" baseline="0"/>
            </a:lvl1pPr>
          </a:lstStyle>
          <a:p>
            <a:pPr lvl="0"/>
            <a:r>
              <a:rPr lang="en-US"/>
              <a:t>Description of the photo/image</a:t>
            </a:r>
          </a:p>
        </p:txBody>
      </p:sp>
      <p:sp>
        <p:nvSpPr>
          <p:cNvPr id="6" name="Picture Placeholder 2"/>
          <p:cNvSpPr>
            <a:spLocks noGrp="1"/>
          </p:cNvSpPr>
          <p:nvPr>
            <p:ph type="pic" sz="quarter" idx="22" hasCustomPrompt="1"/>
          </p:nvPr>
        </p:nvSpPr>
        <p:spPr>
          <a:xfrm>
            <a:off x="4825308" y="182880"/>
            <a:ext cx="3871998" cy="209551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7" name="Picture Placeholder 2"/>
          <p:cNvSpPr>
            <a:spLocks noGrp="1"/>
          </p:cNvSpPr>
          <p:nvPr>
            <p:ph type="pic" sz="quarter" idx="23" hasCustomPrompt="1"/>
          </p:nvPr>
        </p:nvSpPr>
        <p:spPr>
          <a:xfrm>
            <a:off x="4825308" y="2479946"/>
            <a:ext cx="3871998" cy="233829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8" name="TextBox 7"/>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634595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410296"/>
            <a:ext cx="4606372" cy="1348326"/>
          </a:xfrm>
        </p:spPr>
        <p:txBody>
          <a:bodyPr anchor="b" anchorCtr="0">
            <a:noAutofit/>
          </a:bodyPr>
          <a:lstStyle>
            <a:lvl1pPr marL="0" indent="0">
              <a:buNone/>
              <a:defRPr sz="4000" baseline="0"/>
            </a:lvl1pPr>
          </a:lstStyle>
          <a:p>
            <a:pPr lvl="0"/>
            <a:r>
              <a:rPr lang="en-US"/>
              <a:t>Q&amp;A or Thank You</a:t>
            </a:r>
          </a:p>
        </p:txBody>
      </p:sp>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1">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112770" y="4013200"/>
            <a:ext cx="2413000" cy="1130300"/>
          </a:xfrm>
          <a:prstGeom prst="rect">
            <a:avLst/>
          </a:prstGeom>
        </p:spPr>
      </p:pic>
    </p:spTree>
    <p:extLst>
      <p:ext uri="{BB962C8B-B14F-4D97-AF65-F5344CB8AC3E}">
        <p14:creationId xmlns:p14="http://schemas.microsoft.com/office/powerpoint/2010/main" val="1942167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410296"/>
            <a:ext cx="4606372" cy="1348326"/>
          </a:xfrm>
        </p:spPr>
        <p:txBody>
          <a:bodyPr anchor="b" anchorCtr="0">
            <a:noAutofit/>
          </a:bodyPr>
          <a:lstStyle>
            <a:lvl1pPr marL="0" indent="0">
              <a:buNone/>
              <a:defRPr sz="4000" baseline="0"/>
            </a:lvl1pPr>
          </a:lstStyle>
          <a:p>
            <a:pPr lvl="0"/>
            <a:r>
              <a:rPr lang="en-US"/>
              <a:t>Q&amp;A or Thank You</a:t>
            </a:r>
          </a:p>
        </p:txBody>
      </p:sp>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1">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112770" y="4013200"/>
            <a:ext cx="2413000" cy="1130300"/>
          </a:xfrm>
          <a:prstGeom prst="rect">
            <a:avLst/>
          </a:prstGeom>
        </p:spPr>
      </p:pic>
      <p:sp>
        <p:nvSpPr>
          <p:cNvPr id="7" name="TextBox 6">
            <a:extLst>
              <a:ext uri="{FF2B5EF4-FFF2-40B4-BE49-F238E27FC236}">
                <a16:creationId xmlns:a16="http://schemas.microsoft.com/office/drawing/2014/main" id="{4D25D62E-9C80-6549-866A-CF8A873BF3DE}"/>
              </a:ext>
            </a:extLst>
          </p:cNvPr>
          <p:cNvSpPr txBox="1"/>
          <p:nvPr userDrawn="1"/>
        </p:nvSpPr>
        <p:spPr>
          <a:xfrm>
            <a:off x="107795" y="3835487"/>
            <a:ext cx="5580695" cy="1200329"/>
          </a:xfrm>
          <a:prstGeom prst="rect">
            <a:avLst/>
          </a:prstGeom>
          <a:noFill/>
        </p:spPr>
        <p:txBody>
          <a:bodyPr wrap="square" rtlCol="0">
            <a:spAutoFit/>
          </a:bodyPr>
          <a:lstStyle/>
          <a:p>
            <a:r>
              <a:rPr lang="en-US" sz="900"/>
              <a:t>This work was authored </a:t>
            </a:r>
            <a:r>
              <a:rPr lang="en-US" sz="900">
                <a:solidFill>
                  <a:srgbClr val="FF0000"/>
                </a:solidFill>
              </a:rPr>
              <a:t>[in part]</a:t>
            </a:r>
            <a:r>
              <a:rPr lang="en-US" sz="900"/>
              <a:t> by the National Renewable Energy Laboratory, operated by Alliance for Sustainable Energy, LLC, for the U.S. Department of Energy (DOE) under Contract No. DE-AC36-08GO28308. Funding provided by </a:t>
            </a:r>
            <a:r>
              <a:rPr lang="en-US" sz="900">
                <a:solidFill>
                  <a:srgbClr val="FF0000"/>
                </a:solidFill>
              </a:rPr>
              <a:t>[applicable Department of Energy office and program office, e.g., U.S. Department of Energy Office of Energy Efficiency and Renewable Energy Solar Energy Technologies Office (spell out full office names; do not use initialisms/acronyms)]</a:t>
            </a:r>
            <a:r>
              <a:rPr lang="en-US" sz="900"/>
              <a:t>. The views expressed in the article do not necessarily represent the views of the DOE or the U.S. Government. The U.S. Government retains and the publisher, by accepting the article for publication, acknowledges that the U.S. Government retains a nonexclusive, paid-up, irrevocable, worldwide license to publish or reproduce the published form of this work, or allow others to do so, for U.S. Government purposes.</a:t>
            </a:r>
            <a:endParaRPr lang="en-US" sz="900">
              <a:solidFill>
                <a:schemeClr val="tx1"/>
              </a:solidFill>
            </a:endParaRPr>
          </a:p>
        </p:txBody>
      </p:sp>
      <p:grpSp>
        <p:nvGrpSpPr>
          <p:cNvPr id="8" name="Group 7">
            <a:extLst>
              <a:ext uri="{FF2B5EF4-FFF2-40B4-BE49-F238E27FC236}">
                <a16:creationId xmlns:a16="http://schemas.microsoft.com/office/drawing/2014/main" id="{EF1042E9-C103-A54C-BB93-07B4BA47A9A6}"/>
              </a:ext>
            </a:extLst>
          </p:cNvPr>
          <p:cNvGrpSpPr/>
          <p:nvPr userDrawn="1"/>
        </p:nvGrpSpPr>
        <p:grpSpPr>
          <a:xfrm>
            <a:off x="1160290" y="2923341"/>
            <a:ext cx="1200990" cy="891562"/>
            <a:chOff x="2576623" y="33912667"/>
            <a:chExt cx="2971800" cy="2206133"/>
          </a:xfrm>
        </p:grpSpPr>
        <p:sp>
          <p:nvSpPr>
            <p:cNvPr id="10" name="Rounded Rectangular Callout 9">
              <a:extLst>
                <a:ext uri="{FF2B5EF4-FFF2-40B4-BE49-F238E27FC236}">
                  <a16:creationId xmlns:a16="http://schemas.microsoft.com/office/drawing/2014/main" id="{E992B2AE-3F65-9F4A-9CF6-9647603DC89A}"/>
                </a:ext>
              </a:extLst>
            </p:cNvPr>
            <p:cNvSpPr/>
            <p:nvPr/>
          </p:nvSpPr>
          <p:spPr bwMode="auto">
            <a:xfrm>
              <a:off x="2576623" y="33912667"/>
              <a:ext cx="2971800" cy="2206133"/>
            </a:xfrm>
            <a:prstGeom prst="wedgeRoundRectCallout">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1" name="TextBox 10">
              <a:extLst>
                <a:ext uri="{FF2B5EF4-FFF2-40B4-BE49-F238E27FC236}">
                  <a16:creationId xmlns:a16="http://schemas.microsoft.com/office/drawing/2014/main" id="{50095912-C565-554A-B23A-0162EEF02886}"/>
                </a:ext>
              </a:extLst>
            </p:cNvPr>
            <p:cNvSpPr txBox="1"/>
            <p:nvPr/>
          </p:nvSpPr>
          <p:spPr>
            <a:xfrm>
              <a:off x="2662702" y="34195673"/>
              <a:ext cx="2885721" cy="1789714"/>
            </a:xfrm>
            <a:prstGeom prst="rect">
              <a:avLst/>
            </a:prstGeom>
            <a:noFill/>
          </p:spPr>
          <p:txBody>
            <a:bodyPr wrap="square" rtlCol="0">
              <a:spAutoFit/>
            </a:bodyPr>
            <a:lstStyle/>
            <a:p>
              <a:r>
                <a:rPr lang="en-US" sz="1000">
                  <a:solidFill>
                    <a:srgbClr val="FF0000"/>
                  </a:solidFill>
                </a:rPr>
                <a:t>Insert the words “in part” if this work includes </a:t>
              </a:r>
              <a:br>
                <a:rPr lang="en-US" sz="1000">
                  <a:solidFill>
                    <a:srgbClr val="FF0000"/>
                  </a:solidFill>
                </a:rPr>
              </a:br>
              <a:r>
                <a:rPr lang="en-US" sz="1000">
                  <a:solidFill>
                    <a:srgbClr val="FF0000"/>
                  </a:solidFill>
                </a:rPr>
                <a:t>non-NREL authors.</a:t>
              </a:r>
            </a:p>
            <a:p>
              <a:pPr algn="l"/>
              <a:r>
                <a:rPr lang="en-US" sz="100">
                  <a:solidFill>
                    <a:srgbClr val="FF0000"/>
                  </a:solidFill>
                </a:rPr>
                <a:t>.</a:t>
              </a:r>
            </a:p>
          </p:txBody>
        </p:sp>
      </p:grpSp>
      <p:grpSp>
        <p:nvGrpSpPr>
          <p:cNvPr id="12" name="Group 11">
            <a:extLst>
              <a:ext uri="{FF2B5EF4-FFF2-40B4-BE49-F238E27FC236}">
                <a16:creationId xmlns:a16="http://schemas.microsoft.com/office/drawing/2014/main" id="{459BF0D5-6437-5C45-BCE8-E796DD25A9F5}"/>
              </a:ext>
            </a:extLst>
          </p:cNvPr>
          <p:cNvGrpSpPr/>
          <p:nvPr userDrawn="1"/>
        </p:nvGrpSpPr>
        <p:grpSpPr>
          <a:xfrm>
            <a:off x="3413774" y="2835776"/>
            <a:ext cx="2316254" cy="1215855"/>
            <a:chOff x="-183051" y="33227554"/>
            <a:chExt cx="5731474" cy="3039310"/>
          </a:xfrm>
          <a:solidFill>
            <a:schemeClr val="bg1">
              <a:alpha val="38000"/>
            </a:schemeClr>
          </a:solidFill>
        </p:grpSpPr>
        <p:sp>
          <p:nvSpPr>
            <p:cNvPr id="13" name="Rounded Rectangular Callout 12">
              <a:extLst>
                <a:ext uri="{FF2B5EF4-FFF2-40B4-BE49-F238E27FC236}">
                  <a16:creationId xmlns:a16="http://schemas.microsoft.com/office/drawing/2014/main" id="{993AE333-8181-7B4E-A36B-01F4F72B5AC8}"/>
                </a:ext>
              </a:extLst>
            </p:cNvPr>
            <p:cNvSpPr/>
            <p:nvPr/>
          </p:nvSpPr>
          <p:spPr bwMode="auto">
            <a:xfrm>
              <a:off x="-183051" y="33227554"/>
              <a:ext cx="5731474" cy="3039310"/>
            </a:xfrm>
            <a:prstGeom prst="wedgeRoundRectCallout">
              <a:avLst/>
            </a:prstGeom>
            <a:solidFill>
              <a:schemeClr val="bg1">
                <a:alpha val="81000"/>
              </a:scheme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4" name="TextBox 13">
              <a:extLst>
                <a:ext uri="{FF2B5EF4-FFF2-40B4-BE49-F238E27FC236}">
                  <a16:creationId xmlns:a16="http://schemas.microsoft.com/office/drawing/2014/main" id="{BFE1391B-DFC1-8D43-9278-AEF2B02003B1}"/>
                </a:ext>
              </a:extLst>
            </p:cNvPr>
            <p:cNvSpPr txBox="1"/>
            <p:nvPr/>
          </p:nvSpPr>
          <p:spPr>
            <a:xfrm>
              <a:off x="29149" y="33394988"/>
              <a:ext cx="5307072" cy="2627452"/>
            </a:xfrm>
            <a:prstGeom prst="rect">
              <a:avLst/>
            </a:prstGeom>
            <a:grpFill/>
          </p:spPr>
          <p:txBody>
            <a:bodyPr wrap="square" rtlCol="0">
              <a:spAutoFit/>
            </a:bodyPr>
            <a:lstStyle/>
            <a:p>
              <a:r>
                <a:rPr lang="en-US" sz="900">
                  <a:solidFill>
                    <a:srgbClr val="FF0000"/>
                  </a:solidFill>
                </a:rPr>
                <a:t>Edit the red bracketed text as appropriate with the applicable DOE office(s) and program office(s) that sponsored the work and/or add other funding as needed.  For non-EERE funding, see </a:t>
              </a:r>
              <a:r>
                <a:rPr lang="en-US" sz="900" u="sng">
                  <a:solidFill>
                    <a:srgbClr val="FF0000"/>
                  </a:solidFill>
                  <a:hlinkClick r:id="rId4"/>
                </a:rPr>
                <a:t>https://thesource.nrel.gov/publishing/disclaimers.html</a:t>
              </a:r>
              <a:endParaRPr lang="en-US" sz="200" i="0">
                <a:solidFill>
                  <a:srgbClr val="FF0000"/>
                </a:solidFill>
              </a:endParaRPr>
            </a:p>
          </p:txBody>
        </p:sp>
      </p:grpSp>
    </p:spTree>
    <p:extLst>
      <p:ext uri="{BB962C8B-B14F-4D97-AF65-F5344CB8AC3E}">
        <p14:creationId xmlns:p14="http://schemas.microsoft.com/office/powerpoint/2010/main" val="1124723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imple Slide - Any Content" userDrawn="1">
  <p:cSld name="1_Simple Slide - Any Conten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57201" y="1"/>
            <a:ext cx="8236857" cy="776514"/>
          </a:xfrm>
          <a:prstGeom prst="rect">
            <a:avLst/>
          </a:prstGeom>
          <a:solidFill>
            <a:schemeClr val="accent1"/>
          </a:solidFill>
          <a:ln>
            <a:noFill/>
          </a:ln>
        </p:spPr>
        <p:txBody>
          <a:bodyPr spcFirstLastPara="1" wrap="square" lIns="91425" tIns="45700" rIns="91425" bIns="45700" anchor="ctr" anchorCtr="0"/>
          <a:lstStyle>
            <a:lvl1pPr marR="0" lvl="0" algn="ctr" rtl="0">
              <a:lnSpc>
                <a:spcPct val="93333"/>
              </a:lnSpc>
              <a:spcBef>
                <a:spcPts val="0"/>
              </a:spcBef>
              <a:spcAft>
                <a:spcPts val="0"/>
              </a:spcAft>
              <a:buClr>
                <a:schemeClr val="lt1"/>
              </a:buClr>
              <a:buSzPts val="3000"/>
              <a:buFont typeface="Calibri"/>
              <a:buNone/>
              <a:defRPr sz="3000" b="0" i="0" u="none" strike="noStrike" cap="none">
                <a:solidFill>
                  <a:schemeClr val="lt1"/>
                </a:solidFill>
                <a:latin typeface="Roboto" panose="02000000000000000000" pitchFamily="2" charset="0"/>
                <a:ea typeface="Roboto" panose="02000000000000000000" pitchFamily="2" charset="0"/>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Shape 85"/>
          <p:cNvSpPr txBox="1"/>
          <p:nvPr/>
        </p:nvSpPr>
        <p:spPr>
          <a:xfrm>
            <a:off x="6711702" y="4840515"/>
            <a:ext cx="2279522"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800"/>
              <a:buFont typeface="Calibri"/>
              <a:buNone/>
            </a:pPr>
            <a:r>
              <a:rPr lang="en-US" sz="800" b="0" i="0">
                <a:solidFill>
                  <a:schemeClr val="dk1"/>
                </a:solidFill>
                <a:latin typeface="Roboto" panose="02000000000000000000" pitchFamily="2" charset="0"/>
                <a:ea typeface="Roboto" panose="02000000000000000000" pitchFamily="2" charset="0"/>
                <a:cs typeface="Calibri"/>
                <a:sym typeface="Calibri"/>
              </a:rPr>
              <a:t>NREL    |    </a:t>
            </a:r>
            <a:fld id="{00000000-1234-1234-1234-123412341234}" type="slidenum">
              <a:rPr lang="en-US" sz="800" b="0" i="0">
                <a:solidFill>
                  <a:schemeClr val="dk1"/>
                </a:solidFill>
                <a:latin typeface="Roboto" panose="02000000000000000000" pitchFamily="2" charset="0"/>
                <a:ea typeface="Roboto" panose="02000000000000000000" pitchFamily="2" charset="0"/>
                <a:cs typeface="Calibri"/>
                <a:sym typeface="Calibri"/>
              </a:rPr>
              <a:pPr marL="0" marR="0" lvl="0" indent="0" algn="r" rtl="0">
                <a:lnSpc>
                  <a:spcPct val="100000"/>
                </a:lnSpc>
                <a:spcBef>
                  <a:spcPts val="0"/>
                </a:spcBef>
                <a:spcAft>
                  <a:spcPts val="0"/>
                </a:spcAft>
                <a:buClr>
                  <a:schemeClr val="dk1"/>
                </a:buClr>
                <a:buSzPts val="800"/>
                <a:buFont typeface="Calibri"/>
                <a:buNone/>
              </a:pPr>
              <a:t>‹#›</a:t>
            </a:fld>
            <a:endParaRPr sz="800" b="0" i="0">
              <a:solidFill>
                <a:schemeClr val="dk1"/>
              </a:solidFill>
              <a:latin typeface="Roboto" panose="02000000000000000000" pitchFamily="2" charset="0"/>
              <a:ea typeface="Roboto" panose="02000000000000000000" pitchFamily="2" charset="0"/>
              <a:cs typeface="Calibri"/>
              <a:sym typeface="Calibri"/>
            </a:endParaRPr>
          </a:p>
        </p:txBody>
      </p:sp>
      <p:sp>
        <p:nvSpPr>
          <p:cNvPr id="3" name="Text Placeholder 2">
            <a:extLst>
              <a:ext uri="{FF2B5EF4-FFF2-40B4-BE49-F238E27FC236}">
                <a16:creationId xmlns:a16="http://schemas.microsoft.com/office/drawing/2014/main" id="{ECE94AB2-5386-B548-8BFF-C55F9602EC65}"/>
              </a:ext>
            </a:extLst>
          </p:cNvPr>
          <p:cNvSpPr>
            <a:spLocks noGrp="1"/>
          </p:cNvSpPr>
          <p:nvPr>
            <p:ph type="body" sz="quarter" idx="10"/>
          </p:nvPr>
        </p:nvSpPr>
        <p:spPr>
          <a:xfrm>
            <a:off x="457200" y="1023938"/>
            <a:ext cx="8237538" cy="3571875"/>
          </a:xfrm>
        </p:spPr>
        <p:txBody>
          <a:bodyPr/>
          <a:lstStyle>
            <a:lvl1pPr>
              <a:defRPr b="0" i="0">
                <a:latin typeface="Roboto" panose="02000000000000000000" pitchFamily="2" charset="0"/>
                <a:ea typeface="Roboto" panose="02000000000000000000" pitchFamily="2" charset="0"/>
              </a:defRPr>
            </a:lvl1pPr>
            <a:lvl2pPr>
              <a:defRPr b="0" i="0">
                <a:latin typeface="Roboto" panose="02000000000000000000" pitchFamily="2" charset="0"/>
                <a:ea typeface="Roboto" panose="02000000000000000000" pitchFamily="2" charset="0"/>
              </a:defRPr>
            </a:lvl2pPr>
            <a:lvl3pPr>
              <a:defRPr b="0" i="0">
                <a:latin typeface="Roboto" panose="02000000000000000000" pitchFamily="2" charset="0"/>
                <a:ea typeface="Roboto" panose="02000000000000000000" pitchFamily="2" charset="0"/>
              </a:defRPr>
            </a:lvl3pPr>
            <a:lvl4pPr>
              <a:defRPr b="0" i="0">
                <a:latin typeface="Roboto" panose="02000000000000000000" pitchFamily="2" charset="0"/>
                <a:ea typeface="Roboto" panose="02000000000000000000" pitchFamily="2" charset="0"/>
              </a:defRPr>
            </a:lvl4pPr>
            <a:lvl5pPr>
              <a:defRPr b="0" i="0">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80657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386800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474" y="0"/>
            <a:ext cx="9144000"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821FBE40-03AF-2040-B470-29B21F4E356A}"/>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3837251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3368111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146554" y="1186433"/>
            <a:ext cx="6492240" cy="177800"/>
          </a:xfrm>
          <a:custGeom>
            <a:avLst/>
            <a:gdLst/>
            <a:ahLst/>
            <a:cxnLst/>
            <a:rect l="l" t="t" r="r" b="b"/>
            <a:pathLst>
              <a:path w="6492240" h="177800">
                <a:moveTo>
                  <a:pt x="0" y="177545"/>
                </a:moveTo>
                <a:lnTo>
                  <a:pt x="6492240" y="177545"/>
                </a:lnTo>
                <a:lnTo>
                  <a:pt x="6492240" y="0"/>
                </a:lnTo>
                <a:lnTo>
                  <a:pt x="0" y="0"/>
                </a:lnTo>
                <a:lnTo>
                  <a:pt x="0" y="177545"/>
                </a:lnTo>
                <a:close/>
              </a:path>
            </a:pathLst>
          </a:custGeom>
          <a:solidFill>
            <a:srgbClr val="E1EF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bg object 17"/>
          <p:cNvSpPr/>
          <p:nvPr/>
        </p:nvSpPr>
        <p:spPr>
          <a:xfrm>
            <a:off x="2146554" y="1363979"/>
            <a:ext cx="6492240" cy="2066289"/>
          </a:xfrm>
          <a:custGeom>
            <a:avLst/>
            <a:gdLst/>
            <a:ahLst/>
            <a:cxnLst/>
            <a:rect l="l" t="t" r="r" b="b"/>
            <a:pathLst>
              <a:path w="6492240" h="2066289">
                <a:moveTo>
                  <a:pt x="6492240" y="0"/>
                </a:moveTo>
                <a:lnTo>
                  <a:pt x="0" y="0"/>
                </a:lnTo>
                <a:lnTo>
                  <a:pt x="0" y="1812036"/>
                </a:lnTo>
                <a:lnTo>
                  <a:pt x="0" y="2065782"/>
                </a:lnTo>
                <a:lnTo>
                  <a:pt x="6492240" y="2065782"/>
                </a:lnTo>
                <a:lnTo>
                  <a:pt x="6492240" y="1812036"/>
                </a:lnTo>
                <a:lnTo>
                  <a:pt x="6492240" y="0"/>
                </a:lnTo>
                <a:close/>
              </a:path>
            </a:pathLst>
          </a:custGeom>
          <a:solidFill>
            <a:srgbClr val="E1EF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8" name="bg object 18"/>
          <p:cNvSpPr/>
          <p:nvPr/>
        </p:nvSpPr>
        <p:spPr>
          <a:xfrm>
            <a:off x="2146554" y="1186433"/>
            <a:ext cx="6492240" cy="2243455"/>
          </a:xfrm>
          <a:custGeom>
            <a:avLst/>
            <a:gdLst/>
            <a:ahLst/>
            <a:cxnLst/>
            <a:rect l="l" t="t" r="r" b="b"/>
            <a:pathLst>
              <a:path w="6492240" h="2243454">
                <a:moveTo>
                  <a:pt x="0" y="2243328"/>
                </a:moveTo>
                <a:lnTo>
                  <a:pt x="6492240" y="2243328"/>
                </a:lnTo>
                <a:lnTo>
                  <a:pt x="6492240" y="0"/>
                </a:lnTo>
                <a:lnTo>
                  <a:pt x="0" y="0"/>
                </a:lnTo>
                <a:lnTo>
                  <a:pt x="0" y="2243328"/>
                </a:lnTo>
                <a:close/>
              </a:path>
            </a:pathLst>
          </a:custGeom>
          <a:ln w="19050">
            <a:solidFill>
              <a:srgbClr val="92D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9" name="bg object 19"/>
          <p:cNvSpPr/>
          <p:nvPr/>
        </p:nvSpPr>
        <p:spPr>
          <a:xfrm>
            <a:off x="6872478" y="1661922"/>
            <a:ext cx="1457325" cy="1290955"/>
          </a:xfrm>
          <a:custGeom>
            <a:avLst/>
            <a:gdLst/>
            <a:ahLst/>
            <a:cxnLst/>
            <a:rect l="l" t="t" r="r" b="b"/>
            <a:pathLst>
              <a:path w="1457325" h="1290955">
                <a:moveTo>
                  <a:pt x="1456944" y="0"/>
                </a:moveTo>
                <a:lnTo>
                  <a:pt x="0" y="0"/>
                </a:lnTo>
                <a:lnTo>
                  <a:pt x="0" y="1290827"/>
                </a:lnTo>
                <a:lnTo>
                  <a:pt x="1456944" y="1290827"/>
                </a:lnTo>
                <a:lnTo>
                  <a:pt x="145694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0" name="bg object 20"/>
          <p:cNvSpPr/>
          <p:nvPr/>
        </p:nvSpPr>
        <p:spPr>
          <a:xfrm>
            <a:off x="2477262" y="1677161"/>
            <a:ext cx="3942715" cy="1254760"/>
          </a:xfrm>
          <a:custGeom>
            <a:avLst/>
            <a:gdLst/>
            <a:ahLst/>
            <a:cxnLst/>
            <a:rect l="l" t="t" r="r" b="b"/>
            <a:pathLst>
              <a:path w="3942715" h="1254760">
                <a:moveTo>
                  <a:pt x="1510284" y="0"/>
                </a:moveTo>
                <a:lnTo>
                  <a:pt x="0" y="0"/>
                </a:lnTo>
                <a:lnTo>
                  <a:pt x="0" y="1248156"/>
                </a:lnTo>
                <a:lnTo>
                  <a:pt x="1510284" y="1248156"/>
                </a:lnTo>
                <a:lnTo>
                  <a:pt x="1510284" y="0"/>
                </a:lnTo>
                <a:close/>
              </a:path>
              <a:path w="3942715" h="1254760">
                <a:moveTo>
                  <a:pt x="3942588" y="0"/>
                </a:moveTo>
                <a:lnTo>
                  <a:pt x="2432304" y="0"/>
                </a:lnTo>
                <a:lnTo>
                  <a:pt x="2432304" y="1254252"/>
                </a:lnTo>
                <a:lnTo>
                  <a:pt x="3942588" y="1254252"/>
                </a:lnTo>
                <a:lnTo>
                  <a:pt x="394258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1" name="bg object 21"/>
          <p:cNvSpPr/>
          <p:nvPr/>
        </p:nvSpPr>
        <p:spPr>
          <a:xfrm>
            <a:off x="305561" y="1655826"/>
            <a:ext cx="3682365" cy="1275715"/>
          </a:xfrm>
          <a:custGeom>
            <a:avLst/>
            <a:gdLst/>
            <a:ahLst/>
            <a:cxnLst/>
            <a:rect l="l" t="t" r="r" b="b"/>
            <a:pathLst>
              <a:path w="3682365" h="1275714">
                <a:moveTo>
                  <a:pt x="2171700" y="1269492"/>
                </a:moveTo>
                <a:lnTo>
                  <a:pt x="3681984" y="1269492"/>
                </a:lnTo>
                <a:lnTo>
                  <a:pt x="3681984" y="21336"/>
                </a:lnTo>
                <a:lnTo>
                  <a:pt x="2171700" y="21336"/>
                </a:lnTo>
                <a:lnTo>
                  <a:pt x="2171700" y="1269492"/>
                </a:lnTo>
                <a:close/>
              </a:path>
              <a:path w="3682365" h="1275714">
                <a:moveTo>
                  <a:pt x="0" y="1275588"/>
                </a:moveTo>
                <a:lnTo>
                  <a:pt x="1510283" y="1275588"/>
                </a:lnTo>
                <a:lnTo>
                  <a:pt x="1510283" y="0"/>
                </a:lnTo>
                <a:lnTo>
                  <a:pt x="0" y="0"/>
                </a:lnTo>
                <a:lnTo>
                  <a:pt x="0" y="1275588"/>
                </a:lnTo>
                <a:close/>
              </a:path>
            </a:pathLst>
          </a:custGeom>
          <a:ln w="28575">
            <a:solidFill>
              <a:srgbClr val="000000"/>
            </a:solidFill>
            <a:prstDash val="lg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22" name="bg object 22"/>
          <p:cNvPicPr/>
          <p:nvPr/>
        </p:nvPicPr>
        <p:blipFill>
          <a:blip r:embed="rId2" cstate="print"/>
          <a:stretch>
            <a:fillRect/>
          </a:stretch>
        </p:blipFill>
        <p:spPr>
          <a:xfrm>
            <a:off x="429767" y="2366772"/>
            <a:ext cx="1274064" cy="374904"/>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1688557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3364377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3042157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2394553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1720699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28273436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589108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628951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638271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199" y="1"/>
            <a:ext cx="8236857" cy="776514"/>
          </a:xfrm>
        </p:spPr>
        <p:txBody>
          <a:bodyPr/>
          <a:lstStyle/>
          <a:p>
            <a:r>
              <a:rPr lang="en-US"/>
              <a:t>Simple Slide</a:t>
            </a:r>
          </a:p>
        </p:txBody>
      </p:sp>
      <p:sp>
        <p:nvSpPr>
          <p:cNvPr id="5" name="TextBox 4"/>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4850096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4122420" cy="1201420"/>
          </a:xfrm>
          <a:custGeom>
            <a:avLst/>
            <a:gdLst/>
            <a:ahLst/>
            <a:cxnLst/>
            <a:rect l="l" t="t" r="r" b="b"/>
            <a:pathLst>
              <a:path w="4122420" h="1201420">
                <a:moveTo>
                  <a:pt x="4122420" y="0"/>
                </a:moveTo>
                <a:lnTo>
                  <a:pt x="0" y="0"/>
                </a:lnTo>
                <a:lnTo>
                  <a:pt x="0" y="1200912"/>
                </a:lnTo>
                <a:lnTo>
                  <a:pt x="4122420" y="1200912"/>
                </a:lnTo>
                <a:lnTo>
                  <a:pt x="412242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2805551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4122420" cy="1201420"/>
          </a:xfrm>
          <a:custGeom>
            <a:avLst/>
            <a:gdLst/>
            <a:ahLst/>
            <a:cxnLst/>
            <a:rect l="l" t="t" r="r" b="b"/>
            <a:pathLst>
              <a:path w="4122420" h="1201420">
                <a:moveTo>
                  <a:pt x="4122420" y="0"/>
                </a:moveTo>
                <a:lnTo>
                  <a:pt x="0" y="0"/>
                </a:lnTo>
                <a:lnTo>
                  <a:pt x="0" y="1200912"/>
                </a:lnTo>
                <a:lnTo>
                  <a:pt x="4122420" y="1200912"/>
                </a:lnTo>
                <a:lnTo>
                  <a:pt x="412242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26328272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1819483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30282611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40703904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38305470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8343056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27957510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2087861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2347850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457200" y="1371600"/>
            <a:ext cx="8120063" cy="3375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737464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8892408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2438690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18648960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3215552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742182" y="1939289"/>
            <a:ext cx="4956175" cy="0"/>
          </a:xfrm>
          <a:custGeom>
            <a:avLst/>
            <a:gdLst/>
            <a:ahLst/>
            <a:cxnLst/>
            <a:rect l="l" t="t" r="r" b="b"/>
            <a:pathLst>
              <a:path w="4956175">
                <a:moveTo>
                  <a:pt x="0" y="0"/>
                </a:moveTo>
                <a:lnTo>
                  <a:pt x="4955667" y="0"/>
                </a:lnTo>
              </a:path>
            </a:pathLst>
          </a:custGeom>
          <a:ln w="25400">
            <a:solidFill>
              <a:srgbClr val="0079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3752469" y="1058621"/>
            <a:ext cx="1639061" cy="6350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800" b="0" i="0">
                <a:solidFill>
                  <a:srgbClr val="333333"/>
                </a:solidFill>
                <a:latin typeface="Calibri"/>
                <a:cs typeface="Calibri"/>
              </a:defRPr>
            </a:lvl1p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8333332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Title Slide - Full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F46AA-89DC-FB46-9105-FFEE8FB8D56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6" y="2744788"/>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465B8CD2-BF47-094F-B614-5CEAE71B3F34}"/>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67455" y="1"/>
            <a:ext cx="2331892" cy="1092307"/>
          </a:xfrm>
          <a:prstGeom prst="rect">
            <a:avLst/>
          </a:prstGeom>
        </p:spPr>
      </p:pic>
    </p:spTree>
    <p:extLst>
      <p:ext uri="{BB962C8B-B14F-4D97-AF65-F5344CB8AC3E}">
        <p14:creationId xmlns:p14="http://schemas.microsoft.com/office/powerpoint/2010/main" val="40180696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imple Slide - Any Content" userDrawn="1">
  <p:cSld name="Simple Slide - Any Conten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57204" y="1"/>
            <a:ext cx="8236857" cy="776514"/>
          </a:xfrm>
          <a:prstGeom prst="rect">
            <a:avLst/>
          </a:prstGeom>
          <a:solidFill>
            <a:schemeClr val="accent1"/>
          </a:solidFill>
          <a:ln>
            <a:noFill/>
          </a:ln>
        </p:spPr>
        <p:txBody>
          <a:bodyPr spcFirstLastPara="1" wrap="square" lIns="91425" tIns="45700" rIns="91425" bIns="45700" anchor="ctr" anchorCtr="0"/>
          <a:lstStyle>
            <a:lvl1pPr marR="0" lvl="0" algn="ctr" rtl="0">
              <a:lnSpc>
                <a:spcPct val="93333"/>
              </a:lnSpc>
              <a:spcBef>
                <a:spcPts val="0"/>
              </a:spcBef>
              <a:spcAft>
                <a:spcPts val="0"/>
              </a:spcAft>
              <a:buClr>
                <a:schemeClr val="lt1"/>
              </a:buClr>
              <a:buSzPts val="3000"/>
              <a:buFont typeface="Calibri"/>
              <a:buNone/>
              <a:defRPr sz="3000" b="0" i="0" u="none" strike="noStrike" cap="none">
                <a:solidFill>
                  <a:schemeClr val="lt1"/>
                </a:solidFill>
                <a:latin typeface="Roboto" panose="02000000000000000000" pitchFamily="2" charset="0"/>
                <a:ea typeface="Roboto" panose="02000000000000000000" pitchFamily="2" charset="0"/>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Shape 85"/>
          <p:cNvSpPr txBox="1"/>
          <p:nvPr/>
        </p:nvSpPr>
        <p:spPr>
          <a:xfrm>
            <a:off x="6711702" y="4840520"/>
            <a:ext cx="2279523" cy="215444"/>
          </a:xfrm>
          <a:prstGeom prst="rect">
            <a:avLst/>
          </a:prstGeom>
          <a:noFill/>
          <a:ln>
            <a:noFill/>
          </a:ln>
        </p:spPr>
        <p:txBody>
          <a:bodyPr spcFirstLastPara="1" wrap="square" lIns="91425" tIns="45700" rIns="91425" bIns="45700" anchor="t" anchorCtr="0">
            <a:noAutofit/>
          </a:bodyPr>
          <a:lstStyle/>
          <a:p>
            <a:pPr marL="0" marR="0" lvl="0" indent="0" algn="r" defTabSz="795528" rtl="0" eaLnBrk="1" fontAlgn="auto" latinLnBrk="0" hangingPunct="1">
              <a:lnSpc>
                <a:spcPct val="100000"/>
              </a:lnSpc>
              <a:spcBef>
                <a:spcPts val="0"/>
              </a:spcBef>
              <a:spcAft>
                <a:spcPts val="0"/>
              </a:spcAft>
              <a:buClr>
                <a:srgbClr val="333333"/>
              </a:buClr>
              <a:buSzPts val="800"/>
              <a:buFont typeface="Calibri"/>
              <a:buNone/>
              <a:tabLst/>
              <a:defRPr/>
            </a:pPr>
            <a:r>
              <a:rPr kumimoji="0" lang="en-US" sz="800" b="0" i="0" u="none" strike="noStrike" kern="1200" cap="none" spc="0" normalizeH="0" baseline="0" noProof="0">
                <a:ln>
                  <a:noFill/>
                </a:ln>
                <a:solidFill>
                  <a:srgbClr val="333333"/>
                </a:solidFill>
                <a:effectLst/>
                <a:uLnTx/>
                <a:uFillTx/>
                <a:latin typeface="Roboto" panose="02000000000000000000" pitchFamily="2" charset="0"/>
                <a:ea typeface="Roboto" panose="02000000000000000000" pitchFamily="2" charset="0"/>
                <a:cs typeface="Calibri"/>
                <a:sym typeface="Calibri"/>
              </a:rPr>
              <a:t>NREL    |    </a:t>
            </a:r>
            <a:fld id="{00000000-1234-1234-1234-123412341234}" type="slidenum">
              <a:rPr kumimoji="0" lang="en-US" sz="800" b="0" i="0" u="none" strike="noStrike" kern="1200" cap="none" spc="0" normalizeH="0" baseline="0" noProof="0">
                <a:ln>
                  <a:noFill/>
                </a:ln>
                <a:solidFill>
                  <a:srgbClr val="333333"/>
                </a:solidFill>
                <a:effectLst/>
                <a:uLnTx/>
                <a:uFillTx/>
                <a:latin typeface="Roboto" panose="02000000000000000000" pitchFamily="2" charset="0"/>
                <a:ea typeface="Roboto" panose="02000000000000000000" pitchFamily="2" charset="0"/>
                <a:cs typeface="Calibri"/>
                <a:sym typeface="Calibri"/>
              </a:rPr>
              <a:pPr marL="0" marR="0" lvl="0" indent="0" algn="r" defTabSz="795528" rtl="0" eaLnBrk="1" fontAlgn="auto" latinLnBrk="0" hangingPunct="1">
                <a:lnSpc>
                  <a:spcPct val="100000"/>
                </a:lnSpc>
                <a:spcBef>
                  <a:spcPts val="0"/>
                </a:spcBef>
                <a:spcAft>
                  <a:spcPts val="0"/>
                </a:spcAft>
                <a:buClr>
                  <a:srgbClr val="333333"/>
                </a:buClr>
                <a:buSzPts val="800"/>
                <a:buFont typeface="Calibri"/>
                <a:buNone/>
                <a:tabLst/>
                <a:defRPr/>
              </a:pPr>
              <a:t>‹#›</a:t>
            </a:fld>
            <a:endParaRPr kumimoji="0" sz="800" b="0" i="0" u="none" strike="noStrike" kern="1200" cap="none" spc="0" normalizeH="0" baseline="0" noProof="0">
              <a:ln>
                <a:noFill/>
              </a:ln>
              <a:solidFill>
                <a:srgbClr val="333333"/>
              </a:solidFill>
              <a:effectLst/>
              <a:uLnTx/>
              <a:uFillTx/>
              <a:latin typeface="Roboto" panose="02000000000000000000" pitchFamily="2" charset="0"/>
              <a:ea typeface="Roboto" panose="02000000000000000000" pitchFamily="2" charset="0"/>
              <a:cs typeface="Calibri"/>
              <a:sym typeface="Calibri"/>
            </a:endParaRPr>
          </a:p>
        </p:txBody>
      </p:sp>
      <p:sp>
        <p:nvSpPr>
          <p:cNvPr id="3" name="Text Placeholder 2">
            <a:extLst>
              <a:ext uri="{FF2B5EF4-FFF2-40B4-BE49-F238E27FC236}">
                <a16:creationId xmlns:a16="http://schemas.microsoft.com/office/drawing/2014/main" id="{ECE94AB2-5386-B548-8BFF-C55F9602EC65}"/>
              </a:ext>
            </a:extLst>
          </p:cNvPr>
          <p:cNvSpPr>
            <a:spLocks noGrp="1"/>
          </p:cNvSpPr>
          <p:nvPr>
            <p:ph type="body" sz="quarter" idx="10"/>
          </p:nvPr>
        </p:nvSpPr>
        <p:spPr>
          <a:xfrm>
            <a:off x="457202" y="1023938"/>
            <a:ext cx="8237538" cy="3571875"/>
          </a:xfrm>
        </p:spPr>
        <p:txBody>
          <a:bodyPr/>
          <a:lstStyle>
            <a:lvl1pPr>
              <a:defRPr b="0" i="0">
                <a:latin typeface="Roboto" panose="02000000000000000000" pitchFamily="2" charset="0"/>
                <a:ea typeface="Roboto" panose="02000000000000000000" pitchFamily="2" charset="0"/>
              </a:defRPr>
            </a:lvl1pPr>
            <a:lvl2pPr>
              <a:defRPr b="0" i="0">
                <a:latin typeface="Roboto" panose="02000000000000000000" pitchFamily="2" charset="0"/>
                <a:ea typeface="Roboto" panose="02000000000000000000" pitchFamily="2" charset="0"/>
              </a:defRPr>
            </a:lvl2pPr>
            <a:lvl3pPr>
              <a:defRPr b="0" i="0">
                <a:latin typeface="Roboto" panose="02000000000000000000" pitchFamily="2" charset="0"/>
                <a:ea typeface="Roboto" panose="02000000000000000000" pitchFamily="2" charset="0"/>
              </a:defRPr>
            </a:lvl3pPr>
            <a:lvl4pPr>
              <a:defRPr b="0" i="0">
                <a:latin typeface="Roboto" panose="02000000000000000000" pitchFamily="2" charset="0"/>
                <a:ea typeface="Roboto" panose="02000000000000000000" pitchFamily="2" charset="0"/>
              </a:defRPr>
            </a:lvl4pPr>
            <a:lvl5pPr>
              <a:defRPr b="0" i="0">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6181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1" y="1"/>
            <a:ext cx="8236857" cy="776514"/>
          </a:xfrm>
        </p:spPr>
        <p:txBody>
          <a:bodyPr/>
          <a:lstStyle/>
          <a:p>
            <a:r>
              <a:rPr lang="en-US"/>
              <a:t>Simple Slide</a:t>
            </a:r>
          </a:p>
        </p:txBody>
      </p:sp>
      <p:sp>
        <p:nvSpPr>
          <p:cNvPr id="5" name="TextBox 4"/>
          <p:cNvSpPr txBox="1"/>
          <p:nvPr userDrawn="1"/>
        </p:nvSpPr>
        <p:spPr>
          <a:xfrm>
            <a:off x="6711702" y="4840516"/>
            <a:ext cx="2279523" cy="215444"/>
          </a:xfrm>
          <a:prstGeom prst="rect">
            <a:avLst/>
          </a:prstGeom>
          <a:noFill/>
        </p:spPr>
        <p:txBody>
          <a:bodyPr wrap="square" rtlCol="0">
            <a:spAutoFit/>
          </a:bodyPr>
          <a:lstStyle/>
          <a:p>
            <a:pPr marL="0" marR="0" lvl="0" indent="0" algn="r" defTabSz="45718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alibri"/>
                <a:ea typeface="+mn-ea"/>
                <a:cs typeface="+mn-cs"/>
              </a:rPr>
              <a:t>NREL    |    </a:t>
            </a:r>
            <a:fld id="{BFD71CF8-5198-8441-A7C0-DC22FD64CBE4}" type="slidenum">
              <a:rPr kumimoji="0" lang="en-US" sz="800" b="0" i="0" u="none" strike="noStrike" kern="1200" cap="none" spc="0" normalizeH="0" baseline="0" noProof="0">
                <a:ln>
                  <a:noFill/>
                </a:ln>
                <a:solidFill>
                  <a:srgbClr val="333333"/>
                </a:solidFill>
                <a:effectLst/>
                <a:uLnTx/>
                <a:uFillTx/>
                <a:latin typeface="Calibri"/>
                <a:ea typeface="+mn-ea"/>
                <a:cs typeface="+mn-cs"/>
              </a:rPr>
              <a:pPr marL="0" marR="0" lvl="0" indent="0" algn="r" defTabSz="457186"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333333"/>
              </a:solidFill>
              <a:effectLst/>
              <a:uLnTx/>
              <a:uFillTx/>
              <a:latin typeface="Calibri"/>
              <a:ea typeface="+mn-ea"/>
              <a:cs typeface="+mn-cs"/>
            </a:endParaRPr>
          </a:p>
        </p:txBody>
      </p:sp>
    </p:spTree>
    <p:extLst>
      <p:ext uri="{BB962C8B-B14F-4D97-AF65-F5344CB8AC3E}">
        <p14:creationId xmlns:p14="http://schemas.microsoft.com/office/powerpoint/2010/main" val="3287429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1" y="1"/>
            <a:ext cx="8236857" cy="776514"/>
          </a:xfrm>
        </p:spPr>
        <p:txBody>
          <a:bodyPr/>
          <a:lstStyle/>
          <a:p>
            <a:r>
              <a:rPr lang="en-US"/>
              <a:t>Simple Slide</a:t>
            </a:r>
          </a:p>
        </p:txBody>
      </p:sp>
      <p:sp>
        <p:nvSpPr>
          <p:cNvPr id="5" name="TextBox 4"/>
          <p:cNvSpPr txBox="1"/>
          <p:nvPr userDrawn="1"/>
        </p:nvSpPr>
        <p:spPr>
          <a:xfrm>
            <a:off x="6711702" y="4840516"/>
            <a:ext cx="2279523" cy="215444"/>
          </a:xfrm>
          <a:prstGeom prst="rect">
            <a:avLst/>
          </a:prstGeom>
          <a:noFill/>
        </p:spPr>
        <p:txBody>
          <a:bodyPr wrap="square" rtlCol="0">
            <a:spAutoFit/>
          </a:bodyPr>
          <a:lstStyle/>
          <a:p>
            <a:pPr marL="0" marR="0" lvl="0" indent="0" algn="r" defTabSz="45718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alibri"/>
                <a:ea typeface="+mn-ea"/>
                <a:cs typeface="+mn-cs"/>
              </a:rPr>
              <a:t>NREL    |    </a:t>
            </a:r>
            <a:fld id="{BFD71CF8-5198-8441-A7C0-DC22FD64CBE4}" type="slidenum">
              <a:rPr kumimoji="0" lang="en-US" sz="800" b="0" i="0" u="none" strike="noStrike" kern="1200" cap="none" spc="0" normalizeH="0" baseline="0" noProof="0">
                <a:ln>
                  <a:noFill/>
                </a:ln>
                <a:solidFill>
                  <a:srgbClr val="333333"/>
                </a:solidFill>
                <a:effectLst/>
                <a:uLnTx/>
                <a:uFillTx/>
                <a:latin typeface="Calibri"/>
                <a:ea typeface="+mn-ea"/>
                <a:cs typeface="+mn-cs"/>
              </a:rPr>
              <a:pPr marL="0" marR="0" lvl="0" indent="0" algn="r" defTabSz="457186"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333333"/>
              </a:solidFill>
              <a:effectLst/>
              <a:uLnTx/>
              <a:uFillTx/>
              <a:latin typeface="Calibri"/>
              <a:ea typeface="+mn-ea"/>
              <a:cs typeface="+mn-cs"/>
            </a:endParaRPr>
          </a:p>
        </p:txBody>
      </p:sp>
    </p:spTree>
    <p:extLst>
      <p:ext uri="{BB962C8B-B14F-4D97-AF65-F5344CB8AC3E}">
        <p14:creationId xmlns:p14="http://schemas.microsoft.com/office/powerpoint/2010/main" val="34859056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1" y="1"/>
            <a:ext cx="8236857" cy="776514"/>
          </a:xfrm>
        </p:spPr>
        <p:txBody>
          <a:bodyPr/>
          <a:lstStyle/>
          <a:p>
            <a:r>
              <a:rPr lang="en-US"/>
              <a:t>Simple Slide</a:t>
            </a:r>
          </a:p>
        </p:txBody>
      </p:sp>
      <p:sp>
        <p:nvSpPr>
          <p:cNvPr id="5" name="TextBox 4"/>
          <p:cNvSpPr txBox="1"/>
          <p:nvPr userDrawn="1"/>
        </p:nvSpPr>
        <p:spPr>
          <a:xfrm>
            <a:off x="6711702" y="4840516"/>
            <a:ext cx="2279523" cy="215444"/>
          </a:xfrm>
          <a:prstGeom prst="rect">
            <a:avLst/>
          </a:prstGeom>
          <a:noFill/>
        </p:spPr>
        <p:txBody>
          <a:bodyPr wrap="square" rtlCol="0">
            <a:spAutoFit/>
          </a:bodyPr>
          <a:lstStyle/>
          <a:p>
            <a:pPr marL="0" marR="0" lvl="0" indent="0" algn="r" defTabSz="45718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alibri"/>
                <a:ea typeface="+mn-ea"/>
                <a:cs typeface="+mn-cs"/>
              </a:rPr>
              <a:t>NREL    |    </a:t>
            </a:r>
            <a:fld id="{BFD71CF8-5198-8441-A7C0-DC22FD64CBE4}" type="slidenum">
              <a:rPr kumimoji="0" lang="en-US" sz="800" b="0" i="0" u="none" strike="noStrike" kern="1200" cap="none" spc="0" normalizeH="0" baseline="0" noProof="0">
                <a:ln>
                  <a:noFill/>
                </a:ln>
                <a:solidFill>
                  <a:srgbClr val="333333"/>
                </a:solidFill>
                <a:effectLst/>
                <a:uLnTx/>
                <a:uFillTx/>
                <a:latin typeface="Calibri"/>
                <a:ea typeface="+mn-ea"/>
                <a:cs typeface="+mn-cs"/>
              </a:rPr>
              <a:pPr marL="0" marR="0" lvl="0" indent="0" algn="r" defTabSz="457186"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333333"/>
              </a:solidFill>
              <a:effectLst/>
              <a:uLnTx/>
              <a:uFillTx/>
              <a:latin typeface="Calibri"/>
              <a:ea typeface="+mn-ea"/>
              <a:cs typeface="+mn-cs"/>
            </a:endParaRPr>
          </a:p>
        </p:txBody>
      </p:sp>
    </p:spTree>
    <p:extLst>
      <p:ext uri="{BB962C8B-B14F-4D97-AF65-F5344CB8AC3E}">
        <p14:creationId xmlns:p14="http://schemas.microsoft.com/office/powerpoint/2010/main" val="407665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0"/>
            <a:ext cx="5936343" cy="907143"/>
          </a:xfrm>
        </p:spPr>
        <p:txBody>
          <a:bodyPr/>
          <a:lstStyle/>
          <a:p>
            <a:r>
              <a:rPr lang="en-US"/>
              <a:t>Simple Slide</a:t>
            </a:r>
          </a:p>
        </p:txBody>
      </p:sp>
      <p:sp>
        <p:nvSpPr>
          <p:cNvPr id="9" name="Text Placeholder 8"/>
          <p:cNvSpPr>
            <a:spLocks noGrp="1"/>
          </p:cNvSpPr>
          <p:nvPr>
            <p:ph type="body" sz="quarter" idx="10"/>
          </p:nvPr>
        </p:nvSpPr>
        <p:spPr>
          <a:xfrm>
            <a:off x="457200" y="1124857"/>
            <a:ext cx="8120063" cy="3621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82540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0" y="2148571"/>
            <a:ext cx="8120063" cy="536572"/>
          </a:xfrm>
        </p:spPr>
        <p:txBody>
          <a:bodyPr/>
          <a:lstStyle>
            <a:lvl1pPr marL="0" indent="0" algn="ctr">
              <a:buNone/>
              <a:defRPr baseline="0"/>
            </a:lvl1pPr>
          </a:lstStyle>
          <a:p>
            <a:pPr lvl="0"/>
            <a:r>
              <a:rPr lang="en-US"/>
              <a:t>Blank Slide for Any Content</a:t>
            </a:r>
          </a:p>
        </p:txBody>
      </p:sp>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278570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1498859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7.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8.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49.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50.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51.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2.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3.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4.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55.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9.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5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58.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59.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60.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61.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62.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63.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64.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28.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4123076" cy="1200151"/>
          </a:xfrm>
          <a:prstGeom prst="rect">
            <a:avLst/>
          </a:prstGeom>
          <a:solidFill>
            <a:schemeClr val="accent1"/>
          </a:solidFill>
        </p:spPr>
        <p:txBody>
          <a:bodyPr vert="horz" lIns="91440" tIns="45720"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457200" y="1330267"/>
            <a:ext cx="8229600" cy="32643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64829"/>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700" r:id="rId3"/>
    <p:sldLayoutId id="2147483675" r:id="rId4"/>
    <p:sldLayoutId id="2147483653" r:id="rId5"/>
    <p:sldLayoutId id="2147483654" r:id="rId6"/>
    <p:sldLayoutId id="2147483655" r:id="rId7"/>
    <p:sldLayoutId id="2147483656" r:id="rId8"/>
    <p:sldLayoutId id="2147483657" r:id="rId9"/>
    <p:sldLayoutId id="2147483689" r:id="rId10"/>
    <p:sldLayoutId id="2147483690" r:id="rId11"/>
    <p:sldLayoutId id="2147483691" r:id="rId12"/>
    <p:sldLayoutId id="2147483692" r:id="rId13"/>
    <p:sldLayoutId id="2147483693" r:id="rId14"/>
    <p:sldLayoutId id="2147483694" r:id="rId15"/>
    <p:sldLayoutId id="2147483695" r:id="rId16"/>
    <p:sldLayoutId id="2147483666" r:id="rId17"/>
    <p:sldLayoutId id="2147483667" r:id="rId18"/>
    <p:sldLayoutId id="2147483665" r:id="rId19"/>
    <p:sldLayoutId id="2147483668" r:id="rId20"/>
    <p:sldLayoutId id="2147483669" r:id="rId21"/>
    <p:sldLayoutId id="2147483670" r:id="rId22"/>
    <p:sldLayoutId id="2147483671" r:id="rId23"/>
    <p:sldLayoutId id="2147483676" r:id="rId24"/>
    <p:sldLayoutId id="2147483681" r:id="rId25"/>
    <p:sldLayoutId id="2147483682" r:id="rId26"/>
    <p:sldLayoutId id="2147483687" r:id="rId27"/>
    <p:sldLayoutId id="2147483688" r:id="rId28"/>
    <p:sldLayoutId id="2147483678" r:id="rId29"/>
    <p:sldLayoutId id="2147483683" r:id="rId30"/>
    <p:sldLayoutId id="2147483684" r:id="rId31"/>
    <p:sldLayoutId id="2147483685" r:id="rId32"/>
    <p:sldLayoutId id="2147483680" r:id="rId33"/>
    <p:sldLayoutId id="2147483686" r:id="rId34"/>
    <p:sldLayoutId id="2147483672" r:id="rId35"/>
    <p:sldLayoutId id="2147483696" r:id="rId36"/>
    <p:sldLayoutId id="2147483673" r:id="rId37"/>
    <p:sldLayoutId id="2147483701" r:id="rId38"/>
  </p:sldLayoutIdLst>
  <p:txStyles>
    <p:title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944762228"/>
      </p:ext>
    </p:extLst>
  </p:cSld>
  <p:clrMap bg1="lt1" tx1="dk1" bg2="lt2" tx2="dk2" accent1="accent1" accent2="accent2" accent3="accent3" accent4="accent4" accent5="accent5" accent6="accent6" hlink="hlink" folHlink="folHlink"/>
  <p:sldLayoutIdLst>
    <p:sldLayoutId id="2147483719"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3703785469"/>
      </p:ext>
    </p:extLst>
  </p:cSld>
  <p:clrMap bg1="lt1" tx1="dk1" bg2="lt2" tx2="dk2" accent1="accent1" accent2="accent2" accent3="accent3" accent4="accent4" accent5="accent5" accent6="accent6" hlink="hlink" folHlink="folHlink"/>
  <p:sldLayoutIdLst>
    <p:sldLayoutId id="2147483721"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2098343117"/>
      </p:ext>
    </p:extLst>
  </p:cSld>
  <p:clrMap bg1="lt1" tx1="dk1" bg2="lt2" tx2="dk2" accent1="accent1" accent2="accent2" accent3="accent3" accent4="accent4" accent5="accent5" accent6="accent6" hlink="hlink" folHlink="folHlink"/>
  <p:sldLayoutIdLst>
    <p:sldLayoutId id="2147483723"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3345202595"/>
      </p:ext>
    </p:extLst>
  </p:cSld>
  <p:clrMap bg1="lt1" tx1="dk1" bg2="lt2" tx2="dk2" accent1="accent1" accent2="accent2" accent3="accent3" accent4="accent4" accent5="accent5" accent6="accent6" hlink="hlink" folHlink="folHlink"/>
  <p:sldLayoutIdLst>
    <p:sldLayoutId id="214748372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2550852332"/>
      </p:ext>
    </p:extLst>
  </p:cSld>
  <p:clrMap bg1="lt1" tx1="dk1" bg2="lt2" tx2="dk2" accent1="accent1" accent2="accent2" accent3="accent3" accent4="accent4" accent5="accent5" accent6="accent6" hlink="hlink" folHlink="folHlink"/>
  <p:sldLayoutIdLst>
    <p:sldLayoutId id="2147483727"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85898960"/>
      </p:ext>
    </p:extLst>
  </p:cSld>
  <p:clrMap bg1="lt1" tx1="dk1" bg2="lt2" tx2="dk2" accent1="accent1" accent2="accent2" accent3="accent3" accent4="accent4" accent5="accent5" accent6="accent6" hlink="hlink" folHlink="folHlink"/>
  <p:sldLayoutIdLst>
    <p:sldLayoutId id="2147483729"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324796738"/>
      </p:ext>
    </p:extLst>
  </p:cSld>
  <p:clrMap bg1="lt1" tx1="dk1" bg2="lt2" tx2="dk2" accent1="accent1" accent2="accent2" accent3="accent3" accent4="accent4" accent5="accent5" accent6="accent6" hlink="hlink" folHlink="folHlink"/>
  <p:sldLayoutIdLst>
    <p:sldLayoutId id="2147483731"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1142626360"/>
      </p:ext>
    </p:extLst>
  </p:cSld>
  <p:clrMap bg1="lt1" tx1="dk1" bg2="lt2" tx2="dk2" accent1="accent1" accent2="accent2" accent3="accent3" accent4="accent4" accent5="accent5" accent6="accent6" hlink="hlink" folHlink="folHlink"/>
  <p:sldLayoutIdLst>
    <p:sldLayoutId id="2147483733"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2421008481"/>
      </p:ext>
    </p:extLst>
  </p:cSld>
  <p:clrMap bg1="lt1" tx1="dk1" bg2="lt2" tx2="dk2" accent1="accent1" accent2="accent2" accent3="accent3" accent4="accent4" accent5="accent5" accent6="accent6" hlink="hlink" folHlink="folHlink"/>
  <p:sldLayoutIdLst>
    <p:sldLayoutId id="214748373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4230190951"/>
      </p:ext>
    </p:extLst>
  </p:cSld>
  <p:clrMap bg1="lt1" tx1="dk1" bg2="lt2" tx2="dk2" accent1="accent1" accent2="accent2" accent3="accent3" accent4="accent4" accent5="accent5" accent6="accent6" hlink="hlink" folHlink="folHlink"/>
  <p:sldLayoutIdLst>
    <p:sldLayoutId id="2147483737"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370200373"/>
      </p:ext>
    </p:extLst>
  </p:cSld>
  <p:clrMap bg1="lt1" tx1="dk1" bg2="lt2" tx2="dk2" accent1="accent1" accent2="accent2" accent3="accent3" accent4="accent4" accent5="accent5" accent6="accent6" hlink="hlink" folHlink="folHlink"/>
  <p:sldLayoutIdLst>
    <p:sldLayoutId id="2147483703"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1348351847"/>
      </p:ext>
    </p:extLst>
  </p:cSld>
  <p:clrMap bg1="lt1" tx1="dk1" bg2="lt2" tx2="dk2" accent1="accent1" accent2="accent2" accent3="accent3" accent4="accent4" accent5="accent5" accent6="accent6" hlink="hlink" folHlink="folHlink"/>
  <p:sldLayoutIdLst>
    <p:sldLayoutId id="2147483739"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1792573178"/>
      </p:ext>
    </p:extLst>
  </p:cSld>
  <p:clrMap bg1="lt1" tx1="dk1" bg2="lt2" tx2="dk2" accent1="accent1" accent2="accent2" accent3="accent3" accent4="accent4" accent5="accent5" accent6="accent6" hlink="hlink" folHlink="folHlink"/>
  <p:sldLayoutIdLst>
    <p:sldLayoutId id="2147483741"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3578119910"/>
      </p:ext>
    </p:extLst>
  </p:cSld>
  <p:clrMap bg1="lt1" tx1="dk1" bg2="lt2" tx2="dk2" accent1="accent1" accent2="accent2" accent3="accent3" accent4="accent4" accent5="accent5" accent6="accent6" hlink="hlink" folHlink="folHlink"/>
  <p:sldLayoutIdLst>
    <p:sldLayoutId id="2147483743"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2587136273"/>
      </p:ext>
    </p:extLst>
  </p:cSld>
  <p:clrMap bg1="lt1" tx1="dk1" bg2="lt2" tx2="dk2" accent1="accent1" accent2="accent2" accent3="accent3" accent4="accent4" accent5="accent5" accent6="accent6" hlink="hlink" folHlink="folHlink"/>
  <p:sldLayoutIdLst>
    <p:sldLayoutId id="214748374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1461876899"/>
      </p:ext>
    </p:extLst>
  </p:cSld>
  <p:clrMap bg1="lt1" tx1="dk1" bg2="lt2" tx2="dk2" accent1="accent1" accent2="accent2" accent3="accent3" accent4="accent4" accent5="accent5" accent6="accent6" hlink="hlink" folHlink="folHlink"/>
  <p:sldLayoutIdLst>
    <p:sldLayoutId id="2147483747"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59914039"/>
      </p:ext>
    </p:extLst>
  </p:cSld>
  <p:clrMap bg1="lt1" tx1="dk1" bg2="lt2" tx2="dk2" accent1="accent1" accent2="accent2" accent3="accent3" accent4="accent4" accent5="accent5" accent6="accent6" hlink="hlink" folHlink="folHlink"/>
  <p:sldLayoutIdLst>
    <p:sldLayoutId id="2147483749"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952168726"/>
      </p:ext>
    </p:extLst>
  </p:cSld>
  <p:clrMap bg1="lt1" tx1="dk1" bg2="lt2" tx2="dk2" accent1="accent1" accent2="accent2" accent3="accent3" accent4="accent4" accent5="accent5" accent6="accent6" hlink="hlink" folHlink="folHlink"/>
  <p:sldLayoutIdLst>
    <p:sldLayoutId id="2147483751"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2916382986"/>
      </p:ext>
    </p:extLst>
  </p:cSld>
  <p:clrMap bg1="lt1" tx1="dk1" bg2="lt2" tx2="dk2" accent1="accent1" accent2="accent2" accent3="accent3" accent4="accent4" accent5="accent5" accent6="accent6" hlink="hlink" folHlink="folHlink"/>
  <p:sldLayoutIdLst>
    <p:sldLayoutId id="2147483753"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5"/>
            <a:ext cx="4123076" cy="1200151"/>
          </a:xfrm>
          <a:prstGeom prst="rect">
            <a:avLst/>
          </a:prstGeom>
          <a:solidFill>
            <a:schemeClr val="accent1"/>
          </a:solidFill>
        </p:spPr>
        <p:txBody>
          <a:bodyPr vert="horz" lIns="91440" tIns="45720"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457200" y="1330267"/>
            <a:ext cx="8229600" cy="32643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23354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Lst>
  <p:txStyles>
    <p:titleStyle>
      <a:lvl1pPr marL="0" algn="ctr" defTabSz="457186" rtl="0" eaLnBrk="1" latinLnBrk="0" hangingPunct="1">
        <a:lnSpc>
          <a:spcPts val="2800"/>
        </a:lnSpc>
        <a:spcBef>
          <a:spcPct val="0"/>
        </a:spcBef>
        <a:buNone/>
        <a:defRPr sz="3000" kern="1200" spc="0">
          <a:solidFill>
            <a:schemeClr val="bg1"/>
          </a:solidFill>
          <a:latin typeface="+mj-lt"/>
          <a:ea typeface="+mj-ea"/>
          <a:cs typeface="+mj-cs"/>
        </a:defRPr>
      </a:lvl1pPr>
    </p:titleStyle>
    <p:bodyStyle>
      <a:lvl1pPr marL="342890" indent="-342890" algn="l" defTabSz="457186" rtl="0" eaLnBrk="1" latinLnBrk="0" hangingPunct="1">
        <a:spcBef>
          <a:spcPct val="20000"/>
        </a:spcBef>
        <a:buFont typeface="Arial"/>
        <a:buChar char="•"/>
        <a:defRPr sz="2400" kern="1200">
          <a:solidFill>
            <a:schemeClr val="tx1"/>
          </a:solidFill>
          <a:latin typeface="+mn-lt"/>
          <a:ea typeface="+mn-ea"/>
          <a:cs typeface="+mn-cs"/>
        </a:defRPr>
      </a:lvl1pPr>
      <a:lvl2pPr marL="742927" indent="-285741" algn="l" defTabSz="457186" rtl="0" eaLnBrk="1" latinLnBrk="0" hangingPunct="1">
        <a:spcBef>
          <a:spcPct val="20000"/>
        </a:spcBef>
        <a:buFont typeface="Arial"/>
        <a:buChar char="–"/>
        <a:defRPr sz="2400" kern="1200">
          <a:solidFill>
            <a:schemeClr val="tx1"/>
          </a:solidFill>
          <a:latin typeface="+mn-lt"/>
          <a:ea typeface="+mn-ea"/>
          <a:cs typeface="+mn-cs"/>
        </a:defRPr>
      </a:lvl2pPr>
      <a:lvl3pPr marL="1142964" indent="-228593" algn="l" defTabSz="457186" rtl="0" eaLnBrk="1" latinLnBrk="0" hangingPunct="1">
        <a:spcBef>
          <a:spcPct val="20000"/>
        </a:spcBef>
        <a:buFont typeface="Arial"/>
        <a:buChar char="•"/>
        <a:defRPr sz="2200" kern="1200">
          <a:solidFill>
            <a:schemeClr val="tx1"/>
          </a:solidFill>
          <a:latin typeface="+mn-lt"/>
          <a:ea typeface="+mn-ea"/>
          <a:cs typeface="+mn-cs"/>
        </a:defRPr>
      </a:lvl3pPr>
      <a:lvl4pPr marL="1600150" indent="-228593" algn="l" defTabSz="457186" rtl="0" eaLnBrk="1" latinLnBrk="0" hangingPunct="1">
        <a:spcBef>
          <a:spcPct val="20000"/>
        </a:spcBef>
        <a:buFont typeface="Arial"/>
        <a:buChar char="–"/>
        <a:defRPr sz="2000" kern="1200">
          <a:solidFill>
            <a:schemeClr val="tx1"/>
          </a:solidFill>
          <a:latin typeface="+mn-lt"/>
          <a:ea typeface="+mn-ea"/>
          <a:cs typeface="+mn-cs"/>
        </a:defRPr>
      </a:lvl4pPr>
      <a:lvl5pPr marL="2057335" indent="-228593" algn="l" defTabSz="457186" rtl="0" eaLnBrk="1" latinLnBrk="0" hangingPunct="1">
        <a:spcBef>
          <a:spcPct val="20000"/>
        </a:spcBef>
        <a:buFont typeface="Arial"/>
        <a:buChar char="»"/>
        <a:defRPr sz="1800" kern="1200">
          <a:solidFill>
            <a:schemeClr val="tx1"/>
          </a:solidFill>
          <a:latin typeface="+mn-lt"/>
          <a:ea typeface="+mn-ea"/>
          <a:cs typeface="+mn-cs"/>
        </a:defRPr>
      </a:lvl5pPr>
      <a:lvl6pPr marL="2514521" indent="-228593" algn="l" defTabSz="457186" rtl="0" eaLnBrk="1" latinLnBrk="0" hangingPunct="1">
        <a:spcBef>
          <a:spcPct val="20000"/>
        </a:spcBef>
        <a:buFont typeface="Arial"/>
        <a:buChar char="•"/>
        <a:defRPr sz="2000" kern="1200">
          <a:solidFill>
            <a:schemeClr val="tx1"/>
          </a:solidFill>
          <a:latin typeface="+mn-lt"/>
          <a:ea typeface="+mn-ea"/>
          <a:cs typeface="+mn-cs"/>
        </a:defRPr>
      </a:lvl6pPr>
      <a:lvl7pPr marL="2971707" indent="-228593" algn="l" defTabSz="457186" rtl="0" eaLnBrk="1" latinLnBrk="0" hangingPunct="1">
        <a:spcBef>
          <a:spcPct val="20000"/>
        </a:spcBef>
        <a:buFont typeface="Arial"/>
        <a:buChar char="•"/>
        <a:defRPr sz="2000" kern="1200">
          <a:solidFill>
            <a:schemeClr val="tx1"/>
          </a:solidFill>
          <a:latin typeface="+mn-lt"/>
          <a:ea typeface="+mn-ea"/>
          <a:cs typeface="+mn-cs"/>
        </a:defRPr>
      </a:lvl7pPr>
      <a:lvl8pPr marL="3428893" indent="-228593" algn="l" defTabSz="457186" rtl="0" eaLnBrk="1" latinLnBrk="0" hangingPunct="1">
        <a:spcBef>
          <a:spcPct val="20000"/>
        </a:spcBef>
        <a:buFont typeface="Arial"/>
        <a:buChar char="•"/>
        <a:defRPr sz="2000" kern="1200">
          <a:solidFill>
            <a:schemeClr val="tx1"/>
          </a:solidFill>
          <a:latin typeface="+mn-lt"/>
          <a:ea typeface="+mn-ea"/>
          <a:cs typeface="+mn-cs"/>
        </a:defRPr>
      </a:lvl8pPr>
      <a:lvl9pPr marL="3886078" indent="-228593" algn="l" defTabSz="45718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6" rtl="0" eaLnBrk="1" latinLnBrk="0" hangingPunct="1">
        <a:defRPr sz="1800" kern="1200">
          <a:solidFill>
            <a:schemeClr val="tx1"/>
          </a:solidFill>
          <a:latin typeface="+mn-lt"/>
          <a:ea typeface="+mn-ea"/>
          <a:cs typeface="+mn-cs"/>
        </a:defRPr>
      </a:lvl1pPr>
      <a:lvl2pPr marL="457186" algn="l" defTabSz="457186" rtl="0" eaLnBrk="1" latinLnBrk="0" hangingPunct="1">
        <a:defRPr sz="1800" kern="1200">
          <a:solidFill>
            <a:schemeClr val="tx1"/>
          </a:solidFill>
          <a:latin typeface="+mn-lt"/>
          <a:ea typeface="+mn-ea"/>
          <a:cs typeface="+mn-cs"/>
        </a:defRPr>
      </a:lvl2pPr>
      <a:lvl3pPr marL="914372" algn="l" defTabSz="457186" rtl="0" eaLnBrk="1" latinLnBrk="0" hangingPunct="1">
        <a:defRPr sz="1800" kern="1200">
          <a:solidFill>
            <a:schemeClr val="tx1"/>
          </a:solidFill>
          <a:latin typeface="+mn-lt"/>
          <a:ea typeface="+mn-ea"/>
          <a:cs typeface="+mn-cs"/>
        </a:defRPr>
      </a:lvl3pPr>
      <a:lvl4pPr marL="1371557" algn="l" defTabSz="457186" rtl="0" eaLnBrk="1" latinLnBrk="0" hangingPunct="1">
        <a:defRPr sz="1800" kern="1200">
          <a:solidFill>
            <a:schemeClr val="tx1"/>
          </a:solidFill>
          <a:latin typeface="+mn-lt"/>
          <a:ea typeface="+mn-ea"/>
          <a:cs typeface="+mn-cs"/>
        </a:defRPr>
      </a:lvl4pPr>
      <a:lvl5pPr marL="1828743" algn="l" defTabSz="457186" rtl="0" eaLnBrk="1" latinLnBrk="0" hangingPunct="1">
        <a:defRPr sz="1800" kern="1200">
          <a:solidFill>
            <a:schemeClr val="tx1"/>
          </a:solidFill>
          <a:latin typeface="+mn-lt"/>
          <a:ea typeface="+mn-ea"/>
          <a:cs typeface="+mn-cs"/>
        </a:defRPr>
      </a:lvl5pPr>
      <a:lvl6pPr marL="2285929" algn="l" defTabSz="457186" rtl="0" eaLnBrk="1" latinLnBrk="0" hangingPunct="1">
        <a:defRPr sz="1800" kern="1200">
          <a:solidFill>
            <a:schemeClr val="tx1"/>
          </a:solidFill>
          <a:latin typeface="+mn-lt"/>
          <a:ea typeface="+mn-ea"/>
          <a:cs typeface="+mn-cs"/>
        </a:defRPr>
      </a:lvl6pPr>
      <a:lvl7pPr marL="2743115" algn="l" defTabSz="457186" rtl="0" eaLnBrk="1" latinLnBrk="0" hangingPunct="1">
        <a:defRPr sz="1800" kern="1200">
          <a:solidFill>
            <a:schemeClr val="tx1"/>
          </a:solidFill>
          <a:latin typeface="+mn-lt"/>
          <a:ea typeface="+mn-ea"/>
          <a:cs typeface="+mn-cs"/>
        </a:defRPr>
      </a:lvl7pPr>
      <a:lvl8pPr marL="3200300" algn="l" defTabSz="457186" rtl="0" eaLnBrk="1" latinLnBrk="0" hangingPunct="1">
        <a:defRPr sz="1800" kern="1200">
          <a:solidFill>
            <a:schemeClr val="tx1"/>
          </a:solidFill>
          <a:latin typeface="+mn-lt"/>
          <a:ea typeface="+mn-ea"/>
          <a:cs typeface="+mn-cs"/>
        </a:defRPr>
      </a:lvl8pPr>
      <a:lvl9pPr marL="3657486" algn="l" defTabSz="4571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3687974382"/>
      </p:ext>
    </p:extLst>
  </p:cSld>
  <p:clrMap bg1="lt1" tx1="dk1" bg2="lt2" tx2="dk2" accent1="accent1" accent2="accent2" accent3="accent3" accent4="accent4" accent5="accent5" accent6="accent6" hlink="hlink" folHlink="folHlink"/>
  <p:sldLayoutIdLst>
    <p:sldLayoutId id="214748370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2114704326"/>
      </p:ext>
    </p:extLst>
  </p:cSld>
  <p:clrMap bg1="lt1" tx1="dk1" bg2="lt2" tx2="dk2" accent1="accent1" accent2="accent2" accent3="accent3" accent4="accent4" accent5="accent5" accent6="accent6" hlink="hlink" folHlink="folHlink"/>
  <p:sldLayoutIdLst>
    <p:sldLayoutId id="2147483707"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727002053"/>
      </p:ext>
    </p:extLst>
  </p:cSld>
  <p:clrMap bg1="lt1" tx1="dk1" bg2="lt2" tx2="dk2" accent1="accent1" accent2="accent2" accent3="accent3" accent4="accent4" accent5="accent5" accent6="accent6" hlink="hlink" folHlink="folHlink"/>
  <p:sldLayoutIdLst>
    <p:sldLayoutId id="2147483709"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719625310"/>
      </p:ext>
    </p:extLst>
  </p:cSld>
  <p:clrMap bg1="lt1" tx1="dk1" bg2="lt2" tx2="dk2" accent1="accent1" accent2="accent2" accent3="accent3" accent4="accent4" accent5="accent5" accent6="accent6" hlink="hlink" folHlink="folHlink"/>
  <p:sldLayoutIdLst>
    <p:sldLayoutId id="2147483711"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214554086"/>
      </p:ext>
    </p:extLst>
  </p:cSld>
  <p:clrMap bg1="lt1" tx1="dk1" bg2="lt2" tx2="dk2" accent1="accent1" accent2="accent2" accent3="accent3" accent4="accent4" accent5="accent5" accent6="accent6" hlink="hlink" folHlink="folHlink"/>
  <p:sldLayoutIdLst>
    <p:sldLayoutId id="2147483713"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2410871209"/>
      </p:ext>
    </p:extLst>
  </p:cSld>
  <p:clrMap bg1="lt1" tx1="dk1" bg2="lt2" tx2="dk2" accent1="accent1" accent2="accent2" accent3="accent3" accent4="accent4" accent5="accent5" accent6="accent6" hlink="hlink" folHlink="folHlink"/>
  <p:sldLayoutIdLst>
    <p:sldLayoutId id="214748371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7486" y="143002"/>
            <a:ext cx="5669026" cy="482600"/>
          </a:xfrm>
          <a:prstGeom prst="rect">
            <a:avLst/>
          </a:prstGeom>
        </p:spPr>
        <p:txBody>
          <a:bodyPr wrap="square" lIns="0" tIns="0" rIns="0" bIns="0">
            <a:spAutoFit/>
          </a:bodyPr>
          <a:lstStyle>
            <a:lvl1pPr>
              <a:defRPr sz="3000" b="0" i="0">
                <a:solidFill>
                  <a:schemeClr val="bg1"/>
                </a:solidFill>
                <a:latin typeface="Calibri"/>
                <a:cs typeface="Calibri"/>
              </a:defRPr>
            </a:lvl1pPr>
          </a:lstStyle>
          <a:p>
            <a:endParaRPr/>
          </a:p>
        </p:txBody>
      </p:sp>
      <p:sp>
        <p:nvSpPr>
          <p:cNvPr id="3" name="Holder 3"/>
          <p:cNvSpPr>
            <a:spLocks noGrp="1"/>
          </p:cNvSpPr>
          <p:nvPr>
            <p:ph type="body" idx="1"/>
          </p:nvPr>
        </p:nvSpPr>
        <p:spPr>
          <a:xfrm>
            <a:off x="3852164" y="847801"/>
            <a:ext cx="4542790" cy="2374265"/>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5/10/2021</a:t>
            </a:fld>
            <a:endParaRPr lang="en-US"/>
          </a:p>
        </p:txBody>
      </p:sp>
      <p:sp>
        <p:nvSpPr>
          <p:cNvPr id="6" name="Holder 6"/>
          <p:cNvSpPr>
            <a:spLocks noGrp="1"/>
          </p:cNvSpPr>
          <p:nvPr>
            <p:ph type="sldNum" sz="quarter" idx="7"/>
          </p:nvPr>
        </p:nvSpPr>
        <p:spPr>
          <a:xfrm>
            <a:off x="8346440" y="4892675"/>
            <a:ext cx="604520" cy="127635"/>
          </a:xfrm>
          <a:prstGeom prst="rect">
            <a:avLst/>
          </a:prstGeom>
        </p:spPr>
        <p:txBody>
          <a:bodyPr wrap="square" lIns="0" tIns="0" rIns="0" bIns="0">
            <a:spAutoFit/>
          </a:bodyPr>
          <a:lstStyle>
            <a:lvl1pPr>
              <a:defRPr sz="800" b="0" i="0">
                <a:solidFill>
                  <a:srgbClr val="333333"/>
                </a:solidFill>
                <a:latin typeface="Calibri"/>
                <a:cs typeface="Calibri"/>
              </a:defRPr>
            </a:lvl1pPr>
          </a:lstStyle>
          <a:p>
            <a:pPr marL="12700">
              <a:lnSpc>
                <a:spcPts val="865"/>
              </a:lnSpc>
            </a:pPr>
            <a:r>
              <a:rPr spc="-5" dirty="0"/>
              <a:t>NREL</a:t>
            </a:r>
            <a:r>
              <a:rPr spc="310" dirty="0"/>
              <a:t> </a:t>
            </a:r>
            <a:r>
              <a:rPr dirty="0"/>
              <a:t>|  </a:t>
            </a:r>
            <a:r>
              <a:rPr spc="114" dirty="0"/>
              <a:t> </a:t>
            </a:r>
            <a:fld id="{81D60167-4931-47E6-BA6A-407CBD079E47}" type="slidenum">
              <a:rPr dirty="0"/>
              <a:t>‹#›</a:t>
            </a:fld>
            <a:endParaRPr dirty="0"/>
          </a:p>
        </p:txBody>
      </p:sp>
    </p:spTree>
    <p:extLst>
      <p:ext uri="{BB962C8B-B14F-4D97-AF65-F5344CB8AC3E}">
        <p14:creationId xmlns:p14="http://schemas.microsoft.com/office/powerpoint/2010/main" val="2204865882"/>
      </p:ext>
    </p:extLst>
  </p:cSld>
  <p:clrMap bg1="lt1" tx1="dk1" bg2="lt2" tx2="dk2" accent1="accent1" accent2="accent2" accent3="accent3" accent4="accent4" accent5="accent5" accent6="accent6" hlink="hlink" folHlink="folHlink"/>
  <p:sldLayoutIdLst>
    <p:sldLayoutId id="2147483717"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hyperlink" Target="https://parquet.apache.org/"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4.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jp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jpg"/><Relationship Id="rId2" Type="http://schemas.openxmlformats.org/officeDocument/2006/relationships/image" Target="../media/image110.jpg"/><Relationship Id="rId1" Type="http://schemas.openxmlformats.org/officeDocument/2006/relationships/slideLayout" Target="../slideLayouts/slideLayout40.xml"/><Relationship Id="rId6" Type="http://schemas.openxmlformats.org/officeDocument/2006/relationships/image" Target="../media/image114.jpg"/><Relationship Id="rId11" Type="http://schemas.openxmlformats.org/officeDocument/2006/relationships/image" Target="../media/image119.jp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jpg"/></Relationships>
</file>

<file path=ppt/slides/_rels/slide105.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png"/><Relationship Id="rId17" Type="http://schemas.openxmlformats.org/officeDocument/2006/relationships/image" Target="../media/image118.png"/><Relationship Id="rId2" Type="http://schemas.openxmlformats.org/officeDocument/2006/relationships/image" Target="../media/image123.png"/><Relationship Id="rId16" Type="http://schemas.openxmlformats.org/officeDocument/2006/relationships/image" Target="../media/image137.png"/><Relationship Id="rId1" Type="http://schemas.openxmlformats.org/officeDocument/2006/relationships/slideLayout" Target="../slideLayouts/slideLayout41.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5" Type="http://schemas.openxmlformats.org/officeDocument/2006/relationships/image" Target="../media/image13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png"/></Relationships>
</file>

<file path=ppt/slides/_rels/slide106.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jpg"/><Relationship Id="rId1" Type="http://schemas.openxmlformats.org/officeDocument/2006/relationships/slideLayout" Target="../slideLayouts/slideLayout4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07.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43.xml"/><Relationship Id="rId5" Type="http://schemas.openxmlformats.org/officeDocument/2006/relationships/image" Target="../media/image147.png"/><Relationship Id="rId4" Type="http://schemas.openxmlformats.org/officeDocument/2006/relationships/image" Target="../media/image146.png"/></Relationships>
</file>

<file path=ppt/slides/_rels/slide108.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44.xml"/></Relationships>
</file>

<file path=ppt/slides/_rels/slide109.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hyperlink" Target="https://www.nrel.gov/analysis/electrification-futures.html" TargetMode="External"/><Relationship Id="rId1" Type="http://schemas.openxmlformats.org/officeDocument/2006/relationships/slideLayout" Target="../slideLayouts/slideLayout46.xml"/><Relationship Id="rId4" Type="http://schemas.openxmlformats.org/officeDocument/2006/relationships/image" Target="../media/image150.png"/></Relationships>
</file>

<file path=ppt/slides/_rels/slide111.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jpg"/><Relationship Id="rId2" Type="http://schemas.openxmlformats.org/officeDocument/2006/relationships/image" Target="../media/image151.jpg"/><Relationship Id="rId1" Type="http://schemas.openxmlformats.org/officeDocument/2006/relationships/slideLayout" Target="../slideLayouts/slideLayout47.xml"/><Relationship Id="rId6" Type="http://schemas.openxmlformats.org/officeDocument/2006/relationships/image" Target="../media/image155.jpg"/><Relationship Id="rId5" Type="http://schemas.openxmlformats.org/officeDocument/2006/relationships/image" Target="../media/image154.jpg"/><Relationship Id="rId4" Type="http://schemas.openxmlformats.org/officeDocument/2006/relationships/image" Target="../media/image153.jpg"/><Relationship Id="rId9" Type="http://schemas.openxmlformats.org/officeDocument/2006/relationships/image" Target="../media/image158.png"/></Relationships>
</file>

<file path=ppt/slides/_rels/slide11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48.xml"/><Relationship Id="rId4" Type="http://schemas.openxmlformats.org/officeDocument/2006/relationships/image" Target="../media/image161.png"/></Relationships>
</file>

<file path=ppt/slides/_rels/slide113.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49.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 Id="rId9" Type="http://schemas.openxmlformats.org/officeDocument/2006/relationships/image" Target="../media/image169.png"/></Relationships>
</file>

<file path=ppt/slides/_rels/slide114.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jpg"/><Relationship Id="rId2" Type="http://schemas.openxmlformats.org/officeDocument/2006/relationships/image" Target="../media/image170.png"/><Relationship Id="rId1" Type="http://schemas.openxmlformats.org/officeDocument/2006/relationships/slideLayout" Target="../slideLayouts/slideLayout50.xml"/><Relationship Id="rId6" Type="http://schemas.openxmlformats.org/officeDocument/2006/relationships/image" Target="../media/image174.jp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115.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12" Type="http://schemas.openxmlformats.org/officeDocument/2006/relationships/image" Target="../media/image178.png"/><Relationship Id="rId2" Type="http://schemas.openxmlformats.org/officeDocument/2006/relationships/image" Target="../media/image179.png"/><Relationship Id="rId1" Type="http://schemas.openxmlformats.org/officeDocument/2006/relationships/slideLayout" Target="../slideLayouts/slideLayout51.xml"/><Relationship Id="rId6" Type="http://schemas.openxmlformats.org/officeDocument/2006/relationships/image" Target="../media/image183.png"/><Relationship Id="rId11" Type="http://schemas.openxmlformats.org/officeDocument/2006/relationships/image" Target="../media/image188.png"/><Relationship Id="rId5" Type="http://schemas.openxmlformats.org/officeDocument/2006/relationships/image" Target="../media/image182.png"/><Relationship Id="rId10" Type="http://schemas.openxmlformats.org/officeDocument/2006/relationships/image" Target="../media/image187.png"/><Relationship Id="rId4" Type="http://schemas.openxmlformats.org/officeDocument/2006/relationships/image" Target="../media/image181.png"/><Relationship Id="rId9" Type="http://schemas.openxmlformats.org/officeDocument/2006/relationships/image" Target="../media/image186.png"/></Relationships>
</file>

<file path=ppt/slides/_rels/slide116.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4.png"/><Relationship Id="rId7" Type="http://schemas.openxmlformats.org/officeDocument/2006/relationships/image" Target="../media/image193.png"/><Relationship Id="rId2" Type="http://schemas.openxmlformats.org/officeDocument/2006/relationships/image" Target="../media/image189.png"/><Relationship Id="rId1" Type="http://schemas.openxmlformats.org/officeDocument/2006/relationships/slideLayout" Target="../slideLayouts/slideLayout52.xml"/><Relationship Id="rId6" Type="http://schemas.openxmlformats.org/officeDocument/2006/relationships/image" Target="../media/image192.png"/><Relationship Id="rId11" Type="http://schemas.openxmlformats.org/officeDocument/2006/relationships/image" Target="../media/image178.png"/><Relationship Id="rId5" Type="http://schemas.openxmlformats.org/officeDocument/2006/relationships/image" Target="../media/image191.png"/><Relationship Id="rId10" Type="http://schemas.openxmlformats.org/officeDocument/2006/relationships/image" Target="../media/image195.png"/><Relationship Id="rId4" Type="http://schemas.openxmlformats.org/officeDocument/2006/relationships/image" Target="../media/image190.png"/><Relationship Id="rId9" Type="http://schemas.openxmlformats.org/officeDocument/2006/relationships/image" Target="../media/image17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hyperlink" Target="https://developer.nrel.gov/docs/transportation/evi-pro-lite-v1/" TargetMode="External"/><Relationship Id="rId1" Type="http://schemas.openxmlformats.org/officeDocument/2006/relationships/slideLayout" Target="../slideLayouts/slideLayout54.xml"/><Relationship Id="rId5" Type="http://schemas.openxmlformats.org/officeDocument/2006/relationships/hyperlink" Target="https://afdc.energy.gov/evi-pro-lite/load-profile" TargetMode="External"/><Relationship Id="rId4" Type="http://schemas.openxmlformats.org/officeDocument/2006/relationships/image" Target="../media/image197.png"/></Relationships>
</file>

<file path=ppt/slides/_rels/slide11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56.xml"/><Relationship Id="rId4" Type="http://schemas.openxmlformats.org/officeDocument/2006/relationships/image" Target="../media/image202.png"/></Relationships>
</file>

<file path=ppt/slides/_rels/slide12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57.xml"/><Relationship Id="rId4" Type="http://schemas.openxmlformats.org/officeDocument/2006/relationships/image" Target="../media/image205.png"/></Relationships>
</file>

<file path=ppt/slides/_rels/slide12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58.xml"/></Relationships>
</file>

<file path=ppt/slides/_rels/slide12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59.xml"/><Relationship Id="rId4" Type="http://schemas.openxmlformats.org/officeDocument/2006/relationships/image" Target="../media/image209.png"/></Relationships>
</file>

<file path=ppt/slides/_rels/slide12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60.xml"/></Relationships>
</file>

<file path=ppt/slides/_rels/slide12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61.xml"/><Relationship Id="rId5" Type="http://schemas.openxmlformats.org/officeDocument/2006/relationships/image" Target="../media/image215.png"/><Relationship Id="rId4" Type="http://schemas.openxmlformats.org/officeDocument/2006/relationships/image" Target="../media/image214.png"/></Relationships>
</file>

<file path=ppt/slides/_rels/slide12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jpg"/><Relationship Id="rId1" Type="http://schemas.openxmlformats.org/officeDocument/2006/relationships/slideLayout" Target="../slideLayouts/slideLayout62.xml"/><Relationship Id="rId4" Type="http://schemas.openxmlformats.org/officeDocument/2006/relationships/image" Target="../media/image218.png"/></Relationships>
</file>

<file path=ppt/slides/_rels/slide127.xml.rels><?xml version="1.0" encoding="UTF-8" standalone="yes"?>
<Relationships xmlns="http://schemas.openxmlformats.org/package/2006/relationships"><Relationship Id="rId3" Type="http://schemas.openxmlformats.org/officeDocument/2006/relationships/hyperlink" Target="https://developer.nrel.gov/docs/transportation/evi-pro-lite-v1/" TargetMode="External"/><Relationship Id="rId2" Type="http://schemas.openxmlformats.org/officeDocument/2006/relationships/hyperlink" Target="https://afdc.energy.gov/evi-pro-lite/load-profile/assumptions" TargetMode="External"/><Relationship Id="rId1" Type="http://schemas.openxmlformats.org/officeDocument/2006/relationships/slideLayout" Target="../slideLayouts/slideLayout63.xml"/></Relationships>
</file>

<file path=ppt/slides/_rels/slide12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hyperlink" Target="http://www.nrel.gov/" TargetMode="External"/><Relationship Id="rId1" Type="http://schemas.openxmlformats.org/officeDocument/2006/relationships/slideLayout" Target="../slideLayouts/slideLayout64.xml"/><Relationship Id="rId5" Type="http://schemas.openxmlformats.org/officeDocument/2006/relationships/hyperlink" Target="mailto:eric.wood@nrel.gov" TargetMode="External"/><Relationship Id="rId4" Type="http://schemas.openxmlformats.org/officeDocument/2006/relationships/image" Target="../media/image220.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28.png"/><Relationship Id="rId4" Type="http://schemas.openxmlformats.org/officeDocument/2006/relationships/image" Target="../media/image18.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18" Type="http://schemas.openxmlformats.org/officeDocument/2006/relationships/image" Target="../media/image34.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8.svg"/><Relationship Id="rId17" Type="http://schemas.openxmlformats.org/officeDocument/2006/relationships/image" Target="../media/image36.png"/><Relationship Id="rId2" Type="http://schemas.openxmlformats.org/officeDocument/2006/relationships/notesSlide" Target="../notesSlides/notesSlide19.xml"/><Relationship Id="rId16" Type="http://schemas.openxmlformats.org/officeDocument/2006/relationships/image" Target="../media/image32.svg"/><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33.png"/><Relationship Id="rId5" Type="http://schemas.openxmlformats.org/officeDocument/2006/relationships/diagramQuickStyle" Target="../diagrams/quickStyle1.xml"/><Relationship Id="rId15" Type="http://schemas.openxmlformats.org/officeDocument/2006/relationships/image" Target="../media/image35.png"/><Relationship Id="rId10" Type="http://schemas.openxmlformats.org/officeDocument/2006/relationships/image" Target="../media/image26.svg"/><Relationship Id="rId4" Type="http://schemas.openxmlformats.org/officeDocument/2006/relationships/diagramLayout" Target="../diagrams/layout1.xml"/><Relationship Id="rId9" Type="http://schemas.openxmlformats.org/officeDocument/2006/relationships/image" Target="../media/image32.png"/><Relationship Id="rId14" Type="http://schemas.openxmlformats.org/officeDocument/2006/relationships/image" Target="../media/image30.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48.png"/><Relationship Id="rId3" Type="http://schemas.openxmlformats.org/officeDocument/2006/relationships/image" Target="../media/image38.emf"/><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0.svg"/><Relationship Id="rId2" Type="http://schemas.openxmlformats.org/officeDocument/2006/relationships/notesSlide" Target="../notesSlides/notesSlide21.xml"/><Relationship Id="rId16"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48.png"/><Relationship Id="rId3" Type="http://schemas.openxmlformats.org/officeDocument/2006/relationships/image" Target="../media/image38.emf"/><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0.svg"/><Relationship Id="rId2" Type="http://schemas.openxmlformats.org/officeDocument/2006/relationships/notesSlide" Target="../notesSlides/notesSlide27.xml"/><Relationship Id="rId16"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afdc.energy.gov/evi-pro-lite/load-profile" TargetMode="External"/><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0.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comments" Target="../comments/commen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101.png"/><Relationship Id="rId4" Type="http://schemas.openxmlformats.org/officeDocument/2006/relationships/image" Target="../media/image100.png"/></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107.png"/><Relationship Id="rId4" Type="http://schemas.openxmlformats.org/officeDocument/2006/relationships/image" Target="../media/image104.png"/></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908F97-D0D2-6349-91AA-DE50E09841E7}"/>
              </a:ext>
            </a:extLst>
          </p:cNvPr>
          <p:cNvSpPr>
            <a:spLocks noGrp="1"/>
          </p:cNvSpPr>
          <p:nvPr>
            <p:ph type="body" sz="quarter" idx="10"/>
          </p:nvPr>
        </p:nvSpPr>
        <p:spPr>
          <a:xfrm>
            <a:off x="3736976" y="1208086"/>
            <a:ext cx="5393498" cy="1095516"/>
          </a:xfrm>
        </p:spPr>
        <p:txBody>
          <a:bodyPr/>
          <a:lstStyle/>
          <a:p>
            <a:pPr marL="7938"/>
            <a:r>
              <a:rPr lang="en-US" dirty="0">
                <a:latin typeface="Roboto Thin" panose="02000000000000000000" pitchFamily="2" charset="0"/>
                <a:ea typeface="Roboto Thin" panose="02000000000000000000" pitchFamily="2" charset="0"/>
              </a:rPr>
              <a:t>End-use Load Profiles for the U.S. Building Stock </a:t>
            </a:r>
          </a:p>
        </p:txBody>
      </p:sp>
      <p:sp>
        <p:nvSpPr>
          <p:cNvPr id="3" name="Text Placeholder 2">
            <a:extLst>
              <a:ext uri="{FF2B5EF4-FFF2-40B4-BE49-F238E27FC236}">
                <a16:creationId xmlns:a16="http://schemas.microsoft.com/office/drawing/2014/main" id="{28E20B43-0597-C146-9A67-1304172A3852}"/>
              </a:ext>
            </a:extLst>
          </p:cNvPr>
          <p:cNvSpPr>
            <a:spLocks noGrp="1"/>
          </p:cNvSpPr>
          <p:nvPr>
            <p:ph type="body" sz="quarter" idx="11"/>
          </p:nvPr>
        </p:nvSpPr>
        <p:spPr>
          <a:xfrm>
            <a:off x="3736976" y="2404086"/>
            <a:ext cx="4322763" cy="1101551"/>
          </a:xfrm>
        </p:spPr>
        <p:txBody>
          <a:bodyPr/>
          <a:lstStyle/>
          <a:p>
            <a:pPr marL="234950" indent="-227013"/>
            <a:r>
              <a:rPr lang="en-US" dirty="0">
                <a:latin typeface="Calibri Light" panose="020F0302020204030204" pitchFamily="34" charset="0"/>
                <a:ea typeface="Roboto" panose="02000000000000000000" pitchFamily="2" charset="0"/>
              </a:rPr>
              <a:t>Technical Advisory Group Meeting #10</a:t>
            </a:r>
          </a:p>
          <a:p>
            <a:pPr marL="234950" indent="-227013"/>
            <a:r>
              <a:rPr lang="en-US" dirty="0">
                <a:latin typeface="Calibri Light" panose="020F0302020204030204" pitchFamily="34" charset="0"/>
                <a:ea typeface="Roboto" panose="02000000000000000000" pitchFamily="2" charset="0"/>
              </a:rPr>
              <a:t>April 22, 2021</a:t>
            </a:r>
          </a:p>
        </p:txBody>
      </p:sp>
      <p:sp>
        <p:nvSpPr>
          <p:cNvPr id="17" name="Text Placeholder 5">
            <a:extLst>
              <a:ext uri="{FF2B5EF4-FFF2-40B4-BE49-F238E27FC236}">
                <a16:creationId xmlns:a16="http://schemas.microsoft.com/office/drawing/2014/main" id="{4135F971-2BAF-364B-A983-2628192C2BED}"/>
              </a:ext>
            </a:extLst>
          </p:cNvPr>
          <p:cNvSpPr txBox="1">
            <a:spLocks/>
          </p:cNvSpPr>
          <p:nvPr/>
        </p:nvSpPr>
        <p:spPr>
          <a:xfrm>
            <a:off x="3813909" y="3606120"/>
            <a:ext cx="4322763" cy="110155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795528"/>
            <a:r>
              <a:rPr lang="en-US" dirty="0">
                <a:solidFill>
                  <a:srgbClr val="FFFFFF"/>
                </a:solidFill>
                <a:latin typeface="Calibri Light" panose="020F0302020204030204" pitchFamily="34" charset="0"/>
              </a:rPr>
              <a:t>Natalie Mims Frick, LBNL</a:t>
            </a:r>
          </a:p>
          <a:p>
            <a:pPr defTabSz="795528"/>
            <a:endParaRPr lang="en-US" dirty="0">
              <a:solidFill>
                <a:srgbClr val="FFFFFF"/>
              </a:solidFill>
              <a:latin typeface="Calibri Light" panose="020F0302020204030204" pitchFamily="34" charset="0"/>
            </a:endParaRPr>
          </a:p>
        </p:txBody>
      </p:sp>
    </p:spTree>
    <p:extLst>
      <p:ext uri="{BB962C8B-B14F-4D97-AF65-F5344CB8AC3E}">
        <p14:creationId xmlns:p14="http://schemas.microsoft.com/office/powerpoint/2010/main" val="2510839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p:txBody>
          <a:bodyPr/>
          <a:lstStyle/>
          <a:p>
            <a:r>
              <a:rPr lang="en-US"/>
              <a:t>Individual Buildings – Load Profiles &amp; Models</a:t>
            </a:r>
          </a:p>
        </p:txBody>
      </p:sp>
      <p:sp>
        <p:nvSpPr>
          <p:cNvPr id="50" name="Rectangle 49">
            <a:extLst>
              <a:ext uri="{FF2B5EF4-FFF2-40B4-BE49-F238E27FC236}">
                <a16:creationId xmlns:a16="http://schemas.microsoft.com/office/drawing/2014/main" id="{D9007B74-D852-4B50-935C-353D2D5E0892}"/>
              </a:ext>
            </a:extLst>
          </p:cNvPr>
          <p:cNvSpPr/>
          <p:nvPr/>
        </p:nvSpPr>
        <p:spPr>
          <a:xfrm>
            <a:off x="457198" y="923650"/>
            <a:ext cx="8259635" cy="307777"/>
          </a:xfrm>
          <a:prstGeom prst="rect">
            <a:avLst/>
          </a:prstGeom>
          <a:gradFill flip="none" rotWithShape="1">
            <a:gsLst>
              <a:gs pos="30000">
                <a:schemeClr val="accent1">
                  <a:tint val="100000"/>
                  <a:shade val="100000"/>
                  <a:satMod val="130000"/>
                </a:schemeClr>
              </a:gs>
              <a:gs pos="57000">
                <a:schemeClr val="accent1">
                  <a:lumMod val="20000"/>
                  <a:lumOff val="80000"/>
                </a:schemeClr>
              </a:gs>
            </a:gsLst>
            <a:lin ang="1080000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DA87E9E5-43C3-436F-938D-EE2BDF649718}"/>
              </a:ext>
            </a:extLst>
          </p:cNvPr>
          <p:cNvSpPr txBox="1"/>
          <p:nvPr/>
        </p:nvSpPr>
        <p:spPr>
          <a:xfrm>
            <a:off x="457198" y="938116"/>
            <a:ext cx="18897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a:ea typeface="+mn-ea"/>
                <a:cs typeface="+mn-cs"/>
              </a:rPr>
              <a:t>Aggregates</a:t>
            </a:r>
          </a:p>
        </p:txBody>
      </p:sp>
      <p:sp>
        <p:nvSpPr>
          <p:cNvPr id="70" name="TextBox 69">
            <a:extLst>
              <a:ext uri="{FF2B5EF4-FFF2-40B4-BE49-F238E27FC236}">
                <a16:creationId xmlns:a16="http://schemas.microsoft.com/office/drawing/2014/main" id="{79F3792B-9F88-4DDF-AE4C-B80680343F7C}"/>
              </a:ext>
            </a:extLst>
          </p:cNvPr>
          <p:cNvSpPr txBox="1"/>
          <p:nvPr/>
        </p:nvSpPr>
        <p:spPr>
          <a:xfrm>
            <a:off x="7299962" y="939038"/>
            <a:ext cx="13868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a:ea typeface="+mn-ea"/>
                <a:cs typeface="+mn-cs"/>
              </a:rPr>
              <a:t>Individual Buildings</a:t>
            </a:r>
          </a:p>
        </p:txBody>
      </p:sp>
      <p:sp>
        <p:nvSpPr>
          <p:cNvPr id="96" name="TextBox 95">
            <a:extLst>
              <a:ext uri="{FF2B5EF4-FFF2-40B4-BE49-F238E27FC236}">
                <a16:creationId xmlns:a16="http://schemas.microsoft.com/office/drawing/2014/main" id="{A748ED24-7BED-413E-9F24-325B93040469}"/>
              </a:ext>
            </a:extLst>
          </p:cNvPr>
          <p:cNvSpPr txBox="1"/>
          <p:nvPr/>
        </p:nvSpPr>
        <p:spPr>
          <a:xfrm>
            <a:off x="3816722" y="938115"/>
            <a:ext cx="18897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a:ea typeface="+mn-ea"/>
                <a:cs typeface="+mn-cs"/>
              </a:rPr>
              <a:t>Web Viewer</a:t>
            </a:r>
          </a:p>
        </p:txBody>
      </p:sp>
      <p:sp>
        <p:nvSpPr>
          <p:cNvPr id="3" name="TextBox 2">
            <a:extLst>
              <a:ext uri="{FF2B5EF4-FFF2-40B4-BE49-F238E27FC236}">
                <a16:creationId xmlns:a16="http://schemas.microsoft.com/office/drawing/2014/main" id="{1CF0EC7E-C57E-4D6D-8938-642E21E336EA}"/>
              </a:ext>
            </a:extLst>
          </p:cNvPr>
          <p:cNvSpPr txBox="1"/>
          <p:nvPr/>
        </p:nvSpPr>
        <p:spPr>
          <a:xfrm>
            <a:off x="333832" y="1390051"/>
            <a:ext cx="3482890" cy="1600438"/>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33333"/>
                </a:solidFill>
                <a:effectLst/>
                <a:uLnTx/>
                <a:uFillTx/>
                <a:latin typeface="Calibri"/>
                <a:ea typeface="+mn-ea"/>
                <a:cs typeface="+mn-cs"/>
              </a:rPr>
              <a:t>Individual Building End Use Load Profiles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~450,000 residential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~350,000 commercial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Full dataset will be 10’s of terabytes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Plan to include high-level instructions for loading this dataset using one cloud-based big-data analysis tool</a:t>
            </a:r>
          </a:p>
        </p:txBody>
      </p:sp>
      <p:sp>
        <p:nvSpPr>
          <p:cNvPr id="4" name="Rectangle 3">
            <a:extLst>
              <a:ext uri="{FF2B5EF4-FFF2-40B4-BE49-F238E27FC236}">
                <a16:creationId xmlns:a16="http://schemas.microsoft.com/office/drawing/2014/main" id="{7ADE31B9-F3CA-4D3D-B61E-34208FD3CC45}"/>
              </a:ext>
            </a:extLst>
          </p:cNvPr>
          <p:cNvSpPr/>
          <p:nvPr/>
        </p:nvSpPr>
        <p:spPr>
          <a:xfrm>
            <a:off x="7299961" y="868751"/>
            <a:ext cx="1481181" cy="415725"/>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a:ea typeface="+mn-ea"/>
              <a:cs typeface="+mn-cs"/>
            </a:endParaRPr>
          </a:p>
        </p:txBody>
      </p:sp>
      <p:sp>
        <p:nvSpPr>
          <p:cNvPr id="6" name="TextBox 5">
            <a:extLst>
              <a:ext uri="{FF2B5EF4-FFF2-40B4-BE49-F238E27FC236}">
                <a16:creationId xmlns:a16="http://schemas.microsoft.com/office/drawing/2014/main" id="{46DF0886-A041-4678-846C-59D61EC60646}"/>
              </a:ext>
            </a:extLst>
          </p:cNvPr>
          <p:cNvSpPr txBox="1"/>
          <p:nvPr/>
        </p:nvSpPr>
        <p:spPr>
          <a:xfrm>
            <a:off x="4651830" y="1401078"/>
            <a:ext cx="4065003" cy="954107"/>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33333"/>
                </a:solidFill>
                <a:effectLst/>
                <a:uLnTx/>
                <a:uFillTx/>
                <a:latin typeface="Calibri"/>
                <a:ea typeface="+mn-ea"/>
                <a:cs typeface="+mn-cs"/>
              </a:rPr>
              <a:t>Format: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Folders with a series of Apache parquet* files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Likely 1 file per building, with IDs in names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In Amazon S3 bucket or similar</a:t>
            </a:r>
          </a:p>
        </p:txBody>
      </p:sp>
      <p:sp>
        <p:nvSpPr>
          <p:cNvPr id="8" name="TextBox 7">
            <a:extLst>
              <a:ext uri="{FF2B5EF4-FFF2-40B4-BE49-F238E27FC236}">
                <a16:creationId xmlns:a16="http://schemas.microsoft.com/office/drawing/2014/main" id="{6F9154B5-8921-4AD5-83A7-A693B1886332}"/>
              </a:ext>
            </a:extLst>
          </p:cNvPr>
          <p:cNvSpPr txBox="1"/>
          <p:nvPr/>
        </p:nvSpPr>
        <p:spPr>
          <a:xfrm>
            <a:off x="4651829" y="2317994"/>
            <a:ext cx="3824511" cy="738664"/>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33333"/>
                </a:solidFill>
                <a:effectLst/>
                <a:uLnTx/>
                <a:uFillTx/>
                <a:latin typeface="Calibri"/>
                <a:ea typeface="+mn-ea"/>
                <a:cs typeface="+mn-cs"/>
              </a:rPr>
              <a:t>Additional Data: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Model characteristics by ID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Model in OpenStudio (.</a:t>
            </a:r>
            <a:r>
              <a:rPr kumimoji="0" lang="en-US" sz="1400" b="0" i="0" u="none" strike="noStrike" kern="1200" cap="none" spc="0" normalizeH="0" baseline="0" noProof="0" err="1">
                <a:ln>
                  <a:noFill/>
                </a:ln>
                <a:solidFill>
                  <a:srgbClr val="333333"/>
                </a:solidFill>
                <a:effectLst/>
                <a:uLnTx/>
                <a:uFillTx/>
                <a:latin typeface="Calibri"/>
                <a:ea typeface="+mn-ea"/>
                <a:cs typeface="+mn-cs"/>
              </a:rPr>
              <a:t>osm</a:t>
            </a:r>
            <a:r>
              <a:rPr kumimoji="0" lang="en-US" sz="1400" b="0" i="0" u="none" strike="noStrike" kern="1200" cap="none" spc="0" normalizeH="0" baseline="0" noProof="0">
                <a:ln>
                  <a:noFill/>
                </a:ln>
                <a:solidFill>
                  <a:srgbClr val="333333"/>
                </a:solidFill>
                <a:effectLst/>
                <a:uLnTx/>
                <a:uFillTx/>
                <a:latin typeface="Calibri"/>
                <a:ea typeface="+mn-ea"/>
                <a:cs typeface="+mn-cs"/>
              </a:rPr>
              <a:t>) format</a:t>
            </a:r>
          </a:p>
        </p:txBody>
      </p:sp>
      <p:sp>
        <p:nvSpPr>
          <p:cNvPr id="14" name="TextBox 13">
            <a:extLst>
              <a:ext uri="{FF2B5EF4-FFF2-40B4-BE49-F238E27FC236}">
                <a16:creationId xmlns:a16="http://schemas.microsoft.com/office/drawing/2014/main" id="{BC433025-36B5-44BF-B852-9F45E206ADAB}"/>
              </a:ext>
            </a:extLst>
          </p:cNvPr>
          <p:cNvSpPr txBox="1"/>
          <p:nvPr/>
        </p:nvSpPr>
        <p:spPr>
          <a:xfrm>
            <a:off x="0" y="4881889"/>
            <a:ext cx="4572000"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Arial" panose="020B0604020202020204" pitchFamily="34" charset="0"/>
                <a:hlinkClick r:id="rId3"/>
              </a:rPr>
              <a:t>*https://parquet.apache.org/</a:t>
            </a:r>
            <a:endParaRPr kumimoji="0" lang="en-US" sz="1100" b="0" i="0" u="none" strike="noStrike" kern="1200" cap="none" spc="0" normalizeH="0" baseline="0" noProof="0">
              <a:ln>
                <a:noFill/>
              </a:ln>
              <a:solidFill>
                <a:srgbClr val="333333"/>
              </a:solidFill>
              <a:effectLst/>
              <a:uLnTx/>
              <a:uFillTx/>
              <a:latin typeface="Calibri"/>
              <a:ea typeface="+mn-ea"/>
              <a:cs typeface="+mn-cs"/>
            </a:endParaRPr>
          </a:p>
        </p:txBody>
      </p:sp>
    </p:spTree>
    <p:extLst>
      <p:ext uri="{BB962C8B-B14F-4D97-AF65-F5344CB8AC3E}">
        <p14:creationId xmlns:p14="http://schemas.microsoft.com/office/powerpoint/2010/main" val="37981399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p:txBody>
          <a:bodyPr/>
          <a:lstStyle/>
          <a:p>
            <a:r>
              <a:rPr lang="en-US">
                <a:cs typeface="Calibri"/>
              </a:rPr>
              <a:t>Questions for Breakout</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142592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First Impressions?</a:t>
            </a:r>
          </a:p>
        </p:txBody>
      </p:sp>
      <p:sp>
        <p:nvSpPr>
          <p:cNvPr id="4" name="TextBox 3">
            <a:extLst>
              <a:ext uri="{FF2B5EF4-FFF2-40B4-BE49-F238E27FC236}">
                <a16:creationId xmlns:a16="http://schemas.microsoft.com/office/drawing/2014/main" id="{94E20BE0-21E1-4CF5-931D-B7061251DB0E}"/>
              </a:ext>
            </a:extLst>
          </p:cNvPr>
          <p:cNvSpPr txBox="1"/>
          <p:nvPr/>
        </p:nvSpPr>
        <p:spPr>
          <a:xfrm>
            <a:off x="457198" y="876954"/>
            <a:ext cx="8542022" cy="1692771"/>
          </a:xfrm>
          <a:prstGeom prst="rect">
            <a:avLst/>
          </a:prstGeom>
          <a:noFill/>
        </p:spPr>
        <p:txBody>
          <a:bodyPr wrap="square" rtlCol="0" anchor="t">
            <a:spAutoFit/>
          </a:bodyPr>
          <a:lstStyle/>
          <a:p>
            <a:r>
              <a:rPr lang="en-US" sz="1600"/>
              <a:t>Given what we just showed, what are your gut reactions/impressions?</a:t>
            </a:r>
          </a:p>
          <a:p>
            <a:endParaRPr lang="en-US" sz="1600"/>
          </a:p>
          <a:p>
            <a:endParaRPr lang="en-US" sz="1600"/>
          </a:p>
          <a:p>
            <a:endParaRPr lang="en-US" sz="1600"/>
          </a:p>
          <a:p>
            <a:r>
              <a:rPr lang="en-US" sz="4000"/>
              <a:t>Will start at 11:15 Mountain Time</a:t>
            </a:r>
            <a:endParaRPr lang="en-US" sz="4400"/>
          </a:p>
        </p:txBody>
      </p:sp>
    </p:spTree>
    <p:extLst>
      <p:ext uri="{BB962C8B-B14F-4D97-AF65-F5344CB8AC3E}">
        <p14:creationId xmlns:p14="http://schemas.microsoft.com/office/powerpoint/2010/main" val="27304752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Seed Questions</a:t>
            </a:r>
          </a:p>
        </p:txBody>
      </p:sp>
      <p:sp>
        <p:nvSpPr>
          <p:cNvPr id="4" name="TextBox 3">
            <a:extLst>
              <a:ext uri="{FF2B5EF4-FFF2-40B4-BE49-F238E27FC236}">
                <a16:creationId xmlns:a16="http://schemas.microsoft.com/office/drawing/2014/main" id="{94E20BE0-21E1-4CF5-931D-B7061251DB0E}"/>
              </a:ext>
            </a:extLst>
          </p:cNvPr>
          <p:cNvSpPr txBox="1"/>
          <p:nvPr/>
        </p:nvSpPr>
        <p:spPr>
          <a:xfrm>
            <a:off x="457198" y="876954"/>
            <a:ext cx="8542022" cy="3539430"/>
          </a:xfrm>
          <a:prstGeom prst="rect">
            <a:avLst/>
          </a:prstGeom>
          <a:noFill/>
        </p:spPr>
        <p:txBody>
          <a:bodyPr wrap="square" rtlCol="0" anchor="t">
            <a:spAutoFit/>
          </a:bodyPr>
          <a:lstStyle/>
          <a:p>
            <a:pPr marL="342900" indent="-342900">
              <a:buFont typeface="+mj-lt"/>
              <a:buAutoNum type="arabicPeriod"/>
            </a:pPr>
            <a:r>
              <a:rPr lang="en-US" sz="1600"/>
              <a:t>Are we missing something obvious in thinking about the confidence in the AMI data?</a:t>
            </a:r>
          </a:p>
          <a:p>
            <a:pPr marL="800100" lvl="1" indent="-342900">
              <a:buFont typeface="+mj-lt"/>
              <a:buAutoNum type="arabicPeriod"/>
            </a:pPr>
            <a:r>
              <a:rPr lang="en-US" sz="1600"/>
              <a:t>What confidence interval to use?  HEMS/CEMS samples targeted 80% CI I believe.</a:t>
            </a:r>
          </a:p>
          <a:p>
            <a:pPr marL="342900" indent="-342900">
              <a:buFont typeface="+mj-lt"/>
              <a:buAutoNum type="arabicPeriod"/>
            </a:pPr>
            <a:r>
              <a:rPr lang="en-US" sz="1600"/>
              <a:t>Given the confidence ranges, does the idea to 0-1 normalize mean shapes make sense?</a:t>
            </a:r>
          </a:p>
          <a:p>
            <a:pPr marL="800100" lvl="1" indent="-342900">
              <a:buFont typeface="+mj-lt"/>
              <a:buAutoNum type="arabicPeriod"/>
            </a:pPr>
            <a:r>
              <a:rPr lang="en-US" sz="1600"/>
              <a:t>Obviously need to pair this with comparison of EUI distributions to CBECS</a:t>
            </a:r>
          </a:p>
          <a:p>
            <a:pPr marL="342900" indent="-342900">
              <a:buFont typeface="+mj-lt"/>
              <a:buAutoNum type="arabicPeriod"/>
            </a:pPr>
            <a:r>
              <a:rPr lang="en-US" sz="1600"/>
              <a:t>ComStock is modeling ~70-80% of the commercial stock</a:t>
            </a:r>
          </a:p>
          <a:p>
            <a:pPr marL="800100" lvl="1" indent="-342900">
              <a:buFont typeface="+mj-lt"/>
              <a:buAutoNum type="arabicPeriod"/>
            </a:pPr>
            <a:r>
              <a:rPr lang="en-US" sz="1600"/>
              <a:t>EIA data represents 100% of commercial sector </a:t>
            </a:r>
          </a:p>
          <a:p>
            <a:pPr marL="800100" lvl="1" indent="-342900">
              <a:buFont typeface="+mj-lt"/>
              <a:buAutoNum type="arabicPeriod"/>
            </a:pPr>
            <a:r>
              <a:rPr lang="en-US" sz="1600"/>
              <a:t>Issues with commercial vs. industrial classification in reporting by utilities, per EIA team</a:t>
            </a:r>
          </a:p>
          <a:p>
            <a:pPr marL="342900" indent="-342900">
              <a:buFont typeface="+mj-lt"/>
              <a:buAutoNum type="arabicPeriod"/>
            </a:pPr>
            <a:endParaRPr lang="en-US" sz="1600"/>
          </a:p>
          <a:p>
            <a:pPr marL="342900" indent="-342900">
              <a:buFont typeface="+mj-lt"/>
              <a:buAutoNum type="arabicPeriod"/>
            </a:pPr>
            <a:r>
              <a:rPr lang="en-US" sz="1600"/>
              <a:t>Given these limitations on the quality of the truth data, do you recommend any changes to our approach to reporting, prioritizing, etc.?</a:t>
            </a:r>
          </a:p>
          <a:p>
            <a:pPr marL="342900" indent="-342900">
              <a:buFont typeface="+mj-lt"/>
              <a:buAutoNum type="arabicPeriod"/>
            </a:pPr>
            <a:r>
              <a:rPr lang="en-US" sz="1600"/>
              <a:t>If you had to choose, would you focus more on getting individual end-use shapes correct than on matching utility overall load shapes?</a:t>
            </a:r>
          </a:p>
          <a:p>
            <a:pPr marL="342900" indent="-342900">
              <a:buFont typeface="+mj-lt"/>
              <a:buAutoNum type="arabicPeriod"/>
            </a:pPr>
            <a:r>
              <a:rPr lang="en-US" sz="1600"/>
              <a:t>If you had to choose, would you focus more on buildings that represent most of the stock (retail, strip mall, warehouse) or spread focus more evenly across types?</a:t>
            </a:r>
          </a:p>
        </p:txBody>
      </p:sp>
    </p:spTree>
    <p:extLst>
      <p:ext uri="{BB962C8B-B14F-4D97-AF65-F5344CB8AC3E}">
        <p14:creationId xmlns:p14="http://schemas.microsoft.com/office/powerpoint/2010/main" val="22106354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570737" y="2782061"/>
            <a:ext cx="4575175" cy="0"/>
          </a:xfrm>
          <a:custGeom>
            <a:avLst/>
            <a:gdLst/>
            <a:ahLst/>
            <a:cxnLst/>
            <a:rect l="l" t="t" r="r" b="b"/>
            <a:pathLst>
              <a:path w="4575175">
                <a:moveTo>
                  <a:pt x="0" y="0"/>
                </a:moveTo>
                <a:lnTo>
                  <a:pt x="4574921" y="0"/>
                </a:lnTo>
              </a:path>
            </a:pathLst>
          </a:custGeom>
          <a:ln w="285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546303" y="762208"/>
            <a:ext cx="6517640" cy="1781810"/>
          </a:xfrm>
          <a:prstGeom prst="rect">
            <a:avLst/>
          </a:prstGeom>
        </p:spPr>
        <p:txBody>
          <a:bodyPr vert="horz" wrap="square" lIns="0" tIns="144780" rIns="0" bIns="0" rtlCol="0">
            <a:spAutoFit/>
          </a:bodyPr>
          <a:lstStyle/>
          <a:p>
            <a:pPr marL="12700">
              <a:lnSpc>
                <a:spcPct val="100000"/>
              </a:lnSpc>
              <a:spcBef>
                <a:spcPts val="1140"/>
              </a:spcBef>
            </a:pPr>
            <a:r>
              <a:rPr sz="4000" b="1" spc="-15" dirty="0">
                <a:latin typeface="Calibri"/>
                <a:cs typeface="Calibri"/>
              </a:rPr>
              <a:t>EVI-Pro</a:t>
            </a:r>
            <a:r>
              <a:rPr sz="4000" b="1" spc="-30" dirty="0">
                <a:latin typeface="Calibri"/>
                <a:cs typeface="Calibri"/>
              </a:rPr>
              <a:t> </a:t>
            </a:r>
            <a:r>
              <a:rPr sz="4000" b="1" spc="-15" dirty="0">
                <a:latin typeface="Calibri"/>
                <a:cs typeface="Calibri"/>
              </a:rPr>
              <a:t>Lite:</a:t>
            </a:r>
            <a:endParaRPr sz="4000">
              <a:latin typeface="Calibri"/>
              <a:cs typeface="Calibri"/>
            </a:endParaRPr>
          </a:p>
          <a:p>
            <a:pPr marL="12700" marR="5080">
              <a:lnSpc>
                <a:spcPct val="100000"/>
              </a:lnSpc>
              <a:spcBef>
                <a:spcPts val="785"/>
              </a:spcBef>
            </a:pPr>
            <a:r>
              <a:rPr dirty="0"/>
              <a:t>A </a:t>
            </a:r>
            <a:r>
              <a:rPr spc="-10" dirty="0"/>
              <a:t>Simplified </a:t>
            </a:r>
            <a:r>
              <a:rPr spc="-35" dirty="0"/>
              <a:t>Version </a:t>
            </a:r>
            <a:r>
              <a:rPr spc="-5" dirty="0"/>
              <a:t>of </a:t>
            </a:r>
            <a:r>
              <a:rPr dirty="0"/>
              <a:t>the </a:t>
            </a:r>
            <a:r>
              <a:rPr spc="-5" dirty="0"/>
              <a:t>Electric </a:t>
            </a:r>
            <a:r>
              <a:rPr spc="-25" dirty="0"/>
              <a:t>Vehicle </a:t>
            </a:r>
            <a:r>
              <a:rPr spc="-665" dirty="0"/>
              <a:t> </a:t>
            </a:r>
            <a:r>
              <a:rPr spc="-15" dirty="0"/>
              <a:t>Infrastructure</a:t>
            </a:r>
            <a:r>
              <a:rPr spc="-30" dirty="0"/>
              <a:t> </a:t>
            </a:r>
            <a:r>
              <a:rPr spc="-10" dirty="0"/>
              <a:t>Projection</a:t>
            </a:r>
            <a:r>
              <a:rPr spc="-20" dirty="0"/>
              <a:t> </a:t>
            </a:r>
            <a:r>
              <a:rPr spc="-70" dirty="0"/>
              <a:t>Tool</a:t>
            </a:r>
          </a:p>
        </p:txBody>
      </p:sp>
    </p:spTree>
    <p:extLst>
      <p:ext uri="{BB962C8B-B14F-4D97-AF65-F5344CB8AC3E}">
        <p14:creationId xmlns:p14="http://schemas.microsoft.com/office/powerpoint/2010/main" val="32779044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410956" y="4905375"/>
            <a:ext cx="489584" cy="102235"/>
          </a:xfrm>
          <a:prstGeom prst="rect">
            <a:avLst/>
          </a:prstGeom>
        </p:spPr>
        <p:txBody>
          <a:bodyPr vert="horz" wrap="square" lIns="0" tIns="0" rIns="0" bIns="0" rtlCol="0">
            <a:spAutoFit/>
          </a:bodyPr>
          <a:lstStyle/>
          <a:p>
            <a:pPr marL="0" marR="0" lvl="0" indent="0" algn="l" defTabSz="914400" rtl="0" eaLnBrk="1" fontAlgn="auto" latinLnBrk="0" hangingPunct="1">
              <a:lnSpc>
                <a:spcPts val="7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48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2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2</a:t>
            </a:r>
            <a:endParaRPr kumimoji="0" sz="8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txBox="1"/>
          <p:nvPr/>
        </p:nvSpPr>
        <p:spPr>
          <a:xfrm>
            <a:off x="369214" y="1208608"/>
            <a:ext cx="4002404" cy="1732914"/>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srgbClr val="333333"/>
                </a:solidFill>
                <a:effectLst/>
                <a:uLnTx/>
                <a:uFillTx/>
                <a:latin typeface="Calibri"/>
                <a:ea typeface="+mn-ea"/>
                <a:cs typeface="Calibri"/>
              </a:rPr>
              <a:t>Simulation</a:t>
            </a:r>
            <a:r>
              <a:rPr kumimoji="0" sz="1600" b="0" i="0" u="none" strike="noStrike" kern="1200" cap="none" spc="-50" normalizeH="0" baseline="0" noProof="0" dirty="0">
                <a:ln>
                  <a:noFill/>
                </a:ln>
                <a:solidFill>
                  <a:srgbClr val="333333"/>
                </a:solidFill>
                <a:effectLst/>
                <a:uLnTx/>
                <a:uFillTx/>
                <a:latin typeface="Calibri"/>
                <a:ea typeface="+mn-ea"/>
                <a:cs typeface="Calibri"/>
              </a:rPr>
              <a:t> </a:t>
            </a:r>
            <a:r>
              <a:rPr kumimoji="0" sz="1600" b="0" i="0" u="none" strike="noStrike" kern="1200" cap="none" spc="-5" normalizeH="0" baseline="0" noProof="0" dirty="0">
                <a:ln>
                  <a:noFill/>
                </a:ln>
                <a:solidFill>
                  <a:srgbClr val="333333"/>
                </a:solidFill>
                <a:effectLst/>
                <a:uLnTx/>
                <a:uFillTx/>
                <a:latin typeface="Calibri"/>
                <a:ea typeface="+mn-ea"/>
                <a:cs typeface="Calibri"/>
              </a:rPr>
              <a:t>model</a:t>
            </a:r>
            <a:r>
              <a:rPr kumimoji="0" sz="1600" b="0" i="0" u="none" strike="noStrike" kern="1200" cap="none" spc="-20" normalizeH="0" baseline="0" noProof="0" dirty="0">
                <a:ln>
                  <a:noFill/>
                </a:ln>
                <a:solidFill>
                  <a:srgbClr val="333333"/>
                </a:solidFill>
                <a:effectLst/>
                <a:uLnTx/>
                <a:uFillTx/>
                <a:latin typeface="Calibri"/>
                <a:ea typeface="+mn-ea"/>
                <a:cs typeface="Calibri"/>
              </a:rPr>
              <a:t> </a:t>
            </a:r>
            <a:r>
              <a:rPr kumimoji="0" sz="1600" b="0" i="0" u="none" strike="noStrike" kern="1200" cap="none" spc="-10" normalizeH="0" baseline="0" noProof="0" dirty="0">
                <a:ln>
                  <a:noFill/>
                </a:ln>
                <a:solidFill>
                  <a:srgbClr val="333333"/>
                </a:solidFill>
                <a:effectLst/>
                <a:uLnTx/>
                <a:uFillTx/>
                <a:latin typeface="Calibri"/>
                <a:ea typeface="+mn-ea"/>
                <a:cs typeface="Calibri"/>
              </a:rPr>
              <a:t>to:</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613410" marR="0" lvl="0" indent="-258445" algn="l" defTabSz="914400" rtl="0" eaLnBrk="1" fontAlgn="auto" latinLnBrk="0" hangingPunct="1">
              <a:lnSpc>
                <a:spcPct val="100000"/>
              </a:lnSpc>
              <a:spcBef>
                <a:spcPts val="5"/>
              </a:spcBef>
              <a:spcAft>
                <a:spcPts val="0"/>
              </a:spcAft>
              <a:buClrTx/>
              <a:buSzTx/>
              <a:buFont typeface="Arial"/>
              <a:buChar char="•"/>
              <a:tabLst>
                <a:tab pos="612775" algn="l"/>
                <a:tab pos="614045" algn="l"/>
              </a:tabLst>
              <a:defRPr/>
            </a:pPr>
            <a:r>
              <a:rPr kumimoji="0" sz="1600" b="0" i="0" u="none" strike="noStrike" kern="1200" cap="none" spc="-10" normalizeH="0" baseline="0" noProof="0" dirty="0">
                <a:ln>
                  <a:noFill/>
                </a:ln>
                <a:solidFill>
                  <a:srgbClr val="333333"/>
                </a:solidFill>
                <a:effectLst/>
                <a:uLnTx/>
                <a:uFillTx/>
                <a:latin typeface="Calibri"/>
                <a:ea typeface="+mn-ea"/>
                <a:cs typeface="Calibri"/>
              </a:rPr>
              <a:t>Estimate</a:t>
            </a:r>
            <a:r>
              <a:rPr kumimoji="0" sz="1600" b="0" i="0" u="none" strike="noStrike" kern="1200" cap="none" spc="-20" normalizeH="0" baseline="0" noProof="0" dirty="0">
                <a:ln>
                  <a:noFill/>
                </a:ln>
                <a:solidFill>
                  <a:srgbClr val="333333"/>
                </a:solidFill>
                <a:effectLst/>
                <a:uLnTx/>
                <a:uFillTx/>
                <a:latin typeface="Calibri"/>
                <a:ea typeface="+mn-ea"/>
                <a:cs typeface="Calibri"/>
              </a:rPr>
              <a:t> </a:t>
            </a:r>
            <a:r>
              <a:rPr kumimoji="0" sz="1600" b="0" i="0" u="none" strike="noStrike" kern="1200" cap="none" spc="-10" normalizeH="0" baseline="0" noProof="0" dirty="0">
                <a:ln>
                  <a:noFill/>
                </a:ln>
                <a:solidFill>
                  <a:srgbClr val="333333"/>
                </a:solidFill>
                <a:effectLst/>
                <a:uLnTx/>
                <a:uFillTx/>
                <a:latin typeface="Calibri"/>
                <a:ea typeface="+mn-ea"/>
                <a:cs typeface="Calibri"/>
              </a:rPr>
              <a:t>charging</a:t>
            </a:r>
            <a:r>
              <a:rPr kumimoji="0" sz="1600" b="0" i="0" u="none" strike="noStrike" kern="1200" cap="none" spc="0" normalizeH="0" baseline="0" noProof="0" dirty="0">
                <a:ln>
                  <a:noFill/>
                </a:ln>
                <a:solidFill>
                  <a:srgbClr val="333333"/>
                </a:solidFill>
                <a:effectLst/>
                <a:uLnTx/>
                <a:uFillTx/>
                <a:latin typeface="Calibri"/>
                <a:ea typeface="+mn-ea"/>
                <a:cs typeface="Calibri"/>
              </a:rPr>
              <a:t> </a:t>
            </a:r>
            <a:r>
              <a:rPr kumimoji="0" sz="1600" b="1" i="0" u="none" strike="noStrike" kern="1200" cap="none" spc="-10" normalizeH="0" baseline="0" noProof="0" dirty="0">
                <a:ln>
                  <a:noFill/>
                </a:ln>
                <a:solidFill>
                  <a:srgbClr val="FF0000"/>
                </a:solidFill>
                <a:effectLst/>
                <a:uLnTx/>
                <a:uFillTx/>
                <a:latin typeface="Calibri"/>
                <a:ea typeface="+mn-ea"/>
                <a:cs typeface="Calibri"/>
              </a:rPr>
              <a:t>demand</a:t>
            </a:r>
            <a:r>
              <a:rPr kumimoji="0" sz="1600" b="1"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15" normalizeH="0" baseline="0" noProof="0" dirty="0">
                <a:ln>
                  <a:noFill/>
                </a:ln>
                <a:solidFill>
                  <a:srgbClr val="333333"/>
                </a:solidFill>
                <a:effectLst/>
                <a:uLnTx/>
                <a:uFillTx/>
                <a:latin typeface="Calibri"/>
                <a:ea typeface="+mn-ea"/>
                <a:cs typeface="Calibri"/>
              </a:rPr>
              <a:t>from</a:t>
            </a:r>
            <a:r>
              <a:rPr kumimoji="0" sz="1600" b="0" i="0" u="none" strike="noStrike" kern="1200" cap="none" spc="15" normalizeH="0" baseline="0" noProof="0" dirty="0">
                <a:ln>
                  <a:noFill/>
                </a:ln>
                <a:solidFill>
                  <a:srgbClr val="333333"/>
                </a:solidFill>
                <a:effectLst/>
                <a:uLnTx/>
                <a:uFillTx/>
                <a:latin typeface="Calibri"/>
                <a:ea typeface="+mn-ea"/>
                <a:cs typeface="Calibri"/>
              </a:rPr>
              <a:t> </a:t>
            </a:r>
            <a:r>
              <a:rPr kumimoji="0" sz="1600" b="0" i="0" u="none" strike="noStrike" kern="1200" cap="none" spc="-35" normalizeH="0" baseline="0" noProof="0" dirty="0">
                <a:ln>
                  <a:noFill/>
                </a:ln>
                <a:solidFill>
                  <a:srgbClr val="333333"/>
                </a:solidFill>
                <a:effectLst/>
                <a:uLnTx/>
                <a:uFillTx/>
                <a:latin typeface="Calibri"/>
                <a:ea typeface="+mn-ea"/>
                <a:cs typeface="Calibri"/>
              </a:rPr>
              <a:t>EVs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613410" marR="0" lvl="0" indent="-258445" algn="l" defTabSz="914400" rtl="0" eaLnBrk="1" fontAlgn="auto" latinLnBrk="0" hangingPunct="1">
              <a:lnSpc>
                <a:spcPct val="100000"/>
              </a:lnSpc>
              <a:spcBef>
                <a:spcPts val="0"/>
              </a:spcBef>
              <a:spcAft>
                <a:spcPts val="0"/>
              </a:spcAft>
              <a:buClrTx/>
              <a:buSzTx/>
              <a:buFont typeface="Arial"/>
              <a:buChar char="•"/>
              <a:tabLst>
                <a:tab pos="612775" algn="l"/>
                <a:tab pos="614045" algn="l"/>
              </a:tabLst>
              <a:defRPr/>
            </a:pPr>
            <a:r>
              <a:rPr kumimoji="0" sz="1600" b="0" i="0" u="none" strike="noStrike" kern="1200" cap="none" spc="-5" normalizeH="0" baseline="0" noProof="0" dirty="0">
                <a:ln>
                  <a:noFill/>
                </a:ln>
                <a:solidFill>
                  <a:srgbClr val="333333"/>
                </a:solidFill>
                <a:effectLst/>
                <a:uLnTx/>
                <a:uFillTx/>
                <a:latin typeface="Calibri"/>
                <a:ea typeface="+mn-ea"/>
                <a:cs typeface="Calibri"/>
              </a:rPr>
              <a:t>Design</a:t>
            </a:r>
            <a:r>
              <a:rPr kumimoji="0" sz="1600" b="0" i="0" u="none" strike="noStrike" kern="1200" cap="none" spc="-15" normalizeH="0" baseline="0" noProof="0" dirty="0">
                <a:ln>
                  <a:noFill/>
                </a:ln>
                <a:solidFill>
                  <a:srgbClr val="333333"/>
                </a:solidFill>
                <a:effectLst/>
                <a:uLnTx/>
                <a:uFillTx/>
                <a:latin typeface="Calibri"/>
                <a:ea typeface="+mn-ea"/>
                <a:cs typeface="Calibri"/>
              </a:rPr>
              <a:t> </a:t>
            </a:r>
            <a:r>
              <a:rPr kumimoji="0" sz="1600" b="1" i="0" u="none" strike="noStrike" kern="1200" cap="none" spc="-10" normalizeH="0" baseline="0" noProof="0" dirty="0">
                <a:ln>
                  <a:noFill/>
                </a:ln>
                <a:solidFill>
                  <a:srgbClr val="006FC0"/>
                </a:solidFill>
                <a:effectLst/>
                <a:uLnTx/>
                <a:uFillTx/>
                <a:latin typeface="Calibri"/>
                <a:ea typeface="+mn-ea"/>
                <a:cs typeface="Calibri"/>
              </a:rPr>
              <a:t>supply</a:t>
            </a:r>
            <a:r>
              <a:rPr kumimoji="0" sz="1600" b="1" i="0" u="none" strike="noStrike" kern="1200" cap="none" spc="20" normalizeH="0" baseline="0" noProof="0" dirty="0">
                <a:ln>
                  <a:noFill/>
                </a:ln>
                <a:solidFill>
                  <a:srgbClr val="006FC0"/>
                </a:solidFill>
                <a:effectLst/>
                <a:uLnTx/>
                <a:uFillTx/>
                <a:latin typeface="Calibri"/>
                <a:ea typeface="+mn-ea"/>
                <a:cs typeface="Calibri"/>
              </a:rPr>
              <a:t> </a:t>
            </a:r>
            <a:r>
              <a:rPr kumimoji="0" sz="1600" b="0" i="0" u="none" strike="noStrike" kern="1200" cap="none" spc="-5" normalizeH="0" baseline="0" noProof="0" dirty="0">
                <a:ln>
                  <a:noFill/>
                </a:ln>
                <a:solidFill>
                  <a:srgbClr val="333333"/>
                </a:solidFill>
                <a:effectLst/>
                <a:uLnTx/>
                <a:uFillTx/>
                <a:latin typeface="Calibri"/>
                <a:ea typeface="+mn-ea"/>
                <a:cs typeface="Calibri"/>
              </a:rPr>
              <a:t>of</a:t>
            </a:r>
            <a:r>
              <a:rPr kumimoji="0" sz="1600" b="0" i="0" u="none" strike="noStrike" kern="1200" cap="none" spc="-20" normalizeH="0" baseline="0" noProof="0" dirty="0">
                <a:ln>
                  <a:noFill/>
                </a:ln>
                <a:solidFill>
                  <a:srgbClr val="333333"/>
                </a:solidFill>
                <a:effectLst/>
                <a:uLnTx/>
                <a:uFillTx/>
                <a:latin typeface="Calibri"/>
                <a:ea typeface="+mn-ea"/>
                <a:cs typeface="Calibri"/>
              </a:rPr>
              <a:t> </a:t>
            </a:r>
            <a:r>
              <a:rPr kumimoji="0" sz="1600" b="0" i="0" u="none" strike="noStrike" kern="1200" cap="none" spc="-10" normalizeH="0" baseline="0" noProof="0" dirty="0">
                <a:ln>
                  <a:noFill/>
                </a:ln>
                <a:solidFill>
                  <a:srgbClr val="333333"/>
                </a:solidFill>
                <a:effectLst/>
                <a:uLnTx/>
                <a:uFillTx/>
                <a:latin typeface="Calibri"/>
                <a:ea typeface="+mn-ea"/>
                <a:cs typeface="Calibri"/>
              </a:rPr>
              <a:t>infrastructure</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55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5"/>
              </a:spcBef>
              <a:spcAft>
                <a:spcPts val="0"/>
              </a:spcAft>
              <a:buClrTx/>
              <a:buSzTx/>
              <a:buFontTx/>
              <a:buNone/>
              <a:tabLst/>
              <a:defRPr/>
            </a:pPr>
            <a:r>
              <a:rPr kumimoji="0" sz="1600" b="0" i="0" u="none" strike="noStrike" kern="1200" cap="none" spc="-10" normalizeH="0" baseline="0" noProof="0" dirty="0">
                <a:ln>
                  <a:noFill/>
                </a:ln>
                <a:solidFill>
                  <a:srgbClr val="333333"/>
                </a:solidFill>
                <a:effectLst/>
                <a:uLnTx/>
                <a:uFillTx/>
                <a:latin typeface="Calibri"/>
                <a:ea typeface="+mn-ea"/>
                <a:cs typeface="Calibri"/>
              </a:rPr>
              <a:t>Informed</a:t>
            </a:r>
            <a:r>
              <a:rPr kumimoji="0" sz="1600" b="0" i="0" u="none" strike="noStrike" kern="1200" cap="none" spc="15" normalizeH="0" baseline="0" noProof="0" dirty="0">
                <a:ln>
                  <a:noFill/>
                </a:ln>
                <a:solidFill>
                  <a:srgbClr val="333333"/>
                </a:solidFill>
                <a:effectLst/>
                <a:uLnTx/>
                <a:uFillTx/>
                <a:latin typeface="Calibri"/>
                <a:ea typeface="+mn-ea"/>
                <a:cs typeface="Calibri"/>
              </a:rPr>
              <a:t> </a:t>
            </a:r>
            <a:r>
              <a:rPr kumimoji="0" sz="1600" b="0" i="0" u="none" strike="noStrike" kern="1200" cap="none" spc="-10" normalizeH="0" baseline="0" noProof="0" dirty="0">
                <a:ln>
                  <a:noFill/>
                </a:ln>
                <a:solidFill>
                  <a:srgbClr val="333333"/>
                </a:solidFill>
                <a:effectLst/>
                <a:uLnTx/>
                <a:uFillTx/>
                <a:latin typeface="Calibri"/>
                <a:ea typeface="+mn-ea"/>
                <a:cs typeface="Calibri"/>
              </a:rPr>
              <a:t>by</a:t>
            </a:r>
            <a:r>
              <a:rPr kumimoji="0" sz="1600" b="0" i="0" u="none" strike="noStrike" kern="1200" cap="none" spc="0" normalizeH="0" baseline="0" noProof="0" dirty="0">
                <a:ln>
                  <a:noFill/>
                </a:ln>
                <a:solidFill>
                  <a:srgbClr val="333333"/>
                </a:solidFill>
                <a:effectLst/>
                <a:uLnTx/>
                <a:uFillTx/>
                <a:latin typeface="Calibri"/>
                <a:ea typeface="+mn-ea"/>
                <a:cs typeface="Calibri"/>
              </a:rPr>
              <a:t> </a:t>
            </a:r>
            <a:r>
              <a:rPr kumimoji="0" sz="1600" b="0" i="0" u="none" strike="noStrike" kern="1200" cap="none" spc="-10" normalizeH="0" baseline="0" noProof="0" dirty="0">
                <a:ln>
                  <a:noFill/>
                </a:ln>
                <a:solidFill>
                  <a:srgbClr val="333333"/>
                </a:solidFill>
                <a:effectLst/>
                <a:uLnTx/>
                <a:uFillTx/>
                <a:latin typeface="Calibri"/>
                <a:ea typeface="+mn-ea"/>
                <a:cs typeface="Calibri"/>
              </a:rPr>
              <a:t>real-world</a:t>
            </a:r>
            <a:r>
              <a:rPr kumimoji="0" sz="1600" b="0" i="0" u="none" strike="noStrike" kern="1200" cap="none" spc="0" normalizeH="0" baseline="0" noProof="0" dirty="0">
                <a:ln>
                  <a:noFill/>
                </a:ln>
                <a:solidFill>
                  <a:srgbClr val="333333"/>
                </a:solidFill>
                <a:effectLst/>
                <a:uLnTx/>
                <a:uFillTx/>
                <a:latin typeface="Calibri"/>
                <a:ea typeface="+mn-ea"/>
                <a:cs typeface="Calibri"/>
              </a:rPr>
              <a:t> </a:t>
            </a:r>
            <a:r>
              <a:rPr kumimoji="0" sz="1600" b="0" i="0" u="none" strike="noStrike" kern="1200" cap="none" spc="-15" normalizeH="0" baseline="0" noProof="0" dirty="0">
                <a:ln>
                  <a:noFill/>
                </a:ln>
                <a:solidFill>
                  <a:srgbClr val="333333"/>
                </a:solidFill>
                <a:effectLst/>
                <a:uLnTx/>
                <a:uFillTx/>
                <a:latin typeface="Calibri"/>
                <a:ea typeface="+mn-ea"/>
                <a:cs typeface="Calibri"/>
              </a:rPr>
              <a:t>data</a:t>
            </a:r>
            <a:r>
              <a:rPr kumimoji="0" sz="1600" b="0" i="0" u="none" strike="noStrike" kern="1200" cap="none" spc="-20" normalizeH="0" baseline="0" noProof="0" dirty="0">
                <a:ln>
                  <a:noFill/>
                </a:ln>
                <a:solidFill>
                  <a:srgbClr val="333333"/>
                </a:solidFill>
                <a:effectLst/>
                <a:uLnTx/>
                <a:uFillTx/>
                <a:latin typeface="Calibri"/>
                <a:ea typeface="+mn-ea"/>
                <a:cs typeface="Calibri"/>
              </a:rPr>
              <a:t> </a:t>
            </a:r>
            <a:r>
              <a:rPr kumimoji="0" sz="1600" b="0" i="0" u="none" strike="noStrike" kern="1200" cap="none" spc="-5" normalizeH="0" baseline="0" noProof="0" dirty="0">
                <a:ln>
                  <a:noFill/>
                </a:ln>
                <a:solidFill>
                  <a:srgbClr val="333333"/>
                </a:solidFill>
                <a:effectLst/>
                <a:uLnTx/>
                <a:uFillTx/>
                <a:latin typeface="Calibri"/>
                <a:ea typeface="+mn-ea"/>
                <a:cs typeface="Calibri"/>
              </a:rPr>
              <a:t>and </a:t>
            </a:r>
            <a:r>
              <a:rPr kumimoji="0" sz="1600" b="0" i="0" u="none" strike="noStrike" kern="1200" cap="none" spc="-10" normalizeH="0" baseline="0" noProof="0" dirty="0">
                <a:ln>
                  <a:noFill/>
                </a:ln>
                <a:solidFill>
                  <a:srgbClr val="333333"/>
                </a:solidFill>
                <a:effectLst/>
                <a:uLnTx/>
                <a:uFillTx/>
                <a:latin typeface="Calibri"/>
                <a:ea typeface="+mn-ea"/>
                <a:cs typeface="Calibri"/>
              </a:rPr>
              <a:t>integrated</a:t>
            </a:r>
            <a:r>
              <a:rPr kumimoji="0" sz="1600" b="0" i="0" u="none" strike="noStrike" kern="1200" cap="none" spc="-35" normalizeH="0" baseline="0" noProof="0" dirty="0">
                <a:ln>
                  <a:noFill/>
                </a:ln>
                <a:solidFill>
                  <a:srgbClr val="333333"/>
                </a:solidFill>
                <a:effectLst/>
                <a:uLnTx/>
                <a:uFillTx/>
                <a:latin typeface="Calibri"/>
                <a:ea typeface="+mn-ea"/>
                <a:cs typeface="Calibri"/>
              </a:rPr>
              <a:t> </a:t>
            </a:r>
            <a:r>
              <a:rPr kumimoji="0" sz="1600" b="0" i="0" u="none" strike="noStrike" kern="1200" cap="none" spc="-5" normalizeH="0" baseline="0" noProof="0" dirty="0">
                <a:ln>
                  <a:noFill/>
                </a:ln>
                <a:solidFill>
                  <a:srgbClr val="333333"/>
                </a:solidFill>
                <a:effectLst/>
                <a:uLnTx/>
                <a:uFillTx/>
                <a:latin typeface="Calibri"/>
                <a:ea typeface="+mn-ea"/>
                <a:cs typeface="Calibri"/>
              </a:rPr>
              <a:t>with </a:t>
            </a:r>
            <a:r>
              <a:rPr kumimoji="0" sz="1600" b="0" i="0" u="none" strike="noStrike" kern="1200" cap="none" spc="-345" normalizeH="0" baseline="0" noProof="0" dirty="0">
                <a:ln>
                  <a:noFill/>
                </a:ln>
                <a:solidFill>
                  <a:srgbClr val="333333"/>
                </a:solidFill>
                <a:effectLst/>
                <a:uLnTx/>
                <a:uFillTx/>
                <a:latin typeface="Calibri"/>
                <a:ea typeface="+mn-ea"/>
                <a:cs typeface="Calibri"/>
              </a:rPr>
              <a:t> </a:t>
            </a:r>
            <a:r>
              <a:rPr kumimoji="0" sz="1600" b="0" i="0" u="none" strike="noStrike" kern="1200" cap="none" spc="-5" normalizeH="0" baseline="0" noProof="0" dirty="0">
                <a:ln>
                  <a:noFill/>
                </a:ln>
                <a:solidFill>
                  <a:srgbClr val="333333"/>
                </a:solidFill>
                <a:effectLst/>
                <a:uLnTx/>
                <a:uFillTx/>
                <a:latin typeface="Calibri"/>
                <a:ea typeface="+mn-ea"/>
                <a:cs typeface="Calibri"/>
              </a:rPr>
              <a:t>models</a:t>
            </a:r>
            <a:r>
              <a:rPr kumimoji="0" sz="1600" b="0" i="0" u="none" strike="noStrike" kern="1200" cap="none" spc="0" normalizeH="0" baseline="0" noProof="0" dirty="0">
                <a:ln>
                  <a:noFill/>
                </a:ln>
                <a:solidFill>
                  <a:srgbClr val="333333"/>
                </a:solidFill>
                <a:effectLst/>
                <a:uLnTx/>
                <a:uFillTx/>
                <a:latin typeface="Calibri"/>
                <a:ea typeface="+mn-ea"/>
                <a:cs typeface="Calibri"/>
              </a:rPr>
              <a:t> </a:t>
            </a:r>
            <a:r>
              <a:rPr kumimoji="0" sz="1600" b="0" i="0" u="none" strike="noStrike" kern="1200" cap="none" spc="-5" normalizeH="0" baseline="0" noProof="0" dirty="0">
                <a:ln>
                  <a:noFill/>
                </a:ln>
                <a:solidFill>
                  <a:srgbClr val="333333"/>
                </a:solidFill>
                <a:effectLst/>
                <a:uLnTx/>
                <a:uFillTx/>
                <a:latin typeface="Calibri"/>
                <a:ea typeface="+mn-ea"/>
                <a:cs typeface="Calibri"/>
              </a:rPr>
              <a:t>of</a:t>
            </a:r>
            <a:r>
              <a:rPr kumimoji="0" sz="1600" b="0" i="0" u="none" strike="noStrike" kern="1200" cap="none" spc="0" normalizeH="0" baseline="0" noProof="0" dirty="0">
                <a:ln>
                  <a:noFill/>
                </a:ln>
                <a:solidFill>
                  <a:srgbClr val="333333"/>
                </a:solidFill>
                <a:effectLst/>
                <a:uLnTx/>
                <a:uFillTx/>
                <a:latin typeface="Calibri"/>
                <a:ea typeface="+mn-ea"/>
                <a:cs typeface="Calibri"/>
              </a:rPr>
              <a:t> </a:t>
            </a:r>
            <a:r>
              <a:rPr kumimoji="0" sz="1600" b="0" i="0" u="none" strike="noStrike" kern="1200" cap="none" spc="-5" normalizeH="0" baseline="0" noProof="0" dirty="0">
                <a:ln>
                  <a:noFill/>
                </a:ln>
                <a:solidFill>
                  <a:srgbClr val="333333"/>
                </a:solidFill>
                <a:effectLst/>
                <a:uLnTx/>
                <a:uFillTx/>
                <a:latin typeface="Calibri"/>
                <a:ea typeface="+mn-ea"/>
                <a:cs typeface="Calibri"/>
              </a:rPr>
              <a:t>vehicle</a:t>
            </a:r>
            <a:r>
              <a:rPr kumimoji="0" sz="1600" b="0" i="0" u="none" strike="noStrike" kern="1200" cap="none" spc="0" normalizeH="0" baseline="0" noProof="0" dirty="0">
                <a:ln>
                  <a:noFill/>
                </a:ln>
                <a:solidFill>
                  <a:srgbClr val="333333"/>
                </a:solidFill>
                <a:effectLst/>
                <a:uLnTx/>
                <a:uFillTx/>
                <a:latin typeface="Calibri"/>
                <a:ea typeface="+mn-ea"/>
                <a:cs typeface="Calibri"/>
              </a:rPr>
              <a:t> </a:t>
            </a:r>
            <a:r>
              <a:rPr kumimoji="0" sz="1600" b="0" i="0" u="none" strike="noStrike" kern="1200" cap="none" spc="-5" normalizeH="0" baseline="0" noProof="0" dirty="0">
                <a:ln>
                  <a:noFill/>
                </a:ln>
                <a:solidFill>
                  <a:srgbClr val="333333"/>
                </a:solidFill>
                <a:effectLst/>
                <a:uLnTx/>
                <a:uFillTx/>
                <a:latin typeface="Calibri"/>
                <a:ea typeface="+mn-ea"/>
                <a:cs typeface="Calibri"/>
              </a:rPr>
              <a:t>adoption,</a:t>
            </a:r>
            <a:r>
              <a:rPr kumimoji="0" sz="1600" b="0" i="0" u="none" strike="noStrike" kern="1200" cap="none" spc="-15" normalizeH="0" baseline="0" noProof="0" dirty="0">
                <a:ln>
                  <a:noFill/>
                </a:ln>
                <a:solidFill>
                  <a:srgbClr val="333333"/>
                </a:solidFill>
                <a:effectLst/>
                <a:uLnTx/>
                <a:uFillTx/>
                <a:latin typeface="Calibri"/>
                <a:ea typeface="+mn-ea"/>
                <a:cs typeface="Calibri"/>
              </a:rPr>
              <a:t> mobility,</a:t>
            </a:r>
            <a:r>
              <a:rPr kumimoji="0" sz="1600" b="0" i="0" u="none" strike="noStrike" kern="1200" cap="none" spc="-20" normalizeH="0" baseline="0" noProof="0" dirty="0">
                <a:ln>
                  <a:noFill/>
                </a:ln>
                <a:solidFill>
                  <a:srgbClr val="333333"/>
                </a:solidFill>
                <a:effectLst/>
                <a:uLnTx/>
                <a:uFillTx/>
                <a:latin typeface="Calibri"/>
                <a:ea typeface="+mn-ea"/>
                <a:cs typeface="Calibri"/>
              </a:rPr>
              <a:t> </a:t>
            </a:r>
            <a:r>
              <a:rPr kumimoji="0" sz="1600" b="0" i="0" u="none" strike="noStrike" kern="1200" cap="none" spc="-10" normalizeH="0" baseline="0" noProof="0" dirty="0">
                <a:ln>
                  <a:noFill/>
                </a:ln>
                <a:solidFill>
                  <a:srgbClr val="333333"/>
                </a:solidFill>
                <a:effectLst/>
                <a:uLnTx/>
                <a:uFillTx/>
                <a:latin typeface="Calibri"/>
                <a:ea typeface="+mn-ea"/>
                <a:cs typeface="Calibri"/>
              </a:rPr>
              <a:t>station </a:t>
            </a:r>
            <a:r>
              <a:rPr kumimoji="0" sz="1600" b="0" i="0" u="none" strike="noStrike" kern="1200" cap="none" spc="-5" normalizeH="0" baseline="0" noProof="0" dirty="0">
                <a:ln>
                  <a:noFill/>
                </a:ln>
                <a:solidFill>
                  <a:srgbClr val="333333"/>
                </a:solidFill>
                <a:effectLst/>
                <a:uLnTx/>
                <a:uFillTx/>
                <a:latin typeface="Calibri"/>
                <a:ea typeface="+mn-ea"/>
                <a:cs typeface="Calibri"/>
              </a:rPr>
              <a:t> </a:t>
            </a:r>
            <a:r>
              <a:rPr kumimoji="0" sz="1600" b="0" i="0" u="none" strike="noStrike" kern="1200" cap="none" spc="-10" normalizeH="0" baseline="0" noProof="0" dirty="0">
                <a:ln>
                  <a:noFill/>
                </a:ln>
                <a:solidFill>
                  <a:srgbClr val="333333"/>
                </a:solidFill>
                <a:effectLst/>
                <a:uLnTx/>
                <a:uFillTx/>
                <a:latin typeface="Calibri"/>
                <a:ea typeface="+mn-ea"/>
                <a:cs typeface="Calibri"/>
              </a:rPr>
              <a:t>economics,</a:t>
            </a:r>
            <a:r>
              <a:rPr kumimoji="0" sz="1600" b="0" i="0" u="none" strike="noStrike" kern="1200" cap="none" spc="20" normalizeH="0" baseline="0" noProof="0" dirty="0">
                <a:ln>
                  <a:noFill/>
                </a:ln>
                <a:solidFill>
                  <a:srgbClr val="333333"/>
                </a:solidFill>
                <a:effectLst/>
                <a:uLnTx/>
                <a:uFillTx/>
                <a:latin typeface="Calibri"/>
                <a:ea typeface="+mn-ea"/>
                <a:cs typeface="Calibri"/>
              </a:rPr>
              <a:t> </a:t>
            </a:r>
            <a:r>
              <a:rPr kumimoji="0" sz="1600" b="0" i="0" u="none" strike="noStrike" kern="1200" cap="none" spc="-5" normalizeH="0" baseline="0" noProof="0" dirty="0">
                <a:ln>
                  <a:noFill/>
                </a:ln>
                <a:solidFill>
                  <a:srgbClr val="333333"/>
                </a:solidFill>
                <a:effectLst/>
                <a:uLnTx/>
                <a:uFillTx/>
                <a:latin typeface="Calibri"/>
                <a:ea typeface="+mn-ea"/>
                <a:cs typeface="Calibri"/>
              </a:rPr>
              <a:t>and</a:t>
            </a:r>
            <a:r>
              <a:rPr kumimoji="0" sz="1600" b="0" i="0" u="none" strike="noStrike" kern="1200" cap="none" spc="-15" normalizeH="0" baseline="0" noProof="0" dirty="0">
                <a:ln>
                  <a:noFill/>
                </a:ln>
                <a:solidFill>
                  <a:srgbClr val="333333"/>
                </a:solidFill>
                <a:effectLst/>
                <a:uLnTx/>
                <a:uFillTx/>
                <a:latin typeface="Calibri"/>
                <a:ea typeface="+mn-ea"/>
                <a:cs typeface="Calibri"/>
              </a:rPr>
              <a:t> </a:t>
            </a:r>
            <a:r>
              <a:rPr kumimoji="0" sz="1600" b="0" i="0" u="none" strike="noStrike" kern="1200" cap="none" spc="-5" normalizeH="0" baseline="0" noProof="0" dirty="0">
                <a:ln>
                  <a:noFill/>
                </a:ln>
                <a:solidFill>
                  <a:srgbClr val="333333"/>
                </a:solidFill>
                <a:effectLst/>
                <a:uLnTx/>
                <a:uFillTx/>
                <a:latin typeface="Calibri"/>
                <a:ea typeface="+mn-ea"/>
                <a:cs typeface="Calibri"/>
              </a:rPr>
              <a:t>the grid</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369214" y="3160267"/>
            <a:ext cx="4473575" cy="75692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srgbClr val="333333"/>
                </a:solidFill>
                <a:effectLst/>
                <a:uLnTx/>
                <a:uFillTx/>
                <a:latin typeface="Calibri"/>
                <a:ea typeface="+mn-ea"/>
                <a:cs typeface="Calibri"/>
              </a:rPr>
              <a:t>Originally</a:t>
            </a:r>
            <a:r>
              <a:rPr kumimoji="0" sz="1600" b="0" i="0" u="none" strike="noStrike" kern="1200" cap="none" spc="-30" normalizeH="0" baseline="0" noProof="0" dirty="0">
                <a:ln>
                  <a:noFill/>
                </a:ln>
                <a:solidFill>
                  <a:srgbClr val="333333"/>
                </a:solidFill>
                <a:effectLst/>
                <a:uLnTx/>
                <a:uFillTx/>
                <a:latin typeface="Calibri"/>
                <a:ea typeface="+mn-ea"/>
                <a:cs typeface="Calibri"/>
              </a:rPr>
              <a:t> </a:t>
            </a:r>
            <a:r>
              <a:rPr kumimoji="0" sz="1600" b="0" i="0" u="none" strike="noStrike" kern="1200" cap="none" spc="-10" normalizeH="0" baseline="0" noProof="0" dirty="0">
                <a:ln>
                  <a:noFill/>
                </a:ln>
                <a:solidFill>
                  <a:srgbClr val="333333"/>
                </a:solidFill>
                <a:effectLst/>
                <a:uLnTx/>
                <a:uFillTx/>
                <a:latin typeface="Calibri"/>
                <a:ea typeface="+mn-ea"/>
                <a:cs typeface="Calibri"/>
              </a:rPr>
              <a:t>developed</a:t>
            </a:r>
            <a:r>
              <a:rPr kumimoji="0" sz="1600" b="0" i="0" u="none" strike="noStrike" kern="1200" cap="none" spc="20" normalizeH="0" baseline="0" noProof="0" dirty="0">
                <a:ln>
                  <a:noFill/>
                </a:ln>
                <a:solidFill>
                  <a:srgbClr val="333333"/>
                </a:solidFill>
                <a:effectLst/>
                <a:uLnTx/>
                <a:uFillTx/>
                <a:latin typeface="Calibri"/>
                <a:ea typeface="+mn-ea"/>
                <a:cs typeface="Calibri"/>
              </a:rPr>
              <a:t> </a:t>
            </a:r>
            <a:r>
              <a:rPr kumimoji="0" sz="1600" b="0" i="0" u="none" strike="noStrike" kern="1200" cap="none" spc="-10" normalizeH="0" baseline="0" noProof="0" dirty="0">
                <a:ln>
                  <a:noFill/>
                </a:ln>
                <a:solidFill>
                  <a:srgbClr val="333333"/>
                </a:solidFill>
                <a:effectLst/>
                <a:uLnTx/>
                <a:uFillTx/>
                <a:latin typeface="Calibri"/>
                <a:ea typeface="+mn-ea"/>
                <a:cs typeface="Calibri"/>
              </a:rPr>
              <a:t>through</a:t>
            </a:r>
            <a:r>
              <a:rPr kumimoji="0" sz="1600" b="0" i="0" u="none" strike="noStrike" kern="1200" cap="none" spc="0" normalizeH="0" baseline="0" noProof="0" dirty="0">
                <a:ln>
                  <a:noFill/>
                </a:ln>
                <a:solidFill>
                  <a:srgbClr val="333333"/>
                </a:solidFill>
                <a:effectLst/>
                <a:uLnTx/>
                <a:uFillTx/>
                <a:latin typeface="Calibri"/>
                <a:ea typeface="+mn-ea"/>
                <a:cs typeface="Calibri"/>
              </a:rPr>
              <a:t> </a:t>
            </a:r>
            <a:r>
              <a:rPr kumimoji="0" sz="1600" b="0" i="0" u="none" strike="noStrike" kern="1200" cap="none" spc="-10" normalizeH="0" baseline="0" noProof="0" dirty="0">
                <a:ln>
                  <a:noFill/>
                </a:ln>
                <a:solidFill>
                  <a:srgbClr val="333333"/>
                </a:solidFill>
                <a:effectLst/>
                <a:uLnTx/>
                <a:uFillTx/>
                <a:latin typeface="Calibri"/>
                <a:ea typeface="+mn-ea"/>
                <a:cs typeface="Calibri"/>
              </a:rPr>
              <a:t>collaboration</a:t>
            </a:r>
            <a:r>
              <a:rPr kumimoji="0" sz="1600" b="0" i="0" u="none" strike="noStrike" kern="1200" cap="none" spc="-5" normalizeH="0" baseline="0" noProof="0" dirty="0">
                <a:ln>
                  <a:noFill/>
                </a:ln>
                <a:solidFill>
                  <a:srgbClr val="333333"/>
                </a:solidFill>
                <a:effectLst/>
                <a:uLnTx/>
                <a:uFillTx/>
                <a:latin typeface="Calibri"/>
                <a:ea typeface="+mn-ea"/>
                <a:cs typeface="Calibri"/>
              </a:rPr>
              <a:t> with</a:t>
            </a:r>
            <a:r>
              <a:rPr kumimoji="0" sz="1600" b="0" i="0" u="none" strike="noStrike" kern="1200" cap="none" spc="0" normalizeH="0" baseline="0" noProof="0" dirty="0">
                <a:ln>
                  <a:noFill/>
                </a:ln>
                <a:solidFill>
                  <a:srgbClr val="333333"/>
                </a:solidFill>
                <a:effectLst/>
                <a:uLnTx/>
                <a:uFillTx/>
                <a:latin typeface="Calibri"/>
                <a:ea typeface="+mn-ea"/>
                <a:cs typeface="Calibri"/>
              </a:rPr>
              <a:t> </a:t>
            </a:r>
            <a:r>
              <a:rPr kumimoji="0" sz="1600" b="0" i="0" u="none" strike="noStrike" kern="1200" cap="none" spc="-10" normalizeH="0" baseline="0" noProof="0" dirty="0">
                <a:ln>
                  <a:noFill/>
                </a:ln>
                <a:solidFill>
                  <a:srgbClr val="333333"/>
                </a:solidFill>
                <a:effectLst/>
                <a:uLnTx/>
                <a:uFillTx/>
                <a:latin typeface="Calibri"/>
                <a:ea typeface="+mn-ea"/>
                <a:cs typeface="Calibri"/>
              </a:rPr>
              <a:t>the </a:t>
            </a:r>
            <a:r>
              <a:rPr kumimoji="0" sz="1600" b="0" i="0" u="none" strike="noStrike" kern="1200" cap="none" spc="-5" normalizeH="0" baseline="0" noProof="0" dirty="0">
                <a:ln>
                  <a:noFill/>
                </a:ln>
                <a:solidFill>
                  <a:srgbClr val="333333"/>
                </a:solidFill>
                <a:effectLst/>
                <a:uLnTx/>
                <a:uFillTx/>
                <a:latin typeface="Calibri"/>
                <a:ea typeface="+mn-ea"/>
                <a:cs typeface="Calibri"/>
              </a:rPr>
              <a:t> </a:t>
            </a:r>
            <a:r>
              <a:rPr kumimoji="0" sz="1600" b="0" i="0" u="none" strike="noStrike" kern="1200" cap="none" spc="-10" normalizeH="0" baseline="0" noProof="0" dirty="0">
                <a:ln>
                  <a:noFill/>
                </a:ln>
                <a:solidFill>
                  <a:srgbClr val="333333"/>
                </a:solidFill>
                <a:effectLst/>
                <a:uLnTx/>
                <a:uFillTx/>
                <a:latin typeface="Calibri"/>
                <a:ea typeface="+mn-ea"/>
                <a:cs typeface="Calibri"/>
              </a:rPr>
              <a:t>California</a:t>
            </a:r>
            <a:r>
              <a:rPr kumimoji="0" sz="1600" b="0" i="0" u="none" strike="noStrike" kern="1200" cap="none" spc="-25" normalizeH="0" baseline="0" noProof="0" dirty="0">
                <a:ln>
                  <a:noFill/>
                </a:ln>
                <a:solidFill>
                  <a:srgbClr val="333333"/>
                </a:solidFill>
                <a:effectLst/>
                <a:uLnTx/>
                <a:uFillTx/>
                <a:latin typeface="Calibri"/>
                <a:ea typeface="+mn-ea"/>
                <a:cs typeface="Calibri"/>
              </a:rPr>
              <a:t> </a:t>
            </a:r>
            <a:r>
              <a:rPr kumimoji="0" sz="1600" b="0" i="0" u="none" strike="noStrike" kern="1200" cap="none" spc="-10" normalizeH="0" baseline="0" noProof="0" dirty="0">
                <a:ln>
                  <a:noFill/>
                </a:ln>
                <a:solidFill>
                  <a:srgbClr val="333333"/>
                </a:solidFill>
                <a:effectLst/>
                <a:uLnTx/>
                <a:uFillTx/>
                <a:latin typeface="Calibri"/>
                <a:ea typeface="+mn-ea"/>
                <a:cs typeface="Calibri"/>
              </a:rPr>
              <a:t>Energy</a:t>
            </a:r>
            <a:r>
              <a:rPr kumimoji="0" sz="1600" b="0" i="0" u="none" strike="noStrike" kern="1200" cap="none" spc="25" normalizeH="0" baseline="0" noProof="0" dirty="0">
                <a:ln>
                  <a:noFill/>
                </a:ln>
                <a:solidFill>
                  <a:srgbClr val="333333"/>
                </a:solidFill>
                <a:effectLst/>
                <a:uLnTx/>
                <a:uFillTx/>
                <a:latin typeface="Calibri"/>
                <a:ea typeface="+mn-ea"/>
                <a:cs typeface="Calibri"/>
              </a:rPr>
              <a:t> </a:t>
            </a:r>
            <a:r>
              <a:rPr kumimoji="0" sz="1600" b="0" i="0" u="none" strike="noStrike" kern="1200" cap="none" spc="-10" normalizeH="0" baseline="0" noProof="0" dirty="0">
                <a:ln>
                  <a:noFill/>
                </a:ln>
                <a:solidFill>
                  <a:srgbClr val="333333"/>
                </a:solidFill>
                <a:effectLst/>
                <a:uLnTx/>
                <a:uFillTx/>
                <a:latin typeface="Calibri"/>
                <a:ea typeface="+mn-ea"/>
                <a:cs typeface="Calibri"/>
              </a:rPr>
              <a:t>Commission</a:t>
            </a:r>
            <a:r>
              <a:rPr kumimoji="0" sz="1600" b="0" i="0" u="none" strike="noStrike" kern="1200" cap="none" spc="10" normalizeH="0" baseline="0" noProof="0" dirty="0">
                <a:ln>
                  <a:noFill/>
                </a:ln>
                <a:solidFill>
                  <a:srgbClr val="333333"/>
                </a:solidFill>
                <a:effectLst/>
                <a:uLnTx/>
                <a:uFillTx/>
                <a:latin typeface="Calibri"/>
                <a:ea typeface="+mn-ea"/>
                <a:cs typeface="Calibri"/>
              </a:rPr>
              <a:t> </a:t>
            </a:r>
            <a:r>
              <a:rPr kumimoji="0" sz="1600" b="0" i="0" u="none" strike="noStrike" kern="1200" cap="none" spc="-5" normalizeH="0" baseline="0" noProof="0" dirty="0">
                <a:ln>
                  <a:noFill/>
                </a:ln>
                <a:solidFill>
                  <a:srgbClr val="333333"/>
                </a:solidFill>
                <a:effectLst/>
                <a:uLnTx/>
                <a:uFillTx/>
                <a:latin typeface="Calibri"/>
                <a:ea typeface="+mn-ea"/>
                <a:cs typeface="Calibri"/>
              </a:rPr>
              <a:t>and</a:t>
            </a:r>
            <a:r>
              <a:rPr kumimoji="0" sz="1600" b="0" i="0" u="none" strike="noStrike" kern="1200" cap="none" spc="-10" normalizeH="0" baseline="0" noProof="0" dirty="0">
                <a:ln>
                  <a:noFill/>
                </a:ln>
                <a:solidFill>
                  <a:srgbClr val="333333"/>
                </a:solidFill>
                <a:effectLst/>
                <a:uLnTx/>
                <a:uFillTx/>
                <a:latin typeface="Calibri"/>
                <a:ea typeface="+mn-ea"/>
                <a:cs typeface="Calibri"/>
              </a:rPr>
              <a:t> </a:t>
            </a:r>
            <a:r>
              <a:rPr kumimoji="0" sz="1600" b="0" i="0" u="none" strike="noStrike" kern="1200" cap="none" spc="-5" normalizeH="0" baseline="0" noProof="0" dirty="0">
                <a:ln>
                  <a:noFill/>
                </a:ln>
                <a:solidFill>
                  <a:srgbClr val="333333"/>
                </a:solidFill>
                <a:effectLst/>
                <a:uLnTx/>
                <a:uFillTx/>
                <a:latin typeface="Calibri"/>
                <a:ea typeface="+mn-ea"/>
                <a:cs typeface="Calibri"/>
              </a:rPr>
              <a:t>since</a:t>
            </a:r>
            <a:r>
              <a:rPr kumimoji="0" sz="1600" b="0" i="0" u="none" strike="noStrike" kern="1200" cap="none" spc="0" normalizeH="0" baseline="0" noProof="0" dirty="0">
                <a:ln>
                  <a:noFill/>
                </a:ln>
                <a:solidFill>
                  <a:srgbClr val="333333"/>
                </a:solidFill>
                <a:effectLst/>
                <a:uLnTx/>
                <a:uFillTx/>
                <a:latin typeface="Calibri"/>
                <a:ea typeface="+mn-ea"/>
                <a:cs typeface="Calibri"/>
              </a:rPr>
              <a:t> </a:t>
            </a:r>
            <a:r>
              <a:rPr kumimoji="0" sz="1600" b="0" i="0" u="none" strike="noStrike" kern="1200" cap="none" spc="-5" normalizeH="0" baseline="0" noProof="0" dirty="0">
                <a:ln>
                  <a:noFill/>
                </a:ln>
                <a:solidFill>
                  <a:srgbClr val="333333"/>
                </a:solidFill>
                <a:effectLst/>
                <a:uLnTx/>
                <a:uFillTx/>
                <a:latin typeface="Calibri"/>
                <a:ea typeface="+mn-ea"/>
                <a:cs typeface="Calibri"/>
              </a:rPr>
              <a:t>applied</a:t>
            </a:r>
            <a:r>
              <a:rPr kumimoji="0" sz="1600" b="0" i="0" u="none" strike="noStrike" kern="1200" cap="none" spc="-10" normalizeH="0" baseline="0" noProof="0" dirty="0">
                <a:ln>
                  <a:noFill/>
                </a:ln>
                <a:solidFill>
                  <a:srgbClr val="333333"/>
                </a:solidFill>
                <a:effectLst/>
                <a:uLnTx/>
                <a:uFillTx/>
                <a:latin typeface="Calibri"/>
                <a:ea typeface="+mn-ea"/>
                <a:cs typeface="Calibri"/>
              </a:rPr>
              <a:t> at the </a:t>
            </a:r>
            <a:r>
              <a:rPr kumimoji="0" sz="1600" b="0" i="0" u="none" strike="noStrike" kern="1200" cap="none" spc="-350" normalizeH="0" baseline="0" noProof="0" dirty="0">
                <a:ln>
                  <a:noFill/>
                </a:ln>
                <a:solidFill>
                  <a:srgbClr val="333333"/>
                </a:solidFill>
                <a:effectLst/>
                <a:uLnTx/>
                <a:uFillTx/>
                <a:latin typeface="Calibri"/>
                <a:ea typeface="+mn-ea"/>
                <a:cs typeface="Calibri"/>
              </a:rPr>
              <a:t> </a:t>
            </a:r>
            <a:r>
              <a:rPr kumimoji="0" sz="1600" b="0" i="0" u="none" strike="noStrike" kern="1200" cap="none" spc="-5" normalizeH="0" baseline="0" noProof="0" dirty="0">
                <a:ln>
                  <a:noFill/>
                </a:ln>
                <a:solidFill>
                  <a:srgbClr val="333333"/>
                </a:solidFill>
                <a:effectLst/>
                <a:uLnTx/>
                <a:uFillTx/>
                <a:latin typeface="Calibri"/>
                <a:ea typeface="+mn-ea"/>
                <a:cs typeface="Calibri"/>
              </a:rPr>
              <a:t>city-, </a:t>
            </a:r>
            <a:r>
              <a:rPr kumimoji="0" sz="1600" b="0" i="0" u="none" strike="noStrike" kern="1200" cap="none" spc="-15" normalizeH="0" baseline="0" noProof="0" dirty="0">
                <a:ln>
                  <a:noFill/>
                </a:ln>
                <a:solidFill>
                  <a:srgbClr val="333333"/>
                </a:solidFill>
                <a:effectLst/>
                <a:uLnTx/>
                <a:uFillTx/>
                <a:latin typeface="Calibri"/>
                <a:ea typeface="+mn-ea"/>
                <a:cs typeface="Calibri"/>
              </a:rPr>
              <a:t>state-,</a:t>
            </a:r>
            <a:r>
              <a:rPr kumimoji="0" sz="1600" b="0" i="0" u="none" strike="noStrike" kern="1200" cap="none" spc="-20" normalizeH="0" baseline="0" noProof="0" dirty="0">
                <a:ln>
                  <a:noFill/>
                </a:ln>
                <a:solidFill>
                  <a:srgbClr val="333333"/>
                </a:solidFill>
                <a:effectLst/>
                <a:uLnTx/>
                <a:uFillTx/>
                <a:latin typeface="Calibri"/>
                <a:ea typeface="+mn-ea"/>
                <a:cs typeface="Calibri"/>
              </a:rPr>
              <a:t> </a:t>
            </a:r>
            <a:r>
              <a:rPr kumimoji="0" sz="1600" b="0" i="0" u="none" strike="noStrike" kern="1200" cap="none" spc="-5" normalizeH="0" baseline="0" noProof="0" dirty="0">
                <a:ln>
                  <a:noFill/>
                </a:ln>
                <a:solidFill>
                  <a:srgbClr val="333333"/>
                </a:solidFill>
                <a:effectLst/>
                <a:uLnTx/>
                <a:uFillTx/>
                <a:latin typeface="Calibri"/>
                <a:ea typeface="+mn-ea"/>
                <a:cs typeface="Calibri"/>
              </a:rPr>
              <a:t>and</a:t>
            </a:r>
            <a:r>
              <a:rPr kumimoji="0" sz="1600" b="0" i="0" u="none" strike="noStrike" kern="1200" cap="none" spc="-15" normalizeH="0" baseline="0" noProof="0" dirty="0">
                <a:ln>
                  <a:noFill/>
                </a:ln>
                <a:solidFill>
                  <a:srgbClr val="333333"/>
                </a:solidFill>
                <a:effectLst/>
                <a:uLnTx/>
                <a:uFillTx/>
                <a:latin typeface="Calibri"/>
                <a:ea typeface="+mn-ea"/>
                <a:cs typeface="Calibri"/>
              </a:rPr>
              <a:t> </a:t>
            </a:r>
            <a:r>
              <a:rPr kumimoji="0" sz="1600" b="0" i="0" u="none" strike="noStrike" kern="1200" cap="none" spc="-5" normalizeH="0" baseline="0" noProof="0" dirty="0">
                <a:ln>
                  <a:noFill/>
                </a:ln>
                <a:solidFill>
                  <a:srgbClr val="333333"/>
                </a:solidFill>
                <a:effectLst/>
                <a:uLnTx/>
                <a:uFillTx/>
                <a:latin typeface="Calibri"/>
                <a:ea typeface="+mn-ea"/>
                <a:cs typeface="Calibri"/>
              </a:rPr>
              <a:t>national-level</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p:nvPr/>
        </p:nvSpPr>
        <p:spPr>
          <a:xfrm>
            <a:off x="291084" y="0"/>
            <a:ext cx="3726179" cy="996950"/>
          </a:xfrm>
          <a:custGeom>
            <a:avLst/>
            <a:gdLst/>
            <a:ahLst/>
            <a:cxnLst/>
            <a:rect l="l" t="t" r="r" b="b"/>
            <a:pathLst>
              <a:path w="3726179" h="996950">
                <a:moveTo>
                  <a:pt x="3726179" y="0"/>
                </a:moveTo>
                <a:lnTo>
                  <a:pt x="0" y="0"/>
                </a:lnTo>
                <a:lnTo>
                  <a:pt x="0" y="996696"/>
                </a:lnTo>
                <a:lnTo>
                  <a:pt x="3726179" y="996696"/>
                </a:lnTo>
                <a:lnTo>
                  <a:pt x="3726179"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txBox="1">
            <a:spLocks noGrp="1"/>
          </p:cNvSpPr>
          <p:nvPr>
            <p:ph type="title"/>
          </p:nvPr>
        </p:nvSpPr>
        <p:spPr>
          <a:xfrm>
            <a:off x="668832" y="52832"/>
            <a:ext cx="2969895" cy="792480"/>
          </a:xfrm>
          <a:prstGeom prst="rect">
            <a:avLst/>
          </a:prstGeom>
        </p:spPr>
        <p:txBody>
          <a:bodyPr vert="horz" wrap="square" lIns="0" tIns="71120" rIns="0" bIns="0" rtlCol="0">
            <a:spAutoFit/>
          </a:bodyPr>
          <a:lstStyle/>
          <a:p>
            <a:pPr marL="445134" marR="5080" indent="-433070">
              <a:lnSpc>
                <a:spcPts val="2800"/>
              </a:lnSpc>
              <a:spcBef>
                <a:spcPts val="560"/>
              </a:spcBef>
            </a:pPr>
            <a:r>
              <a:rPr sz="2700" spc="-5" dirty="0"/>
              <a:t>The</a:t>
            </a:r>
            <a:r>
              <a:rPr sz="2700" spc="-50" dirty="0"/>
              <a:t> </a:t>
            </a:r>
            <a:r>
              <a:rPr sz="2700" spc="-5" dirty="0"/>
              <a:t>EV</a:t>
            </a:r>
            <a:r>
              <a:rPr sz="2700" spc="-55" dirty="0"/>
              <a:t> </a:t>
            </a:r>
            <a:r>
              <a:rPr sz="2700" spc="-15" dirty="0"/>
              <a:t>Infrastructure </a:t>
            </a:r>
            <a:r>
              <a:rPr sz="2700" spc="-595" dirty="0"/>
              <a:t> </a:t>
            </a:r>
            <a:r>
              <a:rPr sz="2700" spc="-10" dirty="0"/>
              <a:t>Projection</a:t>
            </a:r>
            <a:r>
              <a:rPr sz="2700" spc="-20" dirty="0"/>
              <a:t> </a:t>
            </a:r>
            <a:r>
              <a:rPr sz="2700" spc="-60" dirty="0"/>
              <a:t>Tool</a:t>
            </a:r>
            <a:endParaRPr sz="2700"/>
          </a:p>
        </p:txBody>
      </p:sp>
      <p:grpSp>
        <p:nvGrpSpPr>
          <p:cNvPr id="7" name="object 7"/>
          <p:cNvGrpSpPr/>
          <p:nvPr/>
        </p:nvGrpSpPr>
        <p:grpSpPr>
          <a:xfrm>
            <a:off x="5462015" y="132587"/>
            <a:ext cx="3528060" cy="2440305"/>
            <a:chOff x="5462015" y="132587"/>
            <a:chExt cx="3528060" cy="2440305"/>
          </a:xfrm>
        </p:grpSpPr>
        <p:pic>
          <p:nvPicPr>
            <p:cNvPr id="8" name="object 8"/>
            <p:cNvPicPr/>
            <p:nvPr/>
          </p:nvPicPr>
          <p:blipFill>
            <a:blip r:embed="rId2" cstate="print"/>
            <a:stretch>
              <a:fillRect/>
            </a:stretch>
          </p:blipFill>
          <p:spPr>
            <a:xfrm>
              <a:off x="5462015" y="132587"/>
              <a:ext cx="3528060" cy="2439924"/>
            </a:xfrm>
            <a:prstGeom prst="rect">
              <a:avLst/>
            </a:prstGeom>
          </p:spPr>
        </p:pic>
        <p:pic>
          <p:nvPicPr>
            <p:cNvPr id="9" name="object 9"/>
            <p:cNvPicPr/>
            <p:nvPr/>
          </p:nvPicPr>
          <p:blipFill>
            <a:blip r:embed="rId3" cstate="print"/>
            <a:stretch>
              <a:fillRect/>
            </a:stretch>
          </p:blipFill>
          <p:spPr>
            <a:xfrm>
              <a:off x="5623559" y="320027"/>
              <a:ext cx="1645919" cy="505980"/>
            </a:xfrm>
            <a:prstGeom prst="rect">
              <a:avLst/>
            </a:prstGeom>
          </p:spPr>
        </p:pic>
        <p:pic>
          <p:nvPicPr>
            <p:cNvPr id="10" name="object 10"/>
            <p:cNvPicPr/>
            <p:nvPr/>
          </p:nvPicPr>
          <p:blipFill>
            <a:blip r:embed="rId4" cstate="print"/>
            <a:stretch>
              <a:fillRect/>
            </a:stretch>
          </p:blipFill>
          <p:spPr>
            <a:xfrm>
              <a:off x="5655563" y="330682"/>
              <a:ext cx="1581912" cy="522757"/>
            </a:xfrm>
            <a:prstGeom prst="rect">
              <a:avLst/>
            </a:prstGeom>
          </p:spPr>
        </p:pic>
        <p:pic>
          <p:nvPicPr>
            <p:cNvPr id="11" name="object 11"/>
            <p:cNvPicPr/>
            <p:nvPr/>
          </p:nvPicPr>
          <p:blipFill>
            <a:blip r:embed="rId5" cstate="print"/>
            <a:stretch>
              <a:fillRect/>
            </a:stretch>
          </p:blipFill>
          <p:spPr>
            <a:xfrm>
              <a:off x="5670803" y="347471"/>
              <a:ext cx="1556003" cy="416051"/>
            </a:xfrm>
            <a:prstGeom prst="rect">
              <a:avLst/>
            </a:prstGeom>
          </p:spPr>
        </p:pic>
      </p:grpSp>
      <p:grpSp>
        <p:nvGrpSpPr>
          <p:cNvPr id="12" name="object 12"/>
          <p:cNvGrpSpPr/>
          <p:nvPr/>
        </p:nvGrpSpPr>
        <p:grpSpPr>
          <a:xfrm>
            <a:off x="5173979" y="2706623"/>
            <a:ext cx="3921760" cy="2418080"/>
            <a:chOff x="5173979" y="2706623"/>
            <a:chExt cx="3921760" cy="2418080"/>
          </a:xfrm>
        </p:grpSpPr>
        <p:pic>
          <p:nvPicPr>
            <p:cNvPr id="13" name="object 13"/>
            <p:cNvPicPr/>
            <p:nvPr/>
          </p:nvPicPr>
          <p:blipFill>
            <a:blip r:embed="rId6" cstate="print"/>
            <a:stretch>
              <a:fillRect/>
            </a:stretch>
          </p:blipFill>
          <p:spPr>
            <a:xfrm>
              <a:off x="5173979" y="2706623"/>
              <a:ext cx="3921443" cy="2417753"/>
            </a:xfrm>
            <a:prstGeom prst="rect">
              <a:avLst/>
            </a:prstGeom>
          </p:spPr>
        </p:pic>
        <p:pic>
          <p:nvPicPr>
            <p:cNvPr id="14" name="object 14"/>
            <p:cNvPicPr/>
            <p:nvPr/>
          </p:nvPicPr>
          <p:blipFill>
            <a:blip r:embed="rId7" cstate="print"/>
            <a:stretch>
              <a:fillRect/>
            </a:stretch>
          </p:blipFill>
          <p:spPr>
            <a:xfrm>
              <a:off x="6402323" y="2871203"/>
              <a:ext cx="1138427" cy="505980"/>
            </a:xfrm>
            <a:prstGeom prst="rect">
              <a:avLst/>
            </a:prstGeom>
          </p:spPr>
        </p:pic>
        <p:pic>
          <p:nvPicPr>
            <p:cNvPr id="15" name="object 15"/>
            <p:cNvPicPr/>
            <p:nvPr/>
          </p:nvPicPr>
          <p:blipFill>
            <a:blip r:embed="rId8" cstate="print"/>
            <a:stretch>
              <a:fillRect/>
            </a:stretch>
          </p:blipFill>
          <p:spPr>
            <a:xfrm>
              <a:off x="6466331" y="2881858"/>
              <a:ext cx="1016520" cy="522757"/>
            </a:xfrm>
            <a:prstGeom prst="rect">
              <a:avLst/>
            </a:prstGeom>
          </p:spPr>
        </p:pic>
        <p:pic>
          <p:nvPicPr>
            <p:cNvPr id="16" name="object 16"/>
            <p:cNvPicPr/>
            <p:nvPr/>
          </p:nvPicPr>
          <p:blipFill>
            <a:blip r:embed="rId9" cstate="print"/>
            <a:stretch>
              <a:fillRect/>
            </a:stretch>
          </p:blipFill>
          <p:spPr>
            <a:xfrm>
              <a:off x="6449567" y="2898647"/>
              <a:ext cx="1048512" cy="416051"/>
            </a:xfrm>
            <a:prstGeom prst="rect">
              <a:avLst/>
            </a:prstGeom>
          </p:spPr>
        </p:pic>
      </p:grpSp>
      <p:pic>
        <p:nvPicPr>
          <p:cNvPr id="17" name="object 17"/>
          <p:cNvPicPr/>
          <p:nvPr/>
        </p:nvPicPr>
        <p:blipFill>
          <a:blip r:embed="rId10" cstate="print"/>
          <a:stretch>
            <a:fillRect/>
          </a:stretch>
        </p:blipFill>
        <p:spPr>
          <a:xfrm>
            <a:off x="4239767" y="132587"/>
            <a:ext cx="981456" cy="1199388"/>
          </a:xfrm>
          <a:prstGeom prst="rect">
            <a:avLst/>
          </a:prstGeom>
        </p:spPr>
      </p:pic>
      <p:sp>
        <p:nvSpPr>
          <p:cNvPr id="18" name="object 18"/>
          <p:cNvSpPr txBox="1"/>
          <p:nvPr/>
        </p:nvSpPr>
        <p:spPr>
          <a:xfrm>
            <a:off x="5670803" y="347472"/>
            <a:ext cx="1556385" cy="416559"/>
          </a:xfrm>
          <a:prstGeom prst="rect">
            <a:avLst/>
          </a:prstGeom>
          <a:ln w="9525">
            <a:solidFill>
              <a:srgbClr val="676F79"/>
            </a:solidFill>
          </a:ln>
        </p:spPr>
        <p:txBody>
          <a:bodyPr vert="horz" wrap="square" lIns="0" tIns="38100" rIns="0" bIns="0" rtlCol="0">
            <a:spAutoFit/>
          </a:bodyPr>
          <a:lstStyle/>
          <a:p>
            <a:pPr marL="107950" marR="99060" lvl="0" indent="88265" algn="l" defTabSz="914400" rtl="0" eaLnBrk="1" fontAlgn="auto" latinLnBrk="0" hangingPunct="1">
              <a:lnSpc>
                <a:spcPct val="100000"/>
              </a:lnSpc>
              <a:spcBef>
                <a:spcPts val="300"/>
              </a:spcBef>
              <a:spcAft>
                <a:spcPts val="0"/>
              </a:spcAft>
              <a:buClrTx/>
              <a:buSzTx/>
              <a:buFontTx/>
              <a:buNone/>
              <a:tabLst/>
              <a:defRPr/>
            </a:pPr>
            <a:r>
              <a:rPr kumimoji="0" sz="1050" b="0" i="0" u="none" strike="noStrike" kern="1200" cap="none" spc="-5" normalizeH="0" baseline="0" noProof="0" dirty="0">
                <a:ln>
                  <a:noFill/>
                </a:ln>
                <a:solidFill>
                  <a:srgbClr val="000C13"/>
                </a:solidFill>
                <a:effectLst/>
                <a:uLnTx/>
                <a:uFillTx/>
                <a:latin typeface="Calibri"/>
                <a:ea typeface="+mn-ea"/>
                <a:cs typeface="Calibri"/>
              </a:rPr>
              <a:t>Spatial distribution </a:t>
            </a:r>
            <a:r>
              <a:rPr kumimoji="0" sz="1050" b="0" i="0" u="none" strike="noStrike" kern="1200" cap="none" spc="0" normalizeH="0" baseline="0" noProof="0" dirty="0">
                <a:ln>
                  <a:noFill/>
                </a:ln>
                <a:solidFill>
                  <a:srgbClr val="000C13"/>
                </a:solidFill>
                <a:effectLst/>
                <a:uLnTx/>
                <a:uFillTx/>
                <a:latin typeface="Calibri"/>
                <a:ea typeface="+mn-ea"/>
                <a:cs typeface="Calibri"/>
              </a:rPr>
              <a:t>of </a:t>
            </a:r>
            <a:r>
              <a:rPr kumimoji="0" sz="1050" b="0" i="0" u="none" strike="noStrike" kern="1200" cap="none" spc="5"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demand</a:t>
            </a:r>
            <a:r>
              <a:rPr kumimoji="0" sz="1050" b="0" i="0" u="none" strike="noStrike" kern="1200" cap="none" spc="-45"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in</a:t>
            </a:r>
            <a:r>
              <a:rPr kumimoji="0" sz="1050" b="0" i="0" u="none" strike="noStrike" kern="1200" cap="none" spc="-20"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San</a:t>
            </a:r>
            <a:r>
              <a:rPr kumimoji="0" sz="1050" b="0" i="0" u="none" strike="noStrike" kern="1200" cap="none" spc="-20" normalizeH="0" baseline="0" noProof="0" dirty="0">
                <a:ln>
                  <a:noFill/>
                </a:ln>
                <a:solidFill>
                  <a:srgbClr val="000C13"/>
                </a:solidFill>
                <a:effectLst/>
                <a:uLnTx/>
                <a:uFillTx/>
                <a:latin typeface="Calibri"/>
                <a:ea typeface="+mn-ea"/>
                <a:cs typeface="Calibri"/>
              </a:rPr>
              <a:t> </a:t>
            </a:r>
            <a:r>
              <a:rPr kumimoji="0" sz="1050" b="0" i="0" u="none" strike="noStrike" kern="1200" cap="none" spc="-5" normalizeH="0" baseline="0" noProof="0" dirty="0">
                <a:ln>
                  <a:noFill/>
                </a:ln>
                <a:solidFill>
                  <a:srgbClr val="000C13"/>
                </a:solidFill>
                <a:effectLst/>
                <a:uLnTx/>
                <a:uFillTx/>
                <a:latin typeface="Calibri"/>
                <a:ea typeface="+mn-ea"/>
                <a:cs typeface="Calibri"/>
              </a:rPr>
              <a:t>Francisco</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19" name="object 19"/>
          <p:cNvSpPr txBox="1"/>
          <p:nvPr/>
        </p:nvSpPr>
        <p:spPr>
          <a:xfrm>
            <a:off x="6449567" y="2898648"/>
            <a:ext cx="1049020" cy="416559"/>
          </a:xfrm>
          <a:prstGeom prst="rect">
            <a:avLst/>
          </a:prstGeom>
          <a:ln w="9525">
            <a:solidFill>
              <a:srgbClr val="676F79"/>
            </a:solidFill>
          </a:ln>
        </p:spPr>
        <p:txBody>
          <a:bodyPr vert="horz" wrap="square" lIns="0" tIns="38100" rIns="0" bIns="0" rtlCol="0">
            <a:spAutoFit/>
          </a:bodyPr>
          <a:lstStyle/>
          <a:p>
            <a:pPr marL="140970" marR="130175" lvl="0" indent="20955" algn="l" defTabSz="914400" rtl="0" eaLnBrk="1" fontAlgn="auto" latinLnBrk="0" hangingPunct="1">
              <a:lnSpc>
                <a:spcPct val="100000"/>
              </a:lnSpc>
              <a:spcBef>
                <a:spcPts val="300"/>
              </a:spcBef>
              <a:spcAft>
                <a:spcPts val="0"/>
              </a:spcAft>
              <a:buClrTx/>
              <a:buSzTx/>
              <a:buFontTx/>
              <a:buNone/>
              <a:tabLst/>
              <a:defRPr/>
            </a:pPr>
            <a:r>
              <a:rPr kumimoji="0" sz="1050" b="0" i="0" u="none" strike="noStrike" kern="1200" cap="none" spc="0" normalizeH="0" baseline="0" noProof="0" dirty="0">
                <a:ln>
                  <a:noFill/>
                </a:ln>
                <a:solidFill>
                  <a:srgbClr val="000C13"/>
                </a:solidFill>
                <a:effectLst/>
                <a:uLnTx/>
                <a:uFillTx/>
                <a:latin typeface="Calibri"/>
                <a:ea typeface="+mn-ea"/>
                <a:cs typeface="Calibri"/>
              </a:rPr>
              <a:t>CA </a:t>
            </a:r>
            <a:r>
              <a:rPr kumimoji="0" sz="1050" b="0" i="0" u="none" strike="noStrike" kern="1200" cap="none" spc="-5" normalizeH="0" baseline="0" noProof="0" dirty="0">
                <a:ln>
                  <a:noFill/>
                </a:ln>
                <a:solidFill>
                  <a:srgbClr val="000C13"/>
                </a:solidFill>
                <a:effectLst/>
                <a:uLnTx/>
                <a:uFillTx/>
                <a:latin typeface="Calibri"/>
                <a:ea typeface="+mn-ea"/>
                <a:cs typeface="Calibri"/>
              </a:rPr>
              <a:t>Statewide </a:t>
            </a:r>
            <a:r>
              <a:rPr kumimoji="0" sz="1050" b="0" i="0" u="none" strike="noStrike" kern="1200" cap="none" spc="-225" normalizeH="0" baseline="0" noProof="0" dirty="0">
                <a:ln>
                  <a:noFill/>
                </a:ln>
                <a:solidFill>
                  <a:srgbClr val="000C13"/>
                </a:solidFill>
                <a:effectLst/>
                <a:uLnTx/>
                <a:uFillTx/>
                <a:latin typeface="Calibri"/>
                <a:ea typeface="+mn-ea"/>
                <a:cs typeface="Calibri"/>
              </a:rPr>
              <a:t> </a:t>
            </a:r>
            <a:r>
              <a:rPr kumimoji="0" sz="1050" b="0" i="0" u="none" strike="noStrike" kern="1200" cap="none" spc="-5" normalizeH="0" baseline="0" noProof="0" dirty="0">
                <a:ln>
                  <a:noFill/>
                </a:ln>
                <a:solidFill>
                  <a:srgbClr val="000C13"/>
                </a:solidFill>
                <a:effectLst/>
                <a:uLnTx/>
                <a:uFillTx/>
                <a:latin typeface="Calibri"/>
                <a:ea typeface="+mn-ea"/>
                <a:cs typeface="Calibri"/>
              </a:rPr>
              <a:t>Char</a:t>
            </a:r>
            <a:r>
              <a:rPr kumimoji="0" sz="1050" b="0" i="0" u="none" strike="noStrike" kern="1200" cap="none" spc="-10" normalizeH="0" baseline="0" noProof="0" dirty="0">
                <a:ln>
                  <a:noFill/>
                </a:ln>
                <a:solidFill>
                  <a:srgbClr val="000C13"/>
                </a:solidFill>
                <a:effectLst/>
                <a:uLnTx/>
                <a:uFillTx/>
                <a:latin typeface="Calibri"/>
                <a:ea typeface="+mn-ea"/>
                <a:cs typeface="Calibri"/>
              </a:rPr>
              <a:t>g</a:t>
            </a:r>
            <a:r>
              <a:rPr kumimoji="0" sz="1050" b="0" i="0" u="none" strike="noStrike" kern="1200" cap="none" spc="0" normalizeH="0" baseline="0" noProof="0" dirty="0">
                <a:ln>
                  <a:noFill/>
                </a:ln>
                <a:solidFill>
                  <a:srgbClr val="000C13"/>
                </a:solidFill>
                <a:effectLst/>
                <a:uLnTx/>
                <a:uFillTx/>
                <a:latin typeface="Calibri"/>
                <a:ea typeface="+mn-ea"/>
                <a:cs typeface="Calibri"/>
              </a:rPr>
              <a:t>i</a:t>
            </a:r>
            <a:r>
              <a:rPr kumimoji="0" sz="1050" b="0" i="0" u="none" strike="noStrike" kern="1200" cap="none" spc="-5" normalizeH="0" baseline="0" noProof="0" dirty="0">
                <a:ln>
                  <a:noFill/>
                </a:ln>
                <a:solidFill>
                  <a:srgbClr val="000C13"/>
                </a:solidFill>
                <a:effectLst/>
                <a:uLnTx/>
                <a:uFillTx/>
                <a:latin typeface="Calibri"/>
                <a:ea typeface="+mn-ea"/>
                <a:cs typeface="Calibri"/>
              </a:rPr>
              <a:t>n</a:t>
            </a:r>
            <a:r>
              <a:rPr kumimoji="0" sz="1050" b="0" i="0" u="none" strike="noStrike" kern="1200" cap="none" spc="0" normalizeH="0" baseline="0" noProof="0" dirty="0">
                <a:ln>
                  <a:noFill/>
                </a:ln>
                <a:solidFill>
                  <a:srgbClr val="000C13"/>
                </a:solidFill>
                <a:effectLst/>
                <a:uLnTx/>
                <a:uFillTx/>
                <a:latin typeface="Calibri"/>
                <a:ea typeface="+mn-ea"/>
                <a:cs typeface="Calibri"/>
              </a:rPr>
              <a:t>g</a:t>
            </a:r>
            <a:r>
              <a:rPr kumimoji="0" sz="1050" b="0" i="0" u="none" strike="noStrike" kern="1200" cap="none" spc="-15" normalizeH="0" baseline="0" noProof="0" dirty="0">
                <a:ln>
                  <a:noFill/>
                </a:ln>
                <a:solidFill>
                  <a:srgbClr val="000C13"/>
                </a:solidFill>
                <a:effectLst/>
                <a:uLnTx/>
                <a:uFillTx/>
                <a:latin typeface="Calibri"/>
                <a:ea typeface="+mn-ea"/>
                <a:cs typeface="Calibri"/>
              </a:rPr>
              <a:t> </a:t>
            </a:r>
            <a:r>
              <a:rPr kumimoji="0" sz="1050" b="0" i="0" u="none" strike="noStrike" kern="1200" cap="none" spc="-5" normalizeH="0" baseline="0" noProof="0" dirty="0">
                <a:ln>
                  <a:noFill/>
                </a:ln>
                <a:solidFill>
                  <a:srgbClr val="000C13"/>
                </a:solidFill>
                <a:effectLst/>
                <a:uLnTx/>
                <a:uFillTx/>
                <a:latin typeface="Calibri"/>
                <a:ea typeface="+mn-ea"/>
                <a:cs typeface="Calibri"/>
              </a:rPr>
              <a:t>Lo</a:t>
            </a:r>
            <a:r>
              <a:rPr kumimoji="0" sz="1050" b="0" i="0" u="none" strike="noStrike" kern="1200" cap="none" spc="0" normalizeH="0" baseline="0" noProof="0" dirty="0">
                <a:ln>
                  <a:noFill/>
                </a:ln>
                <a:solidFill>
                  <a:srgbClr val="000C13"/>
                </a:solidFill>
                <a:effectLst/>
                <a:uLnTx/>
                <a:uFillTx/>
                <a:latin typeface="Calibri"/>
                <a:ea typeface="+mn-ea"/>
                <a:cs typeface="Calibri"/>
              </a:rPr>
              <a:t>ad</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grpSp>
        <p:nvGrpSpPr>
          <p:cNvPr id="20" name="object 20"/>
          <p:cNvGrpSpPr/>
          <p:nvPr/>
        </p:nvGrpSpPr>
        <p:grpSpPr>
          <a:xfrm>
            <a:off x="2514155" y="4141851"/>
            <a:ext cx="781050" cy="933450"/>
            <a:chOff x="2514155" y="4141851"/>
            <a:chExt cx="781050" cy="933450"/>
          </a:xfrm>
        </p:grpSpPr>
        <p:pic>
          <p:nvPicPr>
            <p:cNvPr id="21" name="object 21"/>
            <p:cNvPicPr/>
            <p:nvPr/>
          </p:nvPicPr>
          <p:blipFill>
            <a:blip r:embed="rId11" cstate="print"/>
            <a:stretch>
              <a:fillRect/>
            </a:stretch>
          </p:blipFill>
          <p:spPr>
            <a:xfrm>
              <a:off x="2523743" y="4155971"/>
              <a:ext cx="762000" cy="900613"/>
            </a:xfrm>
            <a:prstGeom prst="rect">
              <a:avLst/>
            </a:prstGeom>
          </p:spPr>
        </p:pic>
        <p:sp>
          <p:nvSpPr>
            <p:cNvPr id="22" name="object 22"/>
            <p:cNvSpPr/>
            <p:nvPr/>
          </p:nvSpPr>
          <p:spPr>
            <a:xfrm>
              <a:off x="2518917" y="4146613"/>
              <a:ext cx="771525" cy="923925"/>
            </a:xfrm>
            <a:custGeom>
              <a:avLst/>
              <a:gdLst/>
              <a:ahLst/>
              <a:cxnLst/>
              <a:rect l="l" t="t" r="r" b="b"/>
              <a:pathLst>
                <a:path w="771525" h="923925">
                  <a:moveTo>
                    <a:pt x="0" y="923925"/>
                  </a:moveTo>
                  <a:lnTo>
                    <a:pt x="771525" y="923925"/>
                  </a:lnTo>
                  <a:lnTo>
                    <a:pt x="771525" y="0"/>
                  </a:lnTo>
                  <a:lnTo>
                    <a:pt x="0" y="0"/>
                  </a:lnTo>
                  <a:lnTo>
                    <a:pt x="0" y="923925"/>
                  </a:lnTo>
                  <a:close/>
                </a:path>
              </a:pathLst>
            </a:custGeom>
            <a:ln w="9525">
              <a:solidFill>
                <a:srgbClr val="000C1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grpSp>
        <p:nvGrpSpPr>
          <p:cNvPr id="23" name="object 23"/>
          <p:cNvGrpSpPr/>
          <p:nvPr/>
        </p:nvGrpSpPr>
        <p:grpSpPr>
          <a:xfrm>
            <a:off x="804291" y="4146422"/>
            <a:ext cx="721995" cy="933450"/>
            <a:chOff x="804291" y="4146422"/>
            <a:chExt cx="721995" cy="933450"/>
          </a:xfrm>
        </p:grpSpPr>
        <p:pic>
          <p:nvPicPr>
            <p:cNvPr id="24" name="object 24"/>
            <p:cNvPicPr/>
            <p:nvPr/>
          </p:nvPicPr>
          <p:blipFill>
            <a:blip r:embed="rId12" cstate="print"/>
            <a:stretch>
              <a:fillRect/>
            </a:stretch>
          </p:blipFill>
          <p:spPr>
            <a:xfrm>
              <a:off x="822999" y="4165137"/>
              <a:ext cx="688788" cy="896018"/>
            </a:xfrm>
            <a:prstGeom prst="rect">
              <a:avLst/>
            </a:prstGeom>
          </p:spPr>
        </p:pic>
        <p:sp>
          <p:nvSpPr>
            <p:cNvPr id="25" name="object 25"/>
            <p:cNvSpPr/>
            <p:nvPr/>
          </p:nvSpPr>
          <p:spPr>
            <a:xfrm>
              <a:off x="809053" y="4151185"/>
              <a:ext cx="712470" cy="923925"/>
            </a:xfrm>
            <a:custGeom>
              <a:avLst/>
              <a:gdLst/>
              <a:ahLst/>
              <a:cxnLst/>
              <a:rect l="l" t="t" r="r" b="b"/>
              <a:pathLst>
                <a:path w="712469" h="923925">
                  <a:moveTo>
                    <a:pt x="0" y="923924"/>
                  </a:moveTo>
                  <a:lnTo>
                    <a:pt x="712089" y="923924"/>
                  </a:lnTo>
                  <a:lnTo>
                    <a:pt x="712089" y="0"/>
                  </a:lnTo>
                  <a:lnTo>
                    <a:pt x="0" y="0"/>
                  </a:lnTo>
                  <a:lnTo>
                    <a:pt x="0" y="923924"/>
                  </a:lnTo>
                  <a:close/>
                </a:path>
              </a:pathLst>
            </a:custGeom>
            <a:ln w="9525">
              <a:solidFill>
                <a:srgbClr val="333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grpSp>
        <p:nvGrpSpPr>
          <p:cNvPr id="26" name="object 26"/>
          <p:cNvGrpSpPr/>
          <p:nvPr/>
        </p:nvGrpSpPr>
        <p:grpSpPr>
          <a:xfrm>
            <a:off x="3427031" y="4146422"/>
            <a:ext cx="718820" cy="933450"/>
            <a:chOff x="3427031" y="4146422"/>
            <a:chExt cx="718820" cy="933450"/>
          </a:xfrm>
        </p:grpSpPr>
        <p:pic>
          <p:nvPicPr>
            <p:cNvPr id="27" name="object 27"/>
            <p:cNvPicPr/>
            <p:nvPr/>
          </p:nvPicPr>
          <p:blipFill>
            <a:blip r:embed="rId13" cstate="print"/>
            <a:stretch>
              <a:fillRect/>
            </a:stretch>
          </p:blipFill>
          <p:spPr>
            <a:xfrm>
              <a:off x="3455028" y="4174327"/>
              <a:ext cx="667301" cy="877638"/>
            </a:xfrm>
            <a:prstGeom prst="rect">
              <a:avLst/>
            </a:prstGeom>
          </p:spPr>
        </p:pic>
        <p:sp>
          <p:nvSpPr>
            <p:cNvPr id="28" name="object 28"/>
            <p:cNvSpPr/>
            <p:nvPr/>
          </p:nvSpPr>
          <p:spPr>
            <a:xfrm>
              <a:off x="3431794" y="4151185"/>
              <a:ext cx="709295" cy="923925"/>
            </a:xfrm>
            <a:custGeom>
              <a:avLst/>
              <a:gdLst/>
              <a:ahLst/>
              <a:cxnLst/>
              <a:rect l="l" t="t" r="r" b="b"/>
              <a:pathLst>
                <a:path w="709295" h="923925">
                  <a:moveTo>
                    <a:pt x="0" y="923924"/>
                  </a:moveTo>
                  <a:lnTo>
                    <a:pt x="709040" y="923924"/>
                  </a:lnTo>
                  <a:lnTo>
                    <a:pt x="709040" y="0"/>
                  </a:lnTo>
                  <a:lnTo>
                    <a:pt x="0" y="0"/>
                  </a:lnTo>
                  <a:lnTo>
                    <a:pt x="0" y="923924"/>
                  </a:lnTo>
                  <a:close/>
                </a:path>
              </a:pathLst>
            </a:custGeom>
            <a:ln w="9524">
              <a:solidFill>
                <a:srgbClr val="333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grpSp>
        <p:nvGrpSpPr>
          <p:cNvPr id="29" name="object 29"/>
          <p:cNvGrpSpPr/>
          <p:nvPr/>
        </p:nvGrpSpPr>
        <p:grpSpPr>
          <a:xfrm>
            <a:off x="1657667" y="4141851"/>
            <a:ext cx="725170" cy="933450"/>
            <a:chOff x="1657667" y="4141851"/>
            <a:chExt cx="725170" cy="933450"/>
          </a:xfrm>
        </p:grpSpPr>
        <p:pic>
          <p:nvPicPr>
            <p:cNvPr id="30" name="object 30"/>
            <p:cNvPicPr/>
            <p:nvPr/>
          </p:nvPicPr>
          <p:blipFill>
            <a:blip r:embed="rId14" cstate="print"/>
            <a:stretch>
              <a:fillRect/>
            </a:stretch>
          </p:blipFill>
          <p:spPr>
            <a:xfrm>
              <a:off x="1667255" y="4151374"/>
              <a:ext cx="705612" cy="914400"/>
            </a:xfrm>
            <a:prstGeom prst="rect">
              <a:avLst/>
            </a:prstGeom>
          </p:spPr>
        </p:pic>
        <p:sp>
          <p:nvSpPr>
            <p:cNvPr id="31" name="object 31"/>
            <p:cNvSpPr/>
            <p:nvPr/>
          </p:nvSpPr>
          <p:spPr>
            <a:xfrm>
              <a:off x="1662429" y="4146613"/>
              <a:ext cx="715645" cy="923925"/>
            </a:xfrm>
            <a:custGeom>
              <a:avLst/>
              <a:gdLst/>
              <a:ahLst/>
              <a:cxnLst/>
              <a:rect l="l" t="t" r="r" b="b"/>
              <a:pathLst>
                <a:path w="715644" h="923925">
                  <a:moveTo>
                    <a:pt x="0" y="923925"/>
                  </a:moveTo>
                  <a:lnTo>
                    <a:pt x="715137" y="923925"/>
                  </a:lnTo>
                  <a:lnTo>
                    <a:pt x="715137" y="0"/>
                  </a:lnTo>
                  <a:lnTo>
                    <a:pt x="0" y="0"/>
                  </a:lnTo>
                  <a:lnTo>
                    <a:pt x="0" y="923925"/>
                  </a:lnTo>
                  <a:close/>
                </a:path>
              </a:pathLst>
            </a:custGeom>
            <a:ln w="9525">
              <a:solidFill>
                <a:srgbClr val="333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4870428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9768" y="2366772"/>
            <a:ext cx="1274445" cy="375285"/>
          </a:xfrm>
          <a:prstGeom prst="rect">
            <a:avLst/>
          </a:prstGeom>
          <a:ln w="6350">
            <a:solidFill>
              <a:srgbClr val="5B9BD4"/>
            </a:solidFill>
          </a:ln>
        </p:spPr>
        <p:txBody>
          <a:bodyPr vert="horz" wrap="square" lIns="0" tIns="87630" rIns="0" bIns="0" rtlCol="0">
            <a:spAutoFit/>
          </a:bodyPr>
          <a:lstStyle/>
          <a:p>
            <a:pPr marL="201295" marR="0" lvl="0" indent="0" algn="l" defTabSz="914400" rtl="0" eaLnBrk="1" fontAlgn="auto" latinLnBrk="0" hangingPunct="1">
              <a:lnSpc>
                <a:spcPct val="100000"/>
              </a:lnSpc>
              <a:spcBef>
                <a:spcPts val="690"/>
              </a:spcBef>
              <a:spcAft>
                <a:spcPts val="0"/>
              </a:spcAft>
              <a:buClrTx/>
              <a:buSzTx/>
              <a:buFontTx/>
              <a:buNone/>
              <a:tabLst/>
              <a:defRPr/>
            </a:pPr>
            <a:r>
              <a:rPr kumimoji="0" sz="1200" b="0" i="0" u="none" strike="noStrike" kern="1200" cap="none" spc="-25" normalizeH="0" baseline="0" noProof="0" dirty="0">
                <a:ln>
                  <a:noFill/>
                </a:ln>
                <a:solidFill>
                  <a:prstClr val="black"/>
                </a:solidFill>
                <a:effectLst/>
                <a:uLnTx/>
                <a:uFillTx/>
                <a:latin typeface="Calibri"/>
                <a:ea typeface="+mn-ea"/>
                <a:cs typeface="Calibri"/>
              </a:rPr>
              <a:t>Travel</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Surveys</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3" name="object 3"/>
          <p:cNvPicPr/>
          <p:nvPr/>
        </p:nvPicPr>
        <p:blipFill>
          <a:blip r:embed="rId2" cstate="print"/>
          <a:stretch>
            <a:fillRect/>
          </a:stretch>
        </p:blipFill>
        <p:spPr>
          <a:xfrm>
            <a:off x="429768" y="1844039"/>
            <a:ext cx="1274064" cy="376428"/>
          </a:xfrm>
          <a:prstGeom prst="rect">
            <a:avLst/>
          </a:prstGeom>
        </p:spPr>
      </p:pic>
      <p:sp>
        <p:nvSpPr>
          <p:cNvPr id="4" name="object 4"/>
          <p:cNvSpPr txBox="1"/>
          <p:nvPr/>
        </p:nvSpPr>
        <p:spPr>
          <a:xfrm>
            <a:off x="429768" y="1844039"/>
            <a:ext cx="1274445" cy="376555"/>
          </a:xfrm>
          <a:prstGeom prst="rect">
            <a:avLst/>
          </a:prstGeom>
          <a:ln w="6350">
            <a:solidFill>
              <a:srgbClr val="5B9BD4"/>
            </a:solidFill>
          </a:ln>
        </p:spPr>
        <p:txBody>
          <a:bodyPr vert="horz" wrap="square" lIns="0" tIns="87630" rIns="0" bIns="0" rtlCol="0">
            <a:spAutoFit/>
          </a:bodyPr>
          <a:lstStyle/>
          <a:p>
            <a:pPr marL="352425" marR="0" lvl="0" indent="0" algn="l" defTabSz="914400" rtl="0" eaLnBrk="1" fontAlgn="auto" latinLnBrk="0" hangingPunct="1">
              <a:lnSpc>
                <a:spcPct val="100000"/>
              </a:lnSpc>
              <a:spcBef>
                <a:spcPts val="69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GPS</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Data</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5" name="object 5"/>
          <p:cNvPicPr/>
          <p:nvPr/>
        </p:nvPicPr>
        <p:blipFill>
          <a:blip r:embed="rId3" cstate="print"/>
          <a:stretch>
            <a:fillRect/>
          </a:stretch>
        </p:blipFill>
        <p:spPr>
          <a:xfrm>
            <a:off x="2598420" y="1905000"/>
            <a:ext cx="1274063" cy="374904"/>
          </a:xfrm>
          <a:prstGeom prst="rect">
            <a:avLst/>
          </a:prstGeom>
        </p:spPr>
      </p:pic>
      <p:sp>
        <p:nvSpPr>
          <p:cNvPr id="6" name="object 6"/>
          <p:cNvSpPr txBox="1"/>
          <p:nvPr/>
        </p:nvSpPr>
        <p:spPr>
          <a:xfrm>
            <a:off x="2598420" y="1905000"/>
            <a:ext cx="1274445" cy="375285"/>
          </a:xfrm>
          <a:prstGeom prst="rect">
            <a:avLst/>
          </a:prstGeom>
          <a:ln w="6350">
            <a:solidFill>
              <a:srgbClr val="6FAC46"/>
            </a:solidFill>
          </a:ln>
        </p:spPr>
        <p:txBody>
          <a:bodyPr vert="horz" wrap="square" lIns="0" tIns="1905" rIns="0" bIns="0" rtlCol="0">
            <a:spAutoFit/>
          </a:bodyPr>
          <a:lstStyle/>
          <a:p>
            <a:pPr marL="235585" marR="227329" lvl="0" indent="214629" algn="l" defTabSz="914400" rtl="0" eaLnBrk="1" fontAlgn="auto" latinLnBrk="0" hangingPunct="1">
              <a:lnSpc>
                <a:spcPts val="1440"/>
              </a:lnSpc>
              <a:spcBef>
                <a:spcPts val="15"/>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Direct </a:t>
            </a:r>
            <a:r>
              <a:rPr kumimoji="0" sz="1200" b="0" i="0" u="none" strike="noStrike" kern="1200" cap="none" spc="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E</a:t>
            </a:r>
            <a:r>
              <a:rPr kumimoji="0" sz="1200" b="0" i="0" u="none" strike="noStrike" kern="1200" cap="none" spc="5" normalizeH="0" baseline="0" noProof="0" dirty="0">
                <a:ln>
                  <a:noFill/>
                </a:ln>
                <a:solidFill>
                  <a:prstClr val="black"/>
                </a:solidFill>
                <a:effectLst/>
                <a:uLnTx/>
                <a:uFillTx/>
                <a:latin typeface="Calibri"/>
                <a:ea typeface="+mn-ea"/>
                <a:cs typeface="Calibri"/>
              </a:rPr>
              <a:t>n</a:t>
            </a:r>
            <a:r>
              <a:rPr kumimoji="0" sz="1200" b="0" i="0" u="none" strike="noStrike" kern="1200" cap="none" spc="0" normalizeH="0" baseline="0" noProof="0" dirty="0">
                <a:ln>
                  <a:noFill/>
                </a:ln>
                <a:solidFill>
                  <a:prstClr val="black"/>
                </a:solidFill>
                <a:effectLst/>
                <a:uLnTx/>
                <a:uFillTx/>
                <a:latin typeface="Calibri"/>
                <a:ea typeface="+mn-ea"/>
                <a:cs typeface="Calibri"/>
              </a:rPr>
              <a:t>ume</a:t>
            </a:r>
            <a:r>
              <a:rPr kumimoji="0" sz="1200" b="0" i="0" u="none" strike="noStrike" kern="1200" cap="none" spc="-20" normalizeH="0" baseline="0" noProof="0" dirty="0">
                <a:ln>
                  <a:noFill/>
                </a:ln>
                <a:solidFill>
                  <a:prstClr val="black"/>
                </a:solidFill>
                <a:effectLst/>
                <a:uLnTx/>
                <a:uFillTx/>
                <a:latin typeface="Calibri"/>
                <a:ea typeface="+mn-ea"/>
                <a:cs typeface="Calibri"/>
              </a:rPr>
              <a:t>r</a:t>
            </a:r>
            <a:r>
              <a:rPr kumimoji="0" sz="1200" b="0" i="0" u="none" strike="noStrike" kern="1200" cap="none" spc="-15" normalizeH="0" baseline="0" noProof="0" dirty="0">
                <a:ln>
                  <a:noFill/>
                </a:ln>
                <a:solidFill>
                  <a:prstClr val="black"/>
                </a:solidFill>
                <a:effectLst/>
                <a:uLnTx/>
                <a:uFillTx/>
                <a:latin typeface="Calibri"/>
                <a:ea typeface="+mn-ea"/>
                <a:cs typeface="Calibri"/>
              </a:rPr>
              <a:t>a</a:t>
            </a:r>
            <a:r>
              <a:rPr kumimoji="0" sz="1200" b="0" i="0" u="none" strike="noStrike" kern="1200" cap="none" spc="0" normalizeH="0" baseline="0" noProof="0" dirty="0">
                <a:ln>
                  <a:noFill/>
                </a:ln>
                <a:solidFill>
                  <a:prstClr val="black"/>
                </a:solidFill>
                <a:effectLst/>
                <a:uLnTx/>
                <a:uFillTx/>
                <a:latin typeface="Calibri"/>
                <a:ea typeface="+mn-ea"/>
                <a:cs typeface="Calibri"/>
              </a:rPr>
              <a:t>tion</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7" name="object 7"/>
          <p:cNvPicPr/>
          <p:nvPr/>
        </p:nvPicPr>
        <p:blipFill>
          <a:blip r:embed="rId4" cstate="print"/>
          <a:stretch>
            <a:fillRect/>
          </a:stretch>
        </p:blipFill>
        <p:spPr>
          <a:xfrm>
            <a:off x="2598420" y="2401823"/>
            <a:ext cx="1274063" cy="376427"/>
          </a:xfrm>
          <a:prstGeom prst="rect">
            <a:avLst/>
          </a:prstGeom>
        </p:spPr>
      </p:pic>
      <p:sp>
        <p:nvSpPr>
          <p:cNvPr id="8" name="object 8"/>
          <p:cNvSpPr txBox="1"/>
          <p:nvPr/>
        </p:nvSpPr>
        <p:spPr>
          <a:xfrm>
            <a:off x="2598420" y="2401823"/>
            <a:ext cx="1274445" cy="376555"/>
          </a:xfrm>
          <a:prstGeom prst="rect">
            <a:avLst/>
          </a:prstGeom>
          <a:ln w="6350">
            <a:solidFill>
              <a:srgbClr val="6FAC46"/>
            </a:solidFill>
          </a:ln>
        </p:spPr>
        <p:txBody>
          <a:bodyPr vert="horz" wrap="square" lIns="0" tIns="3175" rIns="0" bIns="0" rtlCol="0">
            <a:spAutoFit/>
          </a:bodyPr>
          <a:lstStyle/>
          <a:p>
            <a:pPr marL="405765" marR="150495" lvl="0" indent="-247015" algn="l" defTabSz="914400" rtl="0" eaLnBrk="1" fontAlgn="auto" latinLnBrk="0" hangingPunct="1">
              <a:lnSpc>
                <a:spcPts val="1440"/>
              </a:lnSpc>
              <a:spcBef>
                <a:spcPts val="25"/>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Dis</a:t>
            </a:r>
            <a:r>
              <a:rPr kumimoji="0" sz="1200" b="0" i="0" u="none" strike="noStrike" kern="1200" cap="none" spc="-5" normalizeH="0" baseline="0" noProof="0" dirty="0">
                <a:ln>
                  <a:noFill/>
                </a:ln>
                <a:solidFill>
                  <a:prstClr val="black"/>
                </a:solidFill>
                <a:effectLst/>
                <a:uLnTx/>
                <a:uFillTx/>
                <a:latin typeface="Calibri"/>
                <a:ea typeface="+mn-ea"/>
                <a:cs typeface="Calibri"/>
              </a:rPr>
              <a:t>c</a:t>
            </a:r>
            <a:r>
              <a:rPr kumimoji="0" sz="1200" b="0" i="0" u="none" strike="noStrike" kern="1200" cap="none" spc="-15" normalizeH="0" baseline="0" noProof="0" dirty="0">
                <a:ln>
                  <a:noFill/>
                </a:ln>
                <a:solidFill>
                  <a:prstClr val="black"/>
                </a:solidFill>
                <a:effectLst/>
                <a:uLnTx/>
                <a:uFillTx/>
                <a:latin typeface="Calibri"/>
                <a:ea typeface="+mn-ea"/>
                <a:cs typeface="Calibri"/>
              </a:rPr>
              <a:t>r</a:t>
            </a:r>
            <a:r>
              <a:rPr kumimoji="0" sz="1200" b="0" i="0" u="none" strike="noStrike" kern="1200" cap="none" spc="-10" normalizeH="0" baseline="0" noProof="0" dirty="0">
                <a:ln>
                  <a:noFill/>
                </a:ln>
                <a:solidFill>
                  <a:prstClr val="black"/>
                </a:solidFill>
                <a:effectLst/>
                <a:uLnTx/>
                <a:uFillTx/>
                <a:latin typeface="Calibri"/>
                <a:ea typeface="+mn-ea"/>
                <a:cs typeface="Calibri"/>
              </a:rPr>
              <a:t>et</a:t>
            </a:r>
            <a:r>
              <a:rPr kumimoji="0" sz="1200" b="0" i="0" u="none" strike="noStrike" kern="1200" cap="none" spc="0" normalizeH="0" baseline="0" noProof="0" dirty="0">
                <a:ln>
                  <a:noFill/>
                </a:ln>
                <a:solidFill>
                  <a:prstClr val="black"/>
                </a:solidFill>
                <a:effectLst/>
                <a:uLnTx/>
                <a:uFillTx/>
                <a:latin typeface="Calibri"/>
                <a:ea typeface="+mn-ea"/>
                <a:cs typeface="Calibri"/>
              </a:rPr>
              <a:t>e</a:t>
            </a:r>
            <a:r>
              <a:rPr kumimoji="0" sz="1200" b="0" i="0" u="none" strike="noStrike" kern="1200" cap="none" spc="-5" normalizeH="0" baseline="0" noProof="0" dirty="0">
                <a:ln>
                  <a:noFill/>
                </a:ln>
                <a:solidFill>
                  <a:prstClr val="black"/>
                </a:solidFill>
                <a:effectLst/>
                <a:uLnTx/>
                <a:uFillTx/>
                <a:latin typeface="Calibri"/>
                <a:ea typeface="+mn-ea"/>
                <a:cs typeface="Calibri"/>
              </a:rPr>
              <a:t> C</a:t>
            </a:r>
            <a:r>
              <a:rPr kumimoji="0" sz="1200" b="0" i="0" u="none" strike="noStrike" kern="1200" cap="none" spc="0" normalizeH="0" baseline="0" noProof="0" dirty="0">
                <a:ln>
                  <a:noFill/>
                </a:ln>
                <a:solidFill>
                  <a:prstClr val="black"/>
                </a:solidFill>
                <a:effectLst/>
                <a:uLnTx/>
                <a:uFillTx/>
                <a:latin typeface="Calibri"/>
                <a:ea typeface="+mn-ea"/>
                <a:cs typeface="Calibri"/>
              </a:rPr>
              <a:t>h</a:t>
            </a:r>
            <a:r>
              <a:rPr kumimoji="0" sz="1200" b="0" i="0" u="none" strike="noStrike" kern="1200" cap="none" spc="-5" normalizeH="0" baseline="0" noProof="0" dirty="0">
                <a:ln>
                  <a:noFill/>
                </a:ln>
                <a:solidFill>
                  <a:prstClr val="black"/>
                </a:solidFill>
                <a:effectLst/>
                <a:uLnTx/>
                <a:uFillTx/>
                <a:latin typeface="Calibri"/>
                <a:ea typeface="+mn-ea"/>
                <a:cs typeface="Calibri"/>
              </a:rPr>
              <a:t>oice  </a:t>
            </a:r>
            <a:r>
              <a:rPr kumimoji="0" sz="1200" b="0" i="0" u="none" strike="noStrike" kern="1200" cap="none" spc="0" normalizeH="0" baseline="0" noProof="0" dirty="0">
                <a:ln>
                  <a:noFill/>
                </a:ln>
                <a:solidFill>
                  <a:prstClr val="black"/>
                </a:solidFill>
                <a:effectLst/>
                <a:uLnTx/>
                <a:uFillTx/>
                <a:latin typeface="Calibri"/>
                <a:ea typeface="+mn-ea"/>
                <a:cs typeface="Calibri"/>
              </a:rPr>
              <a:t>Models</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9" name="object 9"/>
          <p:cNvPicPr/>
          <p:nvPr/>
        </p:nvPicPr>
        <p:blipFill>
          <a:blip r:embed="rId5" cstate="print"/>
          <a:stretch>
            <a:fillRect/>
          </a:stretch>
        </p:blipFill>
        <p:spPr>
          <a:xfrm>
            <a:off x="429768" y="3262884"/>
            <a:ext cx="1274064" cy="441959"/>
          </a:xfrm>
          <a:prstGeom prst="rect">
            <a:avLst/>
          </a:prstGeom>
        </p:spPr>
      </p:pic>
      <p:sp>
        <p:nvSpPr>
          <p:cNvPr id="10" name="object 10"/>
          <p:cNvSpPr txBox="1"/>
          <p:nvPr/>
        </p:nvSpPr>
        <p:spPr>
          <a:xfrm>
            <a:off x="429768" y="3262884"/>
            <a:ext cx="1274445" cy="441959"/>
          </a:xfrm>
          <a:prstGeom prst="rect">
            <a:avLst/>
          </a:prstGeom>
          <a:ln w="6350">
            <a:solidFill>
              <a:srgbClr val="5B9BD4"/>
            </a:solidFill>
          </a:ln>
        </p:spPr>
        <p:txBody>
          <a:bodyPr vert="horz" wrap="square" lIns="0" tIns="29845" rIns="0" bIns="0" rtlCol="0">
            <a:spAutoFit/>
          </a:bodyPr>
          <a:lstStyle/>
          <a:p>
            <a:pPr marL="370840" marR="198755" lvl="0" indent="-165100" algn="l" defTabSz="914400" rtl="0" eaLnBrk="1" fontAlgn="auto" latinLnBrk="0" hangingPunct="1">
              <a:lnSpc>
                <a:spcPct val="100000"/>
              </a:lnSpc>
              <a:spcBef>
                <a:spcPts val="235"/>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P</a:t>
            </a:r>
            <a:r>
              <a:rPr kumimoji="0" sz="1200" b="0" i="0" u="none" strike="noStrike" kern="1200" cap="none" spc="5" normalizeH="0" baseline="0" noProof="0" dirty="0">
                <a:ln>
                  <a:noFill/>
                </a:ln>
                <a:solidFill>
                  <a:prstClr val="black"/>
                </a:solidFill>
                <a:effectLst/>
                <a:uLnTx/>
                <a:uFillTx/>
                <a:latin typeface="Calibri"/>
                <a:ea typeface="+mn-ea"/>
                <a:cs typeface="Calibri"/>
              </a:rPr>
              <a:t>E</a:t>
            </a:r>
            <a:r>
              <a:rPr kumimoji="0" sz="1200" b="0" i="0" u="none" strike="noStrike" kern="1200" cap="none" spc="0" normalizeH="0" baseline="0" noProof="0" dirty="0">
                <a:ln>
                  <a:noFill/>
                </a:ln>
                <a:solidFill>
                  <a:prstClr val="black"/>
                </a:solidFill>
                <a:effectLst/>
                <a:uLnTx/>
                <a:uFillTx/>
                <a:latin typeface="Calibri"/>
                <a:ea typeface="+mn-ea"/>
                <a:cs typeface="Calibri"/>
              </a:rPr>
              <a:t>V</a:t>
            </a:r>
            <a:r>
              <a:rPr kumimoji="0" sz="1200" b="0" i="0" u="none" strike="noStrike" kern="1200" cap="none" spc="-10" normalizeH="0" baseline="0" noProof="0" dirty="0">
                <a:ln>
                  <a:noFill/>
                </a:ln>
                <a:solidFill>
                  <a:prstClr val="black"/>
                </a:solidFill>
                <a:effectLst/>
                <a:uLnTx/>
                <a:uFillTx/>
                <a:latin typeface="Calibri"/>
                <a:ea typeface="+mn-ea"/>
                <a:cs typeface="Calibri"/>
              </a:rPr>
              <a:t> </a:t>
            </a:r>
            <a:r>
              <a:rPr kumimoji="0" sz="1200" b="0" i="0" u="none" strike="noStrike" kern="1200" cap="none" spc="-35" normalizeH="0" baseline="0" noProof="0" dirty="0">
                <a:ln>
                  <a:noFill/>
                </a:ln>
                <a:solidFill>
                  <a:prstClr val="black"/>
                </a:solidFill>
                <a:effectLst/>
                <a:uLnTx/>
                <a:uFillTx/>
                <a:latin typeface="Calibri"/>
                <a:ea typeface="+mn-ea"/>
                <a:cs typeface="Calibri"/>
              </a:rPr>
              <a:t>E</a:t>
            </a:r>
            <a:r>
              <a:rPr kumimoji="0" sz="1200" b="0" i="0" u="none" strike="noStrike" kern="1200" cap="none" spc="-10" normalizeH="0" baseline="0" noProof="0" dirty="0">
                <a:ln>
                  <a:noFill/>
                </a:ln>
                <a:solidFill>
                  <a:prstClr val="black"/>
                </a:solidFill>
                <a:effectLst/>
                <a:uLnTx/>
                <a:uFillTx/>
                <a:latin typeface="Calibri"/>
                <a:ea typeface="+mn-ea"/>
                <a:cs typeface="Calibri"/>
              </a:rPr>
              <a:t>f</a:t>
            </a:r>
            <a:r>
              <a:rPr kumimoji="0" sz="1200" b="0" i="0" u="none" strike="noStrike" kern="1200" cap="none" spc="0" normalizeH="0" baseline="0" noProof="0" dirty="0">
                <a:ln>
                  <a:noFill/>
                </a:ln>
                <a:solidFill>
                  <a:prstClr val="black"/>
                </a:solidFill>
                <a:effectLst/>
                <a:uLnTx/>
                <a:uFillTx/>
                <a:latin typeface="Calibri"/>
                <a:ea typeface="+mn-ea"/>
                <a:cs typeface="Calibri"/>
              </a:rPr>
              <a:t>fi</a:t>
            </a:r>
            <a:r>
              <a:rPr kumimoji="0" sz="1200" b="0" i="0" u="none" strike="noStrike" kern="1200" cap="none" spc="-5" normalizeH="0" baseline="0" noProof="0" dirty="0">
                <a:ln>
                  <a:noFill/>
                </a:ln>
                <a:solidFill>
                  <a:prstClr val="black"/>
                </a:solidFill>
                <a:effectLst/>
                <a:uLnTx/>
                <a:uFillTx/>
                <a:latin typeface="Calibri"/>
                <a:ea typeface="+mn-ea"/>
                <a:cs typeface="Calibri"/>
              </a:rPr>
              <a:t>c</a:t>
            </a:r>
            <a:r>
              <a:rPr kumimoji="0" sz="1200" b="0" i="0" u="none" strike="noStrike" kern="1200" cap="none" spc="0" normalizeH="0" baseline="0" noProof="0" dirty="0">
                <a:ln>
                  <a:noFill/>
                </a:ln>
                <a:solidFill>
                  <a:prstClr val="black"/>
                </a:solidFill>
                <a:effectLst/>
                <a:uLnTx/>
                <a:uFillTx/>
                <a:latin typeface="Calibri"/>
                <a:ea typeface="+mn-ea"/>
                <a:cs typeface="Calibri"/>
              </a:rPr>
              <a:t>ie</a:t>
            </a:r>
            <a:r>
              <a:rPr kumimoji="0" sz="1200" b="0" i="0" u="none" strike="noStrike" kern="1200" cap="none" spc="5" normalizeH="0" baseline="0" noProof="0" dirty="0">
                <a:ln>
                  <a:noFill/>
                </a:ln>
                <a:solidFill>
                  <a:prstClr val="black"/>
                </a:solidFill>
                <a:effectLst/>
                <a:uLnTx/>
                <a:uFillTx/>
                <a:latin typeface="Calibri"/>
                <a:ea typeface="+mn-ea"/>
                <a:cs typeface="Calibri"/>
              </a:rPr>
              <a:t>n</a:t>
            </a:r>
            <a:r>
              <a:rPr kumimoji="0" sz="1200" b="0" i="0" u="none" strike="noStrike" kern="1200" cap="none" spc="-5" normalizeH="0" baseline="0" noProof="0" dirty="0">
                <a:ln>
                  <a:noFill/>
                </a:ln>
                <a:solidFill>
                  <a:prstClr val="black"/>
                </a:solidFill>
                <a:effectLst/>
                <a:uLnTx/>
                <a:uFillTx/>
                <a:latin typeface="Calibri"/>
                <a:ea typeface="+mn-ea"/>
                <a:cs typeface="Calibri"/>
              </a:rPr>
              <a:t>c</a:t>
            </a:r>
            <a:r>
              <a:rPr kumimoji="0" sz="1200" b="0" i="0" u="none" strike="noStrike" kern="1200" cap="none" spc="0" normalizeH="0" baseline="0" noProof="0" dirty="0">
                <a:ln>
                  <a:noFill/>
                </a:ln>
                <a:solidFill>
                  <a:prstClr val="black"/>
                </a:solidFill>
                <a:effectLst/>
                <a:uLnTx/>
                <a:uFillTx/>
                <a:latin typeface="Calibri"/>
                <a:ea typeface="+mn-ea"/>
                <a:cs typeface="Calibri"/>
              </a:rPr>
              <a:t>y  </a:t>
            </a:r>
            <a:r>
              <a:rPr kumimoji="0" sz="1200" b="0" i="0" u="none" strike="noStrike" kern="1200" cap="none" spc="-5" normalizeH="0" baseline="0" noProof="0" dirty="0">
                <a:ln>
                  <a:noFill/>
                </a:ln>
                <a:solidFill>
                  <a:prstClr val="black"/>
                </a:solidFill>
                <a:effectLst/>
                <a:uLnTx/>
                <a:uFillTx/>
                <a:latin typeface="Calibri"/>
                <a:ea typeface="+mn-ea"/>
                <a:cs typeface="Calibri"/>
              </a:rPr>
              <a:t>(RouteE)</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1" name="object 11"/>
          <p:cNvGrpSpPr/>
          <p:nvPr/>
        </p:nvGrpSpPr>
        <p:grpSpPr>
          <a:xfrm>
            <a:off x="510540" y="120395"/>
            <a:ext cx="5799455" cy="2665730"/>
            <a:chOff x="510540" y="120395"/>
            <a:chExt cx="5799455" cy="2665730"/>
          </a:xfrm>
        </p:grpSpPr>
        <p:pic>
          <p:nvPicPr>
            <p:cNvPr id="12" name="object 12"/>
            <p:cNvPicPr/>
            <p:nvPr/>
          </p:nvPicPr>
          <p:blipFill>
            <a:blip r:embed="rId4" cstate="print"/>
            <a:stretch>
              <a:fillRect/>
            </a:stretch>
          </p:blipFill>
          <p:spPr>
            <a:xfrm>
              <a:off x="5032248" y="1920240"/>
              <a:ext cx="1274064" cy="376428"/>
            </a:xfrm>
            <a:prstGeom prst="rect">
              <a:avLst/>
            </a:prstGeom>
          </p:spPr>
        </p:pic>
        <p:sp>
          <p:nvSpPr>
            <p:cNvPr id="13" name="object 13"/>
            <p:cNvSpPr/>
            <p:nvPr/>
          </p:nvSpPr>
          <p:spPr>
            <a:xfrm>
              <a:off x="5032248" y="1920240"/>
              <a:ext cx="1274445" cy="376555"/>
            </a:xfrm>
            <a:custGeom>
              <a:avLst/>
              <a:gdLst/>
              <a:ahLst/>
              <a:cxnLst/>
              <a:rect l="l" t="t" r="r" b="b"/>
              <a:pathLst>
                <a:path w="1274445" h="376555">
                  <a:moveTo>
                    <a:pt x="0" y="376428"/>
                  </a:moveTo>
                  <a:lnTo>
                    <a:pt x="1274064" y="376428"/>
                  </a:lnTo>
                  <a:lnTo>
                    <a:pt x="1274064" y="0"/>
                  </a:lnTo>
                  <a:lnTo>
                    <a:pt x="0" y="0"/>
                  </a:lnTo>
                  <a:lnTo>
                    <a:pt x="0" y="376428"/>
                  </a:lnTo>
                  <a:close/>
                </a:path>
              </a:pathLst>
            </a:custGeom>
            <a:ln w="6349">
              <a:solidFill>
                <a:srgbClr val="6FAC4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14" name="object 14"/>
            <p:cNvPicPr/>
            <p:nvPr/>
          </p:nvPicPr>
          <p:blipFill>
            <a:blip r:embed="rId6" cstate="print"/>
            <a:stretch>
              <a:fillRect/>
            </a:stretch>
          </p:blipFill>
          <p:spPr>
            <a:xfrm>
              <a:off x="5032248" y="2407919"/>
              <a:ext cx="1274064" cy="374904"/>
            </a:xfrm>
            <a:prstGeom prst="rect">
              <a:avLst/>
            </a:prstGeom>
          </p:spPr>
        </p:pic>
        <p:sp>
          <p:nvSpPr>
            <p:cNvPr id="15" name="object 15"/>
            <p:cNvSpPr/>
            <p:nvPr/>
          </p:nvSpPr>
          <p:spPr>
            <a:xfrm>
              <a:off x="5032248" y="2407919"/>
              <a:ext cx="1274445" cy="375285"/>
            </a:xfrm>
            <a:custGeom>
              <a:avLst/>
              <a:gdLst/>
              <a:ahLst/>
              <a:cxnLst/>
              <a:rect l="l" t="t" r="r" b="b"/>
              <a:pathLst>
                <a:path w="1274445" h="375285">
                  <a:moveTo>
                    <a:pt x="0" y="374904"/>
                  </a:moveTo>
                  <a:lnTo>
                    <a:pt x="1274064" y="374904"/>
                  </a:lnTo>
                  <a:lnTo>
                    <a:pt x="1274064" y="0"/>
                  </a:lnTo>
                  <a:lnTo>
                    <a:pt x="0" y="0"/>
                  </a:lnTo>
                  <a:lnTo>
                    <a:pt x="0" y="374904"/>
                  </a:lnTo>
                  <a:close/>
                </a:path>
              </a:pathLst>
            </a:custGeom>
            <a:ln w="6350">
              <a:solidFill>
                <a:srgbClr val="6FAC4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16" name="object 16"/>
            <p:cNvPicPr/>
            <p:nvPr/>
          </p:nvPicPr>
          <p:blipFill>
            <a:blip r:embed="rId7" cstate="print"/>
            <a:stretch>
              <a:fillRect/>
            </a:stretch>
          </p:blipFill>
          <p:spPr>
            <a:xfrm>
              <a:off x="510540" y="120395"/>
              <a:ext cx="1112520" cy="673608"/>
            </a:xfrm>
            <a:prstGeom prst="rect">
              <a:avLst/>
            </a:prstGeom>
          </p:spPr>
        </p:pic>
      </p:grpSp>
      <p:sp>
        <p:nvSpPr>
          <p:cNvPr id="17" name="object 17"/>
          <p:cNvSpPr txBox="1"/>
          <p:nvPr/>
        </p:nvSpPr>
        <p:spPr>
          <a:xfrm>
            <a:off x="510540" y="120395"/>
            <a:ext cx="1112520" cy="673735"/>
          </a:xfrm>
          <a:prstGeom prst="rect">
            <a:avLst/>
          </a:prstGeom>
          <a:ln w="6350">
            <a:solidFill>
              <a:srgbClr val="5B9BD4"/>
            </a:solidFill>
          </a:ln>
        </p:spPr>
        <p:txBody>
          <a:bodyPr vert="horz" wrap="square" lIns="0" tIns="52705" rIns="0" bIns="0" rtlCol="0">
            <a:spAutoFit/>
          </a:bodyPr>
          <a:lstStyle/>
          <a:p>
            <a:pPr marL="127000" marR="122555" lvl="0" indent="0" algn="ctr" defTabSz="914400" rtl="0" eaLnBrk="1" fontAlgn="auto" latinLnBrk="0" hangingPunct="1">
              <a:lnSpc>
                <a:spcPct val="100000"/>
              </a:lnSpc>
              <a:spcBef>
                <a:spcPts val="415"/>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PEV</a:t>
            </a:r>
            <a:r>
              <a:rPr kumimoji="0" sz="1200" b="0" i="0" u="none" strike="noStrike" kern="1200" cap="none" spc="-5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Fleet</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Size </a:t>
            </a:r>
            <a:r>
              <a:rPr kumimoji="0" sz="1200" b="0" i="0" u="none" strike="noStrike" kern="1200" cap="none" spc="-26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&amp;</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PEV</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Attributes</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18" name="object 18"/>
          <p:cNvPicPr/>
          <p:nvPr/>
        </p:nvPicPr>
        <p:blipFill>
          <a:blip r:embed="rId8" cstate="print"/>
          <a:stretch>
            <a:fillRect/>
          </a:stretch>
        </p:blipFill>
        <p:spPr>
          <a:xfrm>
            <a:off x="6964680" y="3653028"/>
            <a:ext cx="1272540" cy="374903"/>
          </a:xfrm>
          <a:prstGeom prst="rect">
            <a:avLst/>
          </a:prstGeom>
        </p:spPr>
      </p:pic>
      <p:sp>
        <p:nvSpPr>
          <p:cNvPr id="19" name="object 19"/>
          <p:cNvSpPr txBox="1"/>
          <p:nvPr/>
        </p:nvSpPr>
        <p:spPr>
          <a:xfrm>
            <a:off x="6964680" y="3653028"/>
            <a:ext cx="1272540" cy="375285"/>
          </a:xfrm>
          <a:prstGeom prst="rect">
            <a:avLst/>
          </a:prstGeom>
          <a:ln w="6350">
            <a:solidFill>
              <a:srgbClr val="5B9BD4"/>
            </a:solidFill>
          </a:ln>
        </p:spPr>
        <p:txBody>
          <a:bodyPr vert="horz" wrap="square" lIns="0" tIns="87630" rIns="0" bIns="0" rtlCol="0">
            <a:spAutoFit/>
          </a:bodyPr>
          <a:lstStyle/>
          <a:p>
            <a:pPr marL="136525" marR="0" lvl="0" indent="0" algn="l" defTabSz="914400" rtl="0" eaLnBrk="1" fontAlgn="auto" latinLnBrk="0" hangingPunct="1">
              <a:lnSpc>
                <a:spcPct val="100000"/>
              </a:lnSpc>
              <a:spcBef>
                <a:spcPts val="690"/>
              </a:spcBef>
              <a:spcAft>
                <a:spcPts val="0"/>
              </a:spcAft>
              <a:buClrTx/>
              <a:buSzTx/>
              <a:buFontTx/>
              <a:buNone/>
              <a:tabLst/>
              <a:defRPr/>
            </a:pPr>
            <a:r>
              <a:rPr kumimoji="0" sz="1200" b="0" i="0" u="none" strike="noStrike" kern="1200" cap="none" spc="-15" normalizeH="0" baseline="0" noProof="0" dirty="0">
                <a:ln>
                  <a:noFill/>
                </a:ln>
                <a:solidFill>
                  <a:prstClr val="black"/>
                </a:solidFill>
                <a:effectLst/>
                <a:uLnTx/>
                <a:uFillTx/>
                <a:latin typeface="Calibri"/>
                <a:ea typeface="+mn-ea"/>
                <a:cs typeface="Calibri"/>
              </a:rPr>
              <a:t>EV-FAST</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URDB</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20" name="object 20"/>
          <p:cNvPicPr/>
          <p:nvPr/>
        </p:nvPicPr>
        <p:blipFill>
          <a:blip r:embed="rId9" cstate="print"/>
          <a:stretch>
            <a:fillRect/>
          </a:stretch>
        </p:blipFill>
        <p:spPr>
          <a:xfrm>
            <a:off x="2048255" y="498348"/>
            <a:ext cx="1219199" cy="329184"/>
          </a:xfrm>
          <a:prstGeom prst="rect">
            <a:avLst/>
          </a:prstGeom>
        </p:spPr>
      </p:pic>
      <p:sp>
        <p:nvSpPr>
          <p:cNvPr id="21" name="object 21"/>
          <p:cNvSpPr txBox="1"/>
          <p:nvPr/>
        </p:nvSpPr>
        <p:spPr>
          <a:xfrm>
            <a:off x="2048255" y="498348"/>
            <a:ext cx="1219200" cy="329565"/>
          </a:xfrm>
          <a:prstGeom prst="rect">
            <a:avLst/>
          </a:prstGeom>
          <a:ln w="6350">
            <a:solidFill>
              <a:srgbClr val="5B9BD4"/>
            </a:solidFill>
          </a:ln>
        </p:spPr>
        <p:txBody>
          <a:bodyPr vert="horz" wrap="square" lIns="0" tIns="64135" rIns="0" bIns="0" rtlCol="0">
            <a:spAutoFit/>
          </a:bodyPr>
          <a:lstStyle/>
          <a:p>
            <a:pPr marL="175895" marR="0" lvl="0" indent="0" algn="l" defTabSz="914400" rtl="0" eaLnBrk="1" fontAlgn="auto" latinLnBrk="0" hangingPunct="1">
              <a:lnSpc>
                <a:spcPct val="100000"/>
              </a:lnSpc>
              <a:spcBef>
                <a:spcPts val="505"/>
              </a:spcBef>
              <a:spcAft>
                <a:spcPts val="0"/>
              </a:spcAft>
              <a:buClrTx/>
              <a:buSzTx/>
              <a:buFontTx/>
              <a:buNone/>
              <a:tabLst/>
              <a:defRPr/>
            </a:pPr>
            <a:r>
              <a:rPr kumimoji="0" sz="1200" b="0" i="0" u="none" strike="noStrike" kern="1200" cap="none" spc="-20" normalizeH="0" baseline="0" noProof="0" dirty="0">
                <a:ln>
                  <a:noFill/>
                </a:ln>
                <a:solidFill>
                  <a:prstClr val="black"/>
                </a:solidFill>
                <a:effectLst/>
                <a:uLnTx/>
                <a:uFillTx/>
                <a:latin typeface="Calibri"/>
                <a:ea typeface="+mn-ea"/>
                <a:cs typeface="Calibri"/>
              </a:rPr>
              <a:t>ADOPT,</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MA3T</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22" name="object 22"/>
          <p:cNvGrpSpPr/>
          <p:nvPr/>
        </p:nvGrpSpPr>
        <p:grpSpPr>
          <a:xfrm>
            <a:off x="3764089" y="1036129"/>
            <a:ext cx="1177290" cy="332740"/>
            <a:chOff x="3764089" y="1036129"/>
            <a:chExt cx="1177290" cy="332740"/>
          </a:xfrm>
        </p:grpSpPr>
        <p:sp>
          <p:nvSpPr>
            <p:cNvPr id="23" name="object 23"/>
            <p:cNvSpPr/>
            <p:nvPr/>
          </p:nvSpPr>
          <p:spPr>
            <a:xfrm>
              <a:off x="3768852" y="1040891"/>
              <a:ext cx="1167765" cy="323215"/>
            </a:xfrm>
            <a:custGeom>
              <a:avLst/>
              <a:gdLst/>
              <a:ahLst/>
              <a:cxnLst/>
              <a:rect l="l" t="t" r="r" b="b"/>
              <a:pathLst>
                <a:path w="1167764" h="323215">
                  <a:moveTo>
                    <a:pt x="1167384" y="0"/>
                  </a:moveTo>
                  <a:lnTo>
                    <a:pt x="0" y="0"/>
                  </a:lnTo>
                  <a:lnTo>
                    <a:pt x="0" y="323088"/>
                  </a:lnTo>
                  <a:lnTo>
                    <a:pt x="1167384" y="323088"/>
                  </a:lnTo>
                  <a:lnTo>
                    <a:pt x="1167384"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4" name="object 24"/>
            <p:cNvSpPr/>
            <p:nvPr/>
          </p:nvSpPr>
          <p:spPr>
            <a:xfrm>
              <a:off x="3768852" y="1040891"/>
              <a:ext cx="1167765" cy="323215"/>
            </a:xfrm>
            <a:custGeom>
              <a:avLst/>
              <a:gdLst/>
              <a:ahLst/>
              <a:cxnLst/>
              <a:rect l="l" t="t" r="r" b="b"/>
              <a:pathLst>
                <a:path w="1167764" h="323215">
                  <a:moveTo>
                    <a:pt x="0" y="323088"/>
                  </a:moveTo>
                  <a:lnTo>
                    <a:pt x="1167384" y="323088"/>
                  </a:lnTo>
                  <a:lnTo>
                    <a:pt x="1167384" y="0"/>
                  </a:lnTo>
                  <a:lnTo>
                    <a:pt x="0" y="0"/>
                  </a:lnTo>
                  <a:lnTo>
                    <a:pt x="0" y="323088"/>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25" name="object 25"/>
          <p:cNvSpPr txBox="1"/>
          <p:nvPr/>
        </p:nvSpPr>
        <p:spPr>
          <a:xfrm>
            <a:off x="3768852" y="1040891"/>
            <a:ext cx="1167765" cy="323215"/>
          </a:xfrm>
          <a:prstGeom prst="rect">
            <a:avLst/>
          </a:prstGeom>
        </p:spPr>
        <p:txBody>
          <a:bodyPr vert="horz" wrap="square" lIns="0" tIns="33020" rIns="0" bIns="0" rtlCol="0">
            <a:spAutoFit/>
          </a:bodyPr>
          <a:lstStyle/>
          <a:p>
            <a:pPr marL="292735" marR="0" lvl="0" indent="0" algn="l" defTabSz="914400" rtl="0" eaLnBrk="1" fontAlgn="auto" latinLnBrk="0" hangingPunct="1">
              <a:lnSpc>
                <a:spcPct val="100000"/>
              </a:lnSpc>
              <a:spcBef>
                <a:spcPts val="260"/>
              </a:spcBef>
              <a:spcAft>
                <a:spcPts val="0"/>
              </a:spcAft>
              <a:buClrTx/>
              <a:buSzTx/>
              <a:buFontTx/>
              <a:buNone/>
              <a:tabLst/>
              <a:defRPr/>
            </a:pPr>
            <a:r>
              <a:rPr kumimoji="0" sz="1500" b="1" i="0" u="none" strike="noStrike" kern="1200" cap="none" spc="-10" normalizeH="0" baseline="0" noProof="0" dirty="0">
                <a:ln>
                  <a:noFill/>
                </a:ln>
                <a:solidFill>
                  <a:prstClr val="black"/>
                </a:solidFill>
                <a:effectLst/>
                <a:uLnTx/>
                <a:uFillTx/>
                <a:latin typeface="Calibri"/>
                <a:ea typeface="+mn-ea"/>
                <a:cs typeface="Calibri"/>
              </a:rPr>
              <a:t>EVI-Pro</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26" name="object 26"/>
          <p:cNvGrpSpPr/>
          <p:nvPr/>
        </p:nvGrpSpPr>
        <p:grpSpPr>
          <a:xfrm>
            <a:off x="5115940" y="3558413"/>
            <a:ext cx="1109980" cy="564515"/>
            <a:chOff x="5115940" y="3558413"/>
            <a:chExt cx="1109980" cy="564515"/>
          </a:xfrm>
        </p:grpSpPr>
        <p:pic>
          <p:nvPicPr>
            <p:cNvPr id="27" name="object 27"/>
            <p:cNvPicPr/>
            <p:nvPr/>
          </p:nvPicPr>
          <p:blipFill>
            <a:blip r:embed="rId10" cstate="print"/>
            <a:stretch>
              <a:fillRect/>
            </a:stretch>
          </p:blipFill>
          <p:spPr>
            <a:xfrm>
              <a:off x="5119115" y="3561588"/>
              <a:ext cx="1103376" cy="557784"/>
            </a:xfrm>
            <a:prstGeom prst="rect">
              <a:avLst/>
            </a:prstGeom>
          </p:spPr>
        </p:pic>
        <p:sp>
          <p:nvSpPr>
            <p:cNvPr id="28" name="object 28"/>
            <p:cNvSpPr/>
            <p:nvPr/>
          </p:nvSpPr>
          <p:spPr>
            <a:xfrm>
              <a:off x="5119115" y="3561588"/>
              <a:ext cx="1103630" cy="558165"/>
            </a:xfrm>
            <a:custGeom>
              <a:avLst/>
              <a:gdLst/>
              <a:ahLst/>
              <a:cxnLst/>
              <a:rect l="l" t="t" r="r" b="b"/>
              <a:pathLst>
                <a:path w="1103629" h="558164">
                  <a:moveTo>
                    <a:pt x="0" y="557784"/>
                  </a:moveTo>
                  <a:lnTo>
                    <a:pt x="1103376" y="557784"/>
                  </a:lnTo>
                  <a:lnTo>
                    <a:pt x="1103376" y="0"/>
                  </a:lnTo>
                  <a:lnTo>
                    <a:pt x="0" y="0"/>
                  </a:lnTo>
                  <a:lnTo>
                    <a:pt x="0" y="557784"/>
                  </a:lnTo>
                  <a:close/>
                </a:path>
              </a:pathLst>
            </a:custGeom>
            <a:ln w="6350">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29" name="object 29"/>
          <p:cNvSpPr txBox="1"/>
          <p:nvPr/>
        </p:nvSpPr>
        <p:spPr>
          <a:xfrm>
            <a:off x="5308472" y="3636340"/>
            <a:ext cx="726440" cy="391795"/>
          </a:xfrm>
          <a:prstGeom prst="rect">
            <a:avLst/>
          </a:prstGeom>
        </p:spPr>
        <p:txBody>
          <a:bodyPr vert="horz" wrap="square" lIns="0" tIns="12700" rIns="0" bIns="0" rtlCol="0">
            <a:spAutoFit/>
          </a:bodyPr>
          <a:lstStyle/>
          <a:p>
            <a:pPr marL="17145"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Installation</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Co</a:t>
            </a:r>
            <a:r>
              <a:rPr kumimoji="0" sz="1200" b="0" i="0" u="none" strike="noStrike" kern="1200" cap="none" spc="5" normalizeH="0" baseline="0" noProof="0" dirty="0">
                <a:ln>
                  <a:noFill/>
                </a:ln>
                <a:solidFill>
                  <a:prstClr val="black"/>
                </a:solidFill>
                <a:effectLst/>
                <a:uLnTx/>
                <a:uFillTx/>
                <a:latin typeface="Calibri"/>
                <a:ea typeface="+mn-ea"/>
                <a:cs typeface="Calibri"/>
              </a:rPr>
              <a:t>n</a:t>
            </a:r>
            <a:r>
              <a:rPr kumimoji="0" sz="1200" b="0" i="0" u="none" strike="noStrike" kern="1200" cap="none" spc="-15" normalizeH="0" baseline="0" noProof="0" dirty="0">
                <a:ln>
                  <a:noFill/>
                </a:ln>
                <a:solidFill>
                  <a:prstClr val="black"/>
                </a:solidFill>
                <a:effectLst/>
                <a:uLnTx/>
                <a:uFillTx/>
                <a:latin typeface="Calibri"/>
                <a:ea typeface="+mn-ea"/>
                <a:cs typeface="Calibri"/>
              </a:rPr>
              <a:t>s</a:t>
            </a:r>
            <a:r>
              <a:rPr kumimoji="0" sz="1200" b="0" i="0" u="none" strike="noStrike" kern="1200" cap="none" spc="0" normalizeH="0" baseline="0" noProof="0" dirty="0">
                <a:ln>
                  <a:noFill/>
                </a:ln>
                <a:solidFill>
                  <a:prstClr val="black"/>
                </a:solidFill>
                <a:effectLst/>
                <a:uLnTx/>
                <a:uFillTx/>
                <a:latin typeface="Calibri"/>
                <a:ea typeface="+mn-ea"/>
                <a:cs typeface="Calibri"/>
              </a:rPr>
              <a:t>t</a:t>
            </a:r>
            <a:r>
              <a:rPr kumimoji="0" sz="1200" b="0" i="0" u="none" strike="noStrike" kern="1200" cap="none" spc="-25" normalizeH="0" baseline="0" noProof="0" dirty="0">
                <a:ln>
                  <a:noFill/>
                </a:ln>
                <a:solidFill>
                  <a:prstClr val="black"/>
                </a:solidFill>
                <a:effectLst/>
                <a:uLnTx/>
                <a:uFillTx/>
                <a:latin typeface="Calibri"/>
                <a:ea typeface="+mn-ea"/>
                <a:cs typeface="Calibri"/>
              </a:rPr>
              <a:t>r</a:t>
            </a:r>
            <a:r>
              <a:rPr kumimoji="0" sz="1200" b="0" i="0" u="none" strike="noStrike" kern="1200" cap="none" spc="0" normalizeH="0" baseline="0" noProof="0" dirty="0">
                <a:ln>
                  <a:noFill/>
                </a:ln>
                <a:solidFill>
                  <a:prstClr val="black"/>
                </a:solidFill>
                <a:effectLst/>
                <a:uLnTx/>
                <a:uFillTx/>
                <a:latin typeface="Calibri"/>
                <a:ea typeface="+mn-ea"/>
                <a:cs typeface="Calibri"/>
              </a:rPr>
              <a:t>ai</a:t>
            </a:r>
            <a:r>
              <a:rPr kumimoji="0" sz="1200" b="0" i="0" u="none" strike="noStrike" kern="1200" cap="none" spc="-5" normalizeH="0" baseline="0" noProof="0" dirty="0">
                <a:ln>
                  <a:noFill/>
                </a:ln>
                <a:solidFill>
                  <a:prstClr val="black"/>
                </a:solidFill>
                <a:effectLst/>
                <a:uLnTx/>
                <a:uFillTx/>
                <a:latin typeface="Calibri"/>
                <a:ea typeface="+mn-ea"/>
                <a:cs typeface="Calibri"/>
              </a:rPr>
              <a:t>n</a:t>
            </a:r>
            <a:r>
              <a:rPr kumimoji="0" sz="1200" b="0" i="0" u="none" strike="noStrike" kern="1200" cap="none" spc="0" normalizeH="0" baseline="0" noProof="0" dirty="0">
                <a:ln>
                  <a:noFill/>
                </a:ln>
                <a:solidFill>
                  <a:prstClr val="black"/>
                </a:solidFill>
                <a:effectLst/>
                <a:uLnTx/>
                <a:uFillTx/>
                <a:latin typeface="Calibri"/>
                <a:ea typeface="+mn-ea"/>
                <a:cs typeface="Calibri"/>
              </a:rPr>
              <a:t>ts</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30" name="object 30"/>
          <p:cNvGrpSpPr/>
          <p:nvPr/>
        </p:nvGrpSpPr>
        <p:grpSpPr>
          <a:xfrm>
            <a:off x="7004177" y="1892680"/>
            <a:ext cx="1172210" cy="889000"/>
            <a:chOff x="7004177" y="1892680"/>
            <a:chExt cx="1172210" cy="889000"/>
          </a:xfrm>
        </p:grpSpPr>
        <p:pic>
          <p:nvPicPr>
            <p:cNvPr id="31" name="object 31"/>
            <p:cNvPicPr/>
            <p:nvPr/>
          </p:nvPicPr>
          <p:blipFill>
            <a:blip r:embed="rId11" cstate="print"/>
            <a:stretch>
              <a:fillRect/>
            </a:stretch>
          </p:blipFill>
          <p:spPr>
            <a:xfrm>
              <a:off x="7007352" y="1895855"/>
              <a:ext cx="1165859" cy="882396"/>
            </a:xfrm>
            <a:prstGeom prst="rect">
              <a:avLst/>
            </a:prstGeom>
          </p:spPr>
        </p:pic>
        <p:sp>
          <p:nvSpPr>
            <p:cNvPr id="32" name="object 32"/>
            <p:cNvSpPr/>
            <p:nvPr/>
          </p:nvSpPr>
          <p:spPr>
            <a:xfrm>
              <a:off x="7007352" y="1895855"/>
              <a:ext cx="1165860" cy="882650"/>
            </a:xfrm>
            <a:custGeom>
              <a:avLst/>
              <a:gdLst/>
              <a:ahLst/>
              <a:cxnLst/>
              <a:rect l="l" t="t" r="r" b="b"/>
              <a:pathLst>
                <a:path w="1165859" h="882650">
                  <a:moveTo>
                    <a:pt x="0" y="882396"/>
                  </a:moveTo>
                  <a:lnTo>
                    <a:pt x="1165859" y="882396"/>
                  </a:lnTo>
                  <a:lnTo>
                    <a:pt x="1165859" y="0"/>
                  </a:lnTo>
                  <a:lnTo>
                    <a:pt x="0" y="0"/>
                  </a:lnTo>
                  <a:lnTo>
                    <a:pt x="0" y="882396"/>
                  </a:lnTo>
                  <a:close/>
                </a:path>
              </a:pathLst>
            </a:custGeom>
            <a:ln w="6350">
              <a:solidFill>
                <a:srgbClr val="6FAC4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graphicFrame>
        <p:nvGraphicFramePr>
          <p:cNvPr id="33" name="object 33"/>
          <p:cNvGraphicFramePr>
            <a:graphicFrameLocks noGrp="1"/>
          </p:cNvGraphicFramePr>
          <p:nvPr/>
        </p:nvGraphicFramePr>
        <p:xfrm>
          <a:off x="6858190" y="1539049"/>
          <a:ext cx="1499870" cy="1408430"/>
        </p:xfrm>
        <a:graphic>
          <a:graphicData uri="http://schemas.openxmlformats.org/drawingml/2006/table">
            <a:tbl>
              <a:tblPr firstRow="1" bandRow="1">
                <a:tableStyleId>{2D5ABB26-0587-4C30-8999-92F81FD0307C}</a:tableStyleId>
              </a:tblPr>
              <a:tblGrid>
                <a:gridCol w="360680">
                  <a:extLst>
                    <a:ext uri="{9D8B030D-6E8A-4147-A177-3AD203B41FA5}">
                      <a16:colId xmlns:a16="http://schemas.microsoft.com/office/drawing/2014/main" val="20000"/>
                    </a:ext>
                  </a:extLst>
                </a:gridCol>
                <a:gridCol w="641984">
                  <a:extLst>
                    <a:ext uri="{9D8B030D-6E8A-4147-A177-3AD203B41FA5}">
                      <a16:colId xmlns:a16="http://schemas.microsoft.com/office/drawing/2014/main" val="20001"/>
                    </a:ext>
                  </a:extLst>
                </a:gridCol>
                <a:gridCol w="455294">
                  <a:extLst>
                    <a:ext uri="{9D8B030D-6E8A-4147-A177-3AD203B41FA5}">
                      <a16:colId xmlns:a16="http://schemas.microsoft.com/office/drawing/2014/main" val="20002"/>
                    </a:ext>
                  </a:extLst>
                </a:gridCol>
              </a:tblGrid>
              <a:tr h="118110">
                <a:tc>
                  <a:txBody>
                    <a:bodyPr/>
                    <a:lstStyle/>
                    <a:p>
                      <a:pPr>
                        <a:lnSpc>
                          <a:spcPct val="100000"/>
                        </a:lnSpc>
                      </a:pPr>
                      <a:endParaRPr sz="600">
                        <a:latin typeface="Times New Roman"/>
                        <a:cs typeface="Times New Roman"/>
                      </a:endParaRPr>
                    </a:p>
                  </a:txBody>
                  <a:tcPr marL="0" marR="0" marT="0" marB="0">
                    <a:lnR w="9525">
                      <a:solidFill>
                        <a:srgbClr val="000000"/>
                      </a:solidFill>
                      <a:prstDash val="solid"/>
                    </a:lnR>
                    <a:lnB w="28575">
                      <a:solidFill>
                        <a:srgbClr val="000000"/>
                      </a:solidFill>
                      <a:prstDash val="solid"/>
                    </a:lnB>
                    <a:solidFill>
                      <a:srgbClr val="E1EFD9"/>
                    </a:solidFill>
                  </a:tcPr>
                </a:tc>
                <a:tc>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28575">
                      <a:solidFill>
                        <a:srgbClr val="000000"/>
                      </a:solidFill>
                      <a:prstDash val="solid"/>
                    </a:lnB>
                    <a:solidFill>
                      <a:srgbClr val="FFFFFF"/>
                    </a:solidFill>
                  </a:tcPr>
                </a:tc>
                <a:tc>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B w="28575">
                      <a:solidFill>
                        <a:srgbClr val="000000"/>
                      </a:solidFill>
                      <a:prstDash val="solid"/>
                    </a:lnB>
                    <a:solidFill>
                      <a:srgbClr val="E1EFD9"/>
                    </a:solidFill>
                  </a:tcPr>
                </a:tc>
                <a:extLst>
                  <a:ext uri="{0D108BD9-81ED-4DB2-BD59-A6C34878D82A}">
                    <a16:rowId xmlns:a16="http://schemas.microsoft.com/office/drawing/2014/main" val="10000"/>
                  </a:ext>
                </a:extLst>
              </a:tr>
              <a:tr h="158750">
                <a:tc>
                  <a:txBody>
                    <a:bodyPr/>
                    <a:lstStyle/>
                    <a:p>
                      <a:pPr>
                        <a:lnSpc>
                          <a:spcPct val="100000"/>
                        </a:lnSpc>
                      </a:pPr>
                      <a:endParaRPr sz="900">
                        <a:latin typeface="Times New Roman"/>
                        <a:cs typeface="Times New Roman"/>
                      </a:endParaRPr>
                    </a:p>
                  </a:txBody>
                  <a:tcPr marL="0" marR="0" marT="0" marB="0">
                    <a:lnL w="28575">
                      <a:solidFill>
                        <a:srgbClr val="000000"/>
                      </a:solidFill>
                      <a:prstDash val="solid"/>
                    </a:lnL>
                    <a:lnR w="9525">
                      <a:solidFill>
                        <a:srgbClr val="000000"/>
                      </a:solidFill>
                      <a:prstDash val="solid"/>
                    </a:lnR>
                    <a:lnT w="28575">
                      <a:solidFill>
                        <a:srgbClr val="000000"/>
                      </a:solidFill>
                      <a:prstDash val="solid"/>
                    </a:lnT>
                    <a:solidFill>
                      <a:srgbClr val="FFFFFF"/>
                    </a:solidFill>
                  </a:tcPr>
                </a:tc>
                <a:tc>
                  <a:txBody>
                    <a:bodyPr/>
                    <a:lstStyle/>
                    <a:p>
                      <a:pPr marL="93980">
                        <a:lnSpc>
                          <a:spcPts val="800"/>
                        </a:lnSpc>
                      </a:pPr>
                      <a:r>
                        <a:rPr sz="1200" b="1" spc="-5" dirty="0">
                          <a:latin typeface="Calibri"/>
                          <a:cs typeface="Calibri"/>
                        </a:rPr>
                        <a:t>Results</a:t>
                      </a:r>
                      <a:endParaRPr sz="1200">
                        <a:latin typeface="Calibri"/>
                        <a:cs typeface="Calibri"/>
                      </a:endParaRPr>
                    </a:p>
                  </a:txBody>
                  <a:tcPr marL="0" marR="0" marT="0" marB="0">
                    <a:lnL w="9525">
                      <a:solidFill>
                        <a:srgbClr val="000000"/>
                      </a:solidFill>
                      <a:prstDash val="solid"/>
                    </a:lnL>
                    <a:lnR w="9525">
                      <a:solidFill>
                        <a:srgbClr val="000000"/>
                      </a:solidFill>
                      <a:prstDash val="solid"/>
                    </a:lnR>
                    <a:lnT w="28575">
                      <a:solidFill>
                        <a:srgbClr val="000000"/>
                      </a:solidFill>
                      <a:prstDash val="solid"/>
                    </a:lnT>
                    <a:lnB w="9525">
                      <a:solidFill>
                        <a:srgbClr val="000000"/>
                      </a:solidFill>
                      <a:prstDash val="solid"/>
                    </a:lnB>
                    <a:solidFill>
                      <a:srgbClr val="FFFFFF"/>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28575">
                      <a:solidFill>
                        <a:srgbClr val="000000"/>
                      </a:solidFill>
                      <a:prstDash val="solid"/>
                    </a:lnR>
                    <a:lnT w="28575">
                      <a:solidFill>
                        <a:srgbClr val="000000"/>
                      </a:solidFill>
                      <a:prstDash val="solid"/>
                    </a:lnT>
                    <a:solidFill>
                      <a:srgbClr val="FFFFFF"/>
                    </a:solidFill>
                  </a:tcPr>
                </a:tc>
                <a:extLst>
                  <a:ext uri="{0D108BD9-81ED-4DB2-BD59-A6C34878D82A}">
                    <a16:rowId xmlns:a16="http://schemas.microsoft.com/office/drawing/2014/main" val="10001"/>
                  </a:ext>
                </a:extLst>
              </a:tr>
              <a:tr h="1131570">
                <a:tc gridSpan="3">
                  <a:txBody>
                    <a:bodyPr/>
                    <a:lstStyle/>
                    <a:p>
                      <a:pPr>
                        <a:lnSpc>
                          <a:spcPct val="100000"/>
                        </a:lnSpc>
                        <a:spcBef>
                          <a:spcPts val="20"/>
                        </a:spcBef>
                      </a:pPr>
                      <a:endParaRPr sz="950">
                        <a:latin typeface="Times New Roman"/>
                        <a:cs typeface="Times New Roman"/>
                      </a:endParaRPr>
                    </a:p>
                    <a:p>
                      <a:pPr marL="321945" marR="331470" algn="ctr">
                        <a:lnSpc>
                          <a:spcPct val="100000"/>
                        </a:lnSpc>
                      </a:pPr>
                      <a:r>
                        <a:rPr sz="1200" spc="-5" dirty="0">
                          <a:latin typeface="Calibri"/>
                          <a:cs typeface="Calibri"/>
                        </a:rPr>
                        <a:t>Stations </a:t>
                      </a:r>
                      <a:r>
                        <a:rPr sz="1200" dirty="0">
                          <a:latin typeface="Calibri"/>
                          <a:cs typeface="Calibri"/>
                        </a:rPr>
                        <a:t> Plugs </a:t>
                      </a:r>
                      <a:r>
                        <a:rPr sz="1200" spc="5" dirty="0">
                          <a:latin typeface="Calibri"/>
                          <a:cs typeface="Calibri"/>
                        </a:rPr>
                        <a:t> </a:t>
                      </a:r>
                      <a:r>
                        <a:rPr sz="1200" spc="-5" dirty="0">
                          <a:latin typeface="Calibri"/>
                          <a:cs typeface="Calibri"/>
                        </a:rPr>
                        <a:t>Utilization </a:t>
                      </a:r>
                      <a:r>
                        <a:rPr sz="1200" dirty="0">
                          <a:latin typeface="Calibri"/>
                          <a:cs typeface="Calibri"/>
                        </a:rPr>
                        <a:t> </a:t>
                      </a:r>
                      <a:r>
                        <a:rPr sz="1200" spc="-5" dirty="0">
                          <a:latin typeface="Calibri"/>
                          <a:cs typeface="Calibri"/>
                        </a:rPr>
                        <a:t>Load</a:t>
                      </a:r>
                      <a:r>
                        <a:rPr sz="1200" spc="-65" dirty="0">
                          <a:latin typeface="Calibri"/>
                          <a:cs typeface="Calibri"/>
                        </a:rPr>
                        <a:t> </a:t>
                      </a:r>
                      <a:r>
                        <a:rPr sz="1200" spc="-5" dirty="0">
                          <a:latin typeface="Calibri"/>
                          <a:cs typeface="Calibri"/>
                        </a:rPr>
                        <a:t>Profiles</a:t>
                      </a:r>
                      <a:endParaRPr sz="1200">
                        <a:latin typeface="Calibri"/>
                        <a:cs typeface="Calibri"/>
                      </a:endParaRPr>
                    </a:p>
                  </a:txBody>
                  <a:tcPr marL="0" marR="0" marT="2540" marB="0">
                    <a:lnL w="28575">
                      <a:solidFill>
                        <a:srgbClr val="000000"/>
                      </a:solidFill>
                      <a:prstDash val="solid"/>
                    </a:lnL>
                    <a:lnR w="28575">
                      <a:solidFill>
                        <a:srgbClr val="000000"/>
                      </a:solidFill>
                      <a:prstDash val="solid"/>
                    </a:lnR>
                    <a:lnB w="28575">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grpSp>
        <p:nvGrpSpPr>
          <p:cNvPr id="34" name="object 34"/>
          <p:cNvGrpSpPr/>
          <p:nvPr/>
        </p:nvGrpSpPr>
        <p:grpSpPr>
          <a:xfrm>
            <a:off x="2703448" y="4338701"/>
            <a:ext cx="1254760" cy="565785"/>
            <a:chOff x="2703448" y="4338701"/>
            <a:chExt cx="1254760" cy="565785"/>
          </a:xfrm>
        </p:grpSpPr>
        <p:pic>
          <p:nvPicPr>
            <p:cNvPr id="35" name="object 35"/>
            <p:cNvPicPr/>
            <p:nvPr/>
          </p:nvPicPr>
          <p:blipFill>
            <a:blip r:embed="rId12" cstate="print"/>
            <a:stretch>
              <a:fillRect/>
            </a:stretch>
          </p:blipFill>
          <p:spPr>
            <a:xfrm>
              <a:off x="2706623" y="4341876"/>
              <a:ext cx="1248155" cy="559308"/>
            </a:xfrm>
            <a:prstGeom prst="rect">
              <a:avLst/>
            </a:prstGeom>
          </p:spPr>
        </p:pic>
        <p:sp>
          <p:nvSpPr>
            <p:cNvPr id="36" name="object 36"/>
            <p:cNvSpPr/>
            <p:nvPr/>
          </p:nvSpPr>
          <p:spPr>
            <a:xfrm>
              <a:off x="2706623" y="4341876"/>
              <a:ext cx="1248410" cy="559435"/>
            </a:xfrm>
            <a:custGeom>
              <a:avLst/>
              <a:gdLst/>
              <a:ahLst/>
              <a:cxnLst/>
              <a:rect l="l" t="t" r="r" b="b"/>
              <a:pathLst>
                <a:path w="1248410" h="559435">
                  <a:moveTo>
                    <a:pt x="0" y="559308"/>
                  </a:moveTo>
                  <a:lnTo>
                    <a:pt x="1248155" y="559308"/>
                  </a:lnTo>
                  <a:lnTo>
                    <a:pt x="1248155" y="0"/>
                  </a:lnTo>
                  <a:lnTo>
                    <a:pt x="0" y="0"/>
                  </a:lnTo>
                  <a:lnTo>
                    <a:pt x="0" y="559308"/>
                  </a:lnTo>
                  <a:close/>
                </a:path>
              </a:pathLst>
            </a:custGeom>
            <a:ln w="6350">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37" name="object 37"/>
          <p:cNvSpPr txBox="1"/>
          <p:nvPr/>
        </p:nvSpPr>
        <p:spPr>
          <a:xfrm>
            <a:off x="2885313" y="4417872"/>
            <a:ext cx="892810" cy="391160"/>
          </a:xfrm>
          <a:prstGeom prst="rect">
            <a:avLst/>
          </a:prstGeom>
        </p:spPr>
        <p:txBody>
          <a:bodyPr vert="horz" wrap="square" lIns="0" tIns="12700" rIns="0" bIns="0" rtlCol="0">
            <a:spAutoFit/>
          </a:bodyPr>
          <a:lstStyle/>
          <a:p>
            <a:pPr marL="12700" marR="5080" lvl="0" indent="9271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Residential </a:t>
            </a:r>
            <a:r>
              <a:rPr kumimoji="0" sz="1200" b="0" i="0" u="none" strike="noStrike" kern="1200" cap="none" spc="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Access,</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PUMS</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38" name="object 38"/>
          <p:cNvGrpSpPr/>
          <p:nvPr/>
        </p:nvGrpSpPr>
        <p:grpSpPr>
          <a:xfrm>
            <a:off x="432625" y="1491805"/>
            <a:ext cx="2044700" cy="872490"/>
            <a:chOff x="432625" y="1491805"/>
            <a:chExt cx="2044700" cy="872490"/>
          </a:xfrm>
        </p:grpSpPr>
        <p:sp>
          <p:nvSpPr>
            <p:cNvPr id="39" name="object 39"/>
            <p:cNvSpPr/>
            <p:nvPr/>
          </p:nvSpPr>
          <p:spPr>
            <a:xfrm>
              <a:off x="1815718" y="2237231"/>
              <a:ext cx="661035" cy="127000"/>
            </a:xfrm>
            <a:custGeom>
              <a:avLst/>
              <a:gdLst/>
              <a:ahLst/>
              <a:cxnLst/>
              <a:rect l="l" t="t" r="r" b="b"/>
              <a:pathLst>
                <a:path w="661035" h="127000">
                  <a:moveTo>
                    <a:pt x="534797" y="0"/>
                  </a:moveTo>
                  <a:lnTo>
                    <a:pt x="534148" y="54075"/>
                  </a:lnTo>
                  <a:lnTo>
                    <a:pt x="546862" y="54229"/>
                  </a:lnTo>
                  <a:lnTo>
                    <a:pt x="546735" y="73279"/>
                  </a:lnTo>
                  <a:lnTo>
                    <a:pt x="533917" y="73279"/>
                  </a:lnTo>
                  <a:lnTo>
                    <a:pt x="533273" y="127000"/>
                  </a:lnTo>
                  <a:lnTo>
                    <a:pt x="644017" y="73279"/>
                  </a:lnTo>
                  <a:lnTo>
                    <a:pt x="546735" y="73279"/>
                  </a:lnTo>
                  <a:lnTo>
                    <a:pt x="533919" y="73124"/>
                  </a:lnTo>
                  <a:lnTo>
                    <a:pt x="644336" y="73124"/>
                  </a:lnTo>
                  <a:lnTo>
                    <a:pt x="661035" y="65024"/>
                  </a:lnTo>
                  <a:lnTo>
                    <a:pt x="534797" y="0"/>
                  </a:lnTo>
                  <a:close/>
                </a:path>
                <a:path w="661035" h="127000">
                  <a:moveTo>
                    <a:pt x="534148" y="54075"/>
                  </a:moveTo>
                  <a:lnTo>
                    <a:pt x="533919" y="73124"/>
                  </a:lnTo>
                  <a:lnTo>
                    <a:pt x="546735" y="73279"/>
                  </a:lnTo>
                  <a:lnTo>
                    <a:pt x="546862" y="54229"/>
                  </a:lnTo>
                  <a:lnTo>
                    <a:pt x="534148" y="54075"/>
                  </a:lnTo>
                  <a:close/>
                </a:path>
                <a:path w="661035" h="127000">
                  <a:moveTo>
                    <a:pt x="254" y="47625"/>
                  </a:moveTo>
                  <a:lnTo>
                    <a:pt x="0" y="66675"/>
                  </a:lnTo>
                  <a:lnTo>
                    <a:pt x="533919" y="73124"/>
                  </a:lnTo>
                  <a:lnTo>
                    <a:pt x="534148" y="54075"/>
                  </a:lnTo>
                  <a:lnTo>
                    <a:pt x="254" y="47625"/>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0" name="object 40"/>
            <p:cNvSpPr/>
            <p:nvPr/>
          </p:nvSpPr>
          <p:spPr>
            <a:xfrm>
              <a:off x="437387" y="1496567"/>
              <a:ext cx="1247140" cy="277495"/>
            </a:xfrm>
            <a:custGeom>
              <a:avLst/>
              <a:gdLst/>
              <a:ahLst/>
              <a:cxnLst/>
              <a:rect l="l" t="t" r="r" b="b"/>
              <a:pathLst>
                <a:path w="1247139" h="277494">
                  <a:moveTo>
                    <a:pt x="1246632" y="0"/>
                  </a:moveTo>
                  <a:lnTo>
                    <a:pt x="0" y="0"/>
                  </a:lnTo>
                  <a:lnTo>
                    <a:pt x="0" y="277367"/>
                  </a:lnTo>
                  <a:lnTo>
                    <a:pt x="1246632" y="277367"/>
                  </a:lnTo>
                  <a:lnTo>
                    <a:pt x="124663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1" name="object 41"/>
            <p:cNvSpPr/>
            <p:nvPr/>
          </p:nvSpPr>
          <p:spPr>
            <a:xfrm>
              <a:off x="437387" y="1496567"/>
              <a:ext cx="1247140" cy="277495"/>
            </a:xfrm>
            <a:custGeom>
              <a:avLst/>
              <a:gdLst/>
              <a:ahLst/>
              <a:cxnLst/>
              <a:rect l="l" t="t" r="r" b="b"/>
              <a:pathLst>
                <a:path w="1247139" h="277494">
                  <a:moveTo>
                    <a:pt x="0" y="277367"/>
                  </a:moveTo>
                  <a:lnTo>
                    <a:pt x="1246632" y="277367"/>
                  </a:lnTo>
                  <a:lnTo>
                    <a:pt x="1246632" y="0"/>
                  </a:lnTo>
                  <a:lnTo>
                    <a:pt x="0" y="0"/>
                  </a:lnTo>
                  <a:lnTo>
                    <a:pt x="0" y="277367"/>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42" name="object 42"/>
          <p:cNvSpPr txBox="1"/>
          <p:nvPr/>
        </p:nvSpPr>
        <p:spPr>
          <a:xfrm>
            <a:off x="442150" y="1520139"/>
            <a:ext cx="1237615" cy="208915"/>
          </a:xfrm>
          <a:prstGeom prst="rect">
            <a:avLst/>
          </a:prstGeom>
        </p:spPr>
        <p:txBody>
          <a:bodyPr vert="horz" wrap="square" lIns="0" tIns="12700" rIns="0" bIns="0" rtlCol="0">
            <a:spAutoFit/>
          </a:bodyPr>
          <a:lstStyle/>
          <a:p>
            <a:pPr marL="90805"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Calibri"/>
                <a:ea typeface="+mn-ea"/>
                <a:cs typeface="Calibri"/>
              </a:rPr>
              <a:t>Driving</a:t>
            </a:r>
            <a:r>
              <a:rPr kumimoji="0" sz="1200" b="1" i="0" u="none" strike="noStrike" kern="1200" cap="none" spc="-15" normalizeH="0" baseline="0" noProof="0" dirty="0">
                <a:ln>
                  <a:noFill/>
                </a:ln>
                <a:solidFill>
                  <a:prstClr val="black"/>
                </a:solidFill>
                <a:effectLst/>
                <a:uLnTx/>
                <a:uFillTx/>
                <a:latin typeface="Calibri"/>
                <a:ea typeface="+mn-ea"/>
                <a:cs typeface="Calibri"/>
              </a:rPr>
              <a:t> </a:t>
            </a:r>
            <a:r>
              <a:rPr kumimoji="0" sz="1200" b="1" i="0" u="none" strike="noStrike" kern="1200" cap="none" spc="-5" normalizeH="0" baseline="0" noProof="0" dirty="0">
                <a:ln>
                  <a:noFill/>
                </a:ln>
                <a:solidFill>
                  <a:prstClr val="black"/>
                </a:solidFill>
                <a:effectLst/>
                <a:uLnTx/>
                <a:uFillTx/>
                <a:latin typeface="Calibri"/>
                <a:ea typeface="+mn-ea"/>
                <a:cs typeface="Calibri"/>
              </a:rPr>
              <a:t>Behavior</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3" name="object 43"/>
          <p:cNvGrpSpPr/>
          <p:nvPr/>
        </p:nvGrpSpPr>
        <p:grpSpPr>
          <a:xfrm>
            <a:off x="2552509" y="1522285"/>
            <a:ext cx="1360170" cy="287020"/>
            <a:chOff x="2552509" y="1522285"/>
            <a:chExt cx="1360170" cy="287020"/>
          </a:xfrm>
        </p:grpSpPr>
        <p:sp>
          <p:nvSpPr>
            <p:cNvPr id="44" name="object 44"/>
            <p:cNvSpPr/>
            <p:nvPr/>
          </p:nvSpPr>
          <p:spPr>
            <a:xfrm>
              <a:off x="2557272" y="1527047"/>
              <a:ext cx="1350645" cy="277495"/>
            </a:xfrm>
            <a:custGeom>
              <a:avLst/>
              <a:gdLst/>
              <a:ahLst/>
              <a:cxnLst/>
              <a:rect l="l" t="t" r="r" b="b"/>
              <a:pathLst>
                <a:path w="1350645" h="277494">
                  <a:moveTo>
                    <a:pt x="1350264" y="0"/>
                  </a:moveTo>
                  <a:lnTo>
                    <a:pt x="0" y="0"/>
                  </a:lnTo>
                  <a:lnTo>
                    <a:pt x="0" y="277367"/>
                  </a:lnTo>
                  <a:lnTo>
                    <a:pt x="1350264" y="277367"/>
                  </a:lnTo>
                  <a:lnTo>
                    <a:pt x="135026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5" name="object 45"/>
            <p:cNvSpPr/>
            <p:nvPr/>
          </p:nvSpPr>
          <p:spPr>
            <a:xfrm>
              <a:off x="2557272" y="1527047"/>
              <a:ext cx="1350645" cy="277495"/>
            </a:xfrm>
            <a:custGeom>
              <a:avLst/>
              <a:gdLst/>
              <a:ahLst/>
              <a:cxnLst/>
              <a:rect l="l" t="t" r="r" b="b"/>
              <a:pathLst>
                <a:path w="1350645" h="277494">
                  <a:moveTo>
                    <a:pt x="0" y="277367"/>
                  </a:moveTo>
                  <a:lnTo>
                    <a:pt x="1350264" y="277367"/>
                  </a:lnTo>
                  <a:lnTo>
                    <a:pt x="1350264" y="0"/>
                  </a:lnTo>
                  <a:lnTo>
                    <a:pt x="0" y="0"/>
                  </a:lnTo>
                  <a:lnTo>
                    <a:pt x="0" y="277367"/>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46" name="object 46"/>
          <p:cNvSpPr txBox="1"/>
          <p:nvPr/>
        </p:nvSpPr>
        <p:spPr>
          <a:xfrm>
            <a:off x="2642361" y="1551178"/>
            <a:ext cx="117919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Calibri"/>
                <a:ea typeface="+mn-ea"/>
                <a:cs typeface="Calibri"/>
              </a:rPr>
              <a:t>Charging</a:t>
            </a:r>
            <a:r>
              <a:rPr kumimoji="0" sz="1200" b="1" i="0" u="none" strike="noStrike" kern="1200" cap="none" spc="-45" normalizeH="0" baseline="0" noProof="0" dirty="0">
                <a:ln>
                  <a:noFill/>
                </a:ln>
                <a:solidFill>
                  <a:prstClr val="black"/>
                </a:solidFill>
                <a:effectLst/>
                <a:uLnTx/>
                <a:uFillTx/>
                <a:latin typeface="Calibri"/>
                <a:ea typeface="+mn-ea"/>
                <a:cs typeface="Calibri"/>
              </a:rPr>
              <a:t> </a:t>
            </a:r>
            <a:r>
              <a:rPr kumimoji="0" sz="1200" b="1" i="0" u="none" strike="noStrike" kern="1200" cap="none" spc="-5" normalizeH="0" baseline="0" noProof="0" dirty="0">
                <a:ln>
                  <a:noFill/>
                </a:ln>
                <a:solidFill>
                  <a:prstClr val="black"/>
                </a:solidFill>
                <a:effectLst/>
                <a:uLnTx/>
                <a:uFillTx/>
                <a:latin typeface="Calibri"/>
                <a:ea typeface="+mn-ea"/>
                <a:cs typeface="Calibri"/>
              </a:rPr>
              <a:t>Behavior</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7" name="object 47"/>
          <p:cNvGrpSpPr/>
          <p:nvPr/>
        </p:nvGrpSpPr>
        <p:grpSpPr>
          <a:xfrm>
            <a:off x="4257928" y="4372228"/>
            <a:ext cx="2318385" cy="494030"/>
            <a:chOff x="4257928" y="4372228"/>
            <a:chExt cx="2318385" cy="494030"/>
          </a:xfrm>
        </p:grpSpPr>
        <p:pic>
          <p:nvPicPr>
            <p:cNvPr id="48" name="object 48"/>
            <p:cNvPicPr/>
            <p:nvPr/>
          </p:nvPicPr>
          <p:blipFill>
            <a:blip r:embed="rId13" cstate="print"/>
            <a:stretch>
              <a:fillRect/>
            </a:stretch>
          </p:blipFill>
          <p:spPr>
            <a:xfrm>
              <a:off x="4261103" y="4375403"/>
              <a:ext cx="2311907" cy="487680"/>
            </a:xfrm>
            <a:prstGeom prst="rect">
              <a:avLst/>
            </a:prstGeom>
          </p:spPr>
        </p:pic>
        <p:sp>
          <p:nvSpPr>
            <p:cNvPr id="49" name="object 49"/>
            <p:cNvSpPr/>
            <p:nvPr/>
          </p:nvSpPr>
          <p:spPr>
            <a:xfrm>
              <a:off x="4261103" y="4375403"/>
              <a:ext cx="2312035" cy="487680"/>
            </a:xfrm>
            <a:custGeom>
              <a:avLst/>
              <a:gdLst/>
              <a:ahLst/>
              <a:cxnLst/>
              <a:rect l="l" t="t" r="r" b="b"/>
              <a:pathLst>
                <a:path w="2312034" h="487679">
                  <a:moveTo>
                    <a:pt x="0" y="487680"/>
                  </a:moveTo>
                  <a:lnTo>
                    <a:pt x="2311907" y="487680"/>
                  </a:lnTo>
                  <a:lnTo>
                    <a:pt x="2311907" y="0"/>
                  </a:lnTo>
                  <a:lnTo>
                    <a:pt x="0" y="0"/>
                  </a:lnTo>
                  <a:lnTo>
                    <a:pt x="0" y="487680"/>
                  </a:lnTo>
                  <a:close/>
                </a:path>
              </a:pathLst>
            </a:custGeom>
            <a:ln w="6350">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50" name="object 50"/>
          <p:cNvSpPr txBox="1"/>
          <p:nvPr/>
        </p:nvSpPr>
        <p:spPr>
          <a:xfrm>
            <a:off x="4534534" y="4415434"/>
            <a:ext cx="1766570" cy="391160"/>
          </a:xfrm>
          <a:prstGeom prst="rect">
            <a:avLst/>
          </a:prstGeom>
        </p:spPr>
        <p:txBody>
          <a:bodyPr vert="horz" wrap="square" lIns="0" tIns="12700" rIns="0" bIns="0" rtlCol="0">
            <a:spAutoFit/>
          </a:bodyPr>
          <a:lstStyle/>
          <a:p>
            <a:pPr marL="38100" marR="30480" lvl="0" indent="3175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3</a:t>
            </a:r>
            <a:r>
              <a:rPr kumimoji="0" sz="1200" b="0" i="0" u="none" strike="noStrike" kern="1200" cap="none" spc="-15" normalizeH="0" baseline="24305" noProof="0" dirty="0">
                <a:ln>
                  <a:noFill/>
                </a:ln>
                <a:solidFill>
                  <a:prstClr val="black"/>
                </a:solidFill>
                <a:effectLst/>
                <a:uLnTx/>
                <a:uFillTx/>
                <a:latin typeface="Calibri"/>
                <a:ea typeface="+mn-ea"/>
                <a:cs typeface="Calibri"/>
              </a:rPr>
              <a:t>rd</a:t>
            </a:r>
            <a:r>
              <a:rPr kumimoji="0" sz="1200" b="0" i="0" u="none" strike="noStrike" kern="1200" cap="none" spc="-7" normalizeH="0" baseline="24305"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Party Data/Simulations </a:t>
            </a:r>
            <a:r>
              <a:rPr kumimoji="0" sz="1200" b="0" i="0" u="none" strike="noStrike" kern="1200" cap="none" spc="-26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(e.g.</a:t>
            </a:r>
            <a:r>
              <a:rPr kumimoji="0" sz="1200" b="0" i="0" u="none" strike="noStrike" kern="1200" cap="none" spc="-1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POLARIS,</a:t>
            </a:r>
            <a:r>
              <a:rPr kumimoji="0" sz="1200" b="0" i="0" u="none" strike="noStrike" kern="1200" cap="none" spc="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BEAM,</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HIVE)</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51" name="object 51"/>
          <p:cNvGraphicFramePr>
            <a:graphicFrameLocks noGrp="1"/>
          </p:cNvGraphicFramePr>
          <p:nvPr/>
        </p:nvGraphicFramePr>
        <p:xfrm>
          <a:off x="4895278" y="1534477"/>
          <a:ext cx="1553210" cy="1391285"/>
        </p:xfrm>
        <a:graphic>
          <a:graphicData uri="http://schemas.openxmlformats.org/drawingml/2006/table">
            <a:tbl>
              <a:tblPr firstRow="1" bandRow="1">
                <a:tableStyleId>{2D5ABB26-0587-4C30-8999-92F81FD0307C}</a:tableStyleId>
              </a:tblPr>
              <a:tblGrid>
                <a:gridCol w="144145">
                  <a:extLst>
                    <a:ext uri="{9D8B030D-6E8A-4147-A177-3AD203B41FA5}">
                      <a16:colId xmlns:a16="http://schemas.microsoft.com/office/drawing/2014/main" val="20000"/>
                    </a:ext>
                  </a:extLst>
                </a:gridCol>
                <a:gridCol w="1207135">
                  <a:extLst>
                    <a:ext uri="{9D8B030D-6E8A-4147-A177-3AD203B41FA5}">
                      <a16:colId xmlns:a16="http://schemas.microsoft.com/office/drawing/2014/main" val="20001"/>
                    </a:ext>
                  </a:extLst>
                </a:gridCol>
                <a:gridCol w="159384">
                  <a:extLst>
                    <a:ext uri="{9D8B030D-6E8A-4147-A177-3AD203B41FA5}">
                      <a16:colId xmlns:a16="http://schemas.microsoft.com/office/drawing/2014/main" val="20002"/>
                    </a:ext>
                  </a:extLst>
                </a:gridCol>
              </a:tblGrid>
              <a:tr h="137795">
                <a:tc>
                  <a:txBody>
                    <a:bodyPr/>
                    <a:lstStyle/>
                    <a:p>
                      <a:pPr>
                        <a:lnSpc>
                          <a:spcPct val="100000"/>
                        </a:lnSpc>
                      </a:pPr>
                      <a:endParaRPr sz="700">
                        <a:latin typeface="Times New Roman"/>
                        <a:cs typeface="Times New Roman"/>
                      </a:endParaRPr>
                    </a:p>
                  </a:txBody>
                  <a:tcPr marL="0" marR="0" marT="0" marB="0">
                    <a:lnR w="9525">
                      <a:solidFill>
                        <a:srgbClr val="000000"/>
                      </a:solidFill>
                      <a:prstDash val="solid"/>
                    </a:lnR>
                    <a:lnB w="28575">
                      <a:solidFill>
                        <a:srgbClr val="000000"/>
                      </a:solidFill>
                      <a:prstDash val="solid"/>
                    </a:lnB>
                    <a:solidFill>
                      <a:srgbClr val="E1EFD9"/>
                    </a:solidFill>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28575">
                      <a:solidFill>
                        <a:srgbClr val="000000"/>
                      </a:solidFill>
                      <a:prstDash val="solid"/>
                    </a:lnB>
                    <a:solidFill>
                      <a:srgbClr val="FFFFFF"/>
                    </a:solidFill>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B w="28575">
                      <a:solidFill>
                        <a:srgbClr val="000000"/>
                      </a:solidFill>
                      <a:prstDash val="solid"/>
                    </a:lnB>
                    <a:solidFill>
                      <a:srgbClr val="E1EFD9"/>
                    </a:solidFill>
                  </a:tcPr>
                </a:tc>
                <a:extLst>
                  <a:ext uri="{0D108BD9-81ED-4DB2-BD59-A6C34878D82A}">
                    <a16:rowId xmlns:a16="http://schemas.microsoft.com/office/drawing/2014/main" val="10000"/>
                  </a:ext>
                </a:extLst>
              </a:tr>
              <a:tr h="139065">
                <a:tc>
                  <a:txBody>
                    <a:bodyPr/>
                    <a:lstStyle/>
                    <a:p>
                      <a:pPr>
                        <a:lnSpc>
                          <a:spcPct val="100000"/>
                        </a:lnSpc>
                      </a:pPr>
                      <a:endParaRPr sz="700">
                        <a:latin typeface="Times New Roman"/>
                        <a:cs typeface="Times New Roman"/>
                      </a:endParaRPr>
                    </a:p>
                  </a:txBody>
                  <a:tcPr marL="0" marR="0" marT="0" marB="0">
                    <a:lnL w="28575">
                      <a:solidFill>
                        <a:srgbClr val="000000"/>
                      </a:solidFill>
                      <a:prstDash val="solid"/>
                    </a:lnL>
                    <a:lnR w="9525">
                      <a:solidFill>
                        <a:srgbClr val="000000"/>
                      </a:solidFill>
                      <a:prstDash val="solid"/>
                    </a:lnR>
                    <a:lnT w="28575">
                      <a:solidFill>
                        <a:srgbClr val="000000"/>
                      </a:solidFill>
                      <a:prstDash val="solid"/>
                    </a:lnT>
                    <a:solidFill>
                      <a:srgbClr val="FFFFFF"/>
                    </a:solidFill>
                  </a:tcPr>
                </a:tc>
                <a:tc>
                  <a:txBody>
                    <a:bodyPr/>
                    <a:lstStyle/>
                    <a:p>
                      <a:pPr marL="98425">
                        <a:lnSpc>
                          <a:spcPts val="645"/>
                        </a:lnSpc>
                      </a:pPr>
                      <a:r>
                        <a:rPr sz="1200" b="1" spc="-5" dirty="0">
                          <a:latin typeface="Calibri"/>
                          <a:cs typeface="Calibri"/>
                        </a:rPr>
                        <a:t>Network</a:t>
                      </a:r>
                      <a:r>
                        <a:rPr sz="1200" b="1" spc="-35" dirty="0">
                          <a:latin typeface="Calibri"/>
                          <a:cs typeface="Calibri"/>
                        </a:rPr>
                        <a:t> </a:t>
                      </a:r>
                      <a:r>
                        <a:rPr sz="1200" b="1" spc="-5" dirty="0">
                          <a:latin typeface="Calibri"/>
                          <a:cs typeface="Calibri"/>
                        </a:rPr>
                        <a:t>Design</a:t>
                      </a:r>
                      <a:endParaRPr sz="1200">
                        <a:latin typeface="Calibri"/>
                        <a:cs typeface="Calibri"/>
                      </a:endParaRPr>
                    </a:p>
                  </a:txBody>
                  <a:tcPr marL="0" marR="0" marT="0" marB="0">
                    <a:lnL w="9525">
                      <a:solidFill>
                        <a:srgbClr val="000000"/>
                      </a:solidFill>
                      <a:prstDash val="solid"/>
                    </a:lnL>
                    <a:lnR w="9525">
                      <a:solidFill>
                        <a:srgbClr val="000000"/>
                      </a:solidFill>
                      <a:prstDash val="solid"/>
                    </a:lnR>
                    <a:lnT w="28575">
                      <a:solidFill>
                        <a:srgbClr val="000000"/>
                      </a:solidFill>
                      <a:prstDash val="solid"/>
                    </a:lnT>
                    <a:lnB w="9525">
                      <a:solidFill>
                        <a:srgbClr val="000000"/>
                      </a:solidFill>
                      <a:prstDash val="solid"/>
                    </a:lnB>
                    <a:solidFill>
                      <a:srgbClr val="FFFFFF"/>
                    </a:solidFill>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28575">
                      <a:solidFill>
                        <a:srgbClr val="000000"/>
                      </a:solidFill>
                      <a:prstDash val="solid"/>
                    </a:lnR>
                    <a:lnT w="28575">
                      <a:solidFill>
                        <a:srgbClr val="000000"/>
                      </a:solidFill>
                      <a:prstDash val="solid"/>
                    </a:lnT>
                    <a:solidFill>
                      <a:srgbClr val="FFFFFF"/>
                    </a:solidFill>
                  </a:tcPr>
                </a:tc>
                <a:extLst>
                  <a:ext uri="{0D108BD9-81ED-4DB2-BD59-A6C34878D82A}">
                    <a16:rowId xmlns:a16="http://schemas.microsoft.com/office/drawing/2014/main" val="10001"/>
                  </a:ext>
                </a:extLst>
              </a:tr>
              <a:tr h="1114425">
                <a:tc gridSpan="3">
                  <a:txBody>
                    <a:bodyPr/>
                    <a:lstStyle/>
                    <a:p>
                      <a:pPr marL="394335" marR="376555" algn="ctr">
                        <a:lnSpc>
                          <a:spcPct val="100000"/>
                        </a:lnSpc>
                        <a:spcBef>
                          <a:spcPts val="790"/>
                        </a:spcBef>
                      </a:pPr>
                      <a:r>
                        <a:rPr sz="1200" spc="-5" dirty="0">
                          <a:latin typeface="Calibri"/>
                          <a:cs typeface="Calibri"/>
                        </a:rPr>
                        <a:t>H</a:t>
                      </a:r>
                      <a:r>
                        <a:rPr sz="1200" dirty="0">
                          <a:latin typeface="Calibri"/>
                          <a:cs typeface="Calibri"/>
                        </a:rPr>
                        <a:t>ie</a:t>
                      </a:r>
                      <a:r>
                        <a:rPr sz="1200" spc="-20" dirty="0">
                          <a:latin typeface="Calibri"/>
                          <a:cs typeface="Calibri"/>
                        </a:rPr>
                        <a:t>r</a:t>
                      </a:r>
                      <a:r>
                        <a:rPr sz="1200" dirty="0">
                          <a:latin typeface="Calibri"/>
                          <a:cs typeface="Calibri"/>
                        </a:rPr>
                        <a:t>a</a:t>
                      </a:r>
                      <a:r>
                        <a:rPr sz="1200" spc="-10" dirty="0">
                          <a:latin typeface="Calibri"/>
                          <a:cs typeface="Calibri"/>
                        </a:rPr>
                        <a:t>r</a:t>
                      </a:r>
                      <a:r>
                        <a:rPr sz="1200" spc="-5" dirty="0">
                          <a:latin typeface="Calibri"/>
                          <a:cs typeface="Calibri"/>
                        </a:rPr>
                        <a:t>c</a:t>
                      </a:r>
                      <a:r>
                        <a:rPr sz="1200" dirty="0">
                          <a:latin typeface="Calibri"/>
                          <a:cs typeface="Calibri"/>
                        </a:rPr>
                        <a:t>hi</a:t>
                      </a:r>
                      <a:r>
                        <a:rPr sz="1200" spc="-15" dirty="0">
                          <a:latin typeface="Calibri"/>
                          <a:cs typeface="Calibri"/>
                        </a:rPr>
                        <a:t>c</a:t>
                      </a:r>
                      <a:r>
                        <a:rPr sz="1200" dirty="0">
                          <a:latin typeface="Calibri"/>
                          <a:cs typeface="Calibri"/>
                        </a:rPr>
                        <a:t>al  </a:t>
                      </a:r>
                      <a:r>
                        <a:rPr sz="1200" spc="-5" dirty="0">
                          <a:latin typeface="Calibri"/>
                          <a:cs typeface="Calibri"/>
                        </a:rPr>
                        <a:t>Clustering</a:t>
                      </a:r>
                      <a:endParaRPr sz="1200">
                        <a:latin typeface="Calibri"/>
                        <a:cs typeface="Calibri"/>
                      </a:endParaRPr>
                    </a:p>
                    <a:p>
                      <a:pPr>
                        <a:lnSpc>
                          <a:spcPct val="100000"/>
                        </a:lnSpc>
                        <a:spcBef>
                          <a:spcPts val="5"/>
                        </a:spcBef>
                      </a:pPr>
                      <a:endParaRPr sz="1450">
                        <a:latin typeface="Times New Roman"/>
                        <a:cs typeface="Times New Roman"/>
                      </a:endParaRPr>
                    </a:p>
                    <a:p>
                      <a:pPr marL="10160" algn="ctr">
                        <a:lnSpc>
                          <a:spcPct val="100000"/>
                        </a:lnSpc>
                        <a:spcBef>
                          <a:spcPts val="5"/>
                        </a:spcBef>
                      </a:pPr>
                      <a:r>
                        <a:rPr sz="1200" spc="-5" dirty="0">
                          <a:latin typeface="Calibri"/>
                          <a:cs typeface="Calibri"/>
                        </a:rPr>
                        <a:t>Utilization</a:t>
                      </a:r>
                      <a:r>
                        <a:rPr sz="1200" spc="-45" dirty="0">
                          <a:latin typeface="Calibri"/>
                          <a:cs typeface="Calibri"/>
                        </a:rPr>
                        <a:t> </a:t>
                      </a:r>
                      <a:r>
                        <a:rPr sz="1200" spc="-10" dirty="0">
                          <a:latin typeface="Calibri"/>
                          <a:cs typeface="Calibri"/>
                        </a:rPr>
                        <a:t>Data</a:t>
                      </a:r>
                      <a:endParaRPr sz="1200">
                        <a:latin typeface="Calibri"/>
                        <a:cs typeface="Calibri"/>
                      </a:endParaRPr>
                    </a:p>
                  </a:txBody>
                  <a:tcPr marL="0" marR="0" marT="100330" marB="0">
                    <a:lnL w="28575">
                      <a:solidFill>
                        <a:srgbClr val="000000"/>
                      </a:solidFill>
                      <a:prstDash val="solid"/>
                    </a:lnL>
                    <a:lnR w="28575">
                      <a:solidFill>
                        <a:srgbClr val="000000"/>
                      </a:solidFill>
                      <a:prstDash val="solid"/>
                    </a:lnR>
                    <a:lnB w="28575">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grpSp>
        <p:nvGrpSpPr>
          <p:cNvPr id="52" name="object 52"/>
          <p:cNvGrpSpPr/>
          <p:nvPr/>
        </p:nvGrpSpPr>
        <p:grpSpPr>
          <a:xfrm>
            <a:off x="1000467" y="600201"/>
            <a:ext cx="6664959" cy="4289425"/>
            <a:chOff x="1000467" y="600201"/>
            <a:chExt cx="6664959" cy="4289425"/>
          </a:xfrm>
        </p:grpSpPr>
        <p:sp>
          <p:nvSpPr>
            <p:cNvPr id="53" name="object 53"/>
            <p:cNvSpPr/>
            <p:nvPr/>
          </p:nvSpPr>
          <p:spPr>
            <a:xfrm>
              <a:off x="1000467" y="600201"/>
              <a:ext cx="6664959" cy="3304540"/>
            </a:xfrm>
            <a:custGeom>
              <a:avLst/>
              <a:gdLst/>
              <a:ahLst/>
              <a:cxnLst/>
              <a:rect l="l" t="t" r="r" b="b"/>
              <a:pathLst>
                <a:path w="6664959" h="3304540">
                  <a:moveTo>
                    <a:pt x="126974" y="2456942"/>
                  </a:moveTo>
                  <a:lnTo>
                    <a:pt x="120840" y="2445258"/>
                  </a:lnTo>
                  <a:lnTo>
                    <a:pt x="60998" y="2331212"/>
                  </a:lnTo>
                  <a:lnTo>
                    <a:pt x="0" y="2459482"/>
                  </a:lnTo>
                  <a:lnTo>
                    <a:pt x="53962" y="2458402"/>
                  </a:lnTo>
                  <a:lnTo>
                    <a:pt x="58000" y="2663698"/>
                  </a:lnTo>
                  <a:lnTo>
                    <a:pt x="77038" y="2663317"/>
                  </a:lnTo>
                  <a:lnTo>
                    <a:pt x="72999" y="2458034"/>
                  </a:lnTo>
                  <a:lnTo>
                    <a:pt x="126974" y="2456942"/>
                  </a:lnTo>
                  <a:close/>
                </a:path>
                <a:path w="6664959" h="3304540">
                  <a:moveTo>
                    <a:pt x="1048804" y="73025"/>
                  </a:moveTo>
                  <a:lnTo>
                    <a:pt x="1048550" y="53975"/>
                  </a:lnTo>
                  <a:lnTo>
                    <a:pt x="748703" y="57518"/>
                  </a:lnTo>
                  <a:lnTo>
                    <a:pt x="748068" y="3556"/>
                  </a:lnTo>
                  <a:lnTo>
                    <a:pt x="621830" y="68580"/>
                  </a:lnTo>
                  <a:lnTo>
                    <a:pt x="749592" y="130556"/>
                  </a:lnTo>
                  <a:lnTo>
                    <a:pt x="748944" y="76708"/>
                  </a:lnTo>
                  <a:lnTo>
                    <a:pt x="748931" y="76568"/>
                  </a:lnTo>
                  <a:lnTo>
                    <a:pt x="1048804" y="73025"/>
                  </a:lnTo>
                  <a:close/>
                </a:path>
                <a:path w="6664959" h="3304540">
                  <a:moveTo>
                    <a:pt x="4728375" y="2457450"/>
                  </a:moveTo>
                  <a:lnTo>
                    <a:pt x="4722165" y="2445385"/>
                  </a:lnTo>
                  <a:lnTo>
                    <a:pt x="4663478" y="2331212"/>
                  </a:lnTo>
                  <a:lnTo>
                    <a:pt x="4601502" y="2458974"/>
                  </a:lnTo>
                  <a:lnTo>
                    <a:pt x="4655363" y="2458339"/>
                  </a:lnTo>
                  <a:lnTo>
                    <a:pt x="4661192" y="2962275"/>
                  </a:lnTo>
                  <a:lnTo>
                    <a:pt x="4680242" y="2962021"/>
                  </a:lnTo>
                  <a:lnTo>
                    <a:pt x="4674413" y="2458110"/>
                  </a:lnTo>
                  <a:lnTo>
                    <a:pt x="4728375" y="2457450"/>
                  </a:lnTo>
                  <a:close/>
                </a:path>
                <a:path w="6664959" h="3304540">
                  <a:moveTo>
                    <a:pt x="5964339" y="3231515"/>
                  </a:moveTo>
                  <a:lnTo>
                    <a:pt x="5349786" y="3231515"/>
                  </a:lnTo>
                  <a:lnTo>
                    <a:pt x="5349786" y="3177540"/>
                  </a:lnTo>
                  <a:lnTo>
                    <a:pt x="5222786" y="3241040"/>
                  </a:lnTo>
                  <a:lnTo>
                    <a:pt x="5349786" y="3304540"/>
                  </a:lnTo>
                  <a:lnTo>
                    <a:pt x="5349786" y="3250565"/>
                  </a:lnTo>
                  <a:lnTo>
                    <a:pt x="5964339" y="3250565"/>
                  </a:lnTo>
                  <a:lnTo>
                    <a:pt x="5964339" y="3231515"/>
                  </a:lnTo>
                  <a:close/>
                </a:path>
                <a:path w="6664959" h="3304540">
                  <a:moveTo>
                    <a:pt x="6563779" y="53975"/>
                  </a:moveTo>
                  <a:lnTo>
                    <a:pt x="2394750" y="53975"/>
                  </a:lnTo>
                  <a:lnTo>
                    <a:pt x="2394750" y="0"/>
                  </a:lnTo>
                  <a:lnTo>
                    <a:pt x="2267737" y="63500"/>
                  </a:lnTo>
                  <a:lnTo>
                    <a:pt x="2394750" y="127000"/>
                  </a:lnTo>
                  <a:lnTo>
                    <a:pt x="2394750" y="73025"/>
                  </a:lnTo>
                  <a:lnTo>
                    <a:pt x="6544729" y="73025"/>
                  </a:lnTo>
                  <a:lnTo>
                    <a:pt x="6544729" y="943991"/>
                  </a:lnTo>
                  <a:lnTo>
                    <a:pt x="6563779" y="943991"/>
                  </a:lnTo>
                  <a:lnTo>
                    <a:pt x="6563779" y="73025"/>
                  </a:lnTo>
                  <a:lnTo>
                    <a:pt x="6563779" y="63500"/>
                  </a:lnTo>
                  <a:lnTo>
                    <a:pt x="6563779" y="53975"/>
                  </a:lnTo>
                  <a:close/>
                </a:path>
                <a:path w="6664959" h="3304540">
                  <a:moveTo>
                    <a:pt x="6664744" y="2925445"/>
                  </a:moveTo>
                  <a:lnTo>
                    <a:pt x="6610871" y="2925559"/>
                  </a:lnTo>
                  <a:lnTo>
                    <a:pt x="6610007" y="2352548"/>
                  </a:lnTo>
                  <a:lnTo>
                    <a:pt x="6590957" y="2352548"/>
                  </a:lnTo>
                  <a:lnTo>
                    <a:pt x="6591821" y="2925597"/>
                  </a:lnTo>
                  <a:lnTo>
                    <a:pt x="6537744" y="2925699"/>
                  </a:lnTo>
                  <a:lnTo>
                    <a:pt x="6601498" y="3052572"/>
                  </a:lnTo>
                  <a:lnTo>
                    <a:pt x="6658356" y="2938272"/>
                  </a:lnTo>
                  <a:lnTo>
                    <a:pt x="6664744" y="2925445"/>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54" name="object 54"/>
            <p:cNvPicPr/>
            <p:nvPr/>
          </p:nvPicPr>
          <p:blipFill>
            <a:blip r:embed="rId14" cstate="print"/>
            <a:stretch>
              <a:fillRect/>
            </a:stretch>
          </p:blipFill>
          <p:spPr>
            <a:xfrm>
              <a:off x="1220724" y="4443984"/>
              <a:ext cx="1167384" cy="441959"/>
            </a:xfrm>
            <a:prstGeom prst="rect">
              <a:avLst/>
            </a:prstGeom>
          </p:spPr>
        </p:pic>
        <p:sp>
          <p:nvSpPr>
            <p:cNvPr id="55" name="object 55"/>
            <p:cNvSpPr/>
            <p:nvPr/>
          </p:nvSpPr>
          <p:spPr>
            <a:xfrm>
              <a:off x="1220724" y="4443984"/>
              <a:ext cx="1167765" cy="441959"/>
            </a:xfrm>
            <a:custGeom>
              <a:avLst/>
              <a:gdLst/>
              <a:ahLst/>
              <a:cxnLst/>
              <a:rect l="l" t="t" r="r" b="b"/>
              <a:pathLst>
                <a:path w="1167764" h="441960">
                  <a:moveTo>
                    <a:pt x="0" y="441959"/>
                  </a:moveTo>
                  <a:lnTo>
                    <a:pt x="1167384" y="441959"/>
                  </a:lnTo>
                  <a:lnTo>
                    <a:pt x="1167384" y="0"/>
                  </a:lnTo>
                  <a:lnTo>
                    <a:pt x="0" y="0"/>
                  </a:lnTo>
                  <a:lnTo>
                    <a:pt x="0" y="441959"/>
                  </a:lnTo>
                  <a:close/>
                </a:path>
              </a:pathLst>
            </a:custGeom>
            <a:ln w="6350">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56" name="object 56"/>
          <p:cNvSpPr txBox="1"/>
          <p:nvPr/>
        </p:nvSpPr>
        <p:spPr>
          <a:xfrm>
            <a:off x="1355852" y="4461154"/>
            <a:ext cx="894715" cy="391795"/>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Le</a:t>
            </a:r>
            <a:r>
              <a:rPr kumimoji="0" sz="1200" b="0" i="0" u="none" strike="noStrike" kern="1200" cap="none" spc="-20" normalizeH="0" baseline="0" noProof="0" dirty="0">
                <a:ln>
                  <a:noFill/>
                </a:ln>
                <a:solidFill>
                  <a:prstClr val="black"/>
                </a:solidFill>
                <a:effectLst/>
                <a:uLnTx/>
                <a:uFillTx/>
                <a:latin typeface="Calibri"/>
                <a:ea typeface="+mn-ea"/>
                <a:cs typeface="Calibri"/>
              </a:rPr>
              <a:t>v</a:t>
            </a:r>
            <a:r>
              <a:rPr kumimoji="0" sz="1200" b="0" i="0" u="none" strike="noStrike" kern="1200" cap="none" spc="0" normalizeH="0" baseline="0" noProof="0" dirty="0">
                <a:ln>
                  <a:noFill/>
                </a:ln>
                <a:solidFill>
                  <a:prstClr val="black"/>
                </a:solidFill>
                <a:effectLst/>
                <a:uLnTx/>
                <a:uFillTx/>
                <a:latin typeface="Calibri"/>
                <a:ea typeface="+mn-ea"/>
                <a:cs typeface="Calibri"/>
              </a:rPr>
              <a:t>eli</a:t>
            </a:r>
            <a:r>
              <a:rPr kumimoji="0" sz="1200" b="0" i="0" u="none" strike="noStrike" kern="1200" cap="none" spc="-20" normalizeH="0" baseline="0" noProof="0" dirty="0">
                <a:ln>
                  <a:noFill/>
                </a:ln>
                <a:solidFill>
                  <a:prstClr val="black"/>
                </a:solidFill>
                <a:effectLst/>
                <a:uLnTx/>
                <a:uFillTx/>
                <a:latin typeface="Calibri"/>
                <a:ea typeface="+mn-ea"/>
                <a:cs typeface="Calibri"/>
              </a:rPr>
              <a:t>z</a:t>
            </a:r>
            <a:r>
              <a:rPr kumimoji="0" sz="1200" b="0" i="0" u="none" strike="noStrike" kern="1200" cap="none" spc="0" normalizeH="0" baseline="0" noProof="0" dirty="0">
                <a:ln>
                  <a:noFill/>
                </a:ln>
                <a:solidFill>
                  <a:prstClr val="black"/>
                </a:solidFill>
                <a:effectLst/>
                <a:uLnTx/>
                <a:uFillTx/>
                <a:latin typeface="Calibri"/>
                <a:ea typeface="+mn-ea"/>
                <a:cs typeface="Calibri"/>
              </a:rPr>
              <a:t>ed</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C</a:t>
            </a:r>
            <a:r>
              <a:rPr kumimoji="0" sz="1200" b="0" i="0" u="none" strike="noStrike" kern="1200" cap="none" spc="-5" normalizeH="0" baseline="0" noProof="0" dirty="0">
                <a:ln>
                  <a:noFill/>
                </a:ln>
                <a:solidFill>
                  <a:prstClr val="black"/>
                </a:solidFill>
                <a:effectLst/>
                <a:uLnTx/>
                <a:uFillTx/>
                <a:latin typeface="Calibri"/>
                <a:ea typeface="+mn-ea"/>
                <a:cs typeface="Calibri"/>
              </a:rPr>
              <a:t>o</a:t>
            </a:r>
            <a:r>
              <a:rPr kumimoji="0" sz="1200" b="0" i="0" u="none" strike="noStrike" kern="1200" cap="none" spc="-15" normalizeH="0" baseline="0" noProof="0" dirty="0">
                <a:ln>
                  <a:noFill/>
                </a:ln>
                <a:solidFill>
                  <a:prstClr val="black"/>
                </a:solidFill>
                <a:effectLst/>
                <a:uLnTx/>
                <a:uFillTx/>
                <a:latin typeface="Calibri"/>
                <a:ea typeface="+mn-ea"/>
                <a:cs typeface="Calibri"/>
              </a:rPr>
              <a:t>s</a:t>
            </a:r>
            <a:r>
              <a:rPr kumimoji="0" sz="1200" b="0" i="0" u="none" strike="noStrike" kern="1200" cap="none" spc="0" normalizeH="0" baseline="0" noProof="0" dirty="0">
                <a:ln>
                  <a:noFill/>
                </a:ln>
                <a:solidFill>
                  <a:prstClr val="black"/>
                </a:solidFill>
                <a:effectLst/>
                <a:uLnTx/>
                <a:uFillTx/>
                <a:latin typeface="Calibri"/>
                <a:ea typeface="+mn-ea"/>
                <a:cs typeface="Calibri"/>
              </a:rPr>
              <a:t>t</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1905" marR="0" lvl="0" indent="0" algn="ctr" defTabSz="914400" rtl="0" eaLnBrk="1" fontAlgn="auto" latinLnBrk="0" hangingPunct="1">
              <a:lnSpc>
                <a:spcPct val="100000"/>
              </a:lnSpc>
              <a:spcBef>
                <a:spcPts val="5"/>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of</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Charging</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57" name="object 57"/>
          <p:cNvGrpSpPr/>
          <p:nvPr/>
        </p:nvGrpSpPr>
        <p:grpSpPr>
          <a:xfrm>
            <a:off x="1040511" y="121920"/>
            <a:ext cx="6571615" cy="4902200"/>
            <a:chOff x="1040511" y="121920"/>
            <a:chExt cx="6571615" cy="4902200"/>
          </a:xfrm>
        </p:grpSpPr>
        <p:sp>
          <p:nvSpPr>
            <p:cNvPr id="58" name="object 58"/>
            <p:cNvSpPr/>
            <p:nvPr/>
          </p:nvSpPr>
          <p:spPr>
            <a:xfrm>
              <a:off x="1040511" y="2242819"/>
              <a:ext cx="6571615" cy="2781300"/>
            </a:xfrm>
            <a:custGeom>
              <a:avLst/>
              <a:gdLst/>
              <a:ahLst/>
              <a:cxnLst/>
              <a:rect l="l" t="t" r="r" b="b"/>
              <a:pathLst>
                <a:path w="6571615" h="2781300">
                  <a:moveTo>
                    <a:pt x="1806702" y="815594"/>
                  </a:moveTo>
                  <a:lnTo>
                    <a:pt x="1800352" y="802894"/>
                  </a:lnTo>
                  <a:lnTo>
                    <a:pt x="1743202" y="688594"/>
                  </a:lnTo>
                  <a:lnTo>
                    <a:pt x="1679702" y="815594"/>
                  </a:lnTo>
                  <a:lnTo>
                    <a:pt x="1733677" y="815594"/>
                  </a:lnTo>
                  <a:lnTo>
                    <a:pt x="1733677" y="1433068"/>
                  </a:lnTo>
                  <a:lnTo>
                    <a:pt x="1116330" y="1433068"/>
                  </a:lnTo>
                  <a:lnTo>
                    <a:pt x="1116330" y="2196604"/>
                  </a:lnTo>
                  <a:lnTo>
                    <a:pt x="1135380" y="2196604"/>
                  </a:lnTo>
                  <a:lnTo>
                    <a:pt x="1135380" y="1452118"/>
                  </a:lnTo>
                  <a:lnTo>
                    <a:pt x="1752727" y="1452118"/>
                  </a:lnTo>
                  <a:lnTo>
                    <a:pt x="1752727" y="1433068"/>
                  </a:lnTo>
                  <a:lnTo>
                    <a:pt x="1752727" y="815594"/>
                  </a:lnTo>
                  <a:lnTo>
                    <a:pt x="1806702" y="815594"/>
                  </a:lnTo>
                  <a:close/>
                </a:path>
                <a:path w="6571615" h="2781300">
                  <a:moveTo>
                    <a:pt x="5815444" y="73152"/>
                  </a:moveTo>
                  <a:lnTo>
                    <a:pt x="5718556" y="73152"/>
                  </a:lnTo>
                  <a:lnTo>
                    <a:pt x="5705830" y="73152"/>
                  </a:lnTo>
                  <a:lnTo>
                    <a:pt x="5705348" y="127000"/>
                  </a:lnTo>
                  <a:lnTo>
                    <a:pt x="5815444" y="73152"/>
                  </a:lnTo>
                  <a:close/>
                </a:path>
                <a:path w="6571615" h="2781300">
                  <a:moveTo>
                    <a:pt x="5832856" y="64643"/>
                  </a:moveTo>
                  <a:lnTo>
                    <a:pt x="5706491" y="0"/>
                  </a:lnTo>
                  <a:lnTo>
                    <a:pt x="5705995" y="54000"/>
                  </a:lnTo>
                  <a:lnTo>
                    <a:pt x="5379466" y="51181"/>
                  </a:lnTo>
                  <a:lnTo>
                    <a:pt x="5379212" y="70231"/>
                  </a:lnTo>
                  <a:lnTo>
                    <a:pt x="5705830" y="73050"/>
                  </a:lnTo>
                  <a:lnTo>
                    <a:pt x="5718556" y="73152"/>
                  </a:lnTo>
                  <a:lnTo>
                    <a:pt x="5815673" y="73050"/>
                  </a:lnTo>
                  <a:lnTo>
                    <a:pt x="5832856" y="64643"/>
                  </a:lnTo>
                  <a:close/>
                </a:path>
                <a:path w="6571615" h="2781300">
                  <a:moveTo>
                    <a:pt x="6571361" y="1785874"/>
                  </a:moveTo>
                  <a:lnTo>
                    <a:pt x="6552311" y="1785874"/>
                  </a:lnTo>
                  <a:lnTo>
                    <a:pt x="6552311" y="2762148"/>
                  </a:lnTo>
                  <a:lnTo>
                    <a:pt x="19050" y="2762148"/>
                  </a:lnTo>
                  <a:lnTo>
                    <a:pt x="19050" y="2432177"/>
                  </a:lnTo>
                  <a:lnTo>
                    <a:pt x="53975" y="2432177"/>
                  </a:lnTo>
                  <a:lnTo>
                    <a:pt x="53975" y="2486152"/>
                  </a:lnTo>
                  <a:lnTo>
                    <a:pt x="161925" y="2432177"/>
                  </a:lnTo>
                  <a:lnTo>
                    <a:pt x="180975" y="2422652"/>
                  </a:lnTo>
                  <a:lnTo>
                    <a:pt x="161925" y="2413127"/>
                  </a:lnTo>
                  <a:lnTo>
                    <a:pt x="53975" y="2359152"/>
                  </a:lnTo>
                  <a:lnTo>
                    <a:pt x="53975" y="2413127"/>
                  </a:lnTo>
                  <a:lnTo>
                    <a:pt x="0" y="2413127"/>
                  </a:lnTo>
                  <a:lnTo>
                    <a:pt x="0" y="2781185"/>
                  </a:lnTo>
                  <a:lnTo>
                    <a:pt x="6571361" y="2781185"/>
                  </a:lnTo>
                  <a:lnTo>
                    <a:pt x="6571361" y="2771673"/>
                  </a:lnTo>
                  <a:lnTo>
                    <a:pt x="19050" y="2771660"/>
                  </a:lnTo>
                  <a:lnTo>
                    <a:pt x="6552311" y="2771660"/>
                  </a:lnTo>
                  <a:lnTo>
                    <a:pt x="6571361" y="2771673"/>
                  </a:lnTo>
                  <a:lnTo>
                    <a:pt x="6571361" y="2762148"/>
                  </a:lnTo>
                  <a:lnTo>
                    <a:pt x="6571361" y="1785874"/>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59" name="object 59"/>
            <p:cNvPicPr/>
            <p:nvPr/>
          </p:nvPicPr>
          <p:blipFill>
            <a:blip r:embed="rId15" cstate="print"/>
            <a:stretch>
              <a:fillRect/>
            </a:stretch>
          </p:blipFill>
          <p:spPr>
            <a:xfrm>
              <a:off x="2048255" y="121920"/>
              <a:ext cx="1645920" cy="312420"/>
            </a:xfrm>
            <a:prstGeom prst="rect">
              <a:avLst/>
            </a:prstGeom>
          </p:spPr>
        </p:pic>
      </p:grpSp>
      <p:sp>
        <p:nvSpPr>
          <p:cNvPr id="60" name="object 60"/>
          <p:cNvSpPr txBox="1"/>
          <p:nvPr/>
        </p:nvSpPr>
        <p:spPr>
          <a:xfrm>
            <a:off x="2048255" y="121920"/>
            <a:ext cx="1645920" cy="312420"/>
          </a:xfrm>
          <a:prstGeom prst="rect">
            <a:avLst/>
          </a:prstGeom>
          <a:ln w="6350">
            <a:solidFill>
              <a:srgbClr val="5B9BD4"/>
            </a:solidFill>
          </a:ln>
        </p:spPr>
        <p:txBody>
          <a:bodyPr vert="horz" wrap="square" lIns="0" tIns="55244" rIns="0" bIns="0" rtlCol="0">
            <a:spAutoFit/>
          </a:bodyPr>
          <a:lstStyle/>
          <a:p>
            <a:pPr marL="182245" marR="0" lvl="0" indent="0" algn="l" defTabSz="914400" rtl="0" eaLnBrk="1" fontAlgn="auto" latinLnBrk="0" hangingPunct="1">
              <a:lnSpc>
                <a:spcPct val="100000"/>
              </a:lnSpc>
              <a:spcBef>
                <a:spcPts val="434"/>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CEC/EAD,</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CARB/MSS</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61" name="object 61"/>
          <p:cNvGrpSpPr/>
          <p:nvPr/>
        </p:nvGrpSpPr>
        <p:grpSpPr>
          <a:xfrm>
            <a:off x="999147" y="215138"/>
            <a:ext cx="3940810" cy="3462654"/>
            <a:chOff x="999147" y="215138"/>
            <a:chExt cx="3940810" cy="3462654"/>
          </a:xfrm>
        </p:grpSpPr>
        <p:sp>
          <p:nvSpPr>
            <p:cNvPr id="62" name="object 62"/>
            <p:cNvSpPr/>
            <p:nvPr/>
          </p:nvSpPr>
          <p:spPr>
            <a:xfrm>
              <a:off x="999147" y="215137"/>
              <a:ext cx="1050290" cy="1282700"/>
            </a:xfrm>
            <a:custGeom>
              <a:avLst/>
              <a:gdLst/>
              <a:ahLst/>
              <a:cxnLst/>
              <a:rect l="l" t="t" r="r" b="b"/>
              <a:pathLst>
                <a:path w="1050289" h="1282700">
                  <a:moveTo>
                    <a:pt x="127000" y="1155954"/>
                  </a:moveTo>
                  <a:lnTo>
                    <a:pt x="73012" y="1155420"/>
                  </a:lnTo>
                  <a:lnTo>
                    <a:pt x="78359" y="579755"/>
                  </a:lnTo>
                  <a:lnTo>
                    <a:pt x="59309" y="579501"/>
                  </a:lnTo>
                  <a:lnTo>
                    <a:pt x="53975" y="1155230"/>
                  </a:lnTo>
                  <a:lnTo>
                    <a:pt x="0" y="1154684"/>
                  </a:lnTo>
                  <a:lnTo>
                    <a:pt x="62318" y="1282319"/>
                  </a:lnTo>
                  <a:lnTo>
                    <a:pt x="120751" y="1168146"/>
                  </a:lnTo>
                  <a:lnTo>
                    <a:pt x="127000" y="1155954"/>
                  </a:lnTo>
                  <a:close/>
                </a:path>
                <a:path w="1050289" h="1282700">
                  <a:moveTo>
                    <a:pt x="1049997" y="54991"/>
                  </a:moveTo>
                  <a:lnTo>
                    <a:pt x="750189" y="53898"/>
                  </a:lnTo>
                  <a:lnTo>
                    <a:pt x="750404" y="0"/>
                  </a:lnTo>
                  <a:lnTo>
                    <a:pt x="623150" y="62992"/>
                  </a:lnTo>
                  <a:lnTo>
                    <a:pt x="749896" y="127000"/>
                  </a:lnTo>
                  <a:lnTo>
                    <a:pt x="750112" y="72948"/>
                  </a:lnTo>
                  <a:lnTo>
                    <a:pt x="1049870" y="74041"/>
                  </a:lnTo>
                  <a:lnTo>
                    <a:pt x="1049997" y="54991"/>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63" name="object 63"/>
            <p:cNvPicPr/>
            <p:nvPr/>
          </p:nvPicPr>
          <p:blipFill>
            <a:blip r:embed="rId16" cstate="print"/>
            <a:stretch>
              <a:fillRect/>
            </a:stretch>
          </p:blipFill>
          <p:spPr>
            <a:xfrm>
              <a:off x="3994403" y="3176015"/>
              <a:ext cx="941831" cy="498348"/>
            </a:xfrm>
            <a:prstGeom prst="rect">
              <a:avLst/>
            </a:prstGeom>
          </p:spPr>
        </p:pic>
        <p:sp>
          <p:nvSpPr>
            <p:cNvPr id="64" name="object 64"/>
            <p:cNvSpPr/>
            <p:nvPr/>
          </p:nvSpPr>
          <p:spPr>
            <a:xfrm>
              <a:off x="3994403" y="3176015"/>
              <a:ext cx="942340" cy="498475"/>
            </a:xfrm>
            <a:custGeom>
              <a:avLst/>
              <a:gdLst/>
              <a:ahLst/>
              <a:cxnLst/>
              <a:rect l="l" t="t" r="r" b="b"/>
              <a:pathLst>
                <a:path w="942339" h="498475">
                  <a:moveTo>
                    <a:pt x="0" y="498348"/>
                  </a:moveTo>
                  <a:lnTo>
                    <a:pt x="941831" y="498348"/>
                  </a:lnTo>
                  <a:lnTo>
                    <a:pt x="941831" y="0"/>
                  </a:lnTo>
                  <a:lnTo>
                    <a:pt x="0" y="0"/>
                  </a:lnTo>
                  <a:lnTo>
                    <a:pt x="0" y="498348"/>
                  </a:lnTo>
                  <a:close/>
                </a:path>
              </a:pathLst>
            </a:custGeom>
            <a:ln w="6350">
              <a:solidFill>
                <a:srgbClr val="6FAC4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65" name="object 65"/>
          <p:cNvSpPr txBox="1"/>
          <p:nvPr/>
        </p:nvSpPr>
        <p:spPr>
          <a:xfrm>
            <a:off x="3997578" y="3220973"/>
            <a:ext cx="935990" cy="208279"/>
          </a:xfrm>
          <a:prstGeom prst="rect">
            <a:avLst/>
          </a:prstGeom>
        </p:spPr>
        <p:txBody>
          <a:bodyPr vert="horz" wrap="square" lIns="0" tIns="12700" rIns="0" bIns="0" rtlCol="0">
            <a:spAutoFit/>
          </a:bodyPr>
          <a:lstStyle/>
          <a:p>
            <a:pPr marL="196215"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Charging</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66" name="object 66"/>
          <p:cNvSpPr txBox="1"/>
          <p:nvPr/>
        </p:nvSpPr>
        <p:spPr>
          <a:xfrm>
            <a:off x="3997578" y="3403853"/>
            <a:ext cx="935990" cy="208279"/>
          </a:xfrm>
          <a:prstGeom prst="rect">
            <a:avLst/>
          </a:prstGeom>
        </p:spPr>
        <p:txBody>
          <a:bodyPr vert="horz" wrap="square" lIns="0" tIns="12700" rIns="0" bIns="0" rtlCol="0">
            <a:spAutoFit/>
          </a:bodyPr>
          <a:lstStyle/>
          <a:p>
            <a:pPr marL="205104"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Demand</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67" name="object 67"/>
          <p:cNvGrpSpPr/>
          <p:nvPr/>
        </p:nvGrpSpPr>
        <p:grpSpPr>
          <a:xfrm>
            <a:off x="3008122" y="85343"/>
            <a:ext cx="5815965" cy="4599305"/>
            <a:chOff x="3008122" y="85343"/>
            <a:chExt cx="5815965" cy="4599305"/>
          </a:xfrm>
        </p:grpSpPr>
        <p:sp>
          <p:nvSpPr>
            <p:cNvPr id="68" name="object 68"/>
            <p:cNvSpPr/>
            <p:nvPr/>
          </p:nvSpPr>
          <p:spPr>
            <a:xfrm>
              <a:off x="3008122" y="2240025"/>
              <a:ext cx="1900555" cy="2444750"/>
            </a:xfrm>
            <a:custGeom>
              <a:avLst/>
              <a:gdLst/>
              <a:ahLst/>
              <a:cxnLst/>
              <a:rect l="l" t="t" r="r" b="b"/>
              <a:pathLst>
                <a:path w="1900554" h="2444750">
                  <a:moveTo>
                    <a:pt x="127000" y="809256"/>
                  </a:moveTo>
                  <a:lnTo>
                    <a:pt x="120650" y="796544"/>
                  </a:lnTo>
                  <a:lnTo>
                    <a:pt x="63500" y="682244"/>
                  </a:lnTo>
                  <a:lnTo>
                    <a:pt x="0" y="809256"/>
                  </a:lnTo>
                  <a:lnTo>
                    <a:pt x="53975" y="809256"/>
                  </a:lnTo>
                  <a:lnTo>
                    <a:pt x="53975" y="2102510"/>
                  </a:lnTo>
                  <a:lnTo>
                    <a:pt x="73025" y="2102510"/>
                  </a:lnTo>
                  <a:lnTo>
                    <a:pt x="73025" y="809256"/>
                  </a:lnTo>
                  <a:lnTo>
                    <a:pt x="127000" y="809256"/>
                  </a:lnTo>
                  <a:close/>
                </a:path>
                <a:path w="1900554" h="2444750">
                  <a:moveTo>
                    <a:pt x="987933" y="1185418"/>
                  </a:moveTo>
                  <a:lnTo>
                    <a:pt x="968883" y="1175893"/>
                  </a:lnTo>
                  <a:lnTo>
                    <a:pt x="860933" y="1121918"/>
                  </a:lnTo>
                  <a:lnTo>
                    <a:pt x="860933" y="1175893"/>
                  </a:lnTo>
                  <a:lnTo>
                    <a:pt x="771017" y="1175893"/>
                  </a:lnTo>
                  <a:lnTo>
                    <a:pt x="771017" y="682244"/>
                  </a:lnTo>
                  <a:lnTo>
                    <a:pt x="751967" y="682244"/>
                  </a:lnTo>
                  <a:lnTo>
                    <a:pt x="751967" y="1194943"/>
                  </a:lnTo>
                  <a:lnTo>
                    <a:pt x="860933" y="1194943"/>
                  </a:lnTo>
                  <a:lnTo>
                    <a:pt x="860933" y="1248918"/>
                  </a:lnTo>
                  <a:lnTo>
                    <a:pt x="968883" y="1194943"/>
                  </a:lnTo>
                  <a:lnTo>
                    <a:pt x="987933" y="1185418"/>
                  </a:lnTo>
                  <a:close/>
                </a:path>
                <a:path w="1900554" h="2444750">
                  <a:moveTo>
                    <a:pt x="1252601" y="2379980"/>
                  </a:moveTo>
                  <a:lnTo>
                    <a:pt x="1234973" y="2371344"/>
                  </a:lnTo>
                  <a:lnTo>
                    <a:pt x="1125093" y="2317470"/>
                  </a:lnTo>
                  <a:lnTo>
                    <a:pt x="1125461" y="2371445"/>
                  </a:lnTo>
                  <a:lnTo>
                    <a:pt x="947293" y="2372830"/>
                  </a:lnTo>
                  <a:lnTo>
                    <a:pt x="947547" y="2391880"/>
                  </a:lnTo>
                  <a:lnTo>
                    <a:pt x="1125601" y="2390495"/>
                  </a:lnTo>
                  <a:lnTo>
                    <a:pt x="1125982" y="2444470"/>
                  </a:lnTo>
                  <a:lnTo>
                    <a:pt x="1252601" y="2379980"/>
                  </a:lnTo>
                  <a:close/>
                </a:path>
                <a:path w="1900554" h="2444750">
                  <a:moveTo>
                    <a:pt x="1521460" y="1562100"/>
                  </a:moveTo>
                  <a:lnTo>
                    <a:pt x="1515110" y="1549400"/>
                  </a:lnTo>
                  <a:lnTo>
                    <a:pt x="1457960" y="1435100"/>
                  </a:lnTo>
                  <a:lnTo>
                    <a:pt x="1394460" y="1562100"/>
                  </a:lnTo>
                  <a:lnTo>
                    <a:pt x="1448435" y="1562100"/>
                  </a:lnTo>
                  <a:lnTo>
                    <a:pt x="1448435" y="2136343"/>
                  </a:lnTo>
                  <a:lnTo>
                    <a:pt x="1467485" y="2136343"/>
                  </a:lnTo>
                  <a:lnTo>
                    <a:pt x="1467485" y="1562100"/>
                  </a:lnTo>
                  <a:lnTo>
                    <a:pt x="1521460" y="1562100"/>
                  </a:lnTo>
                  <a:close/>
                </a:path>
                <a:path w="1900554" h="2444750">
                  <a:moveTo>
                    <a:pt x="1900428" y="63500"/>
                  </a:moveTo>
                  <a:lnTo>
                    <a:pt x="1881378" y="53975"/>
                  </a:lnTo>
                  <a:lnTo>
                    <a:pt x="1773428" y="0"/>
                  </a:lnTo>
                  <a:lnTo>
                    <a:pt x="1773428" y="53975"/>
                  </a:lnTo>
                  <a:lnTo>
                    <a:pt x="1448435" y="53975"/>
                  </a:lnTo>
                  <a:lnTo>
                    <a:pt x="1448435" y="936117"/>
                  </a:lnTo>
                  <a:lnTo>
                    <a:pt x="1467485" y="936117"/>
                  </a:lnTo>
                  <a:lnTo>
                    <a:pt x="1467485" y="73025"/>
                  </a:lnTo>
                  <a:lnTo>
                    <a:pt x="1773428" y="73025"/>
                  </a:lnTo>
                  <a:lnTo>
                    <a:pt x="1773428" y="127000"/>
                  </a:lnTo>
                  <a:lnTo>
                    <a:pt x="1881378" y="73025"/>
                  </a:lnTo>
                  <a:lnTo>
                    <a:pt x="1900428" y="635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69" name="object 69"/>
            <p:cNvPicPr/>
            <p:nvPr/>
          </p:nvPicPr>
          <p:blipFill>
            <a:blip r:embed="rId17" cstate="print"/>
            <a:stretch>
              <a:fillRect/>
            </a:stretch>
          </p:blipFill>
          <p:spPr>
            <a:xfrm>
              <a:off x="8010143" y="85343"/>
              <a:ext cx="813816" cy="995172"/>
            </a:xfrm>
            <a:prstGeom prst="rect">
              <a:avLst/>
            </a:prstGeom>
          </p:spPr>
        </p:pic>
      </p:grpSp>
    </p:spTree>
    <p:extLst>
      <p:ext uri="{BB962C8B-B14F-4D97-AF65-F5344CB8AC3E}">
        <p14:creationId xmlns:p14="http://schemas.microsoft.com/office/powerpoint/2010/main" val="28860981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398256" y="4867147"/>
            <a:ext cx="514984" cy="1479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475"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4</a:t>
            </a:r>
            <a:endParaRPr kumimoji="0" sz="8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p:nvPr/>
        </p:nvSpPr>
        <p:spPr>
          <a:xfrm>
            <a:off x="457200" y="0"/>
            <a:ext cx="7847330" cy="669290"/>
          </a:xfrm>
          <a:custGeom>
            <a:avLst/>
            <a:gdLst/>
            <a:ahLst/>
            <a:cxnLst/>
            <a:rect l="l" t="t" r="r" b="b"/>
            <a:pathLst>
              <a:path w="7847330" h="669290">
                <a:moveTo>
                  <a:pt x="7847076" y="0"/>
                </a:moveTo>
                <a:lnTo>
                  <a:pt x="0" y="0"/>
                </a:lnTo>
                <a:lnTo>
                  <a:pt x="0" y="669036"/>
                </a:lnTo>
                <a:lnTo>
                  <a:pt x="7847076" y="669036"/>
                </a:lnTo>
                <a:lnTo>
                  <a:pt x="7847076"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795934" y="53086"/>
            <a:ext cx="7167880" cy="452120"/>
          </a:xfrm>
          <a:prstGeom prst="rect">
            <a:avLst/>
          </a:prstGeom>
        </p:spPr>
        <p:txBody>
          <a:bodyPr vert="horz" wrap="square" lIns="0" tIns="12065" rIns="0" bIns="0" rtlCol="0">
            <a:spAutoFit/>
          </a:bodyPr>
          <a:lstStyle/>
          <a:p>
            <a:pPr marL="12700">
              <a:lnSpc>
                <a:spcPct val="100000"/>
              </a:lnSpc>
              <a:spcBef>
                <a:spcPts val="95"/>
              </a:spcBef>
            </a:pPr>
            <a:r>
              <a:rPr sz="2800" spc="-15" dirty="0"/>
              <a:t>Bottom</a:t>
            </a:r>
            <a:r>
              <a:rPr sz="2800" spc="-10" dirty="0"/>
              <a:t> </a:t>
            </a:r>
            <a:r>
              <a:rPr sz="2800" dirty="0"/>
              <a:t>Up</a:t>
            </a:r>
            <a:r>
              <a:rPr sz="2800" spc="5" dirty="0"/>
              <a:t> </a:t>
            </a:r>
            <a:r>
              <a:rPr sz="2800" spc="-15" dirty="0"/>
              <a:t>EVI-Pro</a:t>
            </a:r>
            <a:r>
              <a:rPr sz="2800" spc="20" dirty="0"/>
              <a:t> </a:t>
            </a:r>
            <a:r>
              <a:rPr sz="2800" spc="-10" dirty="0"/>
              <a:t>Driving</a:t>
            </a:r>
            <a:r>
              <a:rPr sz="2800" spc="15" dirty="0"/>
              <a:t> </a:t>
            </a:r>
            <a:r>
              <a:rPr sz="2800" spc="-5" dirty="0"/>
              <a:t>/ </a:t>
            </a:r>
            <a:r>
              <a:rPr sz="2800" spc="-10" dirty="0"/>
              <a:t>Charging</a:t>
            </a:r>
            <a:r>
              <a:rPr sz="2800" spc="5" dirty="0"/>
              <a:t> </a:t>
            </a:r>
            <a:r>
              <a:rPr sz="2800" spc="-10" dirty="0"/>
              <a:t>Simulations</a:t>
            </a:r>
            <a:endParaRPr sz="2800"/>
          </a:p>
        </p:txBody>
      </p:sp>
      <p:pic>
        <p:nvPicPr>
          <p:cNvPr id="5" name="object 5"/>
          <p:cNvPicPr/>
          <p:nvPr/>
        </p:nvPicPr>
        <p:blipFill>
          <a:blip r:embed="rId2" cstate="print"/>
          <a:stretch>
            <a:fillRect/>
          </a:stretch>
        </p:blipFill>
        <p:spPr>
          <a:xfrm>
            <a:off x="8432292" y="59435"/>
            <a:ext cx="509016" cy="620268"/>
          </a:xfrm>
          <a:prstGeom prst="rect">
            <a:avLst/>
          </a:prstGeom>
        </p:spPr>
      </p:pic>
      <p:grpSp>
        <p:nvGrpSpPr>
          <p:cNvPr id="6" name="object 6"/>
          <p:cNvGrpSpPr/>
          <p:nvPr/>
        </p:nvGrpSpPr>
        <p:grpSpPr>
          <a:xfrm>
            <a:off x="739343" y="1263014"/>
            <a:ext cx="2552700" cy="1066800"/>
            <a:chOff x="739343" y="1263014"/>
            <a:chExt cx="2552700" cy="1066800"/>
          </a:xfrm>
        </p:grpSpPr>
        <p:sp>
          <p:nvSpPr>
            <p:cNvPr id="7" name="object 7"/>
            <p:cNvSpPr/>
            <p:nvPr/>
          </p:nvSpPr>
          <p:spPr>
            <a:xfrm>
              <a:off x="764743" y="1275714"/>
              <a:ext cx="2501900" cy="228600"/>
            </a:xfrm>
            <a:custGeom>
              <a:avLst/>
              <a:gdLst/>
              <a:ahLst/>
              <a:cxnLst/>
              <a:rect l="l" t="t" r="r" b="b"/>
              <a:pathLst>
                <a:path w="2501900" h="228600">
                  <a:moveTo>
                    <a:pt x="2501595" y="0"/>
                  </a:moveTo>
                  <a:lnTo>
                    <a:pt x="1581454" y="0"/>
                  </a:lnTo>
                  <a:lnTo>
                    <a:pt x="794118" y="0"/>
                  </a:lnTo>
                  <a:lnTo>
                    <a:pt x="0" y="0"/>
                  </a:lnTo>
                  <a:lnTo>
                    <a:pt x="0" y="228600"/>
                  </a:lnTo>
                  <a:lnTo>
                    <a:pt x="794054" y="228600"/>
                  </a:lnTo>
                  <a:lnTo>
                    <a:pt x="1581454" y="228600"/>
                  </a:lnTo>
                  <a:lnTo>
                    <a:pt x="2501595" y="228600"/>
                  </a:lnTo>
                  <a:lnTo>
                    <a:pt x="2501595" y="0"/>
                  </a:lnTo>
                  <a:close/>
                </a:path>
              </a:pathLst>
            </a:custGeom>
            <a:solidFill>
              <a:srgbClr val="00A3E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764743" y="1504314"/>
              <a:ext cx="2501900" cy="203200"/>
            </a:xfrm>
            <a:custGeom>
              <a:avLst/>
              <a:gdLst/>
              <a:ahLst/>
              <a:cxnLst/>
              <a:rect l="l" t="t" r="r" b="b"/>
              <a:pathLst>
                <a:path w="2501900" h="203200">
                  <a:moveTo>
                    <a:pt x="2501595" y="0"/>
                  </a:moveTo>
                  <a:lnTo>
                    <a:pt x="1581454" y="0"/>
                  </a:lnTo>
                  <a:lnTo>
                    <a:pt x="794118" y="0"/>
                  </a:lnTo>
                  <a:lnTo>
                    <a:pt x="0" y="0"/>
                  </a:lnTo>
                  <a:lnTo>
                    <a:pt x="0" y="203200"/>
                  </a:lnTo>
                  <a:lnTo>
                    <a:pt x="794054" y="203200"/>
                  </a:lnTo>
                  <a:lnTo>
                    <a:pt x="1581454" y="203200"/>
                  </a:lnTo>
                  <a:lnTo>
                    <a:pt x="2501595" y="203200"/>
                  </a:lnTo>
                  <a:lnTo>
                    <a:pt x="2501595" y="0"/>
                  </a:lnTo>
                  <a:close/>
                </a:path>
              </a:pathLst>
            </a:custGeom>
            <a:solidFill>
              <a:srgbClr val="CADFF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764743" y="1707514"/>
              <a:ext cx="2501900" cy="203200"/>
            </a:xfrm>
            <a:custGeom>
              <a:avLst/>
              <a:gdLst/>
              <a:ahLst/>
              <a:cxnLst/>
              <a:rect l="l" t="t" r="r" b="b"/>
              <a:pathLst>
                <a:path w="2501900" h="203200">
                  <a:moveTo>
                    <a:pt x="2501595" y="0"/>
                  </a:moveTo>
                  <a:lnTo>
                    <a:pt x="1581454" y="0"/>
                  </a:lnTo>
                  <a:lnTo>
                    <a:pt x="794118" y="0"/>
                  </a:lnTo>
                  <a:lnTo>
                    <a:pt x="0" y="0"/>
                  </a:lnTo>
                  <a:lnTo>
                    <a:pt x="0" y="203200"/>
                  </a:lnTo>
                  <a:lnTo>
                    <a:pt x="794054" y="203200"/>
                  </a:lnTo>
                  <a:lnTo>
                    <a:pt x="1581454" y="203200"/>
                  </a:lnTo>
                  <a:lnTo>
                    <a:pt x="2501595" y="203200"/>
                  </a:lnTo>
                  <a:lnTo>
                    <a:pt x="2501595" y="0"/>
                  </a:lnTo>
                  <a:close/>
                </a:path>
              </a:pathLst>
            </a:custGeom>
            <a:solidFill>
              <a:srgbClr val="E7EF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object 10"/>
            <p:cNvSpPr/>
            <p:nvPr/>
          </p:nvSpPr>
          <p:spPr>
            <a:xfrm>
              <a:off x="764743" y="1910714"/>
              <a:ext cx="2501900" cy="203200"/>
            </a:xfrm>
            <a:custGeom>
              <a:avLst/>
              <a:gdLst/>
              <a:ahLst/>
              <a:cxnLst/>
              <a:rect l="l" t="t" r="r" b="b"/>
              <a:pathLst>
                <a:path w="2501900" h="203200">
                  <a:moveTo>
                    <a:pt x="2501595" y="0"/>
                  </a:moveTo>
                  <a:lnTo>
                    <a:pt x="1581454" y="0"/>
                  </a:lnTo>
                  <a:lnTo>
                    <a:pt x="794118" y="0"/>
                  </a:lnTo>
                  <a:lnTo>
                    <a:pt x="0" y="0"/>
                  </a:lnTo>
                  <a:lnTo>
                    <a:pt x="0" y="203200"/>
                  </a:lnTo>
                  <a:lnTo>
                    <a:pt x="794054" y="203200"/>
                  </a:lnTo>
                  <a:lnTo>
                    <a:pt x="1581454" y="203200"/>
                  </a:lnTo>
                  <a:lnTo>
                    <a:pt x="2501595" y="203200"/>
                  </a:lnTo>
                  <a:lnTo>
                    <a:pt x="2501595" y="0"/>
                  </a:lnTo>
                  <a:close/>
                </a:path>
              </a:pathLst>
            </a:custGeom>
            <a:solidFill>
              <a:srgbClr val="CADFF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 name="object 11"/>
            <p:cNvSpPr/>
            <p:nvPr/>
          </p:nvSpPr>
          <p:spPr>
            <a:xfrm>
              <a:off x="764743" y="2113914"/>
              <a:ext cx="2501900" cy="203200"/>
            </a:xfrm>
            <a:custGeom>
              <a:avLst/>
              <a:gdLst/>
              <a:ahLst/>
              <a:cxnLst/>
              <a:rect l="l" t="t" r="r" b="b"/>
              <a:pathLst>
                <a:path w="2501900" h="203200">
                  <a:moveTo>
                    <a:pt x="2501595" y="0"/>
                  </a:moveTo>
                  <a:lnTo>
                    <a:pt x="1581454" y="0"/>
                  </a:lnTo>
                  <a:lnTo>
                    <a:pt x="794118" y="0"/>
                  </a:lnTo>
                  <a:lnTo>
                    <a:pt x="0" y="0"/>
                  </a:lnTo>
                  <a:lnTo>
                    <a:pt x="0" y="203200"/>
                  </a:lnTo>
                  <a:lnTo>
                    <a:pt x="794054" y="203200"/>
                  </a:lnTo>
                  <a:lnTo>
                    <a:pt x="1581454" y="203200"/>
                  </a:lnTo>
                  <a:lnTo>
                    <a:pt x="2501595" y="203200"/>
                  </a:lnTo>
                  <a:lnTo>
                    <a:pt x="2501595" y="0"/>
                  </a:lnTo>
                  <a:close/>
                </a:path>
              </a:pathLst>
            </a:custGeom>
            <a:solidFill>
              <a:srgbClr val="E7EF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2" name="object 12"/>
            <p:cNvSpPr/>
            <p:nvPr/>
          </p:nvSpPr>
          <p:spPr>
            <a:xfrm>
              <a:off x="758393" y="1504314"/>
              <a:ext cx="2514600" cy="0"/>
            </a:xfrm>
            <a:custGeom>
              <a:avLst/>
              <a:gdLst/>
              <a:ahLst/>
              <a:cxnLst/>
              <a:rect l="l" t="t" r="r" b="b"/>
              <a:pathLst>
                <a:path w="2514600">
                  <a:moveTo>
                    <a:pt x="0" y="0"/>
                  </a:moveTo>
                  <a:lnTo>
                    <a:pt x="2514396" y="0"/>
                  </a:lnTo>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3" name="object 13"/>
            <p:cNvSpPr/>
            <p:nvPr/>
          </p:nvSpPr>
          <p:spPr>
            <a:xfrm>
              <a:off x="758393" y="1269364"/>
              <a:ext cx="2514600" cy="1054100"/>
            </a:xfrm>
            <a:custGeom>
              <a:avLst/>
              <a:gdLst/>
              <a:ahLst/>
              <a:cxnLst/>
              <a:rect l="l" t="t" r="r" b="b"/>
              <a:pathLst>
                <a:path w="2514600" h="1054100">
                  <a:moveTo>
                    <a:pt x="0" y="438150"/>
                  </a:moveTo>
                  <a:lnTo>
                    <a:pt x="2514396" y="438150"/>
                  </a:lnTo>
                </a:path>
                <a:path w="2514600" h="1054100">
                  <a:moveTo>
                    <a:pt x="0" y="641350"/>
                  </a:moveTo>
                  <a:lnTo>
                    <a:pt x="2514396" y="641350"/>
                  </a:lnTo>
                </a:path>
                <a:path w="2514600" h="1054100">
                  <a:moveTo>
                    <a:pt x="0" y="844550"/>
                  </a:moveTo>
                  <a:lnTo>
                    <a:pt x="2514396" y="844550"/>
                  </a:lnTo>
                </a:path>
                <a:path w="2514600" h="1054100">
                  <a:moveTo>
                    <a:pt x="6350" y="0"/>
                  </a:moveTo>
                  <a:lnTo>
                    <a:pt x="6350" y="1054100"/>
                  </a:lnTo>
                </a:path>
                <a:path w="2514600" h="1054100">
                  <a:moveTo>
                    <a:pt x="2508046" y="0"/>
                  </a:moveTo>
                  <a:lnTo>
                    <a:pt x="2508046" y="1054100"/>
                  </a:lnTo>
                </a:path>
                <a:path w="2514600" h="1054100">
                  <a:moveTo>
                    <a:pt x="0" y="6350"/>
                  </a:moveTo>
                  <a:lnTo>
                    <a:pt x="2514396" y="6350"/>
                  </a:lnTo>
                </a:path>
                <a:path w="2514600" h="1054100">
                  <a:moveTo>
                    <a:pt x="0" y="1047750"/>
                  </a:moveTo>
                  <a:lnTo>
                    <a:pt x="2514396" y="104775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graphicFrame>
        <p:nvGraphicFramePr>
          <p:cNvPr id="14" name="object 14"/>
          <p:cNvGraphicFramePr>
            <a:graphicFrameLocks noGrp="1"/>
          </p:cNvGraphicFramePr>
          <p:nvPr/>
        </p:nvGraphicFramePr>
        <p:xfrm>
          <a:off x="764743" y="1094994"/>
          <a:ext cx="2504440" cy="1219835"/>
        </p:xfrm>
        <a:graphic>
          <a:graphicData uri="http://schemas.openxmlformats.org/drawingml/2006/table">
            <a:tbl>
              <a:tblPr firstRow="1" bandRow="1">
                <a:tableStyleId>{2D5ABB26-0587-4C30-8999-92F81FD0307C}</a:tableStyleId>
              </a:tblPr>
              <a:tblGrid>
                <a:gridCol w="793750">
                  <a:extLst>
                    <a:ext uri="{9D8B030D-6E8A-4147-A177-3AD203B41FA5}">
                      <a16:colId xmlns:a16="http://schemas.microsoft.com/office/drawing/2014/main" val="20000"/>
                    </a:ext>
                  </a:extLst>
                </a:gridCol>
                <a:gridCol w="787400">
                  <a:extLst>
                    <a:ext uri="{9D8B030D-6E8A-4147-A177-3AD203B41FA5}">
                      <a16:colId xmlns:a16="http://schemas.microsoft.com/office/drawing/2014/main" val="20001"/>
                    </a:ext>
                  </a:extLst>
                </a:gridCol>
                <a:gridCol w="922655">
                  <a:extLst>
                    <a:ext uri="{9D8B030D-6E8A-4147-A177-3AD203B41FA5}">
                      <a16:colId xmlns:a16="http://schemas.microsoft.com/office/drawing/2014/main" val="20002"/>
                    </a:ext>
                  </a:extLst>
                </a:gridCol>
              </a:tblGrid>
              <a:tr h="423545">
                <a:tc>
                  <a:txBody>
                    <a:bodyPr/>
                    <a:lstStyle/>
                    <a:p>
                      <a:pPr>
                        <a:lnSpc>
                          <a:spcPct val="100000"/>
                        </a:lnSpc>
                        <a:spcBef>
                          <a:spcPts val="15"/>
                        </a:spcBef>
                      </a:pPr>
                      <a:endParaRPr sz="1350">
                        <a:latin typeface="Times New Roman"/>
                        <a:cs typeface="Times New Roman"/>
                      </a:endParaRPr>
                    </a:p>
                    <a:p>
                      <a:pPr marL="71755">
                        <a:lnSpc>
                          <a:spcPct val="100000"/>
                        </a:lnSpc>
                      </a:pPr>
                      <a:r>
                        <a:rPr sz="1200" b="1" spc="-5" dirty="0">
                          <a:solidFill>
                            <a:srgbClr val="FFFFFF"/>
                          </a:solidFill>
                          <a:latin typeface="Calibri"/>
                          <a:cs typeface="Calibri"/>
                        </a:rPr>
                        <a:t>Departure</a:t>
                      </a:r>
                      <a:endParaRPr sz="1200">
                        <a:latin typeface="Calibri"/>
                        <a:cs typeface="Calibri"/>
                      </a:endParaRPr>
                    </a:p>
                  </a:txBody>
                  <a:tcPr marL="0" marR="0" marT="1905" marB="0">
                    <a:lnR w="12700">
                      <a:solidFill>
                        <a:srgbClr val="FFFFFF"/>
                      </a:solidFill>
                      <a:prstDash val="solid"/>
                    </a:lnR>
                  </a:tcPr>
                </a:tc>
                <a:tc>
                  <a:txBody>
                    <a:bodyPr/>
                    <a:lstStyle/>
                    <a:p>
                      <a:pPr>
                        <a:lnSpc>
                          <a:spcPct val="100000"/>
                        </a:lnSpc>
                        <a:spcBef>
                          <a:spcPts val="15"/>
                        </a:spcBef>
                      </a:pPr>
                      <a:endParaRPr sz="1350">
                        <a:latin typeface="Times New Roman"/>
                        <a:cs typeface="Times New Roman"/>
                      </a:endParaRPr>
                    </a:p>
                    <a:p>
                      <a:pPr marL="182245">
                        <a:lnSpc>
                          <a:spcPct val="100000"/>
                        </a:lnSpc>
                      </a:pPr>
                      <a:r>
                        <a:rPr sz="1200" b="1" spc="-5" dirty="0">
                          <a:solidFill>
                            <a:srgbClr val="FFFFFF"/>
                          </a:solidFill>
                          <a:latin typeface="Calibri"/>
                          <a:cs typeface="Calibri"/>
                        </a:rPr>
                        <a:t>Arrival</a:t>
                      </a:r>
                      <a:endParaRPr sz="1200">
                        <a:latin typeface="Calibri"/>
                        <a:cs typeface="Calibri"/>
                      </a:endParaRPr>
                    </a:p>
                  </a:txBody>
                  <a:tcPr marL="0" marR="0" marT="1905" marB="0">
                    <a:lnL w="12700">
                      <a:solidFill>
                        <a:srgbClr val="FFFFFF"/>
                      </a:solidFill>
                      <a:prstDash val="solid"/>
                    </a:lnL>
                    <a:lnR w="12700">
                      <a:solidFill>
                        <a:srgbClr val="FFFFFF"/>
                      </a:solidFill>
                      <a:prstDash val="solid"/>
                    </a:lnR>
                  </a:tcPr>
                </a:tc>
                <a:tc>
                  <a:txBody>
                    <a:bodyPr/>
                    <a:lstStyle/>
                    <a:p>
                      <a:pPr>
                        <a:lnSpc>
                          <a:spcPct val="100000"/>
                        </a:lnSpc>
                        <a:spcBef>
                          <a:spcPts val="15"/>
                        </a:spcBef>
                      </a:pPr>
                      <a:endParaRPr sz="1350">
                        <a:latin typeface="Times New Roman"/>
                        <a:cs typeface="Times New Roman"/>
                      </a:endParaRPr>
                    </a:p>
                    <a:p>
                      <a:pPr algn="ctr">
                        <a:lnSpc>
                          <a:spcPct val="100000"/>
                        </a:lnSpc>
                      </a:pPr>
                      <a:r>
                        <a:rPr sz="1200" b="1" spc="-5" dirty="0">
                          <a:solidFill>
                            <a:srgbClr val="FFFFFF"/>
                          </a:solidFill>
                          <a:latin typeface="Calibri"/>
                          <a:cs typeface="Calibri"/>
                        </a:rPr>
                        <a:t>Destination</a:t>
                      </a:r>
                      <a:endParaRPr sz="1200">
                        <a:latin typeface="Calibri"/>
                        <a:cs typeface="Calibri"/>
                      </a:endParaRPr>
                    </a:p>
                  </a:txBody>
                  <a:tcPr marL="0" marR="0" marT="1905" marB="0">
                    <a:lnL w="12700">
                      <a:solidFill>
                        <a:srgbClr val="FFFFFF"/>
                      </a:solidFill>
                      <a:prstDash val="solid"/>
                    </a:lnL>
                  </a:tcPr>
                </a:tc>
                <a:extLst>
                  <a:ext uri="{0D108BD9-81ED-4DB2-BD59-A6C34878D82A}">
                    <a16:rowId xmlns:a16="http://schemas.microsoft.com/office/drawing/2014/main" val="10000"/>
                  </a:ext>
                </a:extLst>
              </a:tr>
              <a:tr h="212090">
                <a:tc>
                  <a:txBody>
                    <a:bodyPr/>
                    <a:lstStyle/>
                    <a:p>
                      <a:pPr marR="2540" algn="r">
                        <a:lnSpc>
                          <a:spcPct val="100000"/>
                        </a:lnSpc>
                        <a:spcBef>
                          <a:spcPts val="100"/>
                        </a:spcBef>
                      </a:pPr>
                      <a:r>
                        <a:rPr sz="1100" dirty="0">
                          <a:latin typeface="Calibri"/>
                          <a:cs typeface="Calibri"/>
                        </a:rPr>
                        <a:t>7:00</a:t>
                      </a:r>
                      <a:r>
                        <a:rPr sz="1100" spc="-45" dirty="0">
                          <a:latin typeface="Calibri"/>
                          <a:cs typeface="Calibri"/>
                        </a:rPr>
                        <a:t> </a:t>
                      </a:r>
                      <a:r>
                        <a:rPr sz="1100" dirty="0">
                          <a:latin typeface="Calibri"/>
                          <a:cs typeface="Calibri"/>
                        </a:rPr>
                        <a:t>AM</a:t>
                      </a:r>
                      <a:endParaRPr sz="1100">
                        <a:latin typeface="Calibri"/>
                        <a:cs typeface="Calibri"/>
                      </a:endParaRPr>
                    </a:p>
                  </a:txBody>
                  <a:tcPr marL="0" marR="0" marT="12700" marB="0">
                    <a:lnR w="12700">
                      <a:solidFill>
                        <a:srgbClr val="FFFFFF"/>
                      </a:solidFill>
                      <a:prstDash val="solid"/>
                    </a:lnR>
                    <a:solidFill>
                      <a:srgbClr val="CADFF5"/>
                    </a:solidFill>
                  </a:tcPr>
                </a:tc>
                <a:tc>
                  <a:txBody>
                    <a:bodyPr/>
                    <a:lstStyle/>
                    <a:p>
                      <a:pPr marR="1905" algn="r">
                        <a:lnSpc>
                          <a:spcPct val="100000"/>
                        </a:lnSpc>
                        <a:spcBef>
                          <a:spcPts val="100"/>
                        </a:spcBef>
                      </a:pPr>
                      <a:r>
                        <a:rPr sz="1100" dirty="0">
                          <a:latin typeface="Calibri"/>
                          <a:cs typeface="Calibri"/>
                        </a:rPr>
                        <a:t>7:45</a:t>
                      </a:r>
                      <a:r>
                        <a:rPr sz="1100" spc="-45" dirty="0">
                          <a:latin typeface="Calibri"/>
                          <a:cs typeface="Calibri"/>
                        </a:rPr>
                        <a:t> </a:t>
                      </a:r>
                      <a:r>
                        <a:rPr sz="1100" dirty="0">
                          <a:latin typeface="Calibri"/>
                          <a:cs typeface="Calibri"/>
                        </a:rPr>
                        <a:t>AM</a:t>
                      </a:r>
                      <a:endParaRPr sz="1100">
                        <a:latin typeface="Calibri"/>
                        <a:cs typeface="Calibri"/>
                      </a:endParaRPr>
                    </a:p>
                  </a:txBody>
                  <a:tcPr marL="0" marR="0" marT="12700" marB="0">
                    <a:lnL w="12700">
                      <a:solidFill>
                        <a:srgbClr val="FFFFFF"/>
                      </a:solidFill>
                      <a:prstDash val="solid"/>
                    </a:lnL>
                    <a:lnR w="12700">
                      <a:solidFill>
                        <a:srgbClr val="FFFFFF"/>
                      </a:solidFill>
                      <a:prstDash val="solid"/>
                    </a:lnR>
                    <a:solidFill>
                      <a:srgbClr val="CADFF5"/>
                    </a:solidFill>
                  </a:tcPr>
                </a:tc>
                <a:tc>
                  <a:txBody>
                    <a:bodyPr/>
                    <a:lstStyle/>
                    <a:p>
                      <a:pPr algn="ctr">
                        <a:lnSpc>
                          <a:spcPts val="1315"/>
                        </a:lnSpc>
                      </a:pPr>
                      <a:r>
                        <a:rPr sz="1100" spc="-5" dirty="0">
                          <a:solidFill>
                            <a:srgbClr val="333333"/>
                          </a:solidFill>
                          <a:latin typeface="Calibri"/>
                          <a:cs typeface="Calibri"/>
                        </a:rPr>
                        <a:t>Public</a:t>
                      </a:r>
                      <a:endParaRPr sz="1100">
                        <a:latin typeface="Calibri"/>
                        <a:cs typeface="Calibri"/>
                      </a:endParaRPr>
                    </a:p>
                  </a:txBody>
                  <a:tcPr marL="0" marR="0" marT="0" marB="0">
                    <a:lnL w="12700">
                      <a:solidFill>
                        <a:srgbClr val="FFFFFF"/>
                      </a:solidFill>
                      <a:prstDash val="solid"/>
                    </a:lnL>
                    <a:solidFill>
                      <a:srgbClr val="CADFF5"/>
                    </a:solidFill>
                  </a:tcPr>
                </a:tc>
                <a:extLst>
                  <a:ext uri="{0D108BD9-81ED-4DB2-BD59-A6C34878D82A}">
                    <a16:rowId xmlns:a16="http://schemas.microsoft.com/office/drawing/2014/main" val="10001"/>
                  </a:ext>
                </a:extLst>
              </a:tr>
              <a:tr h="202565">
                <a:tc>
                  <a:txBody>
                    <a:bodyPr/>
                    <a:lstStyle/>
                    <a:p>
                      <a:pPr marR="2540" algn="r">
                        <a:lnSpc>
                          <a:spcPct val="100000"/>
                        </a:lnSpc>
                        <a:spcBef>
                          <a:spcPts val="25"/>
                        </a:spcBef>
                      </a:pPr>
                      <a:r>
                        <a:rPr sz="1100" dirty="0">
                          <a:latin typeface="Calibri"/>
                          <a:cs typeface="Calibri"/>
                        </a:rPr>
                        <a:t>9:30</a:t>
                      </a:r>
                      <a:r>
                        <a:rPr sz="1100" spc="-40" dirty="0">
                          <a:latin typeface="Calibri"/>
                          <a:cs typeface="Calibri"/>
                        </a:rPr>
                        <a:t> </a:t>
                      </a:r>
                      <a:r>
                        <a:rPr sz="1100" dirty="0">
                          <a:latin typeface="Calibri"/>
                          <a:cs typeface="Calibri"/>
                        </a:rPr>
                        <a:t>AM</a:t>
                      </a:r>
                      <a:endParaRPr sz="1100">
                        <a:latin typeface="Calibri"/>
                        <a:cs typeface="Calibri"/>
                      </a:endParaRPr>
                    </a:p>
                  </a:txBody>
                  <a:tcPr marL="0" marR="0" marT="3175" marB="0">
                    <a:lnR w="12700">
                      <a:solidFill>
                        <a:srgbClr val="FFFFFF"/>
                      </a:solidFill>
                      <a:prstDash val="solid"/>
                    </a:lnR>
                    <a:solidFill>
                      <a:srgbClr val="E7EFF9"/>
                    </a:solidFill>
                  </a:tcPr>
                </a:tc>
                <a:tc>
                  <a:txBody>
                    <a:bodyPr/>
                    <a:lstStyle/>
                    <a:p>
                      <a:pPr marR="1905" algn="r">
                        <a:lnSpc>
                          <a:spcPct val="100000"/>
                        </a:lnSpc>
                        <a:spcBef>
                          <a:spcPts val="25"/>
                        </a:spcBef>
                      </a:pPr>
                      <a:r>
                        <a:rPr sz="1100" dirty="0">
                          <a:latin typeface="Calibri"/>
                          <a:cs typeface="Calibri"/>
                        </a:rPr>
                        <a:t>10:30</a:t>
                      </a:r>
                      <a:r>
                        <a:rPr sz="1100" spc="-40" dirty="0">
                          <a:latin typeface="Calibri"/>
                          <a:cs typeface="Calibri"/>
                        </a:rPr>
                        <a:t> </a:t>
                      </a:r>
                      <a:r>
                        <a:rPr sz="1100" dirty="0">
                          <a:latin typeface="Calibri"/>
                          <a:cs typeface="Calibri"/>
                        </a:rPr>
                        <a:t>AM</a:t>
                      </a:r>
                      <a:endParaRPr sz="1100">
                        <a:latin typeface="Calibri"/>
                        <a:cs typeface="Calibri"/>
                      </a:endParaRPr>
                    </a:p>
                  </a:txBody>
                  <a:tcPr marL="0" marR="0" marT="3175" marB="0">
                    <a:lnL w="12700">
                      <a:solidFill>
                        <a:srgbClr val="FFFFFF"/>
                      </a:solidFill>
                      <a:prstDash val="solid"/>
                    </a:lnL>
                    <a:lnR w="12700">
                      <a:solidFill>
                        <a:srgbClr val="FFFFFF"/>
                      </a:solidFill>
                      <a:prstDash val="solid"/>
                    </a:lnR>
                    <a:solidFill>
                      <a:srgbClr val="E7EFF9"/>
                    </a:solidFill>
                  </a:tcPr>
                </a:tc>
                <a:tc>
                  <a:txBody>
                    <a:bodyPr/>
                    <a:lstStyle/>
                    <a:p>
                      <a:pPr algn="ctr">
                        <a:lnSpc>
                          <a:spcPts val="1245"/>
                        </a:lnSpc>
                      </a:pPr>
                      <a:r>
                        <a:rPr sz="1100" spc="-5" dirty="0">
                          <a:solidFill>
                            <a:srgbClr val="333333"/>
                          </a:solidFill>
                          <a:latin typeface="Calibri"/>
                          <a:cs typeface="Calibri"/>
                        </a:rPr>
                        <a:t>Public</a:t>
                      </a:r>
                      <a:endParaRPr sz="1100">
                        <a:latin typeface="Calibri"/>
                        <a:cs typeface="Calibri"/>
                      </a:endParaRPr>
                    </a:p>
                  </a:txBody>
                  <a:tcPr marL="0" marR="0" marT="0" marB="0">
                    <a:lnL w="12700">
                      <a:solidFill>
                        <a:srgbClr val="FFFFFF"/>
                      </a:solidFill>
                      <a:prstDash val="solid"/>
                    </a:lnL>
                    <a:solidFill>
                      <a:srgbClr val="E7EFF9"/>
                    </a:solidFill>
                  </a:tcPr>
                </a:tc>
                <a:extLst>
                  <a:ext uri="{0D108BD9-81ED-4DB2-BD59-A6C34878D82A}">
                    <a16:rowId xmlns:a16="http://schemas.microsoft.com/office/drawing/2014/main" val="10002"/>
                  </a:ext>
                </a:extLst>
              </a:tr>
              <a:tr h="202565">
                <a:tc>
                  <a:txBody>
                    <a:bodyPr/>
                    <a:lstStyle/>
                    <a:p>
                      <a:pPr marR="3175" algn="r">
                        <a:lnSpc>
                          <a:spcPct val="100000"/>
                        </a:lnSpc>
                        <a:spcBef>
                          <a:spcPts val="25"/>
                        </a:spcBef>
                      </a:pPr>
                      <a:r>
                        <a:rPr sz="1100" dirty="0">
                          <a:latin typeface="Calibri"/>
                          <a:cs typeface="Calibri"/>
                        </a:rPr>
                        <a:t>12:45</a:t>
                      </a:r>
                      <a:r>
                        <a:rPr sz="1100" spc="-45" dirty="0">
                          <a:latin typeface="Calibri"/>
                          <a:cs typeface="Calibri"/>
                        </a:rPr>
                        <a:t> </a:t>
                      </a:r>
                      <a:r>
                        <a:rPr sz="1100" dirty="0">
                          <a:latin typeface="Calibri"/>
                          <a:cs typeface="Calibri"/>
                        </a:rPr>
                        <a:t>PM</a:t>
                      </a:r>
                      <a:endParaRPr sz="1100">
                        <a:latin typeface="Calibri"/>
                        <a:cs typeface="Calibri"/>
                      </a:endParaRPr>
                    </a:p>
                  </a:txBody>
                  <a:tcPr marL="0" marR="0" marT="3175" marB="0">
                    <a:lnR w="12700">
                      <a:solidFill>
                        <a:srgbClr val="FFFFFF"/>
                      </a:solidFill>
                      <a:prstDash val="solid"/>
                    </a:lnR>
                    <a:solidFill>
                      <a:srgbClr val="CADFF5"/>
                    </a:solidFill>
                  </a:tcPr>
                </a:tc>
                <a:tc>
                  <a:txBody>
                    <a:bodyPr/>
                    <a:lstStyle/>
                    <a:p>
                      <a:pPr marR="2540" algn="r">
                        <a:lnSpc>
                          <a:spcPct val="100000"/>
                        </a:lnSpc>
                        <a:spcBef>
                          <a:spcPts val="25"/>
                        </a:spcBef>
                      </a:pPr>
                      <a:r>
                        <a:rPr sz="1100" dirty="0">
                          <a:latin typeface="Calibri"/>
                          <a:cs typeface="Calibri"/>
                        </a:rPr>
                        <a:t>3:00</a:t>
                      </a:r>
                      <a:r>
                        <a:rPr sz="1100" spc="-45" dirty="0">
                          <a:latin typeface="Calibri"/>
                          <a:cs typeface="Calibri"/>
                        </a:rPr>
                        <a:t> </a:t>
                      </a:r>
                      <a:r>
                        <a:rPr sz="1100" dirty="0">
                          <a:latin typeface="Calibri"/>
                          <a:cs typeface="Calibri"/>
                        </a:rPr>
                        <a:t>PM</a:t>
                      </a:r>
                      <a:endParaRPr sz="1100">
                        <a:latin typeface="Calibri"/>
                        <a:cs typeface="Calibri"/>
                      </a:endParaRPr>
                    </a:p>
                  </a:txBody>
                  <a:tcPr marL="0" marR="0" marT="3175" marB="0">
                    <a:lnL w="12700">
                      <a:solidFill>
                        <a:srgbClr val="FFFFFF"/>
                      </a:solidFill>
                      <a:prstDash val="solid"/>
                    </a:lnL>
                    <a:lnR w="12700">
                      <a:solidFill>
                        <a:srgbClr val="FFFFFF"/>
                      </a:solidFill>
                      <a:prstDash val="solid"/>
                    </a:lnR>
                    <a:solidFill>
                      <a:srgbClr val="CADFF5"/>
                    </a:solidFill>
                  </a:tcPr>
                </a:tc>
                <a:tc>
                  <a:txBody>
                    <a:bodyPr/>
                    <a:lstStyle/>
                    <a:p>
                      <a:pPr algn="ctr">
                        <a:lnSpc>
                          <a:spcPts val="1245"/>
                        </a:lnSpc>
                      </a:pPr>
                      <a:r>
                        <a:rPr sz="1100" spc="-5" dirty="0">
                          <a:solidFill>
                            <a:srgbClr val="333333"/>
                          </a:solidFill>
                          <a:latin typeface="Calibri"/>
                          <a:cs typeface="Calibri"/>
                        </a:rPr>
                        <a:t>Public</a:t>
                      </a:r>
                      <a:endParaRPr sz="1100">
                        <a:latin typeface="Calibri"/>
                        <a:cs typeface="Calibri"/>
                      </a:endParaRPr>
                    </a:p>
                  </a:txBody>
                  <a:tcPr marL="0" marR="0" marT="0" marB="0">
                    <a:lnL w="12700">
                      <a:solidFill>
                        <a:srgbClr val="FFFFFF"/>
                      </a:solidFill>
                      <a:prstDash val="solid"/>
                    </a:lnL>
                    <a:solidFill>
                      <a:srgbClr val="CADFF5"/>
                    </a:solidFill>
                  </a:tcPr>
                </a:tc>
                <a:extLst>
                  <a:ext uri="{0D108BD9-81ED-4DB2-BD59-A6C34878D82A}">
                    <a16:rowId xmlns:a16="http://schemas.microsoft.com/office/drawing/2014/main" val="10003"/>
                  </a:ext>
                </a:extLst>
              </a:tr>
              <a:tr h="179070">
                <a:tc>
                  <a:txBody>
                    <a:bodyPr/>
                    <a:lstStyle/>
                    <a:p>
                      <a:pPr marR="3175" algn="r">
                        <a:lnSpc>
                          <a:spcPts val="1285"/>
                        </a:lnSpc>
                        <a:spcBef>
                          <a:spcPts val="30"/>
                        </a:spcBef>
                      </a:pPr>
                      <a:r>
                        <a:rPr sz="1100" dirty="0">
                          <a:latin typeface="Calibri"/>
                          <a:cs typeface="Calibri"/>
                        </a:rPr>
                        <a:t>4:00</a:t>
                      </a:r>
                      <a:r>
                        <a:rPr sz="1100" spc="-45" dirty="0">
                          <a:latin typeface="Calibri"/>
                          <a:cs typeface="Calibri"/>
                        </a:rPr>
                        <a:t> </a:t>
                      </a:r>
                      <a:r>
                        <a:rPr sz="1100" dirty="0">
                          <a:latin typeface="Calibri"/>
                          <a:cs typeface="Calibri"/>
                        </a:rPr>
                        <a:t>PM</a:t>
                      </a:r>
                      <a:endParaRPr sz="1100">
                        <a:latin typeface="Calibri"/>
                        <a:cs typeface="Calibri"/>
                      </a:endParaRPr>
                    </a:p>
                  </a:txBody>
                  <a:tcPr marL="0" marR="0" marT="3810" marB="0">
                    <a:lnR w="12700">
                      <a:solidFill>
                        <a:srgbClr val="FFFFFF"/>
                      </a:solidFill>
                      <a:prstDash val="solid"/>
                    </a:lnR>
                    <a:solidFill>
                      <a:srgbClr val="E7EFF9"/>
                    </a:solidFill>
                  </a:tcPr>
                </a:tc>
                <a:tc>
                  <a:txBody>
                    <a:bodyPr/>
                    <a:lstStyle/>
                    <a:p>
                      <a:pPr marR="2540" algn="r">
                        <a:lnSpc>
                          <a:spcPts val="1285"/>
                        </a:lnSpc>
                        <a:spcBef>
                          <a:spcPts val="30"/>
                        </a:spcBef>
                      </a:pPr>
                      <a:r>
                        <a:rPr sz="1100" dirty="0">
                          <a:latin typeface="Calibri"/>
                          <a:cs typeface="Calibri"/>
                        </a:rPr>
                        <a:t>5:00</a:t>
                      </a:r>
                      <a:r>
                        <a:rPr sz="1100" spc="-45" dirty="0">
                          <a:latin typeface="Calibri"/>
                          <a:cs typeface="Calibri"/>
                        </a:rPr>
                        <a:t> </a:t>
                      </a:r>
                      <a:r>
                        <a:rPr sz="1100" dirty="0">
                          <a:latin typeface="Calibri"/>
                          <a:cs typeface="Calibri"/>
                        </a:rPr>
                        <a:t>PM</a:t>
                      </a:r>
                      <a:endParaRPr sz="1100">
                        <a:latin typeface="Calibri"/>
                        <a:cs typeface="Calibri"/>
                      </a:endParaRPr>
                    </a:p>
                  </a:txBody>
                  <a:tcPr marL="0" marR="0" marT="3810" marB="0">
                    <a:lnL w="12700">
                      <a:solidFill>
                        <a:srgbClr val="FFFFFF"/>
                      </a:solidFill>
                      <a:prstDash val="solid"/>
                    </a:lnL>
                    <a:lnR w="12700">
                      <a:solidFill>
                        <a:srgbClr val="FFFFFF"/>
                      </a:solidFill>
                      <a:prstDash val="solid"/>
                    </a:lnR>
                    <a:solidFill>
                      <a:srgbClr val="E7EFF9"/>
                    </a:solidFill>
                  </a:tcPr>
                </a:tc>
                <a:tc>
                  <a:txBody>
                    <a:bodyPr/>
                    <a:lstStyle/>
                    <a:p>
                      <a:pPr algn="ctr">
                        <a:lnSpc>
                          <a:spcPts val="1245"/>
                        </a:lnSpc>
                      </a:pPr>
                      <a:r>
                        <a:rPr sz="1100" dirty="0">
                          <a:solidFill>
                            <a:srgbClr val="333333"/>
                          </a:solidFill>
                          <a:latin typeface="Calibri"/>
                          <a:cs typeface="Calibri"/>
                        </a:rPr>
                        <a:t>Home</a:t>
                      </a:r>
                      <a:endParaRPr sz="1100">
                        <a:latin typeface="Calibri"/>
                        <a:cs typeface="Calibri"/>
                      </a:endParaRPr>
                    </a:p>
                  </a:txBody>
                  <a:tcPr marL="0" marR="0" marT="0" marB="0">
                    <a:lnL w="12700">
                      <a:solidFill>
                        <a:srgbClr val="FFFFFF"/>
                      </a:solidFill>
                      <a:prstDash val="solid"/>
                    </a:lnL>
                    <a:solidFill>
                      <a:srgbClr val="E7EFF9"/>
                    </a:solidFill>
                  </a:tcPr>
                </a:tc>
                <a:extLst>
                  <a:ext uri="{0D108BD9-81ED-4DB2-BD59-A6C34878D82A}">
                    <a16:rowId xmlns:a16="http://schemas.microsoft.com/office/drawing/2014/main" val="10004"/>
                  </a:ext>
                </a:extLst>
              </a:tr>
            </a:tbl>
          </a:graphicData>
        </a:graphic>
      </p:graphicFrame>
      <p:sp>
        <p:nvSpPr>
          <p:cNvPr id="15" name="object 15"/>
          <p:cNvSpPr txBox="1"/>
          <p:nvPr/>
        </p:nvSpPr>
        <p:spPr>
          <a:xfrm>
            <a:off x="138684" y="2924555"/>
            <a:ext cx="2604770" cy="1845945"/>
          </a:xfrm>
          <a:prstGeom prst="rect">
            <a:avLst/>
          </a:prstGeom>
          <a:solidFill>
            <a:srgbClr val="F1F1F1"/>
          </a:solidFill>
          <a:ln w="9525">
            <a:solidFill>
              <a:srgbClr val="333333"/>
            </a:solidFill>
          </a:ln>
        </p:spPr>
        <p:txBody>
          <a:bodyPr vert="horz" wrap="square" lIns="0" tIns="36830" rIns="0" bIns="0" rtlCol="0">
            <a:spAutoFit/>
          </a:bodyPr>
          <a:lstStyle/>
          <a:p>
            <a:pPr marL="91440" marR="0" lvl="0" indent="0" algn="l" defTabSz="914400" rtl="0" eaLnBrk="1" fontAlgn="auto" latinLnBrk="0" hangingPunct="1">
              <a:lnSpc>
                <a:spcPct val="100000"/>
              </a:lnSpc>
              <a:spcBef>
                <a:spcPts val="290"/>
              </a:spcBef>
              <a:spcAft>
                <a:spcPts val="0"/>
              </a:spcAft>
              <a:buClrTx/>
              <a:buSzTx/>
              <a:buFontTx/>
              <a:buNone/>
              <a:tabLst/>
              <a:defRPr/>
            </a:pPr>
            <a:r>
              <a:rPr kumimoji="0" sz="1200" b="1" i="0" u="none" strike="noStrike" kern="1200" cap="none" spc="-5" normalizeH="0" baseline="0" noProof="0" dirty="0">
                <a:ln>
                  <a:noFill/>
                </a:ln>
                <a:solidFill>
                  <a:srgbClr val="333333"/>
                </a:solidFill>
                <a:effectLst/>
                <a:uLnTx/>
                <a:uFillTx/>
                <a:latin typeface="Calibri"/>
                <a:ea typeface="+mn-ea"/>
                <a:cs typeface="Calibri"/>
              </a:rPr>
              <a:t>Sample</a:t>
            </a:r>
            <a:r>
              <a:rPr kumimoji="0" sz="1200" b="1" i="0" u="none" strike="noStrike" kern="1200" cap="none" spc="-15" normalizeH="0" baseline="0" noProof="0" dirty="0">
                <a:ln>
                  <a:noFill/>
                </a:ln>
                <a:solidFill>
                  <a:srgbClr val="333333"/>
                </a:solidFill>
                <a:effectLst/>
                <a:uLnTx/>
                <a:uFillTx/>
                <a:latin typeface="Calibri"/>
                <a:ea typeface="+mn-ea"/>
                <a:cs typeface="Calibri"/>
              </a:rPr>
              <a:t> </a:t>
            </a:r>
            <a:r>
              <a:rPr kumimoji="0" sz="1200" b="1" i="0" u="none" strike="noStrike" kern="1200" cap="none" spc="-10" normalizeH="0" baseline="0" noProof="0" dirty="0">
                <a:ln>
                  <a:noFill/>
                </a:ln>
                <a:solidFill>
                  <a:srgbClr val="333333"/>
                </a:solidFill>
                <a:effectLst/>
                <a:uLnTx/>
                <a:uFillTx/>
                <a:latin typeface="Calibri"/>
                <a:ea typeface="+mn-ea"/>
                <a:cs typeface="Calibri"/>
              </a:rPr>
              <a:t>Vehicle </a:t>
            </a:r>
            <a:r>
              <a:rPr kumimoji="0" sz="1200" b="1" i="0" u="none" strike="noStrike" kern="1200" cap="none" spc="0" normalizeH="0" baseline="0" noProof="0" dirty="0">
                <a:ln>
                  <a:noFill/>
                </a:ln>
                <a:solidFill>
                  <a:srgbClr val="333333"/>
                </a:solidFill>
                <a:effectLst/>
                <a:uLnTx/>
                <a:uFillTx/>
                <a:latin typeface="Calibri"/>
                <a:ea typeface="+mn-ea"/>
                <a:cs typeface="Calibri"/>
              </a:rPr>
              <a:t>/</a:t>
            </a:r>
            <a:r>
              <a:rPr kumimoji="0" sz="1200" b="1" i="0" u="none" strike="noStrike" kern="1200" cap="none" spc="-10" normalizeH="0" baseline="0" noProof="0" dirty="0">
                <a:ln>
                  <a:noFill/>
                </a:ln>
                <a:solidFill>
                  <a:srgbClr val="333333"/>
                </a:solidFill>
                <a:effectLst/>
                <a:uLnTx/>
                <a:uFillTx/>
                <a:latin typeface="Calibri"/>
                <a:ea typeface="+mn-ea"/>
                <a:cs typeface="Calibri"/>
              </a:rPr>
              <a:t> Infra</a:t>
            </a:r>
            <a:r>
              <a:rPr kumimoji="0" sz="1200" b="1" i="0" u="none" strike="noStrike" kern="1200" cap="none" spc="-20" normalizeH="0" baseline="0" noProof="0" dirty="0">
                <a:ln>
                  <a:noFill/>
                </a:ln>
                <a:solidFill>
                  <a:srgbClr val="333333"/>
                </a:solidFill>
                <a:effectLst/>
                <a:uLnTx/>
                <a:uFillTx/>
                <a:latin typeface="Calibri"/>
                <a:ea typeface="+mn-ea"/>
                <a:cs typeface="Calibri"/>
              </a:rPr>
              <a:t> </a:t>
            </a:r>
            <a:r>
              <a:rPr kumimoji="0" sz="1200" b="1" i="0" u="none" strike="noStrike" kern="1200" cap="none" spc="0" normalizeH="0" baseline="0" noProof="0" dirty="0">
                <a:ln>
                  <a:noFill/>
                </a:ln>
                <a:solidFill>
                  <a:srgbClr val="333333"/>
                </a:solidFill>
                <a:effectLst/>
                <a:uLnTx/>
                <a:uFillTx/>
                <a:latin typeface="Calibri"/>
                <a:ea typeface="+mn-ea"/>
                <a:cs typeface="Calibri"/>
              </a:rPr>
              <a:t>Assumptions</a:t>
            </a:r>
            <a:r>
              <a:rPr kumimoji="0" sz="1100" b="1" i="0" u="none" strike="noStrike" kern="1200" cap="none" spc="0" normalizeH="0" baseline="0" noProof="0" dirty="0">
                <a:ln>
                  <a:noFill/>
                </a:ln>
                <a:solidFill>
                  <a:srgbClr val="333333"/>
                </a:solidFill>
                <a:effectLst/>
                <a:uLnTx/>
                <a:uFillTx/>
                <a:latin typeface="Calibri"/>
                <a:ea typeface="+mn-ea"/>
                <a:cs typeface="Calibri"/>
              </a:rPr>
              <a:t>:</a:t>
            </a:r>
            <a:endParaRPr kumimoji="0" sz="1100" b="0" i="0" u="none" strike="noStrike" kern="1200" cap="none" spc="0" normalizeH="0" baseline="0" noProof="0">
              <a:ln>
                <a:noFill/>
              </a:ln>
              <a:solidFill>
                <a:prstClr val="black"/>
              </a:solidFill>
              <a:effectLst/>
              <a:uLnTx/>
              <a:uFillTx/>
              <a:latin typeface="Calibri"/>
              <a:ea typeface="+mn-ea"/>
              <a:cs typeface="Calibri"/>
            </a:endParaRPr>
          </a:p>
          <a:p>
            <a:pPr marL="377825" marR="0" lvl="0" indent="-287020" algn="l" defTabSz="914400" rtl="0" eaLnBrk="1" fontAlgn="auto" latinLnBrk="0" hangingPunct="1">
              <a:lnSpc>
                <a:spcPct val="100000"/>
              </a:lnSpc>
              <a:spcBef>
                <a:spcPts val="0"/>
              </a:spcBef>
              <a:spcAft>
                <a:spcPts val="0"/>
              </a:spcAft>
              <a:buClrTx/>
              <a:buSzTx/>
              <a:buFont typeface="Arial"/>
              <a:buChar char="•"/>
              <a:tabLst>
                <a:tab pos="377825" algn="l"/>
                <a:tab pos="378460" algn="l"/>
              </a:tabLst>
              <a:defRPr/>
            </a:pPr>
            <a:r>
              <a:rPr kumimoji="0" sz="1100" b="0" i="0" u="none" strike="noStrike" kern="1200" cap="none" spc="0" normalizeH="0" baseline="0" noProof="0" dirty="0">
                <a:ln>
                  <a:noFill/>
                </a:ln>
                <a:solidFill>
                  <a:srgbClr val="333333"/>
                </a:solidFill>
                <a:effectLst/>
                <a:uLnTx/>
                <a:uFillTx/>
                <a:latin typeface="Calibri"/>
                <a:ea typeface="+mn-ea"/>
                <a:cs typeface="Calibri"/>
              </a:rPr>
              <a:t>250</a:t>
            </a:r>
            <a:r>
              <a:rPr kumimoji="0" sz="1100" b="0" i="0" u="none" strike="noStrike" kern="1200" cap="none" spc="-55" normalizeH="0" baseline="0" noProof="0" dirty="0">
                <a:ln>
                  <a:noFill/>
                </a:ln>
                <a:solidFill>
                  <a:srgbClr val="333333"/>
                </a:solidFill>
                <a:effectLst/>
                <a:uLnTx/>
                <a:uFillTx/>
                <a:latin typeface="Calibri"/>
                <a:ea typeface="+mn-ea"/>
                <a:cs typeface="Calibri"/>
              </a:rPr>
              <a:t> </a:t>
            </a:r>
            <a:r>
              <a:rPr kumimoji="0" sz="1100" b="0" i="0" u="none" strike="noStrike" kern="1200" cap="none" spc="0" normalizeH="0" baseline="0" noProof="0" dirty="0">
                <a:ln>
                  <a:noFill/>
                </a:ln>
                <a:solidFill>
                  <a:srgbClr val="333333"/>
                </a:solidFill>
                <a:effectLst/>
                <a:uLnTx/>
                <a:uFillTx/>
                <a:latin typeface="Calibri"/>
                <a:ea typeface="+mn-ea"/>
                <a:cs typeface="Calibri"/>
              </a:rPr>
              <a:t>mile</a:t>
            </a:r>
            <a:r>
              <a:rPr kumimoji="0" sz="1100" b="0" i="0" u="none" strike="noStrike" kern="1200" cap="none" spc="-45" normalizeH="0" baseline="0" noProof="0" dirty="0">
                <a:ln>
                  <a:noFill/>
                </a:ln>
                <a:solidFill>
                  <a:srgbClr val="333333"/>
                </a:solidFill>
                <a:effectLst/>
                <a:uLnTx/>
                <a:uFillTx/>
                <a:latin typeface="Calibri"/>
                <a:ea typeface="+mn-ea"/>
                <a:cs typeface="Calibri"/>
              </a:rPr>
              <a:t> </a:t>
            </a:r>
            <a:r>
              <a:rPr kumimoji="0" sz="1100" b="0" i="0" u="none" strike="noStrike" kern="1200" cap="none" spc="0" normalizeH="0" baseline="0" noProof="0" dirty="0">
                <a:ln>
                  <a:noFill/>
                </a:ln>
                <a:solidFill>
                  <a:srgbClr val="333333"/>
                </a:solidFill>
                <a:effectLst/>
                <a:uLnTx/>
                <a:uFillTx/>
                <a:latin typeface="Calibri"/>
                <a:ea typeface="+mn-ea"/>
                <a:cs typeface="Calibri"/>
              </a:rPr>
              <a:t>BEV</a:t>
            </a:r>
            <a:endParaRPr kumimoji="0" sz="1100" b="0" i="0" u="none" strike="noStrike" kern="1200" cap="none" spc="0" normalizeH="0" baseline="0" noProof="0">
              <a:ln>
                <a:noFill/>
              </a:ln>
              <a:solidFill>
                <a:prstClr val="black"/>
              </a:solidFill>
              <a:effectLst/>
              <a:uLnTx/>
              <a:uFillTx/>
              <a:latin typeface="Calibri"/>
              <a:ea typeface="+mn-ea"/>
              <a:cs typeface="Calibri"/>
            </a:endParaRPr>
          </a:p>
          <a:p>
            <a:pPr marL="377825" marR="0" lvl="0" indent="-287020" algn="l" defTabSz="914400" rtl="0" eaLnBrk="1" fontAlgn="auto" latinLnBrk="0" hangingPunct="1">
              <a:lnSpc>
                <a:spcPct val="100000"/>
              </a:lnSpc>
              <a:spcBef>
                <a:spcPts val="5"/>
              </a:spcBef>
              <a:spcAft>
                <a:spcPts val="0"/>
              </a:spcAft>
              <a:buClrTx/>
              <a:buSzTx/>
              <a:buFont typeface="Arial"/>
              <a:buChar char="•"/>
              <a:tabLst>
                <a:tab pos="377825" algn="l"/>
                <a:tab pos="378460" algn="l"/>
              </a:tabLst>
              <a:defRPr/>
            </a:pPr>
            <a:r>
              <a:rPr kumimoji="0" sz="1100" b="0" i="0" u="none" strike="noStrike" kern="1200" cap="none" spc="-5" normalizeH="0" baseline="0" noProof="0" dirty="0">
                <a:ln>
                  <a:noFill/>
                </a:ln>
                <a:solidFill>
                  <a:srgbClr val="333333"/>
                </a:solidFill>
                <a:effectLst/>
                <a:uLnTx/>
                <a:uFillTx/>
                <a:latin typeface="Calibri"/>
                <a:ea typeface="+mn-ea"/>
                <a:cs typeface="Calibri"/>
              </a:rPr>
              <a:t>DCFC</a:t>
            </a:r>
            <a:r>
              <a:rPr kumimoji="0" sz="1100" b="0" i="0" u="none" strike="noStrike" kern="1200" cap="none" spc="-50" normalizeH="0" baseline="0" noProof="0" dirty="0">
                <a:ln>
                  <a:noFill/>
                </a:ln>
                <a:solidFill>
                  <a:srgbClr val="333333"/>
                </a:solidFill>
                <a:effectLst/>
                <a:uLnTx/>
                <a:uFillTx/>
                <a:latin typeface="Calibri"/>
                <a:ea typeface="+mn-ea"/>
                <a:cs typeface="Calibri"/>
              </a:rPr>
              <a:t> </a:t>
            </a:r>
            <a:r>
              <a:rPr kumimoji="0" sz="1100" b="0" i="0" u="none" strike="noStrike" kern="1200" cap="none" spc="0" normalizeH="0" baseline="0" noProof="0" dirty="0">
                <a:ln>
                  <a:noFill/>
                </a:ln>
                <a:solidFill>
                  <a:srgbClr val="333333"/>
                </a:solidFill>
                <a:effectLst/>
                <a:uLnTx/>
                <a:uFillTx/>
                <a:latin typeface="Calibri"/>
                <a:ea typeface="+mn-ea"/>
                <a:cs typeface="Calibri"/>
              </a:rPr>
              <a:t>=</a:t>
            </a:r>
            <a:r>
              <a:rPr kumimoji="0" sz="1100" b="0" i="0" u="none" strike="noStrike" kern="1200" cap="none" spc="-45" normalizeH="0" baseline="0" noProof="0" dirty="0">
                <a:ln>
                  <a:noFill/>
                </a:ln>
                <a:solidFill>
                  <a:srgbClr val="333333"/>
                </a:solidFill>
                <a:effectLst/>
                <a:uLnTx/>
                <a:uFillTx/>
                <a:latin typeface="Calibri"/>
                <a:ea typeface="+mn-ea"/>
                <a:cs typeface="Calibri"/>
              </a:rPr>
              <a:t> </a:t>
            </a:r>
            <a:r>
              <a:rPr kumimoji="0" sz="1100" b="0" i="0" u="none" strike="noStrike" kern="1200" cap="none" spc="0" normalizeH="0" baseline="0" noProof="0" dirty="0">
                <a:ln>
                  <a:noFill/>
                </a:ln>
                <a:solidFill>
                  <a:srgbClr val="333333"/>
                </a:solidFill>
                <a:effectLst/>
                <a:uLnTx/>
                <a:uFillTx/>
                <a:latin typeface="Calibri"/>
                <a:ea typeface="+mn-ea"/>
                <a:cs typeface="Calibri"/>
              </a:rPr>
              <a:t>50kW</a:t>
            </a:r>
            <a:endParaRPr kumimoji="0" sz="1100" b="0" i="0" u="none" strike="noStrike" kern="1200" cap="none" spc="0" normalizeH="0" baseline="0" noProof="0">
              <a:ln>
                <a:noFill/>
              </a:ln>
              <a:solidFill>
                <a:prstClr val="black"/>
              </a:solidFill>
              <a:effectLst/>
              <a:uLnTx/>
              <a:uFillTx/>
              <a:latin typeface="Calibri"/>
              <a:ea typeface="+mn-ea"/>
              <a:cs typeface="Calibri"/>
            </a:endParaRPr>
          </a:p>
          <a:p>
            <a:pPr marL="377825" marR="0" lvl="0" indent="-287020" algn="l" defTabSz="914400" rtl="0" eaLnBrk="1" fontAlgn="auto" latinLnBrk="0" hangingPunct="1">
              <a:lnSpc>
                <a:spcPct val="100000"/>
              </a:lnSpc>
              <a:spcBef>
                <a:spcPts val="0"/>
              </a:spcBef>
              <a:spcAft>
                <a:spcPts val="0"/>
              </a:spcAft>
              <a:buClrTx/>
              <a:buSzTx/>
              <a:buFont typeface="Arial"/>
              <a:buChar char="•"/>
              <a:tabLst>
                <a:tab pos="377825" algn="l"/>
                <a:tab pos="378460" algn="l"/>
              </a:tabLst>
              <a:defRPr/>
            </a:pPr>
            <a:r>
              <a:rPr kumimoji="0" sz="1100" b="0" i="0" u="none" strike="noStrike" kern="1200" cap="none" spc="0" normalizeH="0" baseline="0" noProof="0" dirty="0">
                <a:ln>
                  <a:noFill/>
                </a:ln>
                <a:solidFill>
                  <a:srgbClr val="333333"/>
                </a:solidFill>
                <a:effectLst/>
                <a:uLnTx/>
                <a:uFillTx/>
                <a:latin typeface="Calibri"/>
                <a:ea typeface="+mn-ea"/>
                <a:cs typeface="Calibri"/>
              </a:rPr>
              <a:t>L2</a:t>
            </a:r>
            <a:r>
              <a:rPr kumimoji="0" sz="1100" b="0" i="0" u="none" strike="noStrike" kern="1200" cap="none" spc="-40" normalizeH="0" baseline="0" noProof="0" dirty="0">
                <a:ln>
                  <a:noFill/>
                </a:ln>
                <a:solidFill>
                  <a:srgbClr val="333333"/>
                </a:solidFill>
                <a:effectLst/>
                <a:uLnTx/>
                <a:uFillTx/>
                <a:latin typeface="Calibri"/>
                <a:ea typeface="+mn-ea"/>
                <a:cs typeface="Calibri"/>
              </a:rPr>
              <a:t> </a:t>
            </a:r>
            <a:r>
              <a:rPr kumimoji="0" sz="1100" b="0" i="0" u="none" strike="noStrike" kern="1200" cap="none" spc="0" normalizeH="0" baseline="0" noProof="0" dirty="0">
                <a:ln>
                  <a:noFill/>
                </a:ln>
                <a:solidFill>
                  <a:srgbClr val="333333"/>
                </a:solidFill>
                <a:effectLst/>
                <a:uLnTx/>
                <a:uFillTx/>
                <a:latin typeface="Calibri"/>
                <a:ea typeface="+mn-ea"/>
                <a:cs typeface="Calibri"/>
              </a:rPr>
              <a:t>=</a:t>
            </a:r>
            <a:r>
              <a:rPr kumimoji="0" sz="1100" b="0" i="0" u="none" strike="noStrike" kern="1200" cap="none" spc="-25" normalizeH="0" baseline="0" noProof="0" dirty="0">
                <a:ln>
                  <a:noFill/>
                </a:ln>
                <a:solidFill>
                  <a:srgbClr val="333333"/>
                </a:solidFill>
                <a:effectLst/>
                <a:uLnTx/>
                <a:uFillTx/>
                <a:latin typeface="Calibri"/>
                <a:ea typeface="+mn-ea"/>
                <a:cs typeface="Calibri"/>
              </a:rPr>
              <a:t> </a:t>
            </a:r>
            <a:r>
              <a:rPr kumimoji="0" sz="1100" b="0" i="0" u="none" strike="noStrike" kern="1200" cap="none" spc="0" normalizeH="0" baseline="0" noProof="0" dirty="0">
                <a:ln>
                  <a:noFill/>
                </a:ln>
                <a:solidFill>
                  <a:srgbClr val="333333"/>
                </a:solidFill>
                <a:effectLst/>
                <a:uLnTx/>
                <a:uFillTx/>
                <a:latin typeface="Calibri"/>
                <a:ea typeface="+mn-ea"/>
                <a:cs typeface="Calibri"/>
              </a:rPr>
              <a:t>7.2kW</a:t>
            </a:r>
            <a:endParaRPr kumimoji="0" sz="1100" b="0" i="0" u="none" strike="noStrike" kern="1200" cap="none" spc="0" normalizeH="0" baseline="0" noProof="0">
              <a:ln>
                <a:noFill/>
              </a:ln>
              <a:solidFill>
                <a:prstClr val="black"/>
              </a:solidFill>
              <a:effectLst/>
              <a:uLnTx/>
              <a:uFillTx/>
              <a:latin typeface="Calibri"/>
              <a:ea typeface="+mn-ea"/>
              <a:cs typeface="Calibri"/>
            </a:endParaRPr>
          </a:p>
          <a:p>
            <a:pPr marL="91440" marR="0" lvl="0" indent="0" algn="l" defTabSz="914400" rtl="0" eaLnBrk="1" fontAlgn="auto" latinLnBrk="0" hangingPunct="1">
              <a:lnSpc>
                <a:spcPct val="100000"/>
              </a:lnSpc>
              <a:spcBef>
                <a:spcPts val="1055"/>
              </a:spcBef>
              <a:spcAft>
                <a:spcPts val="0"/>
              </a:spcAft>
              <a:buClrTx/>
              <a:buSzTx/>
              <a:buFontTx/>
              <a:buNone/>
              <a:tabLst/>
              <a:defRPr/>
            </a:pPr>
            <a:r>
              <a:rPr kumimoji="0" sz="1200" b="1" i="0" u="none" strike="noStrike" kern="1200" cap="none" spc="-5" normalizeH="0" baseline="0" noProof="0" dirty="0">
                <a:ln>
                  <a:noFill/>
                </a:ln>
                <a:solidFill>
                  <a:srgbClr val="333333"/>
                </a:solidFill>
                <a:effectLst/>
                <a:uLnTx/>
                <a:uFillTx/>
                <a:latin typeface="Calibri"/>
                <a:ea typeface="+mn-ea"/>
                <a:cs typeface="Calibri"/>
              </a:rPr>
              <a:t>Sample</a:t>
            </a:r>
            <a:r>
              <a:rPr kumimoji="0" sz="1200" b="1" i="0" u="none" strike="noStrike" kern="1200" cap="none" spc="-10" normalizeH="0" baseline="0" noProof="0" dirty="0">
                <a:ln>
                  <a:noFill/>
                </a:ln>
                <a:solidFill>
                  <a:srgbClr val="333333"/>
                </a:solidFill>
                <a:effectLst/>
                <a:uLnTx/>
                <a:uFillTx/>
                <a:latin typeface="Calibri"/>
                <a:ea typeface="+mn-ea"/>
                <a:cs typeface="Calibri"/>
              </a:rPr>
              <a:t> </a:t>
            </a:r>
            <a:r>
              <a:rPr kumimoji="0" sz="1200" b="1" i="0" u="none" strike="noStrike" kern="1200" cap="none" spc="-5" normalizeH="0" baseline="0" noProof="0" dirty="0">
                <a:ln>
                  <a:noFill/>
                </a:ln>
                <a:solidFill>
                  <a:srgbClr val="333333"/>
                </a:solidFill>
                <a:effectLst/>
                <a:uLnTx/>
                <a:uFillTx/>
                <a:latin typeface="Calibri"/>
                <a:ea typeface="+mn-ea"/>
                <a:cs typeface="Calibri"/>
              </a:rPr>
              <a:t>Choice </a:t>
            </a:r>
            <a:r>
              <a:rPr kumimoji="0" sz="1200" b="1" i="0" u="none" strike="noStrike" kern="1200" cap="none" spc="0" normalizeH="0" baseline="0" noProof="0" dirty="0">
                <a:ln>
                  <a:noFill/>
                </a:ln>
                <a:solidFill>
                  <a:srgbClr val="333333"/>
                </a:solidFill>
                <a:effectLst/>
                <a:uLnTx/>
                <a:uFillTx/>
                <a:latin typeface="Calibri"/>
                <a:ea typeface="+mn-ea"/>
                <a:cs typeface="Calibri"/>
              </a:rPr>
              <a:t>/ </a:t>
            </a:r>
            <a:r>
              <a:rPr kumimoji="0" sz="1200" b="1" i="0" u="none" strike="noStrike" kern="1200" cap="none" spc="-5" normalizeH="0" baseline="0" noProof="0" dirty="0">
                <a:ln>
                  <a:noFill/>
                </a:ln>
                <a:solidFill>
                  <a:srgbClr val="333333"/>
                </a:solidFill>
                <a:effectLst/>
                <a:uLnTx/>
                <a:uFillTx/>
                <a:latin typeface="Calibri"/>
                <a:ea typeface="+mn-ea"/>
                <a:cs typeface="Calibri"/>
              </a:rPr>
              <a:t>Access</a:t>
            </a:r>
            <a:r>
              <a:rPr kumimoji="0" sz="1200" b="1" i="0" u="none" strike="noStrike" kern="1200" cap="none" spc="-25" normalizeH="0" baseline="0" noProof="0" dirty="0">
                <a:ln>
                  <a:noFill/>
                </a:ln>
                <a:solidFill>
                  <a:srgbClr val="333333"/>
                </a:solidFill>
                <a:effectLst/>
                <a:uLnTx/>
                <a:uFillTx/>
                <a:latin typeface="Calibri"/>
                <a:ea typeface="+mn-ea"/>
                <a:cs typeface="Calibri"/>
              </a:rPr>
              <a:t> </a:t>
            </a:r>
            <a:r>
              <a:rPr kumimoji="0" sz="1200" b="1" i="0" u="none" strike="noStrike" kern="1200" cap="none" spc="0" normalizeH="0" baseline="0" noProof="0" dirty="0">
                <a:ln>
                  <a:noFill/>
                </a:ln>
                <a:solidFill>
                  <a:srgbClr val="333333"/>
                </a:solidFill>
                <a:effectLst/>
                <a:uLnTx/>
                <a:uFillTx/>
                <a:latin typeface="Calibri"/>
                <a:ea typeface="+mn-ea"/>
                <a:cs typeface="Calibri"/>
              </a:rPr>
              <a:t>Assumptions</a:t>
            </a:r>
            <a:r>
              <a:rPr kumimoji="0" sz="1400" b="1" i="0" u="none" strike="noStrike" kern="1200" cap="none" spc="0" normalizeH="0" baseline="0" noProof="0" dirty="0">
                <a:ln>
                  <a:noFill/>
                </a:ln>
                <a:solidFill>
                  <a:srgbClr val="333333"/>
                </a:solidFill>
                <a:effectLst/>
                <a:uLnTx/>
                <a:uFillTx/>
                <a:latin typeface="Calibri"/>
                <a:ea typeface="+mn-ea"/>
                <a:cs typeface="Calibri"/>
              </a:rPr>
              <a:t>:</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377825" marR="0" lvl="0" indent="-287020" algn="l" defTabSz="914400" rtl="0" eaLnBrk="1" fontAlgn="auto" latinLnBrk="0" hangingPunct="1">
              <a:lnSpc>
                <a:spcPct val="100000"/>
              </a:lnSpc>
              <a:spcBef>
                <a:spcPts val="25"/>
              </a:spcBef>
              <a:spcAft>
                <a:spcPts val="0"/>
              </a:spcAft>
              <a:buClrTx/>
              <a:buSzTx/>
              <a:buFont typeface="Arial"/>
              <a:buChar char="•"/>
              <a:tabLst>
                <a:tab pos="377825" algn="l"/>
                <a:tab pos="378460" algn="l"/>
              </a:tabLst>
              <a:defRPr/>
            </a:pPr>
            <a:r>
              <a:rPr kumimoji="0" sz="1100" b="0" i="0" u="none" strike="noStrike" kern="1200" cap="none" spc="-5" normalizeH="0" baseline="0" noProof="0" dirty="0">
                <a:ln>
                  <a:noFill/>
                </a:ln>
                <a:solidFill>
                  <a:srgbClr val="FF7E00"/>
                </a:solidFill>
                <a:effectLst/>
                <a:uLnTx/>
                <a:uFillTx/>
                <a:latin typeface="Calibri"/>
                <a:ea typeface="+mn-ea"/>
                <a:cs typeface="Calibri"/>
              </a:rPr>
              <a:t>Charge</a:t>
            </a:r>
            <a:r>
              <a:rPr kumimoji="0" sz="1100" b="0" i="0" u="none" strike="noStrike" kern="1200" cap="none" spc="-15" normalizeH="0" baseline="0" noProof="0" dirty="0">
                <a:ln>
                  <a:noFill/>
                </a:ln>
                <a:solidFill>
                  <a:srgbClr val="FF7E00"/>
                </a:solidFill>
                <a:effectLst/>
                <a:uLnTx/>
                <a:uFillTx/>
                <a:latin typeface="Calibri"/>
                <a:ea typeface="+mn-ea"/>
                <a:cs typeface="Calibri"/>
              </a:rPr>
              <a:t> </a:t>
            </a:r>
            <a:r>
              <a:rPr kumimoji="0" sz="1100" b="0" i="0" u="none" strike="noStrike" kern="1200" cap="none" spc="0" normalizeH="0" baseline="0" noProof="0" dirty="0">
                <a:ln>
                  <a:noFill/>
                </a:ln>
                <a:solidFill>
                  <a:srgbClr val="FF7E00"/>
                </a:solidFill>
                <a:effectLst/>
                <a:uLnTx/>
                <a:uFillTx/>
                <a:latin typeface="Calibri"/>
                <a:ea typeface="+mn-ea"/>
                <a:cs typeface="Calibri"/>
              </a:rPr>
              <a:t>every</a:t>
            </a:r>
            <a:r>
              <a:rPr kumimoji="0" sz="1100" b="0" i="0" u="none" strike="noStrike" kern="1200" cap="none" spc="-15" normalizeH="0" baseline="0" noProof="0" dirty="0">
                <a:ln>
                  <a:noFill/>
                </a:ln>
                <a:solidFill>
                  <a:srgbClr val="FF7E00"/>
                </a:solidFill>
                <a:effectLst/>
                <a:uLnTx/>
                <a:uFillTx/>
                <a:latin typeface="Calibri"/>
                <a:ea typeface="+mn-ea"/>
                <a:cs typeface="Calibri"/>
              </a:rPr>
              <a:t> </a:t>
            </a:r>
            <a:r>
              <a:rPr kumimoji="0" sz="1100" b="0" i="0" u="none" strike="noStrike" kern="1200" cap="none" spc="-5" normalizeH="0" baseline="0" noProof="0" dirty="0">
                <a:ln>
                  <a:noFill/>
                </a:ln>
                <a:solidFill>
                  <a:srgbClr val="FF7E00"/>
                </a:solidFill>
                <a:effectLst/>
                <a:uLnTx/>
                <a:uFillTx/>
                <a:latin typeface="Calibri"/>
                <a:ea typeface="+mn-ea"/>
                <a:cs typeface="Calibri"/>
              </a:rPr>
              <a:t>night,</a:t>
            </a:r>
            <a:r>
              <a:rPr kumimoji="0" sz="1100" b="0" i="0" u="none" strike="noStrike" kern="1200" cap="none" spc="-15" normalizeH="0" baseline="0" noProof="0" dirty="0">
                <a:ln>
                  <a:noFill/>
                </a:ln>
                <a:solidFill>
                  <a:srgbClr val="FF7E00"/>
                </a:solidFill>
                <a:effectLst/>
                <a:uLnTx/>
                <a:uFillTx/>
                <a:latin typeface="Calibri"/>
                <a:ea typeface="+mn-ea"/>
                <a:cs typeface="Calibri"/>
              </a:rPr>
              <a:t> </a:t>
            </a:r>
            <a:r>
              <a:rPr kumimoji="0" sz="1100" b="0" i="0" u="none" strike="noStrike" kern="1200" cap="none" spc="0" normalizeH="0" baseline="0" noProof="0" dirty="0">
                <a:ln>
                  <a:noFill/>
                </a:ln>
                <a:solidFill>
                  <a:srgbClr val="FF7E00"/>
                </a:solidFill>
                <a:effectLst/>
                <a:uLnTx/>
                <a:uFillTx/>
                <a:latin typeface="Calibri"/>
                <a:ea typeface="+mn-ea"/>
                <a:cs typeface="Calibri"/>
              </a:rPr>
              <a:t>home</a:t>
            </a:r>
            <a:r>
              <a:rPr kumimoji="0" sz="1100" b="0" i="0" u="none" strike="noStrike" kern="1200" cap="none" spc="-35" normalizeH="0" baseline="0" noProof="0" dirty="0">
                <a:ln>
                  <a:noFill/>
                </a:ln>
                <a:solidFill>
                  <a:srgbClr val="FF7E00"/>
                </a:solidFill>
                <a:effectLst/>
                <a:uLnTx/>
                <a:uFillTx/>
                <a:latin typeface="Calibri"/>
                <a:ea typeface="+mn-ea"/>
                <a:cs typeface="Calibri"/>
              </a:rPr>
              <a:t> </a:t>
            </a:r>
            <a:r>
              <a:rPr kumimoji="0" sz="1100" b="0" i="0" u="none" strike="noStrike" kern="1200" cap="none" spc="0" normalizeH="0" baseline="0" noProof="0" dirty="0">
                <a:ln>
                  <a:noFill/>
                </a:ln>
                <a:solidFill>
                  <a:srgbClr val="FF7E00"/>
                </a:solidFill>
                <a:effectLst/>
                <a:uLnTx/>
                <a:uFillTx/>
                <a:latin typeface="Calibri"/>
                <a:ea typeface="+mn-ea"/>
                <a:cs typeface="Calibri"/>
              </a:rPr>
              <a:t>dominant</a:t>
            </a:r>
            <a:endParaRPr kumimoji="0" sz="1100" b="0" i="0" u="none" strike="noStrike" kern="1200" cap="none" spc="0" normalizeH="0" baseline="0" noProof="0">
              <a:ln>
                <a:noFill/>
              </a:ln>
              <a:solidFill>
                <a:prstClr val="black"/>
              </a:solidFill>
              <a:effectLst/>
              <a:uLnTx/>
              <a:uFillTx/>
              <a:latin typeface="Calibri"/>
              <a:ea typeface="+mn-ea"/>
              <a:cs typeface="Calibri"/>
            </a:endParaRPr>
          </a:p>
          <a:p>
            <a:pPr marL="377825" marR="0" lvl="0" indent="-287020" algn="l" defTabSz="914400" rtl="0" eaLnBrk="1" fontAlgn="auto" latinLnBrk="0" hangingPunct="1">
              <a:lnSpc>
                <a:spcPct val="100000"/>
              </a:lnSpc>
              <a:spcBef>
                <a:spcPts val="0"/>
              </a:spcBef>
              <a:spcAft>
                <a:spcPts val="0"/>
              </a:spcAft>
              <a:buClrTx/>
              <a:buSzTx/>
              <a:buFont typeface="Arial"/>
              <a:buChar char="•"/>
              <a:tabLst>
                <a:tab pos="377825" algn="l"/>
                <a:tab pos="378460" algn="l"/>
              </a:tabLst>
              <a:defRPr/>
            </a:pPr>
            <a:r>
              <a:rPr kumimoji="0" sz="1100" b="0" i="0" u="none" strike="noStrike" kern="1200" cap="none" spc="-5" normalizeH="0" baseline="0" noProof="0" dirty="0">
                <a:ln>
                  <a:noFill/>
                </a:ln>
                <a:solidFill>
                  <a:srgbClr val="126FAF"/>
                </a:solidFill>
                <a:effectLst/>
                <a:uLnTx/>
                <a:uFillTx/>
                <a:latin typeface="Calibri"/>
                <a:ea typeface="+mn-ea"/>
                <a:cs typeface="Calibri"/>
              </a:rPr>
              <a:t>Plug-in</a:t>
            </a:r>
            <a:r>
              <a:rPr kumimoji="0" sz="1100" b="0" i="0" u="none" strike="noStrike" kern="1200" cap="none" spc="-35" normalizeH="0" baseline="0" noProof="0" dirty="0">
                <a:ln>
                  <a:noFill/>
                </a:ln>
                <a:solidFill>
                  <a:srgbClr val="126FAF"/>
                </a:solidFill>
                <a:effectLst/>
                <a:uLnTx/>
                <a:uFillTx/>
                <a:latin typeface="Calibri"/>
                <a:ea typeface="+mn-ea"/>
                <a:cs typeface="Calibri"/>
              </a:rPr>
              <a:t> </a:t>
            </a:r>
            <a:r>
              <a:rPr kumimoji="0" sz="1100" b="0" i="0" u="none" strike="noStrike" kern="1200" cap="none" spc="0" normalizeH="0" baseline="0" noProof="0" dirty="0">
                <a:ln>
                  <a:noFill/>
                </a:ln>
                <a:solidFill>
                  <a:srgbClr val="126FAF"/>
                </a:solidFill>
                <a:effectLst/>
                <a:uLnTx/>
                <a:uFillTx/>
                <a:latin typeface="Calibri"/>
                <a:ea typeface="+mn-ea"/>
                <a:cs typeface="Calibri"/>
              </a:rPr>
              <a:t>only</a:t>
            </a:r>
            <a:r>
              <a:rPr kumimoji="0" sz="1100" b="0" i="0" u="none" strike="noStrike" kern="1200" cap="none" spc="-25" normalizeH="0" baseline="0" noProof="0" dirty="0">
                <a:ln>
                  <a:noFill/>
                </a:ln>
                <a:solidFill>
                  <a:srgbClr val="126FAF"/>
                </a:solidFill>
                <a:effectLst/>
                <a:uLnTx/>
                <a:uFillTx/>
                <a:latin typeface="Calibri"/>
                <a:ea typeface="+mn-ea"/>
                <a:cs typeface="Calibri"/>
              </a:rPr>
              <a:t> </a:t>
            </a:r>
            <a:r>
              <a:rPr kumimoji="0" sz="1100" b="0" i="0" u="none" strike="noStrike" kern="1200" cap="none" spc="0" normalizeH="0" baseline="0" noProof="0" dirty="0">
                <a:ln>
                  <a:noFill/>
                </a:ln>
                <a:solidFill>
                  <a:srgbClr val="126FAF"/>
                </a:solidFill>
                <a:effectLst/>
                <a:uLnTx/>
                <a:uFillTx/>
                <a:latin typeface="Calibri"/>
                <a:ea typeface="+mn-ea"/>
                <a:cs typeface="Calibri"/>
              </a:rPr>
              <a:t>if</a:t>
            </a:r>
            <a:r>
              <a:rPr kumimoji="0" sz="1100" b="0" i="0" u="none" strike="noStrike" kern="1200" cap="none" spc="-5" normalizeH="0" baseline="0" noProof="0" dirty="0">
                <a:ln>
                  <a:noFill/>
                </a:ln>
                <a:solidFill>
                  <a:srgbClr val="126FAF"/>
                </a:solidFill>
                <a:effectLst/>
                <a:uLnTx/>
                <a:uFillTx/>
                <a:latin typeface="Calibri"/>
                <a:ea typeface="+mn-ea"/>
                <a:cs typeface="Calibri"/>
              </a:rPr>
              <a:t> </a:t>
            </a:r>
            <a:r>
              <a:rPr kumimoji="0" sz="1100" b="0" i="0" u="none" strike="noStrike" kern="1200" cap="none" spc="0" normalizeH="0" baseline="0" noProof="0" dirty="0">
                <a:ln>
                  <a:noFill/>
                </a:ln>
                <a:solidFill>
                  <a:srgbClr val="126FAF"/>
                </a:solidFill>
                <a:effectLst/>
                <a:uLnTx/>
                <a:uFillTx/>
                <a:latin typeface="Calibri"/>
                <a:ea typeface="+mn-ea"/>
                <a:cs typeface="Calibri"/>
              </a:rPr>
              <a:t>needed,</a:t>
            </a:r>
            <a:r>
              <a:rPr kumimoji="0" sz="1100" b="0" i="0" u="none" strike="noStrike" kern="1200" cap="none" spc="-15" normalizeH="0" baseline="0" noProof="0" dirty="0">
                <a:ln>
                  <a:noFill/>
                </a:ln>
                <a:solidFill>
                  <a:srgbClr val="126FAF"/>
                </a:solidFill>
                <a:effectLst/>
                <a:uLnTx/>
                <a:uFillTx/>
                <a:latin typeface="Calibri"/>
                <a:ea typeface="+mn-ea"/>
                <a:cs typeface="Calibri"/>
              </a:rPr>
              <a:t> </a:t>
            </a:r>
            <a:r>
              <a:rPr kumimoji="0" sz="1100" b="0" i="0" u="none" strike="noStrike" kern="1200" cap="none" spc="0" normalizeH="0" baseline="0" noProof="0" dirty="0">
                <a:ln>
                  <a:noFill/>
                </a:ln>
                <a:solidFill>
                  <a:srgbClr val="126FAF"/>
                </a:solidFill>
                <a:effectLst/>
                <a:uLnTx/>
                <a:uFillTx/>
                <a:latin typeface="Calibri"/>
                <a:ea typeface="+mn-ea"/>
                <a:cs typeface="Calibri"/>
              </a:rPr>
              <a:t>even</a:t>
            </a:r>
            <a:r>
              <a:rPr kumimoji="0" sz="1100" b="0" i="0" u="none" strike="noStrike" kern="1200" cap="none" spc="-15" normalizeH="0" baseline="0" noProof="0" dirty="0">
                <a:ln>
                  <a:noFill/>
                </a:ln>
                <a:solidFill>
                  <a:srgbClr val="126FAF"/>
                </a:solidFill>
                <a:effectLst/>
                <a:uLnTx/>
                <a:uFillTx/>
                <a:latin typeface="Calibri"/>
                <a:ea typeface="+mn-ea"/>
                <a:cs typeface="Calibri"/>
              </a:rPr>
              <a:t> </a:t>
            </a:r>
            <a:r>
              <a:rPr kumimoji="0" sz="1100" b="0" i="0" u="none" strike="noStrike" kern="1200" cap="none" spc="0" normalizeH="0" baseline="0" noProof="0" dirty="0">
                <a:ln>
                  <a:noFill/>
                </a:ln>
                <a:solidFill>
                  <a:srgbClr val="126FAF"/>
                </a:solidFill>
                <a:effectLst/>
                <a:uLnTx/>
                <a:uFillTx/>
                <a:latin typeface="Calibri"/>
                <a:ea typeface="+mn-ea"/>
                <a:cs typeface="Calibri"/>
              </a:rPr>
              <a:t>at</a:t>
            </a:r>
            <a:r>
              <a:rPr kumimoji="0" sz="1100" b="0" i="0" u="none" strike="noStrike" kern="1200" cap="none" spc="-10" normalizeH="0" baseline="0" noProof="0" dirty="0">
                <a:ln>
                  <a:noFill/>
                </a:ln>
                <a:solidFill>
                  <a:srgbClr val="126FAF"/>
                </a:solidFill>
                <a:effectLst/>
                <a:uLnTx/>
                <a:uFillTx/>
                <a:latin typeface="Calibri"/>
                <a:ea typeface="+mn-ea"/>
                <a:cs typeface="Calibri"/>
              </a:rPr>
              <a:t> </a:t>
            </a:r>
            <a:r>
              <a:rPr kumimoji="0" sz="1100" b="0" i="0" u="none" strike="noStrike" kern="1200" cap="none" spc="0" normalizeH="0" baseline="0" noProof="0" dirty="0">
                <a:ln>
                  <a:noFill/>
                </a:ln>
                <a:solidFill>
                  <a:srgbClr val="126FAF"/>
                </a:solidFill>
                <a:effectLst/>
                <a:uLnTx/>
                <a:uFillTx/>
                <a:latin typeface="Calibri"/>
                <a:ea typeface="+mn-ea"/>
                <a:cs typeface="Calibri"/>
              </a:rPr>
              <a:t>home</a:t>
            </a:r>
            <a:endParaRPr kumimoji="0" sz="1100" b="0" i="0" u="none" strike="noStrike" kern="1200" cap="none" spc="0" normalizeH="0" baseline="0" noProof="0">
              <a:ln>
                <a:noFill/>
              </a:ln>
              <a:solidFill>
                <a:prstClr val="black"/>
              </a:solidFill>
              <a:effectLst/>
              <a:uLnTx/>
              <a:uFillTx/>
              <a:latin typeface="Calibri"/>
              <a:ea typeface="+mn-ea"/>
              <a:cs typeface="Calibri"/>
            </a:endParaRPr>
          </a:p>
          <a:p>
            <a:pPr marL="377825" marR="183515" lvl="0" indent="-287020" algn="l" defTabSz="914400" rtl="0" eaLnBrk="1" fontAlgn="auto" latinLnBrk="0" hangingPunct="1">
              <a:lnSpc>
                <a:spcPct val="100000"/>
              </a:lnSpc>
              <a:spcBef>
                <a:spcPts val="0"/>
              </a:spcBef>
              <a:spcAft>
                <a:spcPts val="0"/>
              </a:spcAft>
              <a:buClrTx/>
              <a:buSzTx/>
              <a:buFont typeface="Arial"/>
              <a:buChar char="•"/>
              <a:tabLst>
                <a:tab pos="377825" algn="l"/>
                <a:tab pos="378460" algn="l"/>
              </a:tabLst>
              <a:defRPr/>
            </a:pPr>
            <a:r>
              <a:rPr kumimoji="0" sz="1100" b="0" i="0" u="none" strike="noStrike" kern="1200" cap="none" spc="-5" normalizeH="0" baseline="0" noProof="0" dirty="0">
                <a:ln>
                  <a:noFill/>
                </a:ln>
                <a:solidFill>
                  <a:srgbClr val="339F2C"/>
                </a:solidFill>
                <a:effectLst/>
                <a:uLnTx/>
                <a:uFillTx/>
                <a:latin typeface="Calibri"/>
                <a:ea typeface="+mn-ea"/>
                <a:cs typeface="Calibri"/>
              </a:rPr>
              <a:t>No</a:t>
            </a:r>
            <a:r>
              <a:rPr kumimoji="0" sz="1100" b="0" i="0" u="none" strike="noStrike" kern="1200" cap="none" spc="-10" normalizeH="0" baseline="0" noProof="0" dirty="0">
                <a:ln>
                  <a:noFill/>
                </a:ln>
                <a:solidFill>
                  <a:srgbClr val="339F2C"/>
                </a:solidFill>
                <a:effectLst/>
                <a:uLnTx/>
                <a:uFillTx/>
                <a:latin typeface="Calibri"/>
                <a:ea typeface="+mn-ea"/>
                <a:cs typeface="Calibri"/>
              </a:rPr>
              <a:t> </a:t>
            </a:r>
            <a:r>
              <a:rPr kumimoji="0" sz="1100" b="0" i="0" u="none" strike="noStrike" kern="1200" cap="none" spc="-5" normalizeH="0" baseline="0" noProof="0" dirty="0">
                <a:ln>
                  <a:noFill/>
                </a:ln>
                <a:solidFill>
                  <a:srgbClr val="339F2C"/>
                </a:solidFill>
                <a:effectLst/>
                <a:uLnTx/>
                <a:uFillTx/>
                <a:latin typeface="Calibri"/>
                <a:ea typeface="+mn-ea"/>
                <a:cs typeface="Calibri"/>
              </a:rPr>
              <a:t>home-charging,</a:t>
            </a:r>
            <a:r>
              <a:rPr kumimoji="0" sz="1100" b="0" i="0" u="none" strike="noStrike" kern="1200" cap="none" spc="-35" normalizeH="0" baseline="0" noProof="0" dirty="0">
                <a:ln>
                  <a:noFill/>
                </a:ln>
                <a:solidFill>
                  <a:srgbClr val="339F2C"/>
                </a:solidFill>
                <a:effectLst/>
                <a:uLnTx/>
                <a:uFillTx/>
                <a:latin typeface="Calibri"/>
                <a:ea typeface="+mn-ea"/>
                <a:cs typeface="Calibri"/>
              </a:rPr>
              <a:t> </a:t>
            </a:r>
            <a:r>
              <a:rPr kumimoji="0" sz="1100" b="0" i="0" u="none" strike="noStrike" kern="1200" cap="none" spc="0" normalizeH="0" baseline="0" noProof="0" dirty="0">
                <a:ln>
                  <a:noFill/>
                </a:ln>
                <a:solidFill>
                  <a:srgbClr val="339F2C"/>
                </a:solidFill>
                <a:effectLst/>
                <a:uLnTx/>
                <a:uFillTx/>
                <a:latin typeface="Calibri"/>
                <a:ea typeface="+mn-ea"/>
                <a:cs typeface="Calibri"/>
              </a:rPr>
              <a:t>reliant</a:t>
            </a:r>
            <a:r>
              <a:rPr kumimoji="0" sz="1100" b="0" i="0" u="none" strike="noStrike" kern="1200" cap="none" spc="-10" normalizeH="0" baseline="0" noProof="0" dirty="0">
                <a:ln>
                  <a:noFill/>
                </a:ln>
                <a:solidFill>
                  <a:srgbClr val="339F2C"/>
                </a:solidFill>
                <a:effectLst/>
                <a:uLnTx/>
                <a:uFillTx/>
                <a:latin typeface="Calibri"/>
                <a:ea typeface="+mn-ea"/>
                <a:cs typeface="Calibri"/>
              </a:rPr>
              <a:t> </a:t>
            </a:r>
            <a:r>
              <a:rPr kumimoji="0" sz="1100" b="0" i="0" u="none" strike="noStrike" kern="1200" cap="none" spc="0" normalizeH="0" baseline="0" noProof="0" dirty="0">
                <a:ln>
                  <a:noFill/>
                </a:ln>
                <a:solidFill>
                  <a:srgbClr val="339F2C"/>
                </a:solidFill>
                <a:effectLst/>
                <a:uLnTx/>
                <a:uFillTx/>
                <a:latin typeface="Calibri"/>
                <a:ea typeface="+mn-ea"/>
                <a:cs typeface="Calibri"/>
              </a:rPr>
              <a:t>on</a:t>
            </a:r>
            <a:r>
              <a:rPr kumimoji="0" sz="1100" b="0" i="0" u="none" strike="noStrike" kern="1200" cap="none" spc="-25" normalizeH="0" baseline="0" noProof="0" dirty="0">
                <a:ln>
                  <a:noFill/>
                </a:ln>
                <a:solidFill>
                  <a:srgbClr val="339F2C"/>
                </a:solidFill>
                <a:effectLst/>
                <a:uLnTx/>
                <a:uFillTx/>
                <a:latin typeface="Calibri"/>
                <a:ea typeface="+mn-ea"/>
                <a:cs typeface="Calibri"/>
              </a:rPr>
              <a:t> </a:t>
            </a:r>
            <a:r>
              <a:rPr kumimoji="0" sz="1100" b="0" i="0" u="none" strike="noStrike" kern="1200" cap="none" spc="-5" normalizeH="0" baseline="0" noProof="0" dirty="0">
                <a:ln>
                  <a:noFill/>
                </a:ln>
                <a:solidFill>
                  <a:srgbClr val="339F2C"/>
                </a:solidFill>
                <a:effectLst/>
                <a:uLnTx/>
                <a:uFillTx/>
                <a:latin typeface="Calibri"/>
                <a:ea typeface="+mn-ea"/>
                <a:cs typeface="Calibri"/>
              </a:rPr>
              <a:t>public </a:t>
            </a:r>
            <a:r>
              <a:rPr kumimoji="0" sz="1100" b="0" i="0" u="none" strike="noStrike" kern="1200" cap="none" spc="-235" normalizeH="0" baseline="0" noProof="0" dirty="0">
                <a:ln>
                  <a:noFill/>
                </a:ln>
                <a:solidFill>
                  <a:srgbClr val="339F2C"/>
                </a:solidFill>
                <a:effectLst/>
                <a:uLnTx/>
                <a:uFillTx/>
                <a:latin typeface="Calibri"/>
                <a:ea typeface="+mn-ea"/>
                <a:cs typeface="Calibri"/>
              </a:rPr>
              <a:t> </a:t>
            </a:r>
            <a:r>
              <a:rPr kumimoji="0" sz="1100" b="0" i="0" u="none" strike="noStrike" kern="1200" cap="none" spc="-5" normalizeH="0" baseline="0" noProof="0" dirty="0">
                <a:ln>
                  <a:noFill/>
                </a:ln>
                <a:solidFill>
                  <a:srgbClr val="339F2C"/>
                </a:solidFill>
                <a:effectLst/>
                <a:uLnTx/>
                <a:uFillTx/>
                <a:latin typeface="Calibri"/>
                <a:ea typeface="+mn-ea"/>
                <a:cs typeface="Calibri"/>
              </a:rPr>
              <a:t>infrastructure</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pic>
        <p:nvPicPr>
          <p:cNvPr id="16" name="object 16"/>
          <p:cNvPicPr/>
          <p:nvPr/>
        </p:nvPicPr>
        <p:blipFill>
          <a:blip r:embed="rId3" cstate="print"/>
          <a:stretch>
            <a:fillRect/>
          </a:stretch>
        </p:blipFill>
        <p:spPr>
          <a:xfrm>
            <a:off x="3622498" y="3137832"/>
            <a:ext cx="559193" cy="551403"/>
          </a:xfrm>
          <a:prstGeom prst="rect">
            <a:avLst/>
          </a:prstGeom>
        </p:spPr>
      </p:pic>
      <p:sp>
        <p:nvSpPr>
          <p:cNvPr id="17" name="object 17"/>
          <p:cNvSpPr txBox="1"/>
          <p:nvPr/>
        </p:nvSpPr>
        <p:spPr>
          <a:xfrm>
            <a:off x="3188589" y="3730853"/>
            <a:ext cx="1463675" cy="513080"/>
          </a:xfrm>
          <a:prstGeom prst="rect">
            <a:avLst/>
          </a:prstGeom>
        </p:spPr>
        <p:txBody>
          <a:bodyPr vert="horz" wrap="square" lIns="0" tIns="12065" rIns="0" bIns="0" rtlCol="0">
            <a:spAutoFit/>
          </a:bodyPr>
          <a:lstStyle/>
          <a:p>
            <a:pPr marL="238125" marR="5080" lvl="0" indent="-22606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5" normalizeH="0" baseline="0" noProof="0" dirty="0">
                <a:ln>
                  <a:noFill/>
                </a:ln>
                <a:solidFill>
                  <a:srgbClr val="5F9323"/>
                </a:solidFill>
                <a:effectLst/>
                <a:uLnTx/>
                <a:uFillTx/>
                <a:latin typeface="Calibri"/>
                <a:ea typeface="+mn-ea"/>
                <a:cs typeface="Calibri"/>
              </a:rPr>
              <a:t>Driving, </a:t>
            </a:r>
            <a:r>
              <a:rPr kumimoji="0" sz="1600" b="1" i="0" u="none" strike="noStrike" kern="1200" cap="none" spc="-10" normalizeH="0" baseline="0" noProof="0" dirty="0">
                <a:ln>
                  <a:noFill/>
                </a:ln>
                <a:solidFill>
                  <a:srgbClr val="5F9323"/>
                </a:solidFill>
                <a:effectLst/>
                <a:uLnTx/>
                <a:uFillTx/>
                <a:latin typeface="Calibri"/>
                <a:ea typeface="+mn-ea"/>
                <a:cs typeface="Calibri"/>
              </a:rPr>
              <a:t>Charging </a:t>
            </a:r>
            <a:r>
              <a:rPr kumimoji="0" sz="1600" b="1" i="0" u="none" strike="noStrike" kern="1200" cap="none" spc="-350" normalizeH="0" baseline="0" noProof="0" dirty="0">
                <a:ln>
                  <a:noFill/>
                </a:ln>
                <a:solidFill>
                  <a:srgbClr val="5F9323"/>
                </a:solidFill>
                <a:effectLst/>
                <a:uLnTx/>
                <a:uFillTx/>
                <a:latin typeface="Calibri"/>
                <a:ea typeface="+mn-ea"/>
                <a:cs typeface="Calibri"/>
              </a:rPr>
              <a:t> </a:t>
            </a:r>
            <a:r>
              <a:rPr kumimoji="0" sz="1600" b="1" i="0" u="none" strike="noStrike" kern="1200" cap="none" spc="-5" normalizeH="0" baseline="0" noProof="0" dirty="0">
                <a:ln>
                  <a:noFill/>
                </a:ln>
                <a:solidFill>
                  <a:srgbClr val="5F9323"/>
                </a:solidFill>
                <a:effectLst/>
                <a:uLnTx/>
                <a:uFillTx/>
                <a:latin typeface="Calibri"/>
                <a:ea typeface="+mn-ea"/>
                <a:cs typeface="Calibri"/>
              </a:rPr>
              <a:t>Simulations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8" name="object 18"/>
          <p:cNvGrpSpPr/>
          <p:nvPr/>
        </p:nvGrpSpPr>
        <p:grpSpPr>
          <a:xfrm>
            <a:off x="2923032" y="2376677"/>
            <a:ext cx="590550" cy="1026794"/>
            <a:chOff x="2923032" y="2376677"/>
            <a:chExt cx="590550" cy="1026794"/>
          </a:xfrm>
        </p:grpSpPr>
        <p:sp>
          <p:nvSpPr>
            <p:cNvPr id="19" name="object 19"/>
            <p:cNvSpPr/>
            <p:nvPr/>
          </p:nvSpPr>
          <p:spPr>
            <a:xfrm>
              <a:off x="2942082" y="3288791"/>
              <a:ext cx="571500" cy="114300"/>
            </a:xfrm>
            <a:custGeom>
              <a:avLst/>
              <a:gdLst/>
              <a:ahLst/>
              <a:cxnLst/>
              <a:rect l="l" t="t" r="r" b="b"/>
              <a:pathLst>
                <a:path w="571500" h="114300">
                  <a:moveTo>
                    <a:pt x="457200" y="0"/>
                  </a:moveTo>
                  <a:lnTo>
                    <a:pt x="457200" y="114299"/>
                  </a:lnTo>
                  <a:lnTo>
                    <a:pt x="533400" y="76199"/>
                  </a:lnTo>
                  <a:lnTo>
                    <a:pt x="476250" y="76199"/>
                  </a:lnTo>
                  <a:lnTo>
                    <a:pt x="476250" y="38099"/>
                  </a:lnTo>
                  <a:lnTo>
                    <a:pt x="533400" y="38099"/>
                  </a:lnTo>
                  <a:lnTo>
                    <a:pt x="457200" y="0"/>
                  </a:lnTo>
                  <a:close/>
                </a:path>
                <a:path w="571500" h="114300">
                  <a:moveTo>
                    <a:pt x="457200" y="38099"/>
                  </a:moveTo>
                  <a:lnTo>
                    <a:pt x="0" y="38099"/>
                  </a:lnTo>
                  <a:lnTo>
                    <a:pt x="0" y="76199"/>
                  </a:lnTo>
                  <a:lnTo>
                    <a:pt x="457200" y="76199"/>
                  </a:lnTo>
                  <a:lnTo>
                    <a:pt x="457200" y="38099"/>
                  </a:lnTo>
                  <a:close/>
                </a:path>
                <a:path w="571500" h="114300">
                  <a:moveTo>
                    <a:pt x="533400" y="38099"/>
                  </a:moveTo>
                  <a:lnTo>
                    <a:pt x="476250" y="38099"/>
                  </a:lnTo>
                  <a:lnTo>
                    <a:pt x="476250" y="76199"/>
                  </a:lnTo>
                  <a:lnTo>
                    <a:pt x="533400" y="76199"/>
                  </a:lnTo>
                  <a:lnTo>
                    <a:pt x="571500" y="57149"/>
                  </a:lnTo>
                  <a:lnTo>
                    <a:pt x="533400" y="38099"/>
                  </a:lnTo>
                  <a:close/>
                </a:path>
              </a:pathLst>
            </a:custGeom>
            <a:solidFill>
              <a:srgbClr val="00A3E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0" name="object 20"/>
            <p:cNvSpPr/>
            <p:nvPr/>
          </p:nvSpPr>
          <p:spPr>
            <a:xfrm>
              <a:off x="2942082" y="2376677"/>
              <a:ext cx="0" cy="989965"/>
            </a:xfrm>
            <a:custGeom>
              <a:avLst/>
              <a:gdLst/>
              <a:ahLst/>
              <a:cxnLst/>
              <a:rect l="l" t="t" r="r" b="b"/>
              <a:pathLst>
                <a:path h="989964">
                  <a:moveTo>
                    <a:pt x="0" y="989838"/>
                  </a:moveTo>
                  <a:lnTo>
                    <a:pt x="0" y="0"/>
                  </a:lnTo>
                </a:path>
              </a:pathLst>
            </a:custGeom>
            <a:ln w="38100">
              <a:solidFill>
                <a:srgbClr val="00A3E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grpSp>
        <p:nvGrpSpPr>
          <p:cNvPr id="21" name="object 21"/>
          <p:cNvGrpSpPr/>
          <p:nvPr/>
        </p:nvGrpSpPr>
        <p:grpSpPr>
          <a:xfrm>
            <a:off x="5047353" y="1754123"/>
            <a:ext cx="3859529" cy="2909570"/>
            <a:chOff x="5047353" y="1754123"/>
            <a:chExt cx="3859529" cy="2909570"/>
          </a:xfrm>
        </p:grpSpPr>
        <p:pic>
          <p:nvPicPr>
            <p:cNvPr id="22" name="object 22"/>
            <p:cNvPicPr/>
            <p:nvPr/>
          </p:nvPicPr>
          <p:blipFill>
            <a:blip r:embed="rId4" cstate="print"/>
            <a:stretch>
              <a:fillRect/>
            </a:stretch>
          </p:blipFill>
          <p:spPr>
            <a:xfrm>
              <a:off x="5047353" y="2761995"/>
              <a:ext cx="3292955" cy="1901466"/>
            </a:xfrm>
            <a:prstGeom prst="rect">
              <a:avLst/>
            </a:prstGeom>
          </p:spPr>
        </p:pic>
        <p:sp>
          <p:nvSpPr>
            <p:cNvPr id="23" name="object 23"/>
            <p:cNvSpPr/>
            <p:nvPr/>
          </p:nvSpPr>
          <p:spPr>
            <a:xfrm>
              <a:off x="6124193" y="1754123"/>
              <a:ext cx="2764790" cy="114300"/>
            </a:xfrm>
            <a:custGeom>
              <a:avLst/>
              <a:gdLst/>
              <a:ahLst/>
              <a:cxnLst/>
              <a:rect l="l" t="t" r="r" b="b"/>
              <a:pathLst>
                <a:path w="2764790" h="114300">
                  <a:moveTo>
                    <a:pt x="114300" y="0"/>
                  </a:moveTo>
                  <a:lnTo>
                    <a:pt x="0" y="57150"/>
                  </a:lnTo>
                  <a:lnTo>
                    <a:pt x="114300" y="114300"/>
                  </a:lnTo>
                  <a:lnTo>
                    <a:pt x="114300" y="76200"/>
                  </a:lnTo>
                  <a:lnTo>
                    <a:pt x="95250" y="76200"/>
                  </a:lnTo>
                  <a:lnTo>
                    <a:pt x="95250" y="38100"/>
                  </a:lnTo>
                  <a:lnTo>
                    <a:pt x="114300" y="38100"/>
                  </a:lnTo>
                  <a:lnTo>
                    <a:pt x="114300" y="0"/>
                  </a:lnTo>
                  <a:close/>
                </a:path>
                <a:path w="2764790" h="114300">
                  <a:moveTo>
                    <a:pt x="114300" y="38100"/>
                  </a:moveTo>
                  <a:lnTo>
                    <a:pt x="95250" y="38100"/>
                  </a:lnTo>
                  <a:lnTo>
                    <a:pt x="95250" y="76200"/>
                  </a:lnTo>
                  <a:lnTo>
                    <a:pt x="114300" y="76200"/>
                  </a:lnTo>
                  <a:lnTo>
                    <a:pt x="114300" y="38100"/>
                  </a:lnTo>
                  <a:close/>
                </a:path>
                <a:path w="2764790" h="114300">
                  <a:moveTo>
                    <a:pt x="2764281" y="38100"/>
                  </a:moveTo>
                  <a:lnTo>
                    <a:pt x="114300" y="38100"/>
                  </a:lnTo>
                  <a:lnTo>
                    <a:pt x="114300" y="76200"/>
                  </a:lnTo>
                  <a:lnTo>
                    <a:pt x="2764281" y="76200"/>
                  </a:lnTo>
                  <a:lnTo>
                    <a:pt x="2764281" y="38100"/>
                  </a:lnTo>
                  <a:close/>
                </a:path>
              </a:pathLst>
            </a:custGeom>
            <a:solidFill>
              <a:srgbClr val="923B0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4" name="object 24"/>
            <p:cNvSpPr/>
            <p:nvPr/>
          </p:nvSpPr>
          <p:spPr>
            <a:xfrm>
              <a:off x="8489441" y="1792985"/>
              <a:ext cx="398145" cy="1888489"/>
            </a:xfrm>
            <a:custGeom>
              <a:avLst/>
              <a:gdLst/>
              <a:ahLst/>
              <a:cxnLst/>
              <a:rect l="l" t="t" r="r" b="b"/>
              <a:pathLst>
                <a:path w="398145" h="1888489">
                  <a:moveTo>
                    <a:pt x="397763" y="1888489"/>
                  </a:moveTo>
                  <a:lnTo>
                    <a:pt x="397763" y="0"/>
                  </a:lnTo>
                </a:path>
                <a:path w="398145" h="1888489">
                  <a:moveTo>
                    <a:pt x="398144" y="1868424"/>
                  </a:moveTo>
                  <a:lnTo>
                    <a:pt x="0" y="1868424"/>
                  </a:lnTo>
                </a:path>
              </a:pathLst>
            </a:custGeom>
            <a:ln w="38100">
              <a:solidFill>
                <a:srgbClr val="923B0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grpSp>
        <p:nvGrpSpPr>
          <p:cNvPr id="25" name="object 25"/>
          <p:cNvGrpSpPr/>
          <p:nvPr/>
        </p:nvGrpSpPr>
        <p:grpSpPr>
          <a:xfrm>
            <a:off x="753109" y="1082294"/>
            <a:ext cx="5291455" cy="1247775"/>
            <a:chOff x="753109" y="1082294"/>
            <a:chExt cx="5291455" cy="1247775"/>
          </a:xfrm>
        </p:grpSpPr>
        <p:sp>
          <p:nvSpPr>
            <p:cNvPr id="26" name="object 26"/>
            <p:cNvSpPr/>
            <p:nvPr/>
          </p:nvSpPr>
          <p:spPr>
            <a:xfrm>
              <a:off x="765809" y="1094994"/>
              <a:ext cx="2505710" cy="175260"/>
            </a:xfrm>
            <a:custGeom>
              <a:avLst/>
              <a:gdLst/>
              <a:ahLst/>
              <a:cxnLst/>
              <a:rect l="l" t="t" r="r" b="b"/>
              <a:pathLst>
                <a:path w="2505710" h="175259">
                  <a:moveTo>
                    <a:pt x="0" y="175259"/>
                  </a:moveTo>
                  <a:lnTo>
                    <a:pt x="1147" y="141154"/>
                  </a:lnTo>
                  <a:lnTo>
                    <a:pt x="4278" y="113299"/>
                  </a:lnTo>
                  <a:lnTo>
                    <a:pt x="8920" y="94517"/>
                  </a:lnTo>
                  <a:lnTo>
                    <a:pt x="14605" y="87629"/>
                  </a:lnTo>
                  <a:lnTo>
                    <a:pt x="1238123" y="87629"/>
                  </a:lnTo>
                  <a:lnTo>
                    <a:pt x="1243834" y="80742"/>
                  </a:lnTo>
                  <a:lnTo>
                    <a:pt x="1248473" y="61960"/>
                  </a:lnTo>
                  <a:lnTo>
                    <a:pt x="1251588" y="34105"/>
                  </a:lnTo>
                  <a:lnTo>
                    <a:pt x="1252728" y="0"/>
                  </a:lnTo>
                  <a:lnTo>
                    <a:pt x="1253867" y="34105"/>
                  </a:lnTo>
                  <a:lnTo>
                    <a:pt x="1256982" y="61960"/>
                  </a:lnTo>
                  <a:lnTo>
                    <a:pt x="1261621" y="80742"/>
                  </a:lnTo>
                  <a:lnTo>
                    <a:pt x="1267333" y="87629"/>
                  </a:lnTo>
                  <a:lnTo>
                    <a:pt x="2490851" y="87629"/>
                  </a:lnTo>
                  <a:lnTo>
                    <a:pt x="2496562" y="94517"/>
                  </a:lnTo>
                  <a:lnTo>
                    <a:pt x="2501201" y="113299"/>
                  </a:lnTo>
                  <a:lnTo>
                    <a:pt x="2504316" y="141154"/>
                  </a:lnTo>
                  <a:lnTo>
                    <a:pt x="2505455" y="175259"/>
                  </a:lnTo>
                </a:path>
              </a:pathLst>
            </a:custGeom>
            <a:ln w="25400">
              <a:solidFill>
                <a:srgbClr val="00A3E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7" name="object 27"/>
            <p:cNvSpPr/>
            <p:nvPr/>
          </p:nvSpPr>
          <p:spPr>
            <a:xfrm>
              <a:off x="3271139" y="1275715"/>
              <a:ext cx="920750" cy="228600"/>
            </a:xfrm>
            <a:custGeom>
              <a:avLst/>
              <a:gdLst/>
              <a:ahLst/>
              <a:cxnLst/>
              <a:rect l="l" t="t" r="r" b="b"/>
              <a:pathLst>
                <a:path w="920750" h="228600">
                  <a:moveTo>
                    <a:pt x="920153" y="0"/>
                  </a:moveTo>
                  <a:lnTo>
                    <a:pt x="0" y="0"/>
                  </a:lnTo>
                  <a:lnTo>
                    <a:pt x="0" y="228600"/>
                  </a:lnTo>
                  <a:lnTo>
                    <a:pt x="920153" y="228600"/>
                  </a:lnTo>
                  <a:lnTo>
                    <a:pt x="920153" y="0"/>
                  </a:lnTo>
                  <a:close/>
                </a:path>
              </a:pathLst>
            </a:custGeom>
            <a:solidFill>
              <a:srgbClr val="F69F1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8" name="object 28"/>
            <p:cNvSpPr/>
            <p:nvPr/>
          </p:nvSpPr>
          <p:spPr>
            <a:xfrm>
              <a:off x="3271139" y="1504315"/>
              <a:ext cx="920750" cy="203200"/>
            </a:xfrm>
            <a:custGeom>
              <a:avLst/>
              <a:gdLst/>
              <a:ahLst/>
              <a:cxnLst/>
              <a:rect l="l" t="t" r="r" b="b"/>
              <a:pathLst>
                <a:path w="920750" h="203200">
                  <a:moveTo>
                    <a:pt x="920153" y="0"/>
                  </a:moveTo>
                  <a:lnTo>
                    <a:pt x="0" y="0"/>
                  </a:lnTo>
                  <a:lnTo>
                    <a:pt x="0" y="203200"/>
                  </a:lnTo>
                  <a:lnTo>
                    <a:pt x="920153" y="203200"/>
                  </a:lnTo>
                  <a:lnTo>
                    <a:pt x="920153" y="0"/>
                  </a:lnTo>
                  <a:close/>
                </a:path>
              </a:pathLst>
            </a:custGeom>
            <a:solidFill>
              <a:srgbClr val="FAD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9" name="object 29"/>
            <p:cNvSpPr/>
            <p:nvPr/>
          </p:nvSpPr>
          <p:spPr>
            <a:xfrm>
              <a:off x="3271139" y="1707515"/>
              <a:ext cx="920750" cy="203200"/>
            </a:xfrm>
            <a:custGeom>
              <a:avLst/>
              <a:gdLst/>
              <a:ahLst/>
              <a:cxnLst/>
              <a:rect l="l" t="t" r="r" b="b"/>
              <a:pathLst>
                <a:path w="920750" h="203200">
                  <a:moveTo>
                    <a:pt x="920153" y="0"/>
                  </a:moveTo>
                  <a:lnTo>
                    <a:pt x="0" y="0"/>
                  </a:lnTo>
                  <a:lnTo>
                    <a:pt x="0" y="203200"/>
                  </a:lnTo>
                  <a:lnTo>
                    <a:pt x="920153" y="203200"/>
                  </a:lnTo>
                  <a:lnTo>
                    <a:pt x="920153" y="0"/>
                  </a:lnTo>
                  <a:close/>
                </a:path>
              </a:pathLst>
            </a:custGeom>
            <a:solidFill>
              <a:srgbClr val="FCEFE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0" name="object 30"/>
            <p:cNvSpPr/>
            <p:nvPr/>
          </p:nvSpPr>
          <p:spPr>
            <a:xfrm>
              <a:off x="3271139" y="1910715"/>
              <a:ext cx="920750" cy="203200"/>
            </a:xfrm>
            <a:custGeom>
              <a:avLst/>
              <a:gdLst/>
              <a:ahLst/>
              <a:cxnLst/>
              <a:rect l="l" t="t" r="r" b="b"/>
              <a:pathLst>
                <a:path w="920750" h="203200">
                  <a:moveTo>
                    <a:pt x="920153" y="0"/>
                  </a:moveTo>
                  <a:lnTo>
                    <a:pt x="0" y="0"/>
                  </a:lnTo>
                  <a:lnTo>
                    <a:pt x="0" y="203200"/>
                  </a:lnTo>
                  <a:lnTo>
                    <a:pt x="920153" y="203200"/>
                  </a:lnTo>
                  <a:lnTo>
                    <a:pt x="920153" y="0"/>
                  </a:lnTo>
                  <a:close/>
                </a:path>
              </a:pathLst>
            </a:custGeom>
            <a:solidFill>
              <a:srgbClr val="FAD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1" name="object 31"/>
            <p:cNvSpPr/>
            <p:nvPr/>
          </p:nvSpPr>
          <p:spPr>
            <a:xfrm>
              <a:off x="3271139" y="2113915"/>
              <a:ext cx="920750" cy="203200"/>
            </a:xfrm>
            <a:custGeom>
              <a:avLst/>
              <a:gdLst/>
              <a:ahLst/>
              <a:cxnLst/>
              <a:rect l="l" t="t" r="r" b="b"/>
              <a:pathLst>
                <a:path w="920750" h="203200">
                  <a:moveTo>
                    <a:pt x="920153" y="0"/>
                  </a:moveTo>
                  <a:lnTo>
                    <a:pt x="0" y="0"/>
                  </a:lnTo>
                  <a:lnTo>
                    <a:pt x="0" y="203200"/>
                  </a:lnTo>
                  <a:lnTo>
                    <a:pt x="920153" y="203200"/>
                  </a:lnTo>
                  <a:lnTo>
                    <a:pt x="920153" y="0"/>
                  </a:lnTo>
                  <a:close/>
                </a:path>
              </a:pathLst>
            </a:custGeom>
            <a:solidFill>
              <a:srgbClr val="FCEFE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2" name="object 32"/>
            <p:cNvSpPr/>
            <p:nvPr/>
          </p:nvSpPr>
          <p:spPr>
            <a:xfrm>
              <a:off x="3264789" y="1485264"/>
              <a:ext cx="932815" cy="38100"/>
            </a:xfrm>
            <a:custGeom>
              <a:avLst/>
              <a:gdLst/>
              <a:ahLst/>
              <a:cxnLst/>
              <a:rect l="l" t="t" r="r" b="b"/>
              <a:pathLst>
                <a:path w="932814" h="38100">
                  <a:moveTo>
                    <a:pt x="932815" y="0"/>
                  </a:moveTo>
                  <a:lnTo>
                    <a:pt x="0" y="0"/>
                  </a:lnTo>
                  <a:lnTo>
                    <a:pt x="0" y="19050"/>
                  </a:lnTo>
                  <a:lnTo>
                    <a:pt x="0" y="38100"/>
                  </a:lnTo>
                  <a:lnTo>
                    <a:pt x="920623" y="38100"/>
                  </a:lnTo>
                  <a:lnTo>
                    <a:pt x="920623" y="19050"/>
                  </a:lnTo>
                  <a:lnTo>
                    <a:pt x="932815" y="19050"/>
                  </a:lnTo>
                  <a:lnTo>
                    <a:pt x="93281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3" name="object 33"/>
            <p:cNvSpPr/>
            <p:nvPr/>
          </p:nvSpPr>
          <p:spPr>
            <a:xfrm>
              <a:off x="3264789" y="1704340"/>
              <a:ext cx="932815" cy="412750"/>
            </a:xfrm>
            <a:custGeom>
              <a:avLst/>
              <a:gdLst/>
              <a:ahLst/>
              <a:cxnLst/>
              <a:rect l="l" t="t" r="r" b="b"/>
              <a:pathLst>
                <a:path w="932814" h="412750">
                  <a:moveTo>
                    <a:pt x="0" y="0"/>
                  </a:moveTo>
                  <a:lnTo>
                    <a:pt x="932814" y="0"/>
                  </a:lnTo>
                </a:path>
                <a:path w="932814" h="412750">
                  <a:moveTo>
                    <a:pt x="0" y="6350"/>
                  </a:moveTo>
                  <a:lnTo>
                    <a:pt x="920623" y="6350"/>
                  </a:lnTo>
                </a:path>
                <a:path w="932814" h="412750">
                  <a:moveTo>
                    <a:pt x="0" y="203200"/>
                  </a:moveTo>
                  <a:lnTo>
                    <a:pt x="932814" y="203200"/>
                  </a:lnTo>
                </a:path>
                <a:path w="932814" h="412750">
                  <a:moveTo>
                    <a:pt x="0" y="209550"/>
                  </a:moveTo>
                  <a:lnTo>
                    <a:pt x="920623" y="209550"/>
                  </a:lnTo>
                </a:path>
                <a:path w="932814" h="412750">
                  <a:moveTo>
                    <a:pt x="0" y="406400"/>
                  </a:moveTo>
                  <a:lnTo>
                    <a:pt x="932814" y="406400"/>
                  </a:lnTo>
                </a:path>
                <a:path w="932814" h="412750">
                  <a:moveTo>
                    <a:pt x="0" y="412750"/>
                  </a:moveTo>
                  <a:lnTo>
                    <a:pt x="920623" y="412750"/>
                  </a:lnTo>
                </a:path>
              </a:pathLst>
            </a:custGeom>
            <a:ln w="63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4" name="object 34"/>
            <p:cNvSpPr/>
            <p:nvPr/>
          </p:nvSpPr>
          <p:spPr>
            <a:xfrm>
              <a:off x="3271139" y="1269365"/>
              <a:ext cx="920115" cy="1054100"/>
            </a:xfrm>
            <a:custGeom>
              <a:avLst/>
              <a:gdLst/>
              <a:ahLst/>
              <a:cxnLst/>
              <a:rect l="l" t="t" r="r" b="b"/>
              <a:pathLst>
                <a:path w="920114" h="1054100">
                  <a:moveTo>
                    <a:pt x="920114" y="0"/>
                  </a:moveTo>
                  <a:lnTo>
                    <a:pt x="920114" y="1054100"/>
                  </a:lnTo>
                </a:path>
                <a:path w="920114" h="1054100">
                  <a:moveTo>
                    <a:pt x="0" y="0"/>
                  </a:moveTo>
                  <a:lnTo>
                    <a:pt x="0" y="105410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5" name="object 35"/>
            <p:cNvSpPr/>
            <p:nvPr/>
          </p:nvSpPr>
          <p:spPr>
            <a:xfrm>
              <a:off x="3264789" y="1272540"/>
              <a:ext cx="932815" cy="1047750"/>
            </a:xfrm>
            <a:custGeom>
              <a:avLst/>
              <a:gdLst/>
              <a:ahLst/>
              <a:cxnLst/>
              <a:rect l="l" t="t" r="r" b="b"/>
              <a:pathLst>
                <a:path w="932814" h="1047750">
                  <a:moveTo>
                    <a:pt x="0" y="6350"/>
                  </a:moveTo>
                  <a:lnTo>
                    <a:pt x="932814" y="6350"/>
                  </a:lnTo>
                </a:path>
                <a:path w="932814" h="1047750">
                  <a:moveTo>
                    <a:pt x="0" y="0"/>
                  </a:moveTo>
                  <a:lnTo>
                    <a:pt x="932814" y="0"/>
                  </a:lnTo>
                </a:path>
                <a:path w="932814" h="1047750">
                  <a:moveTo>
                    <a:pt x="0" y="1041400"/>
                  </a:moveTo>
                  <a:lnTo>
                    <a:pt x="932814" y="1041400"/>
                  </a:lnTo>
                </a:path>
                <a:path w="932814" h="1047750">
                  <a:moveTo>
                    <a:pt x="0" y="1047750"/>
                  </a:moveTo>
                  <a:lnTo>
                    <a:pt x="932814" y="1047750"/>
                  </a:lnTo>
                </a:path>
              </a:pathLst>
            </a:custGeom>
            <a:ln w="63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6" name="object 36"/>
            <p:cNvSpPr/>
            <p:nvPr/>
          </p:nvSpPr>
          <p:spPr>
            <a:xfrm>
              <a:off x="5111369" y="1275715"/>
              <a:ext cx="920750" cy="228600"/>
            </a:xfrm>
            <a:custGeom>
              <a:avLst/>
              <a:gdLst/>
              <a:ahLst/>
              <a:cxnLst/>
              <a:rect l="l" t="t" r="r" b="b"/>
              <a:pathLst>
                <a:path w="920750" h="228600">
                  <a:moveTo>
                    <a:pt x="920153" y="0"/>
                  </a:moveTo>
                  <a:lnTo>
                    <a:pt x="0" y="0"/>
                  </a:lnTo>
                  <a:lnTo>
                    <a:pt x="0" y="228600"/>
                  </a:lnTo>
                  <a:lnTo>
                    <a:pt x="920153" y="228600"/>
                  </a:lnTo>
                  <a:lnTo>
                    <a:pt x="920153" y="0"/>
                  </a:lnTo>
                  <a:close/>
                </a:path>
              </a:pathLst>
            </a:custGeom>
            <a:solidFill>
              <a:srgbClr val="5E963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7" name="object 37"/>
            <p:cNvSpPr/>
            <p:nvPr/>
          </p:nvSpPr>
          <p:spPr>
            <a:xfrm>
              <a:off x="5111369" y="1504315"/>
              <a:ext cx="920750" cy="203200"/>
            </a:xfrm>
            <a:custGeom>
              <a:avLst/>
              <a:gdLst/>
              <a:ahLst/>
              <a:cxnLst/>
              <a:rect l="l" t="t" r="r" b="b"/>
              <a:pathLst>
                <a:path w="920750" h="203200">
                  <a:moveTo>
                    <a:pt x="920153" y="0"/>
                  </a:moveTo>
                  <a:lnTo>
                    <a:pt x="0" y="0"/>
                  </a:lnTo>
                  <a:lnTo>
                    <a:pt x="0" y="203200"/>
                  </a:lnTo>
                  <a:lnTo>
                    <a:pt x="920153" y="203200"/>
                  </a:lnTo>
                  <a:lnTo>
                    <a:pt x="920153" y="0"/>
                  </a:lnTo>
                  <a:close/>
                </a:path>
              </a:pathLst>
            </a:custGeom>
            <a:solidFill>
              <a:srgbClr val="D2DD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8" name="object 38"/>
            <p:cNvSpPr/>
            <p:nvPr/>
          </p:nvSpPr>
          <p:spPr>
            <a:xfrm>
              <a:off x="5111369" y="1707515"/>
              <a:ext cx="920750" cy="203200"/>
            </a:xfrm>
            <a:custGeom>
              <a:avLst/>
              <a:gdLst/>
              <a:ahLst/>
              <a:cxnLst/>
              <a:rect l="l" t="t" r="r" b="b"/>
              <a:pathLst>
                <a:path w="920750" h="203200">
                  <a:moveTo>
                    <a:pt x="920153" y="0"/>
                  </a:moveTo>
                  <a:lnTo>
                    <a:pt x="0" y="0"/>
                  </a:lnTo>
                  <a:lnTo>
                    <a:pt x="0" y="203200"/>
                  </a:lnTo>
                  <a:lnTo>
                    <a:pt x="920153" y="203200"/>
                  </a:lnTo>
                  <a:lnTo>
                    <a:pt x="920153" y="0"/>
                  </a:lnTo>
                  <a:close/>
                </a:path>
              </a:pathLst>
            </a:custGeom>
            <a:solidFill>
              <a:srgbClr val="EAEE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9" name="object 39"/>
            <p:cNvSpPr/>
            <p:nvPr/>
          </p:nvSpPr>
          <p:spPr>
            <a:xfrm>
              <a:off x="5111369" y="1910715"/>
              <a:ext cx="920750" cy="203200"/>
            </a:xfrm>
            <a:custGeom>
              <a:avLst/>
              <a:gdLst/>
              <a:ahLst/>
              <a:cxnLst/>
              <a:rect l="l" t="t" r="r" b="b"/>
              <a:pathLst>
                <a:path w="920750" h="203200">
                  <a:moveTo>
                    <a:pt x="920153" y="0"/>
                  </a:moveTo>
                  <a:lnTo>
                    <a:pt x="0" y="0"/>
                  </a:lnTo>
                  <a:lnTo>
                    <a:pt x="0" y="203200"/>
                  </a:lnTo>
                  <a:lnTo>
                    <a:pt x="920153" y="203200"/>
                  </a:lnTo>
                  <a:lnTo>
                    <a:pt x="920153" y="0"/>
                  </a:lnTo>
                  <a:close/>
                </a:path>
              </a:pathLst>
            </a:custGeom>
            <a:solidFill>
              <a:srgbClr val="D2DD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0" name="object 40"/>
            <p:cNvSpPr/>
            <p:nvPr/>
          </p:nvSpPr>
          <p:spPr>
            <a:xfrm>
              <a:off x="5111369" y="2113915"/>
              <a:ext cx="920750" cy="203200"/>
            </a:xfrm>
            <a:custGeom>
              <a:avLst/>
              <a:gdLst/>
              <a:ahLst/>
              <a:cxnLst/>
              <a:rect l="l" t="t" r="r" b="b"/>
              <a:pathLst>
                <a:path w="920750" h="203200">
                  <a:moveTo>
                    <a:pt x="920153" y="0"/>
                  </a:moveTo>
                  <a:lnTo>
                    <a:pt x="0" y="0"/>
                  </a:lnTo>
                  <a:lnTo>
                    <a:pt x="0" y="203200"/>
                  </a:lnTo>
                  <a:lnTo>
                    <a:pt x="920153" y="203200"/>
                  </a:lnTo>
                  <a:lnTo>
                    <a:pt x="920153" y="0"/>
                  </a:lnTo>
                  <a:close/>
                </a:path>
              </a:pathLst>
            </a:custGeom>
            <a:solidFill>
              <a:srgbClr val="EAEE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1" name="object 41"/>
            <p:cNvSpPr/>
            <p:nvPr/>
          </p:nvSpPr>
          <p:spPr>
            <a:xfrm>
              <a:off x="5105019" y="1485264"/>
              <a:ext cx="932815" cy="635000"/>
            </a:xfrm>
            <a:custGeom>
              <a:avLst/>
              <a:gdLst/>
              <a:ahLst/>
              <a:cxnLst/>
              <a:rect l="l" t="t" r="r" b="b"/>
              <a:pathLst>
                <a:path w="932814" h="635000">
                  <a:moveTo>
                    <a:pt x="932815" y="622300"/>
                  </a:moveTo>
                  <a:lnTo>
                    <a:pt x="0" y="622300"/>
                  </a:lnTo>
                  <a:lnTo>
                    <a:pt x="0" y="635000"/>
                  </a:lnTo>
                  <a:lnTo>
                    <a:pt x="932815" y="635000"/>
                  </a:lnTo>
                  <a:lnTo>
                    <a:pt x="932815" y="622300"/>
                  </a:lnTo>
                  <a:close/>
                </a:path>
                <a:path w="932814" h="635000">
                  <a:moveTo>
                    <a:pt x="932815" y="419100"/>
                  </a:moveTo>
                  <a:lnTo>
                    <a:pt x="0" y="419100"/>
                  </a:lnTo>
                  <a:lnTo>
                    <a:pt x="0" y="431800"/>
                  </a:lnTo>
                  <a:lnTo>
                    <a:pt x="932815" y="431800"/>
                  </a:lnTo>
                  <a:lnTo>
                    <a:pt x="932815" y="419100"/>
                  </a:lnTo>
                  <a:close/>
                </a:path>
                <a:path w="932814" h="635000">
                  <a:moveTo>
                    <a:pt x="932815" y="215900"/>
                  </a:moveTo>
                  <a:lnTo>
                    <a:pt x="0" y="215900"/>
                  </a:lnTo>
                  <a:lnTo>
                    <a:pt x="0" y="228600"/>
                  </a:lnTo>
                  <a:lnTo>
                    <a:pt x="932815" y="228600"/>
                  </a:lnTo>
                  <a:lnTo>
                    <a:pt x="932815" y="215900"/>
                  </a:lnTo>
                  <a:close/>
                </a:path>
                <a:path w="932814" h="635000">
                  <a:moveTo>
                    <a:pt x="932815" y="0"/>
                  </a:moveTo>
                  <a:lnTo>
                    <a:pt x="0" y="0"/>
                  </a:lnTo>
                  <a:lnTo>
                    <a:pt x="0" y="38100"/>
                  </a:lnTo>
                  <a:lnTo>
                    <a:pt x="932815" y="38100"/>
                  </a:lnTo>
                  <a:lnTo>
                    <a:pt x="93281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2" name="object 42"/>
            <p:cNvSpPr/>
            <p:nvPr/>
          </p:nvSpPr>
          <p:spPr>
            <a:xfrm>
              <a:off x="5105019" y="1269365"/>
              <a:ext cx="932815" cy="1054100"/>
            </a:xfrm>
            <a:custGeom>
              <a:avLst/>
              <a:gdLst/>
              <a:ahLst/>
              <a:cxnLst/>
              <a:rect l="l" t="t" r="r" b="b"/>
              <a:pathLst>
                <a:path w="932814" h="1054100">
                  <a:moveTo>
                    <a:pt x="6350" y="0"/>
                  </a:moveTo>
                  <a:lnTo>
                    <a:pt x="6350" y="1054100"/>
                  </a:lnTo>
                </a:path>
                <a:path w="932814" h="1054100">
                  <a:moveTo>
                    <a:pt x="926464" y="0"/>
                  </a:moveTo>
                  <a:lnTo>
                    <a:pt x="926464" y="1054100"/>
                  </a:lnTo>
                </a:path>
                <a:path w="932814" h="1054100">
                  <a:moveTo>
                    <a:pt x="0" y="6350"/>
                  </a:moveTo>
                  <a:lnTo>
                    <a:pt x="932814" y="6350"/>
                  </a:lnTo>
                </a:path>
                <a:path w="932814" h="1054100">
                  <a:moveTo>
                    <a:pt x="0" y="1047750"/>
                  </a:moveTo>
                  <a:lnTo>
                    <a:pt x="932814" y="104775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3" name="object 43"/>
            <p:cNvSpPr/>
            <p:nvPr/>
          </p:nvSpPr>
          <p:spPr>
            <a:xfrm>
              <a:off x="4185412" y="1275715"/>
              <a:ext cx="920750" cy="228600"/>
            </a:xfrm>
            <a:custGeom>
              <a:avLst/>
              <a:gdLst/>
              <a:ahLst/>
              <a:cxnLst/>
              <a:rect l="l" t="t" r="r" b="b"/>
              <a:pathLst>
                <a:path w="920750" h="228600">
                  <a:moveTo>
                    <a:pt x="920153" y="0"/>
                  </a:moveTo>
                  <a:lnTo>
                    <a:pt x="0" y="0"/>
                  </a:lnTo>
                  <a:lnTo>
                    <a:pt x="0" y="228600"/>
                  </a:lnTo>
                  <a:lnTo>
                    <a:pt x="920153" y="228600"/>
                  </a:lnTo>
                  <a:lnTo>
                    <a:pt x="920153"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4" name="object 44"/>
            <p:cNvSpPr/>
            <p:nvPr/>
          </p:nvSpPr>
          <p:spPr>
            <a:xfrm>
              <a:off x="4185412" y="1504315"/>
              <a:ext cx="920750" cy="203200"/>
            </a:xfrm>
            <a:custGeom>
              <a:avLst/>
              <a:gdLst/>
              <a:ahLst/>
              <a:cxnLst/>
              <a:rect l="l" t="t" r="r" b="b"/>
              <a:pathLst>
                <a:path w="920750" h="203200">
                  <a:moveTo>
                    <a:pt x="920153" y="0"/>
                  </a:moveTo>
                  <a:lnTo>
                    <a:pt x="0" y="0"/>
                  </a:lnTo>
                  <a:lnTo>
                    <a:pt x="0" y="203200"/>
                  </a:lnTo>
                  <a:lnTo>
                    <a:pt x="920153" y="203200"/>
                  </a:lnTo>
                  <a:lnTo>
                    <a:pt x="920153" y="0"/>
                  </a:lnTo>
                  <a:close/>
                </a:path>
              </a:pathLst>
            </a:custGeom>
            <a:solidFill>
              <a:srgbClr val="CAD6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5" name="object 45"/>
            <p:cNvSpPr/>
            <p:nvPr/>
          </p:nvSpPr>
          <p:spPr>
            <a:xfrm>
              <a:off x="4185412" y="1707515"/>
              <a:ext cx="920750" cy="203200"/>
            </a:xfrm>
            <a:custGeom>
              <a:avLst/>
              <a:gdLst/>
              <a:ahLst/>
              <a:cxnLst/>
              <a:rect l="l" t="t" r="r" b="b"/>
              <a:pathLst>
                <a:path w="920750" h="203200">
                  <a:moveTo>
                    <a:pt x="920153" y="0"/>
                  </a:moveTo>
                  <a:lnTo>
                    <a:pt x="0" y="0"/>
                  </a:lnTo>
                  <a:lnTo>
                    <a:pt x="0" y="203200"/>
                  </a:lnTo>
                  <a:lnTo>
                    <a:pt x="920153" y="203200"/>
                  </a:lnTo>
                  <a:lnTo>
                    <a:pt x="920153" y="0"/>
                  </a:lnTo>
                  <a:close/>
                </a:path>
              </a:pathLst>
            </a:custGeom>
            <a:solidFill>
              <a:srgbClr val="E7EBF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6" name="object 46"/>
            <p:cNvSpPr/>
            <p:nvPr/>
          </p:nvSpPr>
          <p:spPr>
            <a:xfrm>
              <a:off x="4185412" y="1910715"/>
              <a:ext cx="920750" cy="203200"/>
            </a:xfrm>
            <a:custGeom>
              <a:avLst/>
              <a:gdLst/>
              <a:ahLst/>
              <a:cxnLst/>
              <a:rect l="l" t="t" r="r" b="b"/>
              <a:pathLst>
                <a:path w="920750" h="203200">
                  <a:moveTo>
                    <a:pt x="920153" y="0"/>
                  </a:moveTo>
                  <a:lnTo>
                    <a:pt x="0" y="0"/>
                  </a:lnTo>
                  <a:lnTo>
                    <a:pt x="0" y="203200"/>
                  </a:lnTo>
                  <a:lnTo>
                    <a:pt x="920153" y="203200"/>
                  </a:lnTo>
                  <a:lnTo>
                    <a:pt x="920153" y="0"/>
                  </a:lnTo>
                  <a:close/>
                </a:path>
              </a:pathLst>
            </a:custGeom>
            <a:solidFill>
              <a:srgbClr val="CAD6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7" name="object 47"/>
            <p:cNvSpPr/>
            <p:nvPr/>
          </p:nvSpPr>
          <p:spPr>
            <a:xfrm>
              <a:off x="4185412" y="2113915"/>
              <a:ext cx="920750" cy="203200"/>
            </a:xfrm>
            <a:custGeom>
              <a:avLst/>
              <a:gdLst/>
              <a:ahLst/>
              <a:cxnLst/>
              <a:rect l="l" t="t" r="r" b="b"/>
              <a:pathLst>
                <a:path w="920750" h="203200">
                  <a:moveTo>
                    <a:pt x="920153" y="0"/>
                  </a:moveTo>
                  <a:lnTo>
                    <a:pt x="0" y="0"/>
                  </a:lnTo>
                  <a:lnTo>
                    <a:pt x="0" y="203200"/>
                  </a:lnTo>
                  <a:lnTo>
                    <a:pt x="920153" y="203200"/>
                  </a:lnTo>
                  <a:lnTo>
                    <a:pt x="920153" y="0"/>
                  </a:lnTo>
                  <a:close/>
                </a:path>
              </a:pathLst>
            </a:custGeom>
            <a:solidFill>
              <a:srgbClr val="E7EBF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8" name="object 48"/>
            <p:cNvSpPr/>
            <p:nvPr/>
          </p:nvSpPr>
          <p:spPr>
            <a:xfrm>
              <a:off x="4179062" y="1485264"/>
              <a:ext cx="932815" cy="635000"/>
            </a:xfrm>
            <a:custGeom>
              <a:avLst/>
              <a:gdLst/>
              <a:ahLst/>
              <a:cxnLst/>
              <a:rect l="l" t="t" r="r" b="b"/>
              <a:pathLst>
                <a:path w="932814" h="635000">
                  <a:moveTo>
                    <a:pt x="932815" y="622300"/>
                  </a:moveTo>
                  <a:lnTo>
                    <a:pt x="0" y="622300"/>
                  </a:lnTo>
                  <a:lnTo>
                    <a:pt x="0" y="635000"/>
                  </a:lnTo>
                  <a:lnTo>
                    <a:pt x="932815" y="635000"/>
                  </a:lnTo>
                  <a:lnTo>
                    <a:pt x="932815" y="622300"/>
                  </a:lnTo>
                  <a:close/>
                </a:path>
                <a:path w="932814" h="635000">
                  <a:moveTo>
                    <a:pt x="932815" y="419100"/>
                  </a:moveTo>
                  <a:lnTo>
                    <a:pt x="0" y="419100"/>
                  </a:lnTo>
                  <a:lnTo>
                    <a:pt x="0" y="431800"/>
                  </a:lnTo>
                  <a:lnTo>
                    <a:pt x="932815" y="431800"/>
                  </a:lnTo>
                  <a:lnTo>
                    <a:pt x="932815" y="419100"/>
                  </a:lnTo>
                  <a:close/>
                </a:path>
                <a:path w="932814" h="635000">
                  <a:moveTo>
                    <a:pt x="932815" y="215900"/>
                  </a:moveTo>
                  <a:lnTo>
                    <a:pt x="0" y="215900"/>
                  </a:lnTo>
                  <a:lnTo>
                    <a:pt x="0" y="228600"/>
                  </a:lnTo>
                  <a:lnTo>
                    <a:pt x="932815" y="228600"/>
                  </a:lnTo>
                  <a:lnTo>
                    <a:pt x="932815" y="215900"/>
                  </a:lnTo>
                  <a:close/>
                </a:path>
                <a:path w="932814" h="635000">
                  <a:moveTo>
                    <a:pt x="932815" y="0"/>
                  </a:moveTo>
                  <a:lnTo>
                    <a:pt x="0" y="0"/>
                  </a:lnTo>
                  <a:lnTo>
                    <a:pt x="0" y="38100"/>
                  </a:lnTo>
                  <a:lnTo>
                    <a:pt x="932815" y="38100"/>
                  </a:lnTo>
                  <a:lnTo>
                    <a:pt x="93281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9" name="object 49"/>
            <p:cNvSpPr/>
            <p:nvPr/>
          </p:nvSpPr>
          <p:spPr>
            <a:xfrm>
              <a:off x="4179062" y="1269365"/>
              <a:ext cx="932815" cy="1054100"/>
            </a:xfrm>
            <a:custGeom>
              <a:avLst/>
              <a:gdLst/>
              <a:ahLst/>
              <a:cxnLst/>
              <a:rect l="l" t="t" r="r" b="b"/>
              <a:pathLst>
                <a:path w="932814" h="1054100">
                  <a:moveTo>
                    <a:pt x="6350" y="0"/>
                  </a:moveTo>
                  <a:lnTo>
                    <a:pt x="6350" y="1054100"/>
                  </a:lnTo>
                </a:path>
                <a:path w="932814" h="1054100">
                  <a:moveTo>
                    <a:pt x="926464" y="0"/>
                  </a:moveTo>
                  <a:lnTo>
                    <a:pt x="926464" y="1054100"/>
                  </a:lnTo>
                </a:path>
                <a:path w="932814" h="1054100">
                  <a:moveTo>
                    <a:pt x="0" y="6350"/>
                  </a:moveTo>
                  <a:lnTo>
                    <a:pt x="932814" y="6350"/>
                  </a:lnTo>
                </a:path>
                <a:path w="932814" h="1054100">
                  <a:moveTo>
                    <a:pt x="0" y="1047750"/>
                  </a:moveTo>
                  <a:lnTo>
                    <a:pt x="932814" y="104775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50" name="object 50"/>
          <p:cNvSpPr/>
          <p:nvPr/>
        </p:nvSpPr>
        <p:spPr>
          <a:xfrm>
            <a:off x="4275582" y="3358896"/>
            <a:ext cx="640080" cy="114300"/>
          </a:xfrm>
          <a:custGeom>
            <a:avLst/>
            <a:gdLst/>
            <a:ahLst/>
            <a:cxnLst/>
            <a:rect l="l" t="t" r="r" b="b"/>
            <a:pathLst>
              <a:path w="640079" h="114300">
                <a:moveTo>
                  <a:pt x="525652" y="0"/>
                </a:moveTo>
                <a:lnTo>
                  <a:pt x="525652" y="114299"/>
                </a:lnTo>
                <a:lnTo>
                  <a:pt x="601852" y="76199"/>
                </a:lnTo>
                <a:lnTo>
                  <a:pt x="544702" y="76199"/>
                </a:lnTo>
                <a:lnTo>
                  <a:pt x="544702" y="38099"/>
                </a:lnTo>
                <a:lnTo>
                  <a:pt x="601852" y="38099"/>
                </a:lnTo>
                <a:lnTo>
                  <a:pt x="525652" y="0"/>
                </a:lnTo>
                <a:close/>
              </a:path>
              <a:path w="640079" h="114300">
                <a:moveTo>
                  <a:pt x="525652" y="38099"/>
                </a:moveTo>
                <a:lnTo>
                  <a:pt x="0" y="38099"/>
                </a:lnTo>
                <a:lnTo>
                  <a:pt x="0" y="76199"/>
                </a:lnTo>
                <a:lnTo>
                  <a:pt x="525652" y="76199"/>
                </a:lnTo>
                <a:lnTo>
                  <a:pt x="525652" y="38099"/>
                </a:lnTo>
                <a:close/>
              </a:path>
              <a:path w="640079" h="114300">
                <a:moveTo>
                  <a:pt x="601852" y="38099"/>
                </a:moveTo>
                <a:lnTo>
                  <a:pt x="544702" y="38099"/>
                </a:lnTo>
                <a:lnTo>
                  <a:pt x="544702" y="76199"/>
                </a:lnTo>
                <a:lnTo>
                  <a:pt x="601852" y="76199"/>
                </a:lnTo>
                <a:lnTo>
                  <a:pt x="639952" y="57149"/>
                </a:lnTo>
                <a:lnTo>
                  <a:pt x="601852" y="38099"/>
                </a:lnTo>
                <a:close/>
              </a:path>
            </a:pathLst>
          </a:custGeom>
          <a:solidFill>
            <a:srgbClr val="5F93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1" name="object 51"/>
          <p:cNvSpPr/>
          <p:nvPr/>
        </p:nvSpPr>
        <p:spPr>
          <a:xfrm>
            <a:off x="2920745" y="3482340"/>
            <a:ext cx="594360" cy="114300"/>
          </a:xfrm>
          <a:custGeom>
            <a:avLst/>
            <a:gdLst/>
            <a:ahLst/>
            <a:cxnLst/>
            <a:rect l="l" t="t" r="r" b="b"/>
            <a:pathLst>
              <a:path w="594360" h="114300">
                <a:moveTo>
                  <a:pt x="480059" y="0"/>
                </a:moveTo>
                <a:lnTo>
                  <a:pt x="480059" y="114300"/>
                </a:lnTo>
                <a:lnTo>
                  <a:pt x="556259" y="76200"/>
                </a:lnTo>
                <a:lnTo>
                  <a:pt x="499109" y="76200"/>
                </a:lnTo>
                <a:lnTo>
                  <a:pt x="499109" y="38100"/>
                </a:lnTo>
                <a:lnTo>
                  <a:pt x="556259" y="38100"/>
                </a:lnTo>
                <a:lnTo>
                  <a:pt x="480059" y="0"/>
                </a:lnTo>
                <a:close/>
              </a:path>
              <a:path w="594360" h="114300">
                <a:moveTo>
                  <a:pt x="480059" y="38100"/>
                </a:moveTo>
                <a:lnTo>
                  <a:pt x="0" y="38100"/>
                </a:lnTo>
                <a:lnTo>
                  <a:pt x="0" y="76200"/>
                </a:lnTo>
                <a:lnTo>
                  <a:pt x="480059" y="76200"/>
                </a:lnTo>
                <a:lnTo>
                  <a:pt x="480059" y="38100"/>
                </a:lnTo>
                <a:close/>
              </a:path>
              <a:path w="594360" h="114300">
                <a:moveTo>
                  <a:pt x="556259" y="38100"/>
                </a:moveTo>
                <a:lnTo>
                  <a:pt x="499109" y="38100"/>
                </a:lnTo>
                <a:lnTo>
                  <a:pt x="499109" y="76200"/>
                </a:lnTo>
                <a:lnTo>
                  <a:pt x="556259" y="76200"/>
                </a:lnTo>
                <a:lnTo>
                  <a:pt x="594359" y="57150"/>
                </a:lnTo>
                <a:lnTo>
                  <a:pt x="556259" y="38100"/>
                </a:lnTo>
                <a:close/>
              </a:path>
            </a:pathLst>
          </a:custGeom>
          <a:solidFill>
            <a:srgbClr val="3333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2" name="object 52"/>
          <p:cNvSpPr txBox="1"/>
          <p:nvPr/>
        </p:nvSpPr>
        <p:spPr>
          <a:xfrm>
            <a:off x="6857492" y="1878914"/>
            <a:ext cx="1504315" cy="51308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10" normalizeH="0" baseline="0" noProof="0" dirty="0">
                <a:ln>
                  <a:noFill/>
                </a:ln>
                <a:solidFill>
                  <a:srgbClr val="923B05"/>
                </a:solidFill>
                <a:effectLst/>
                <a:uLnTx/>
                <a:uFillTx/>
                <a:latin typeface="Calibri"/>
                <a:ea typeface="+mn-ea"/>
                <a:cs typeface="Calibri"/>
              </a:rPr>
              <a:t>Charging demand</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600" b="1" i="0" u="none" strike="noStrike" kern="1200" cap="none" spc="-10" normalizeH="0" baseline="0" noProof="0" dirty="0">
                <a:ln>
                  <a:noFill/>
                </a:ln>
                <a:solidFill>
                  <a:srgbClr val="923B05"/>
                </a:solidFill>
                <a:effectLst/>
                <a:uLnTx/>
                <a:uFillTx/>
                <a:latin typeface="Calibri"/>
                <a:ea typeface="+mn-ea"/>
                <a:cs typeface="Calibri"/>
              </a:rPr>
              <a:t>to</a:t>
            </a:r>
            <a:r>
              <a:rPr kumimoji="0" sz="1600" b="1" i="0" u="none" strike="noStrike" kern="1200" cap="none" spc="-25" normalizeH="0" baseline="0" noProof="0" dirty="0">
                <a:ln>
                  <a:noFill/>
                </a:ln>
                <a:solidFill>
                  <a:srgbClr val="923B05"/>
                </a:solidFill>
                <a:effectLst/>
                <a:uLnTx/>
                <a:uFillTx/>
                <a:latin typeface="Calibri"/>
                <a:ea typeface="+mn-ea"/>
                <a:cs typeface="Calibri"/>
              </a:rPr>
              <a:t> </a:t>
            </a:r>
            <a:r>
              <a:rPr kumimoji="0" sz="1600" b="1" i="0" u="none" strike="noStrike" kern="1200" cap="none" spc="-5" normalizeH="0" baseline="0" noProof="0" dirty="0">
                <a:ln>
                  <a:noFill/>
                </a:ln>
                <a:solidFill>
                  <a:srgbClr val="923B05"/>
                </a:solidFill>
                <a:effectLst/>
                <a:uLnTx/>
                <a:uFillTx/>
                <a:latin typeface="Calibri"/>
                <a:ea typeface="+mn-ea"/>
                <a:cs typeface="Calibri"/>
              </a:rPr>
              <a:t>satisfy</a:t>
            </a:r>
            <a:r>
              <a:rPr kumimoji="0" sz="1600" b="1" i="0" u="none" strike="noStrike" kern="1200" cap="none" spc="-35" normalizeH="0" baseline="0" noProof="0" dirty="0">
                <a:ln>
                  <a:noFill/>
                </a:ln>
                <a:solidFill>
                  <a:srgbClr val="923B05"/>
                </a:solidFill>
                <a:effectLst/>
                <a:uLnTx/>
                <a:uFillTx/>
                <a:latin typeface="Calibri"/>
                <a:ea typeface="+mn-ea"/>
                <a:cs typeface="Calibri"/>
              </a:rPr>
              <a:t> </a:t>
            </a:r>
            <a:r>
              <a:rPr kumimoji="0" sz="1600" b="1" i="0" u="none" strike="noStrike" kern="1200" cap="none" spc="-20" normalizeH="0" baseline="0" noProof="0" dirty="0">
                <a:ln>
                  <a:noFill/>
                </a:ln>
                <a:solidFill>
                  <a:srgbClr val="923B05"/>
                </a:solidFill>
                <a:effectLst/>
                <a:uLnTx/>
                <a:uFillTx/>
                <a:latin typeface="Calibri"/>
                <a:ea typeface="+mn-ea"/>
                <a:cs typeface="Calibri"/>
              </a:rPr>
              <a:t>travel</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53" name="object 53"/>
          <p:cNvSpPr txBox="1"/>
          <p:nvPr/>
        </p:nvSpPr>
        <p:spPr>
          <a:xfrm>
            <a:off x="3467227" y="1877795"/>
            <a:ext cx="2271395" cy="431165"/>
          </a:xfrm>
          <a:prstGeom prst="rect">
            <a:avLst/>
          </a:prstGeom>
        </p:spPr>
        <p:txBody>
          <a:bodyPr vert="horz" wrap="square" lIns="0" tIns="47625" rIns="0" bIns="0" rtlCol="0">
            <a:spAutoFit/>
          </a:bodyPr>
          <a:lstStyle/>
          <a:p>
            <a:pPr marL="109855" marR="0" lvl="0" indent="0" algn="l" defTabSz="914400" rtl="0" eaLnBrk="1" fontAlgn="auto" latinLnBrk="0" hangingPunct="1">
              <a:lnSpc>
                <a:spcPct val="100000"/>
              </a:lnSpc>
              <a:spcBef>
                <a:spcPts val="375"/>
              </a:spcBef>
              <a:spcAft>
                <a:spcPts val="0"/>
              </a:spcAft>
              <a:buClrTx/>
              <a:buSzTx/>
              <a:buFontTx/>
              <a:buNone/>
              <a:tabLst>
                <a:tab pos="1024255" algn="l"/>
                <a:tab pos="1950085" algn="l"/>
              </a:tabLst>
              <a:defRPr/>
            </a:pPr>
            <a:r>
              <a:rPr kumimoji="0" sz="1100" b="0" i="0" u="none" strike="noStrike" kern="1200" cap="none" spc="-5" normalizeH="0" baseline="0" noProof="0" dirty="0">
                <a:ln>
                  <a:noFill/>
                </a:ln>
                <a:solidFill>
                  <a:srgbClr val="333333"/>
                </a:solidFill>
                <a:effectLst/>
                <a:uLnTx/>
                <a:uFillTx/>
                <a:latin typeface="Calibri"/>
                <a:ea typeface="+mn-ea"/>
                <a:cs typeface="Calibri"/>
              </a:rPr>
              <a:t>N</a:t>
            </a:r>
            <a:r>
              <a:rPr kumimoji="0" sz="1100" b="0" i="0" u="none" strike="noStrike" kern="1200" cap="none" spc="5" normalizeH="0" baseline="0" noProof="0" dirty="0">
                <a:ln>
                  <a:noFill/>
                </a:ln>
                <a:solidFill>
                  <a:srgbClr val="333333"/>
                </a:solidFill>
                <a:effectLst/>
                <a:uLnTx/>
                <a:uFillTx/>
                <a:latin typeface="Calibri"/>
                <a:ea typeface="+mn-ea"/>
                <a:cs typeface="Calibri"/>
              </a:rPr>
              <a:t>o</a:t>
            </a:r>
            <a:r>
              <a:rPr kumimoji="0" sz="1100" b="0" i="0" u="none" strike="noStrike" kern="1200" cap="none" spc="-5" normalizeH="0" baseline="0" noProof="0" dirty="0">
                <a:ln>
                  <a:noFill/>
                </a:ln>
                <a:solidFill>
                  <a:srgbClr val="333333"/>
                </a:solidFill>
                <a:effectLst/>
                <a:uLnTx/>
                <a:uFillTx/>
                <a:latin typeface="Calibri"/>
                <a:ea typeface="+mn-ea"/>
                <a:cs typeface="Calibri"/>
              </a:rPr>
              <a:t>n</a:t>
            </a:r>
            <a:r>
              <a:rPr kumimoji="0" sz="1100" b="0" i="0" u="none" strike="noStrike" kern="1200" cap="none" spc="0" normalizeH="0" baseline="0" noProof="0" dirty="0">
                <a:ln>
                  <a:noFill/>
                </a:ln>
                <a:solidFill>
                  <a:srgbClr val="333333"/>
                </a:solidFill>
                <a:effectLst/>
                <a:uLnTx/>
                <a:uFillTx/>
                <a:latin typeface="Calibri"/>
                <a:ea typeface="+mn-ea"/>
                <a:cs typeface="Calibri"/>
              </a:rPr>
              <a:t>e	</a:t>
            </a:r>
            <a:r>
              <a:rPr kumimoji="0" sz="1100" b="0" i="0" u="none" strike="noStrike" kern="1200" cap="none" spc="-5" normalizeH="0" baseline="0" noProof="0" dirty="0">
                <a:ln>
                  <a:noFill/>
                </a:ln>
                <a:solidFill>
                  <a:srgbClr val="333333"/>
                </a:solidFill>
                <a:effectLst/>
                <a:uLnTx/>
                <a:uFillTx/>
                <a:latin typeface="Calibri"/>
                <a:ea typeface="+mn-ea"/>
                <a:cs typeface="Calibri"/>
              </a:rPr>
              <a:t>N</a:t>
            </a:r>
            <a:r>
              <a:rPr kumimoji="0" sz="1100" b="0" i="0" u="none" strike="noStrike" kern="1200" cap="none" spc="5" normalizeH="0" baseline="0" noProof="0" dirty="0">
                <a:ln>
                  <a:noFill/>
                </a:ln>
                <a:solidFill>
                  <a:srgbClr val="333333"/>
                </a:solidFill>
                <a:effectLst/>
                <a:uLnTx/>
                <a:uFillTx/>
                <a:latin typeface="Calibri"/>
                <a:ea typeface="+mn-ea"/>
                <a:cs typeface="Calibri"/>
              </a:rPr>
              <a:t>o</a:t>
            </a:r>
            <a:r>
              <a:rPr kumimoji="0" sz="1100" b="0" i="0" u="none" strike="noStrike" kern="1200" cap="none" spc="-5" normalizeH="0" baseline="0" noProof="0" dirty="0">
                <a:ln>
                  <a:noFill/>
                </a:ln>
                <a:solidFill>
                  <a:srgbClr val="333333"/>
                </a:solidFill>
                <a:effectLst/>
                <a:uLnTx/>
                <a:uFillTx/>
                <a:latin typeface="Calibri"/>
                <a:ea typeface="+mn-ea"/>
                <a:cs typeface="Calibri"/>
              </a:rPr>
              <a:t>n</a:t>
            </a:r>
            <a:r>
              <a:rPr kumimoji="0" sz="1100" b="0" i="0" u="none" strike="noStrike" kern="1200" cap="none" spc="0" normalizeH="0" baseline="0" noProof="0" dirty="0">
                <a:ln>
                  <a:noFill/>
                </a:ln>
                <a:solidFill>
                  <a:srgbClr val="333333"/>
                </a:solidFill>
                <a:effectLst/>
                <a:uLnTx/>
                <a:uFillTx/>
                <a:latin typeface="Calibri"/>
                <a:ea typeface="+mn-ea"/>
                <a:cs typeface="Calibri"/>
              </a:rPr>
              <a:t>e	</a:t>
            </a:r>
            <a:r>
              <a:rPr kumimoji="0" sz="1100" b="0" i="0" u="none" strike="noStrike" kern="1200" cap="none" spc="-5" normalizeH="0" baseline="0" noProof="0" dirty="0">
                <a:ln>
                  <a:noFill/>
                </a:ln>
                <a:solidFill>
                  <a:srgbClr val="333333"/>
                </a:solidFill>
                <a:effectLst/>
                <a:uLnTx/>
                <a:uFillTx/>
                <a:latin typeface="Calibri"/>
                <a:ea typeface="+mn-ea"/>
                <a:cs typeface="Calibri"/>
              </a:rPr>
              <a:t>N</a:t>
            </a:r>
            <a:r>
              <a:rPr kumimoji="0" sz="1100" b="0" i="0" u="none" strike="noStrike" kern="1200" cap="none" spc="5" normalizeH="0" baseline="0" noProof="0" dirty="0">
                <a:ln>
                  <a:noFill/>
                </a:ln>
                <a:solidFill>
                  <a:srgbClr val="333333"/>
                </a:solidFill>
                <a:effectLst/>
                <a:uLnTx/>
                <a:uFillTx/>
                <a:latin typeface="Calibri"/>
                <a:ea typeface="+mn-ea"/>
                <a:cs typeface="Calibri"/>
              </a:rPr>
              <a:t>o</a:t>
            </a:r>
            <a:r>
              <a:rPr kumimoji="0" sz="1100" b="0" i="0" u="none" strike="noStrike" kern="1200" cap="none" spc="-5" normalizeH="0" baseline="0" noProof="0" dirty="0">
                <a:ln>
                  <a:noFill/>
                </a:ln>
                <a:solidFill>
                  <a:srgbClr val="333333"/>
                </a:solidFill>
                <a:effectLst/>
                <a:uLnTx/>
                <a:uFillTx/>
                <a:latin typeface="Calibri"/>
                <a:ea typeface="+mn-ea"/>
                <a:cs typeface="Calibri"/>
              </a:rPr>
              <a:t>n</a:t>
            </a:r>
            <a:r>
              <a:rPr kumimoji="0" sz="1100" b="0" i="0" u="none" strike="noStrike" kern="1200" cap="none" spc="0" normalizeH="0" baseline="0" noProof="0" dirty="0">
                <a:ln>
                  <a:noFill/>
                </a:ln>
                <a:solidFill>
                  <a:srgbClr val="333333"/>
                </a:solidFill>
                <a:effectLst/>
                <a:uLnTx/>
                <a:uFillTx/>
                <a:latin typeface="Calibri"/>
                <a:ea typeface="+mn-ea"/>
                <a:cs typeface="Calibri"/>
              </a:rPr>
              <a:t>e</a:t>
            </a:r>
            <a:endParaRPr kumimoji="0" sz="11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275"/>
              </a:spcBef>
              <a:spcAft>
                <a:spcPts val="0"/>
              </a:spcAft>
              <a:buClrTx/>
              <a:buSzTx/>
              <a:buFontTx/>
              <a:buNone/>
              <a:tabLst>
                <a:tab pos="926465" algn="l"/>
                <a:tab pos="1950085" algn="l"/>
              </a:tabLst>
              <a:defRPr/>
            </a:pPr>
            <a:r>
              <a:rPr kumimoji="0" sz="1100" b="0" i="0" u="none" strike="noStrike" kern="1200" cap="none" spc="-10" normalizeH="0" baseline="0" noProof="0" dirty="0">
                <a:ln>
                  <a:noFill/>
                </a:ln>
                <a:solidFill>
                  <a:prstClr val="black"/>
                </a:solidFill>
                <a:effectLst/>
                <a:uLnTx/>
                <a:uFillTx/>
                <a:latin typeface="Calibri"/>
                <a:ea typeface="+mn-ea"/>
                <a:cs typeface="Calibri"/>
              </a:rPr>
              <a:t>H</a:t>
            </a:r>
            <a:r>
              <a:rPr kumimoji="0" sz="1100" b="0" i="0" u="none" strike="noStrike" kern="1200" cap="none" spc="0" normalizeH="0" baseline="0" noProof="0" dirty="0">
                <a:ln>
                  <a:noFill/>
                </a:ln>
                <a:solidFill>
                  <a:prstClr val="black"/>
                </a:solidFill>
                <a:effectLst/>
                <a:uLnTx/>
                <a:uFillTx/>
                <a:latin typeface="Calibri"/>
                <a:ea typeface="+mn-ea"/>
                <a:cs typeface="Calibri"/>
              </a:rPr>
              <a:t>ome</a:t>
            </a:r>
            <a:r>
              <a:rPr kumimoji="0" sz="1100" b="0" i="0" u="none" strike="noStrike" kern="1200" cap="none" spc="-20" normalizeH="0" baseline="0" noProof="0" dirty="0">
                <a:ln>
                  <a:noFill/>
                </a:ln>
                <a:solidFill>
                  <a:prstClr val="black"/>
                </a:solidFill>
                <a:effectLst/>
                <a:uLnTx/>
                <a:uFillTx/>
                <a:latin typeface="Calibri"/>
                <a:ea typeface="+mn-ea"/>
                <a:cs typeface="Calibri"/>
              </a:rPr>
              <a:t> </a:t>
            </a:r>
            <a:r>
              <a:rPr kumimoji="0" sz="1100" b="0" i="0" u="none" strike="noStrike" kern="1200" cap="none" spc="-5" normalizeH="0" baseline="0" noProof="0" dirty="0">
                <a:ln>
                  <a:noFill/>
                </a:ln>
                <a:solidFill>
                  <a:prstClr val="black"/>
                </a:solidFill>
                <a:effectLst/>
                <a:uLnTx/>
                <a:uFillTx/>
                <a:latin typeface="Calibri"/>
                <a:ea typeface="+mn-ea"/>
                <a:cs typeface="Calibri"/>
              </a:rPr>
              <a:t>L</a:t>
            </a:r>
            <a:r>
              <a:rPr kumimoji="0" sz="1100" b="0" i="0" u="none" strike="noStrike" kern="1200" cap="none" spc="0" normalizeH="0" baseline="0" noProof="0" dirty="0">
                <a:ln>
                  <a:noFill/>
                </a:ln>
                <a:solidFill>
                  <a:prstClr val="black"/>
                </a:solidFill>
                <a:effectLst/>
                <a:uLnTx/>
                <a:uFillTx/>
                <a:latin typeface="Calibri"/>
                <a:ea typeface="+mn-ea"/>
                <a:cs typeface="Calibri"/>
              </a:rPr>
              <a:t>2	</a:t>
            </a:r>
            <a:r>
              <a:rPr kumimoji="0" sz="1100" b="0" i="0" u="none" strike="noStrike" kern="1200" cap="none" spc="-10" normalizeH="0" baseline="0" noProof="0" dirty="0">
                <a:ln>
                  <a:noFill/>
                </a:ln>
                <a:solidFill>
                  <a:srgbClr val="333333"/>
                </a:solidFill>
                <a:effectLst/>
                <a:uLnTx/>
                <a:uFillTx/>
                <a:latin typeface="Calibri"/>
                <a:ea typeface="+mn-ea"/>
                <a:cs typeface="Calibri"/>
              </a:rPr>
              <a:t>H</a:t>
            </a:r>
            <a:r>
              <a:rPr kumimoji="0" sz="1100" b="0" i="0" u="none" strike="noStrike" kern="1200" cap="none" spc="0" normalizeH="0" baseline="0" noProof="0" dirty="0">
                <a:ln>
                  <a:noFill/>
                </a:ln>
                <a:solidFill>
                  <a:srgbClr val="333333"/>
                </a:solidFill>
                <a:effectLst/>
                <a:uLnTx/>
                <a:uFillTx/>
                <a:latin typeface="Calibri"/>
                <a:ea typeface="+mn-ea"/>
                <a:cs typeface="Calibri"/>
              </a:rPr>
              <a:t>ome</a:t>
            </a:r>
            <a:r>
              <a:rPr kumimoji="0" sz="1100" b="0" i="0" u="none" strike="noStrike" kern="1200" cap="none" spc="-20" normalizeH="0" baseline="0" noProof="0" dirty="0">
                <a:ln>
                  <a:noFill/>
                </a:ln>
                <a:solidFill>
                  <a:srgbClr val="333333"/>
                </a:solidFill>
                <a:effectLst/>
                <a:uLnTx/>
                <a:uFillTx/>
                <a:latin typeface="Calibri"/>
                <a:ea typeface="+mn-ea"/>
                <a:cs typeface="Calibri"/>
              </a:rPr>
              <a:t> </a:t>
            </a:r>
            <a:r>
              <a:rPr kumimoji="0" sz="1100" b="0" i="0" u="none" strike="noStrike" kern="1200" cap="none" spc="-5" normalizeH="0" baseline="0" noProof="0" dirty="0">
                <a:ln>
                  <a:noFill/>
                </a:ln>
                <a:solidFill>
                  <a:srgbClr val="333333"/>
                </a:solidFill>
                <a:effectLst/>
                <a:uLnTx/>
                <a:uFillTx/>
                <a:latin typeface="Calibri"/>
                <a:ea typeface="+mn-ea"/>
                <a:cs typeface="Calibri"/>
              </a:rPr>
              <a:t>L</a:t>
            </a:r>
            <a:r>
              <a:rPr kumimoji="0" sz="1100" b="0" i="0" u="none" strike="noStrike" kern="1200" cap="none" spc="0" normalizeH="0" baseline="0" noProof="0" dirty="0">
                <a:ln>
                  <a:noFill/>
                </a:ln>
                <a:solidFill>
                  <a:srgbClr val="333333"/>
                </a:solidFill>
                <a:effectLst/>
                <a:uLnTx/>
                <a:uFillTx/>
                <a:latin typeface="Calibri"/>
                <a:ea typeface="+mn-ea"/>
                <a:cs typeface="Calibri"/>
              </a:rPr>
              <a:t>2	</a:t>
            </a:r>
            <a:r>
              <a:rPr kumimoji="0" sz="1100" b="0" i="0" u="none" strike="noStrike" kern="1200" cap="none" spc="-10" normalizeH="0" baseline="0" noProof="0" dirty="0">
                <a:ln>
                  <a:noFill/>
                </a:ln>
                <a:solidFill>
                  <a:srgbClr val="333333"/>
                </a:solidFill>
                <a:effectLst/>
                <a:uLnTx/>
                <a:uFillTx/>
                <a:latin typeface="Calibri"/>
                <a:ea typeface="+mn-ea"/>
                <a:cs typeface="Calibri"/>
              </a:rPr>
              <a:t>N</a:t>
            </a:r>
            <a:r>
              <a:rPr kumimoji="0" sz="1100" b="0" i="0" u="none" strike="noStrike" kern="1200" cap="none" spc="0" normalizeH="0" baseline="0" noProof="0" dirty="0">
                <a:ln>
                  <a:noFill/>
                </a:ln>
                <a:solidFill>
                  <a:srgbClr val="333333"/>
                </a:solidFill>
                <a:effectLst/>
                <a:uLnTx/>
                <a:uFillTx/>
                <a:latin typeface="Calibri"/>
                <a:ea typeface="+mn-ea"/>
                <a:cs typeface="Calibri"/>
              </a:rPr>
              <a:t>o</a:t>
            </a:r>
            <a:r>
              <a:rPr kumimoji="0" sz="1100" b="0" i="0" u="none" strike="noStrike" kern="1200" cap="none" spc="-5" normalizeH="0" baseline="0" noProof="0" dirty="0">
                <a:ln>
                  <a:noFill/>
                </a:ln>
                <a:solidFill>
                  <a:srgbClr val="333333"/>
                </a:solidFill>
                <a:effectLst/>
                <a:uLnTx/>
                <a:uFillTx/>
                <a:latin typeface="Calibri"/>
                <a:ea typeface="+mn-ea"/>
                <a:cs typeface="Calibri"/>
              </a:rPr>
              <a:t>n</a:t>
            </a:r>
            <a:r>
              <a:rPr kumimoji="0" sz="1100" b="0" i="0" u="none" strike="noStrike" kern="1200" cap="none" spc="0" normalizeH="0" baseline="0" noProof="0" dirty="0">
                <a:ln>
                  <a:noFill/>
                </a:ln>
                <a:solidFill>
                  <a:srgbClr val="333333"/>
                </a:solidFill>
                <a:effectLst/>
                <a:uLnTx/>
                <a:uFillTx/>
                <a:latin typeface="Calibri"/>
                <a:ea typeface="+mn-ea"/>
                <a:cs typeface="Calibri"/>
              </a:rPr>
              <a:t>e</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54" name="object 54"/>
          <p:cNvSpPr/>
          <p:nvPr/>
        </p:nvSpPr>
        <p:spPr>
          <a:xfrm>
            <a:off x="3271265" y="1091946"/>
            <a:ext cx="2761615" cy="155575"/>
          </a:xfrm>
          <a:custGeom>
            <a:avLst/>
            <a:gdLst/>
            <a:ahLst/>
            <a:cxnLst/>
            <a:rect l="l" t="t" r="r" b="b"/>
            <a:pathLst>
              <a:path w="2761615" h="155575">
                <a:moveTo>
                  <a:pt x="0" y="155448"/>
                </a:moveTo>
                <a:lnTo>
                  <a:pt x="1023" y="125194"/>
                </a:lnTo>
                <a:lnTo>
                  <a:pt x="3810" y="100488"/>
                </a:lnTo>
                <a:lnTo>
                  <a:pt x="7929" y="83831"/>
                </a:lnTo>
                <a:lnTo>
                  <a:pt x="12954" y="77724"/>
                </a:lnTo>
                <a:lnTo>
                  <a:pt x="1367789" y="77724"/>
                </a:lnTo>
                <a:lnTo>
                  <a:pt x="1372814" y="71616"/>
                </a:lnTo>
                <a:lnTo>
                  <a:pt x="1376934" y="54959"/>
                </a:lnTo>
                <a:lnTo>
                  <a:pt x="1379720" y="30253"/>
                </a:lnTo>
                <a:lnTo>
                  <a:pt x="1380744" y="0"/>
                </a:lnTo>
                <a:lnTo>
                  <a:pt x="1381767" y="30253"/>
                </a:lnTo>
                <a:lnTo>
                  <a:pt x="1384554" y="54959"/>
                </a:lnTo>
                <a:lnTo>
                  <a:pt x="1388673" y="71616"/>
                </a:lnTo>
                <a:lnTo>
                  <a:pt x="1393698" y="77724"/>
                </a:lnTo>
                <a:lnTo>
                  <a:pt x="2748534" y="77724"/>
                </a:lnTo>
                <a:lnTo>
                  <a:pt x="2753558" y="83831"/>
                </a:lnTo>
                <a:lnTo>
                  <a:pt x="2757678" y="100488"/>
                </a:lnTo>
                <a:lnTo>
                  <a:pt x="2760464" y="125194"/>
                </a:lnTo>
                <a:lnTo>
                  <a:pt x="2761488" y="155448"/>
                </a:lnTo>
              </a:path>
            </a:pathLst>
          </a:custGeom>
          <a:ln w="25399">
            <a:solidFill>
              <a:srgbClr val="50555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5" name="object 55"/>
          <p:cNvSpPr txBox="1"/>
          <p:nvPr/>
        </p:nvSpPr>
        <p:spPr>
          <a:xfrm>
            <a:off x="1550035" y="791921"/>
            <a:ext cx="4678680" cy="1110615"/>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tab pos="1565275" algn="l"/>
              </a:tabLst>
              <a:defRPr/>
            </a:pPr>
            <a:r>
              <a:rPr kumimoji="0" sz="1600" b="1" i="0" u="none" strike="noStrike" kern="1200" cap="none" spc="-30" normalizeH="0" baseline="0" noProof="0" dirty="0">
                <a:ln>
                  <a:noFill/>
                </a:ln>
                <a:solidFill>
                  <a:srgbClr val="00A3E3"/>
                </a:solidFill>
                <a:effectLst/>
                <a:uLnTx/>
                <a:uFillTx/>
                <a:latin typeface="Calibri"/>
                <a:ea typeface="+mn-ea"/>
                <a:cs typeface="Calibri"/>
              </a:rPr>
              <a:t>Travel</a:t>
            </a:r>
            <a:r>
              <a:rPr kumimoji="0" sz="1600" b="1" i="0" u="none" strike="noStrike" kern="1200" cap="none" spc="-5" normalizeH="0" baseline="0" noProof="0" dirty="0">
                <a:ln>
                  <a:noFill/>
                </a:ln>
                <a:solidFill>
                  <a:srgbClr val="00A3E3"/>
                </a:solidFill>
                <a:effectLst/>
                <a:uLnTx/>
                <a:uFillTx/>
                <a:latin typeface="Calibri"/>
                <a:ea typeface="+mn-ea"/>
                <a:cs typeface="Calibri"/>
              </a:rPr>
              <a:t> </a:t>
            </a:r>
            <a:r>
              <a:rPr kumimoji="0" sz="1600" b="1" i="0" u="none" strike="noStrike" kern="1200" cap="none" spc="-10" normalizeH="0" baseline="0" noProof="0" dirty="0">
                <a:ln>
                  <a:noFill/>
                </a:ln>
                <a:solidFill>
                  <a:srgbClr val="00A3E3"/>
                </a:solidFill>
                <a:effectLst/>
                <a:uLnTx/>
                <a:uFillTx/>
                <a:latin typeface="Calibri"/>
                <a:ea typeface="+mn-ea"/>
                <a:cs typeface="Calibri"/>
              </a:rPr>
              <a:t>Data	</a:t>
            </a:r>
            <a:r>
              <a:rPr kumimoji="0" sz="2400" b="1" i="0" u="none" strike="noStrike" kern="1200" cap="none" spc="-15" normalizeH="0" baseline="3472" noProof="0" dirty="0">
                <a:ln>
                  <a:noFill/>
                </a:ln>
                <a:solidFill>
                  <a:srgbClr val="50555C"/>
                </a:solidFill>
                <a:effectLst/>
                <a:uLnTx/>
                <a:uFillTx/>
                <a:latin typeface="Calibri"/>
                <a:ea typeface="+mn-ea"/>
                <a:cs typeface="Calibri"/>
              </a:rPr>
              <a:t>Discovered, Simulated</a:t>
            </a:r>
            <a:r>
              <a:rPr kumimoji="0" sz="2400" b="1" i="0" u="none" strike="noStrike" kern="1200" cap="none" spc="0" normalizeH="0" baseline="3472" noProof="0" dirty="0">
                <a:ln>
                  <a:noFill/>
                </a:ln>
                <a:solidFill>
                  <a:srgbClr val="50555C"/>
                </a:solidFill>
                <a:effectLst/>
                <a:uLnTx/>
                <a:uFillTx/>
                <a:latin typeface="Calibri"/>
                <a:ea typeface="+mn-ea"/>
                <a:cs typeface="Calibri"/>
              </a:rPr>
              <a:t> </a:t>
            </a:r>
            <a:r>
              <a:rPr kumimoji="0" sz="2400" b="1" i="0" u="none" strike="noStrike" kern="1200" cap="none" spc="-22" normalizeH="0" baseline="3472" noProof="0" dirty="0">
                <a:ln>
                  <a:noFill/>
                </a:ln>
                <a:solidFill>
                  <a:srgbClr val="50555C"/>
                </a:solidFill>
                <a:effectLst/>
                <a:uLnTx/>
                <a:uFillTx/>
                <a:latin typeface="Calibri"/>
                <a:ea typeface="+mn-ea"/>
                <a:cs typeface="Calibri"/>
              </a:rPr>
              <a:t>Charge</a:t>
            </a:r>
            <a:r>
              <a:rPr kumimoji="0" sz="2400" b="1" i="0" u="none" strike="noStrike" kern="1200" cap="none" spc="37" normalizeH="0" baseline="3472" noProof="0" dirty="0">
                <a:ln>
                  <a:noFill/>
                </a:ln>
                <a:solidFill>
                  <a:srgbClr val="50555C"/>
                </a:solidFill>
                <a:effectLst/>
                <a:uLnTx/>
                <a:uFillTx/>
                <a:latin typeface="Calibri"/>
                <a:ea typeface="+mn-ea"/>
                <a:cs typeface="Calibri"/>
              </a:rPr>
              <a:t> </a:t>
            </a:r>
            <a:r>
              <a:rPr kumimoji="0" sz="2400" b="1" i="0" u="none" strike="noStrike" kern="1200" cap="none" spc="-22" normalizeH="0" baseline="3472" noProof="0" dirty="0">
                <a:ln>
                  <a:noFill/>
                </a:ln>
                <a:solidFill>
                  <a:srgbClr val="50555C"/>
                </a:solidFill>
                <a:effectLst/>
                <a:uLnTx/>
                <a:uFillTx/>
                <a:latin typeface="Calibri"/>
                <a:ea typeface="+mn-ea"/>
                <a:cs typeface="Calibri"/>
              </a:rPr>
              <a:t>Events</a:t>
            </a:r>
            <a:endParaRPr kumimoji="0" sz="2400" b="0" i="0" u="none" strike="noStrike" kern="1200" cap="none" spc="0" normalizeH="0" baseline="3472"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1550" b="0" i="0" u="none" strike="noStrike" kern="1200" cap="none" spc="0" normalizeH="0" baseline="0" noProof="0">
              <a:ln>
                <a:noFill/>
              </a:ln>
              <a:solidFill>
                <a:prstClr val="black"/>
              </a:solidFill>
              <a:effectLst/>
              <a:uLnTx/>
              <a:uFillTx/>
              <a:latin typeface="Calibri"/>
              <a:ea typeface="+mn-ea"/>
              <a:cs typeface="Calibri"/>
            </a:endParaRPr>
          </a:p>
          <a:p>
            <a:pPr marL="1519555" marR="0" lvl="0" indent="0" algn="ctr" defTabSz="914400" rtl="0" eaLnBrk="1" fontAlgn="auto" latinLnBrk="0" hangingPunct="1">
              <a:lnSpc>
                <a:spcPct val="100000"/>
              </a:lnSpc>
              <a:spcBef>
                <a:spcPts val="0"/>
              </a:spcBef>
              <a:spcAft>
                <a:spcPts val="0"/>
              </a:spcAft>
              <a:buClrTx/>
              <a:buSzTx/>
              <a:buFontTx/>
              <a:buNone/>
              <a:tabLst>
                <a:tab pos="2436495" algn="l"/>
                <a:tab pos="3365500" algn="l"/>
              </a:tabLst>
              <a:defRPr/>
            </a:pPr>
            <a:r>
              <a:rPr kumimoji="0" sz="1200" b="1" i="0" u="none" strike="noStrike" kern="1200" cap="none" spc="-5" normalizeH="0" baseline="0" noProof="0" dirty="0">
                <a:ln>
                  <a:noFill/>
                </a:ln>
                <a:solidFill>
                  <a:srgbClr val="FFFFFF"/>
                </a:solidFill>
                <a:effectLst/>
                <a:uLnTx/>
                <a:uFillTx/>
                <a:latin typeface="Calibri"/>
                <a:ea typeface="+mn-ea"/>
                <a:cs typeface="Calibri"/>
              </a:rPr>
              <a:t>Driver </a:t>
            </a:r>
            <a:r>
              <a:rPr kumimoji="0" sz="1200" b="1" i="0" u="none" strike="noStrike" kern="1200" cap="none" spc="0" normalizeH="0" baseline="0" noProof="0" dirty="0">
                <a:ln>
                  <a:noFill/>
                </a:ln>
                <a:solidFill>
                  <a:srgbClr val="FFFFFF"/>
                </a:solidFill>
                <a:effectLst/>
                <a:uLnTx/>
                <a:uFillTx/>
                <a:latin typeface="Calibri"/>
                <a:ea typeface="+mn-ea"/>
                <a:cs typeface="Calibri"/>
              </a:rPr>
              <a:t>A	</a:t>
            </a:r>
            <a:r>
              <a:rPr kumimoji="0" sz="1200" b="1" i="0" u="none" strike="noStrike" kern="1200" cap="none" spc="-5" normalizeH="0" baseline="0" noProof="0" dirty="0">
                <a:ln>
                  <a:noFill/>
                </a:ln>
                <a:solidFill>
                  <a:srgbClr val="FFFFFF"/>
                </a:solidFill>
                <a:effectLst/>
                <a:uLnTx/>
                <a:uFillTx/>
                <a:latin typeface="Calibri"/>
                <a:ea typeface="+mn-ea"/>
                <a:cs typeface="Calibri"/>
              </a:rPr>
              <a:t>Driver </a:t>
            </a:r>
            <a:r>
              <a:rPr kumimoji="0" sz="1200" b="1" i="0" u="none" strike="noStrike" kern="1200" cap="none" spc="0" normalizeH="0" baseline="0" noProof="0" dirty="0">
                <a:ln>
                  <a:noFill/>
                </a:ln>
                <a:solidFill>
                  <a:srgbClr val="FFFFFF"/>
                </a:solidFill>
                <a:effectLst/>
                <a:uLnTx/>
                <a:uFillTx/>
                <a:latin typeface="Calibri"/>
                <a:ea typeface="+mn-ea"/>
                <a:cs typeface="Calibri"/>
              </a:rPr>
              <a:t>B	</a:t>
            </a:r>
            <a:r>
              <a:rPr kumimoji="0" sz="1200" b="1" i="0" u="none" strike="noStrike" kern="1200" cap="none" spc="-5" normalizeH="0" baseline="0" noProof="0" dirty="0">
                <a:ln>
                  <a:noFill/>
                </a:ln>
                <a:solidFill>
                  <a:srgbClr val="FFFFFF"/>
                </a:solidFill>
                <a:effectLst/>
                <a:uLnTx/>
                <a:uFillTx/>
                <a:latin typeface="Calibri"/>
                <a:ea typeface="+mn-ea"/>
                <a:cs typeface="Calibri"/>
              </a:rPr>
              <a:t>Driver</a:t>
            </a:r>
            <a:r>
              <a:rPr kumimoji="0" sz="1200" b="1" i="0" u="none" strike="noStrike" kern="1200" cap="none" spc="-45" normalizeH="0" baseline="0" noProof="0" dirty="0">
                <a:ln>
                  <a:noFill/>
                </a:ln>
                <a:solidFill>
                  <a:srgbClr val="FFFFFF"/>
                </a:solidFill>
                <a:effectLst/>
                <a:uLnTx/>
                <a:uFillTx/>
                <a:latin typeface="Calibri"/>
                <a:ea typeface="+mn-ea"/>
                <a:cs typeface="Calibri"/>
              </a:rPr>
              <a:t> </a:t>
            </a:r>
            <a:r>
              <a:rPr kumimoji="0" sz="1200" b="1" i="0" u="none" strike="noStrike" kern="1200" cap="none" spc="0" normalizeH="0" baseline="0" noProof="0" dirty="0">
                <a:ln>
                  <a:noFill/>
                </a:ln>
                <a:solidFill>
                  <a:srgbClr val="FFFFFF"/>
                </a:solidFill>
                <a:effectLst/>
                <a:uLnTx/>
                <a:uFillTx/>
                <a:latin typeface="Calibri"/>
                <a:ea typeface="+mn-ea"/>
                <a:cs typeface="Calibri"/>
              </a:rPr>
              <a:t>C</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2026920" marR="0" lvl="0" indent="0" algn="l" defTabSz="914400" rtl="0" eaLnBrk="1" fontAlgn="auto" latinLnBrk="0" hangingPunct="1">
              <a:lnSpc>
                <a:spcPct val="100000"/>
              </a:lnSpc>
              <a:spcBef>
                <a:spcPts val="325"/>
              </a:spcBef>
              <a:spcAft>
                <a:spcPts val="0"/>
              </a:spcAft>
              <a:buClrTx/>
              <a:buSzTx/>
              <a:buFontTx/>
              <a:buNone/>
              <a:tabLst>
                <a:tab pos="2941320" algn="l"/>
                <a:tab pos="3686175" algn="l"/>
              </a:tabLst>
              <a:defRPr/>
            </a:pPr>
            <a:r>
              <a:rPr kumimoji="0" sz="1100" b="0" i="0" u="none" strike="noStrike" kern="1200" cap="none" spc="0" normalizeH="0" baseline="0" noProof="0" dirty="0">
                <a:ln>
                  <a:noFill/>
                </a:ln>
                <a:solidFill>
                  <a:srgbClr val="333333"/>
                </a:solidFill>
                <a:effectLst/>
                <a:uLnTx/>
                <a:uFillTx/>
                <a:latin typeface="Calibri"/>
                <a:ea typeface="+mn-ea"/>
                <a:cs typeface="Calibri"/>
              </a:rPr>
              <a:t>None	None	</a:t>
            </a:r>
            <a:r>
              <a:rPr kumimoji="0" sz="1100" b="0" i="0" u="none" strike="noStrike" kern="1200" cap="none" spc="-5" normalizeH="0" baseline="0" noProof="0" dirty="0">
                <a:ln>
                  <a:noFill/>
                </a:ln>
                <a:solidFill>
                  <a:srgbClr val="333333"/>
                </a:solidFill>
                <a:effectLst/>
                <a:uLnTx/>
                <a:uFillTx/>
                <a:latin typeface="Calibri"/>
                <a:ea typeface="+mn-ea"/>
                <a:cs typeface="Calibri"/>
              </a:rPr>
              <a:t>Public</a:t>
            </a:r>
            <a:r>
              <a:rPr kumimoji="0" sz="1100" b="0" i="0" u="none" strike="noStrike" kern="1200" cap="none" spc="-45" normalizeH="0" baseline="0" noProof="0" dirty="0">
                <a:ln>
                  <a:noFill/>
                </a:ln>
                <a:solidFill>
                  <a:srgbClr val="333333"/>
                </a:solidFill>
                <a:effectLst/>
                <a:uLnTx/>
                <a:uFillTx/>
                <a:latin typeface="Calibri"/>
                <a:ea typeface="+mn-ea"/>
                <a:cs typeface="Calibri"/>
              </a:rPr>
              <a:t> </a:t>
            </a:r>
            <a:r>
              <a:rPr kumimoji="0" sz="1100" b="0" i="0" u="none" strike="noStrike" kern="1200" cap="none" spc="-5" normalizeH="0" baseline="0" noProof="0" dirty="0">
                <a:ln>
                  <a:noFill/>
                </a:ln>
                <a:solidFill>
                  <a:srgbClr val="333333"/>
                </a:solidFill>
                <a:effectLst/>
                <a:uLnTx/>
                <a:uFillTx/>
                <a:latin typeface="Calibri"/>
                <a:ea typeface="+mn-ea"/>
                <a:cs typeface="Calibri"/>
              </a:rPr>
              <a:t>DCFC</a:t>
            </a:r>
            <a:endParaRPr kumimoji="0" sz="1100" b="0" i="0" u="none" strike="noStrike" kern="1200" cap="none" spc="0" normalizeH="0" baseline="0" noProof="0">
              <a:ln>
                <a:noFill/>
              </a:ln>
              <a:solidFill>
                <a:prstClr val="black"/>
              </a:solidFill>
              <a:effectLst/>
              <a:uLnTx/>
              <a:uFillTx/>
              <a:latin typeface="Calibri"/>
              <a:ea typeface="+mn-ea"/>
              <a:cs typeface="Calibri"/>
            </a:endParaRPr>
          </a:p>
          <a:p>
            <a:pPr marL="1524000" marR="0" lvl="0" indent="0" algn="ctr" defTabSz="914400" rtl="0" eaLnBrk="1" fontAlgn="auto" latinLnBrk="0" hangingPunct="1">
              <a:lnSpc>
                <a:spcPct val="100000"/>
              </a:lnSpc>
              <a:spcBef>
                <a:spcPts val="280"/>
              </a:spcBef>
              <a:spcAft>
                <a:spcPts val="0"/>
              </a:spcAft>
              <a:buClrTx/>
              <a:buSzTx/>
              <a:buFontTx/>
              <a:buNone/>
              <a:tabLst>
                <a:tab pos="2340610" algn="l"/>
                <a:tab pos="3364229" algn="l"/>
              </a:tabLst>
              <a:defRPr/>
            </a:pPr>
            <a:r>
              <a:rPr kumimoji="0" sz="1100" b="0" i="0" u="none" strike="noStrike" kern="1200" cap="none" spc="0" normalizeH="0" baseline="0" noProof="0" dirty="0">
                <a:ln>
                  <a:noFill/>
                </a:ln>
                <a:solidFill>
                  <a:srgbClr val="333333"/>
                </a:solidFill>
                <a:effectLst/>
                <a:uLnTx/>
                <a:uFillTx/>
                <a:latin typeface="Calibri"/>
                <a:ea typeface="+mn-ea"/>
                <a:cs typeface="Calibri"/>
              </a:rPr>
              <a:t>None	</a:t>
            </a:r>
            <a:r>
              <a:rPr kumimoji="0" sz="1100" b="0" i="0" u="none" strike="noStrike" kern="1200" cap="none" spc="-5" normalizeH="0" baseline="0" noProof="0" dirty="0">
                <a:ln>
                  <a:noFill/>
                </a:ln>
                <a:solidFill>
                  <a:srgbClr val="333333"/>
                </a:solidFill>
                <a:effectLst/>
                <a:uLnTx/>
                <a:uFillTx/>
                <a:latin typeface="Calibri"/>
                <a:ea typeface="+mn-ea"/>
                <a:cs typeface="Calibri"/>
              </a:rPr>
              <a:t>Public</a:t>
            </a:r>
            <a:r>
              <a:rPr kumimoji="0" sz="1100" b="0" i="0" u="none" strike="noStrike" kern="1200" cap="none" spc="-15" normalizeH="0" baseline="0" noProof="0" dirty="0">
                <a:ln>
                  <a:noFill/>
                </a:ln>
                <a:solidFill>
                  <a:srgbClr val="333333"/>
                </a:solidFill>
                <a:effectLst/>
                <a:uLnTx/>
                <a:uFillTx/>
                <a:latin typeface="Calibri"/>
                <a:ea typeface="+mn-ea"/>
                <a:cs typeface="Calibri"/>
              </a:rPr>
              <a:t> </a:t>
            </a:r>
            <a:r>
              <a:rPr kumimoji="0" sz="1100" b="0" i="0" u="none" strike="noStrike" kern="1200" cap="none" spc="0" normalizeH="0" baseline="0" noProof="0" dirty="0">
                <a:ln>
                  <a:noFill/>
                </a:ln>
                <a:solidFill>
                  <a:srgbClr val="333333"/>
                </a:solidFill>
                <a:effectLst/>
                <a:uLnTx/>
                <a:uFillTx/>
                <a:latin typeface="Calibri"/>
                <a:ea typeface="+mn-ea"/>
                <a:cs typeface="Calibri"/>
              </a:rPr>
              <a:t>L2	None</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56" name="object 56"/>
          <p:cNvSpPr txBox="1"/>
          <p:nvPr/>
        </p:nvSpPr>
        <p:spPr>
          <a:xfrm>
            <a:off x="6531864" y="3928871"/>
            <a:ext cx="600710" cy="230504"/>
          </a:xfrm>
          <a:prstGeom prst="rect">
            <a:avLst/>
          </a:prstGeom>
          <a:solidFill>
            <a:srgbClr val="FFFFFF"/>
          </a:solidFill>
          <a:ln w="9525">
            <a:solidFill>
              <a:srgbClr val="50555C"/>
            </a:solidFill>
          </a:ln>
        </p:spPr>
        <p:txBody>
          <a:bodyPr vert="horz" wrap="square" lIns="0" tIns="38735" rIns="0" bIns="0" rtlCol="0">
            <a:spAutoFit/>
          </a:bodyPr>
          <a:lstStyle/>
          <a:p>
            <a:pPr marL="92710" marR="0" lvl="0" indent="0" algn="l" defTabSz="914400" rtl="0" eaLnBrk="1" fontAlgn="auto" latinLnBrk="0" hangingPunct="1">
              <a:lnSpc>
                <a:spcPct val="100000"/>
              </a:lnSpc>
              <a:spcBef>
                <a:spcPts val="305"/>
              </a:spcBef>
              <a:spcAft>
                <a:spcPts val="0"/>
              </a:spcAft>
              <a:buClrTx/>
              <a:buSzTx/>
              <a:buFontTx/>
              <a:buNone/>
              <a:tabLst/>
              <a:defRPr/>
            </a:pPr>
            <a:r>
              <a:rPr kumimoji="0" sz="900" b="0" i="0" u="none" strike="noStrike" kern="1200" cap="none" spc="-5" normalizeH="0" baseline="0" noProof="0" dirty="0">
                <a:ln>
                  <a:noFill/>
                </a:ln>
                <a:solidFill>
                  <a:srgbClr val="333333"/>
                </a:solidFill>
                <a:effectLst/>
                <a:uLnTx/>
                <a:uFillTx/>
                <a:latin typeface="Calibri"/>
                <a:ea typeface="+mn-ea"/>
                <a:cs typeface="Calibri"/>
              </a:rPr>
              <a:t>Public</a:t>
            </a:r>
            <a:r>
              <a:rPr kumimoji="0" sz="900" b="0" i="0" u="none" strike="noStrike" kern="1200" cap="none" spc="-30" normalizeH="0" baseline="0" noProof="0" dirty="0">
                <a:ln>
                  <a:noFill/>
                </a:ln>
                <a:solidFill>
                  <a:srgbClr val="333333"/>
                </a:solidFill>
                <a:effectLst/>
                <a:uLnTx/>
                <a:uFillTx/>
                <a:latin typeface="Calibri"/>
                <a:ea typeface="+mn-ea"/>
                <a:cs typeface="Calibri"/>
              </a:rPr>
              <a:t> </a:t>
            </a:r>
            <a:r>
              <a:rPr kumimoji="0" sz="900" b="0" i="0" u="none" strike="noStrike" kern="1200" cap="none" spc="0" normalizeH="0" baseline="0" noProof="0" dirty="0">
                <a:ln>
                  <a:noFill/>
                </a:ln>
                <a:solidFill>
                  <a:srgbClr val="333333"/>
                </a:solidFill>
                <a:effectLst/>
                <a:uLnTx/>
                <a:uFillTx/>
                <a:latin typeface="Calibri"/>
                <a:ea typeface="+mn-ea"/>
                <a:cs typeface="Calibri"/>
              </a:rPr>
              <a:t>L2</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pic>
        <p:nvPicPr>
          <p:cNvPr id="57" name="object 57"/>
          <p:cNvPicPr/>
          <p:nvPr/>
        </p:nvPicPr>
        <p:blipFill>
          <a:blip r:embed="rId5" cstate="print"/>
          <a:stretch>
            <a:fillRect/>
          </a:stretch>
        </p:blipFill>
        <p:spPr>
          <a:xfrm>
            <a:off x="6848093" y="3705605"/>
            <a:ext cx="76200" cy="199161"/>
          </a:xfrm>
          <a:prstGeom prst="rect">
            <a:avLst/>
          </a:prstGeom>
        </p:spPr>
      </p:pic>
      <p:sp>
        <p:nvSpPr>
          <p:cNvPr id="58" name="object 58"/>
          <p:cNvSpPr txBox="1"/>
          <p:nvPr/>
        </p:nvSpPr>
        <p:spPr>
          <a:xfrm>
            <a:off x="7342631" y="2836164"/>
            <a:ext cx="599440" cy="231775"/>
          </a:xfrm>
          <a:prstGeom prst="rect">
            <a:avLst/>
          </a:prstGeom>
          <a:ln w="9525">
            <a:solidFill>
              <a:srgbClr val="50555C"/>
            </a:solidFill>
          </a:ln>
        </p:spPr>
        <p:txBody>
          <a:bodyPr vert="horz" wrap="square" lIns="0" tIns="39370" rIns="0" bIns="0" rtlCol="0">
            <a:spAutoFit/>
          </a:bodyPr>
          <a:lstStyle/>
          <a:p>
            <a:pPr marL="92075" marR="0" lvl="0" indent="0" algn="l" defTabSz="914400" rtl="0" eaLnBrk="1" fontAlgn="auto" latinLnBrk="0" hangingPunct="1">
              <a:lnSpc>
                <a:spcPct val="100000"/>
              </a:lnSpc>
              <a:spcBef>
                <a:spcPts val="310"/>
              </a:spcBef>
              <a:spcAft>
                <a:spcPts val="0"/>
              </a:spcAft>
              <a:buClrTx/>
              <a:buSzTx/>
              <a:buFontTx/>
              <a:buNone/>
              <a:tabLst/>
              <a:defRPr/>
            </a:pPr>
            <a:r>
              <a:rPr kumimoji="0" sz="900" b="0" i="0" u="none" strike="noStrike" kern="1200" cap="none" spc="0" normalizeH="0" baseline="0" noProof="0" dirty="0">
                <a:ln>
                  <a:noFill/>
                </a:ln>
                <a:solidFill>
                  <a:srgbClr val="333333"/>
                </a:solidFill>
                <a:effectLst/>
                <a:uLnTx/>
                <a:uFillTx/>
                <a:latin typeface="Calibri"/>
                <a:ea typeface="+mn-ea"/>
                <a:cs typeface="Calibri"/>
              </a:rPr>
              <a:t>Home</a:t>
            </a:r>
            <a:r>
              <a:rPr kumimoji="0" sz="900" b="0" i="0" u="none" strike="noStrike" kern="1200" cap="none" spc="-45" normalizeH="0" baseline="0" noProof="0" dirty="0">
                <a:ln>
                  <a:noFill/>
                </a:ln>
                <a:solidFill>
                  <a:srgbClr val="333333"/>
                </a:solidFill>
                <a:effectLst/>
                <a:uLnTx/>
                <a:uFillTx/>
                <a:latin typeface="Calibri"/>
                <a:ea typeface="+mn-ea"/>
                <a:cs typeface="Calibri"/>
              </a:rPr>
              <a:t> </a:t>
            </a:r>
            <a:r>
              <a:rPr kumimoji="0" sz="900" b="0" i="0" u="none" strike="noStrike" kern="1200" cap="none" spc="0" normalizeH="0" baseline="0" noProof="0" dirty="0">
                <a:ln>
                  <a:noFill/>
                </a:ln>
                <a:solidFill>
                  <a:srgbClr val="333333"/>
                </a:solidFill>
                <a:effectLst/>
                <a:uLnTx/>
                <a:uFillTx/>
                <a:latin typeface="Calibri"/>
                <a:ea typeface="+mn-ea"/>
                <a:cs typeface="Calibri"/>
              </a:rPr>
              <a:t>L2</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pic>
        <p:nvPicPr>
          <p:cNvPr id="59" name="object 59"/>
          <p:cNvPicPr/>
          <p:nvPr/>
        </p:nvPicPr>
        <p:blipFill>
          <a:blip r:embed="rId6" cstate="print"/>
          <a:stretch>
            <a:fillRect/>
          </a:stretch>
        </p:blipFill>
        <p:spPr>
          <a:xfrm>
            <a:off x="7758810" y="3089529"/>
            <a:ext cx="236220" cy="158876"/>
          </a:xfrm>
          <a:prstGeom prst="rect">
            <a:avLst/>
          </a:prstGeom>
        </p:spPr>
      </p:pic>
      <p:sp>
        <p:nvSpPr>
          <p:cNvPr id="60" name="object 60"/>
          <p:cNvSpPr txBox="1"/>
          <p:nvPr/>
        </p:nvSpPr>
        <p:spPr>
          <a:xfrm>
            <a:off x="5615940" y="2977895"/>
            <a:ext cx="739140" cy="231775"/>
          </a:xfrm>
          <a:prstGeom prst="rect">
            <a:avLst/>
          </a:prstGeom>
          <a:ln w="9525">
            <a:solidFill>
              <a:srgbClr val="50555C"/>
            </a:solidFill>
          </a:ln>
        </p:spPr>
        <p:txBody>
          <a:bodyPr vert="horz" wrap="square" lIns="0" tIns="38735" rIns="0" bIns="0" rtlCol="0">
            <a:spAutoFit/>
          </a:bodyPr>
          <a:lstStyle/>
          <a:p>
            <a:pPr marL="92075" marR="0" lvl="0" indent="0" algn="l" defTabSz="914400" rtl="0" eaLnBrk="1" fontAlgn="auto" latinLnBrk="0" hangingPunct="1">
              <a:lnSpc>
                <a:spcPct val="100000"/>
              </a:lnSpc>
              <a:spcBef>
                <a:spcPts val="305"/>
              </a:spcBef>
              <a:spcAft>
                <a:spcPts val="0"/>
              </a:spcAft>
              <a:buClrTx/>
              <a:buSzTx/>
              <a:buFontTx/>
              <a:buNone/>
              <a:tabLst/>
              <a:defRPr/>
            </a:pPr>
            <a:r>
              <a:rPr kumimoji="0" sz="900" b="0" i="0" u="none" strike="noStrike" kern="1200" cap="none" spc="-5" normalizeH="0" baseline="0" noProof="0" dirty="0">
                <a:ln>
                  <a:noFill/>
                </a:ln>
                <a:solidFill>
                  <a:srgbClr val="333333"/>
                </a:solidFill>
                <a:effectLst/>
                <a:uLnTx/>
                <a:uFillTx/>
                <a:latin typeface="Calibri"/>
                <a:ea typeface="+mn-ea"/>
                <a:cs typeface="Calibri"/>
              </a:rPr>
              <a:t>Public</a:t>
            </a:r>
            <a:r>
              <a:rPr kumimoji="0" sz="900" b="0" i="0" u="none" strike="noStrike" kern="1200" cap="none" spc="-30" normalizeH="0" baseline="0" noProof="0" dirty="0">
                <a:ln>
                  <a:noFill/>
                </a:ln>
                <a:solidFill>
                  <a:srgbClr val="333333"/>
                </a:solidFill>
                <a:effectLst/>
                <a:uLnTx/>
                <a:uFillTx/>
                <a:latin typeface="Calibri"/>
                <a:ea typeface="+mn-ea"/>
                <a:cs typeface="Calibri"/>
              </a:rPr>
              <a:t> </a:t>
            </a:r>
            <a:r>
              <a:rPr kumimoji="0" sz="900" b="0" i="0" u="none" strike="noStrike" kern="1200" cap="none" spc="-5" normalizeH="0" baseline="0" noProof="0" dirty="0">
                <a:ln>
                  <a:noFill/>
                </a:ln>
                <a:solidFill>
                  <a:srgbClr val="333333"/>
                </a:solidFill>
                <a:effectLst/>
                <a:uLnTx/>
                <a:uFillTx/>
                <a:latin typeface="Calibri"/>
                <a:ea typeface="+mn-ea"/>
                <a:cs typeface="Calibri"/>
              </a:rPr>
              <a:t>DCFC</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pic>
        <p:nvPicPr>
          <p:cNvPr id="61" name="object 61"/>
          <p:cNvPicPr/>
          <p:nvPr/>
        </p:nvPicPr>
        <p:blipFill>
          <a:blip r:embed="rId7" cstate="print"/>
          <a:stretch>
            <a:fillRect/>
          </a:stretch>
        </p:blipFill>
        <p:spPr>
          <a:xfrm>
            <a:off x="6259957" y="3226180"/>
            <a:ext cx="191896" cy="105918"/>
          </a:xfrm>
          <a:prstGeom prst="rect">
            <a:avLst/>
          </a:prstGeom>
        </p:spPr>
      </p:pic>
    </p:spTree>
    <p:extLst>
      <p:ext uri="{BB962C8B-B14F-4D97-AF65-F5344CB8AC3E}">
        <p14:creationId xmlns:p14="http://schemas.microsoft.com/office/powerpoint/2010/main" val="16700528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59494" y="4975656"/>
            <a:ext cx="346075" cy="10604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500" b="0" i="0" u="none" strike="noStrike" kern="1200" cap="none" spc="10" normalizeH="0" baseline="0" noProof="0" dirty="0">
                <a:ln>
                  <a:noFill/>
                </a:ln>
                <a:solidFill>
                  <a:prstClr val="black"/>
                </a:solidFill>
                <a:effectLst/>
                <a:uLnTx/>
                <a:uFillTx/>
                <a:latin typeface="Calibri"/>
                <a:ea typeface="+mn-ea"/>
                <a:cs typeface="Calibri"/>
              </a:rPr>
              <a:t>NREL  </a:t>
            </a:r>
            <a:r>
              <a:rPr kumimoji="0" sz="500" b="0" i="0" u="none" strike="noStrike" kern="1200" cap="none" spc="60" normalizeH="0" baseline="0" noProof="0" dirty="0">
                <a:ln>
                  <a:noFill/>
                </a:ln>
                <a:solidFill>
                  <a:prstClr val="black"/>
                </a:solidFill>
                <a:effectLst/>
                <a:uLnTx/>
                <a:uFillTx/>
                <a:latin typeface="Calibri"/>
                <a:ea typeface="+mn-ea"/>
                <a:cs typeface="Calibri"/>
              </a:rPr>
              <a:t> </a:t>
            </a:r>
            <a:r>
              <a:rPr kumimoji="0" sz="500" b="0" i="0" u="none" strike="noStrike" kern="1200" cap="none" spc="10" normalizeH="0" baseline="0" noProof="0" dirty="0">
                <a:ln>
                  <a:noFill/>
                </a:ln>
                <a:solidFill>
                  <a:prstClr val="black"/>
                </a:solidFill>
                <a:effectLst/>
                <a:uLnTx/>
                <a:uFillTx/>
                <a:latin typeface="Calibri"/>
                <a:ea typeface="+mn-ea"/>
                <a:cs typeface="Calibri"/>
              </a:rPr>
              <a:t>|  </a:t>
            </a:r>
            <a:r>
              <a:rPr kumimoji="0" sz="500" b="0" i="0" u="none" strike="noStrike" kern="1200" cap="none" spc="55" normalizeH="0" baseline="0" noProof="0" dirty="0">
                <a:ln>
                  <a:noFill/>
                </a:ln>
                <a:solidFill>
                  <a:prstClr val="black"/>
                </a:solidFill>
                <a:effectLst/>
                <a:uLnTx/>
                <a:uFillTx/>
                <a:latin typeface="Calibri"/>
                <a:ea typeface="+mn-ea"/>
                <a:cs typeface="Calibri"/>
              </a:rPr>
              <a:t> </a:t>
            </a:r>
            <a:r>
              <a:rPr kumimoji="0" sz="500" b="0" i="0" u="none" strike="noStrike" kern="1200" cap="none" spc="10" normalizeH="0" baseline="0" noProof="0" dirty="0">
                <a:ln>
                  <a:noFill/>
                </a:ln>
                <a:solidFill>
                  <a:prstClr val="black"/>
                </a:solidFill>
                <a:effectLst/>
                <a:uLnTx/>
                <a:uFillTx/>
                <a:latin typeface="Calibri"/>
                <a:ea typeface="+mn-ea"/>
                <a:cs typeface="Calibri"/>
              </a:rPr>
              <a:t>5</a:t>
            </a:r>
            <a:endParaRPr kumimoji="0" sz="5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3" name="object 3"/>
          <p:cNvGrpSpPr/>
          <p:nvPr/>
        </p:nvGrpSpPr>
        <p:grpSpPr>
          <a:xfrm>
            <a:off x="457200" y="0"/>
            <a:ext cx="7322820" cy="4871085"/>
            <a:chOff x="457200" y="0"/>
            <a:chExt cx="7322820" cy="4871085"/>
          </a:xfrm>
        </p:grpSpPr>
        <p:pic>
          <p:nvPicPr>
            <p:cNvPr id="4" name="object 4"/>
            <p:cNvPicPr/>
            <p:nvPr/>
          </p:nvPicPr>
          <p:blipFill>
            <a:blip r:embed="rId2" cstate="print"/>
            <a:stretch>
              <a:fillRect/>
            </a:stretch>
          </p:blipFill>
          <p:spPr>
            <a:xfrm>
              <a:off x="4557521" y="2702506"/>
              <a:ext cx="3001772" cy="2159053"/>
            </a:xfrm>
            <a:prstGeom prst="rect">
              <a:avLst/>
            </a:prstGeom>
          </p:spPr>
        </p:pic>
        <p:sp>
          <p:nvSpPr>
            <p:cNvPr id="5" name="object 5"/>
            <p:cNvSpPr/>
            <p:nvPr/>
          </p:nvSpPr>
          <p:spPr>
            <a:xfrm>
              <a:off x="4509261" y="2659189"/>
              <a:ext cx="3079115" cy="2207260"/>
            </a:xfrm>
            <a:custGeom>
              <a:avLst/>
              <a:gdLst/>
              <a:ahLst/>
              <a:cxnLst/>
              <a:rect l="l" t="t" r="r" b="b"/>
              <a:pathLst>
                <a:path w="3079115" h="2207260">
                  <a:moveTo>
                    <a:pt x="0" y="2207133"/>
                  </a:moveTo>
                  <a:lnTo>
                    <a:pt x="3078861" y="2207133"/>
                  </a:lnTo>
                  <a:lnTo>
                    <a:pt x="3078861" y="0"/>
                  </a:lnTo>
                  <a:lnTo>
                    <a:pt x="0" y="0"/>
                  </a:lnTo>
                  <a:lnTo>
                    <a:pt x="0" y="2207133"/>
                  </a:lnTo>
                  <a:close/>
                </a:path>
              </a:pathLst>
            </a:custGeom>
            <a:ln w="9525">
              <a:solidFill>
                <a:srgbClr val="000C1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457200" y="0"/>
              <a:ext cx="7322820" cy="652780"/>
            </a:xfrm>
            <a:custGeom>
              <a:avLst/>
              <a:gdLst/>
              <a:ahLst/>
              <a:cxnLst/>
              <a:rect l="l" t="t" r="r" b="b"/>
              <a:pathLst>
                <a:path w="7322820" h="652780">
                  <a:moveTo>
                    <a:pt x="7322820" y="0"/>
                  </a:moveTo>
                  <a:lnTo>
                    <a:pt x="0" y="0"/>
                  </a:lnTo>
                  <a:lnTo>
                    <a:pt x="0" y="652272"/>
                  </a:lnTo>
                  <a:lnTo>
                    <a:pt x="7322820" y="652272"/>
                  </a:lnTo>
                  <a:lnTo>
                    <a:pt x="732282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535940" y="18745"/>
            <a:ext cx="1877695" cy="514350"/>
          </a:xfrm>
          <a:prstGeom prst="rect">
            <a:avLst/>
          </a:prstGeom>
        </p:spPr>
        <p:txBody>
          <a:bodyPr vert="horz" wrap="square" lIns="0" tIns="13335" rIns="0" bIns="0" rtlCol="0">
            <a:spAutoFit/>
          </a:bodyPr>
          <a:lstStyle/>
          <a:p>
            <a:pPr marL="12700">
              <a:lnSpc>
                <a:spcPct val="100000"/>
              </a:lnSpc>
              <a:spcBef>
                <a:spcPts val="105"/>
              </a:spcBef>
            </a:pPr>
            <a:r>
              <a:rPr sz="3200" b="0" spc="-35" dirty="0">
                <a:latin typeface="Calibri Light"/>
                <a:cs typeface="Calibri Light"/>
              </a:rPr>
              <a:t>EVI-Pro</a:t>
            </a:r>
            <a:r>
              <a:rPr sz="3200" b="0" spc="-130" dirty="0">
                <a:latin typeface="Calibri Light"/>
                <a:cs typeface="Calibri Light"/>
              </a:rPr>
              <a:t> </a:t>
            </a:r>
            <a:r>
              <a:rPr sz="3200" b="0" spc="-15" dirty="0">
                <a:latin typeface="Calibri Light"/>
                <a:cs typeface="Calibri Light"/>
              </a:rPr>
              <a:t>Lite</a:t>
            </a:r>
            <a:endParaRPr sz="3200">
              <a:latin typeface="Calibri Light"/>
              <a:cs typeface="Calibri Light"/>
            </a:endParaRPr>
          </a:p>
        </p:txBody>
      </p:sp>
      <p:grpSp>
        <p:nvGrpSpPr>
          <p:cNvPr id="8" name="object 8"/>
          <p:cNvGrpSpPr/>
          <p:nvPr/>
        </p:nvGrpSpPr>
        <p:grpSpPr>
          <a:xfrm>
            <a:off x="1056132" y="354647"/>
            <a:ext cx="6896734" cy="3963035"/>
            <a:chOff x="1056132" y="354647"/>
            <a:chExt cx="6896734" cy="3963035"/>
          </a:xfrm>
        </p:grpSpPr>
        <p:pic>
          <p:nvPicPr>
            <p:cNvPr id="9" name="object 9"/>
            <p:cNvPicPr/>
            <p:nvPr/>
          </p:nvPicPr>
          <p:blipFill>
            <a:blip r:embed="rId3" cstate="print"/>
            <a:stretch>
              <a:fillRect/>
            </a:stretch>
          </p:blipFill>
          <p:spPr>
            <a:xfrm>
              <a:off x="4514088" y="364235"/>
              <a:ext cx="3429000" cy="2197608"/>
            </a:xfrm>
            <a:prstGeom prst="rect">
              <a:avLst/>
            </a:prstGeom>
          </p:spPr>
        </p:pic>
        <p:sp>
          <p:nvSpPr>
            <p:cNvPr id="10" name="object 10"/>
            <p:cNvSpPr/>
            <p:nvPr/>
          </p:nvSpPr>
          <p:spPr>
            <a:xfrm>
              <a:off x="4509261" y="359409"/>
              <a:ext cx="3438525" cy="2207260"/>
            </a:xfrm>
            <a:custGeom>
              <a:avLst/>
              <a:gdLst/>
              <a:ahLst/>
              <a:cxnLst/>
              <a:rect l="l" t="t" r="r" b="b"/>
              <a:pathLst>
                <a:path w="3438525" h="2207260">
                  <a:moveTo>
                    <a:pt x="0" y="2207133"/>
                  </a:moveTo>
                  <a:lnTo>
                    <a:pt x="3438524" y="2207133"/>
                  </a:lnTo>
                  <a:lnTo>
                    <a:pt x="3438524" y="0"/>
                  </a:lnTo>
                  <a:lnTo>
                    <a:pt x="0" y="0"/>
                  </a:lnTo>
                  <a:lnTo>
                    <a:pt x="0" y="2207133"/>
                  </a:lnTo>
                  <a:close/>
                </a:path>
              </a:pathLst>
            </a:custGeom>
            <a:ln w="9525">
              <a:solidFill>
                <a:srgbClr val="000C1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11" name="object 11"/>
            <p:cNvPicPr/>
            <p:nvPr/>
          </p:nvPicPr>
          <p:blipFill>
            <a:blip r:embed="rId4" cstate="print"/>
            <a:stretch>
              <a:fillRect/>
            </a:stretch>
          </p:blipFill>
          <p:spPr>
            <a:xfrm>
              <a:off x="5899911" y="2309621"/>
              <a:ext cx="698499" cy="778509"/>
            </a:xfrm>
            <a:prstGeom prst="rect">
              <a:avLst/>
            </a:prstGeom>
          </p:spPr>
        </p:pic>
        <p:sp>
          <p:nvSpPr>
            <p:cNvPr id="12" name="object 12"/>
            <p:cNvSpPr/>
            <p:nvPr/>
          </p:nvSpPr>
          <p:spPr>
            <a:xfrm>
              <a:off x="5899911" y="2309621"/>
              <a:ext cx="698500" cy="778510"/>
            </a:xfrm>
            <a:custGeom>
              <a:avLst/>
              <a:gdLst/>
              <a:ahLst/>
              <a:cxnLst/>
              <a:rect l="l" t="t" r="r" b="b"/>
              <a:pathLst>
                <a:path w="698500" h="778510">
                  <a:moveTo>
                    <a:pt x="0" y="577976"/>
                  </a:moveTo>
                  <a:lnTo>
                    <a:pt x="53975" y="624332"/>
                  </a:lnTo>
                  <a:lnTo>
                    <a:pt x="590803" y="0"/>
                  </a:lnTo>
                  <a:lnTo>
                    <a:pt x="698499" y="92709"/>
                  </a:lnTo>
                  <a:lnTo>
                    <a:pt x="161671" y="717041"/>
                  </a:lnTo>
                  <a:lnTo>
                    <a:pt x="215646" y="763396"/>
                  </a:lnTo>
                  <a:lnTo>
                    <a:pt x="15112" y="778509"/>
                  </a:lnTo>
                  <a:lnTo>
                    <a:pt x="0" y="577976"/>
                  </a:lnTo>
                  <a:close/>
                </a:path>
              </a:pathLst>
            </a:custGeom>
            <a:ln w="6350">
              <a:solidFill>
                <a:srgbClr val="A4A4A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13" name="object 13"/>
            <p:cNvPicPr/>
            <p:nvPr/>
          </p:nvPicPr>
          <p:blipFill>
            <a:blip r:embed="rId5" cstate="print"/>
            <a:stretch>
              <a:fillRect/>
            </a:stretch>
          </p:blipFill>
          <p:spPr>
            <a:xfrm>
              <a:off x="1056132" y="3995927"/>
              <a:ext cx="2432304" cy="321564"/>
            </a:xfrm>
            <a:prstGeom prst="rect">
              <a:avLst/>
            </a:prstGeom>
          </p:spPr>
        </p:pic>
      </p:grpSp>
      <p:sp>
        <p:nvSpPr>
          <p:cNvPr id="14" name="object 14"/>
          <p:cNvSpPr txBox="1"/>
          <p:nvPr/>
        </p:nvSpPr>
        <p:spPr>
          <a:xfrm>
            <a:off x="794410" y="779526"/>
            <a:ext cx="2947035" cy="114744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35393D"/>
                </a:solidFill>
                <a:effectLst/>
                <a:uLnTx/>
                <a:uFillTx/>
                <a:latin typeface="Calibri"/>
                <a:ea typeface="+mn-ea"/>
                <a:cs typeface="Calibri"/>
              </a:rPr>
              <a:t>Objective: </a:t>
            </a:r>
            <a:r>
              <a:rPr kumimoji="0" sz="1200" b="0" i="0" u="none" strike="noStrike" kern="1200" cap="none" spc="-15" normalizeH="0" baseline="0" noProof="0" dirty="0">
                <a:ln>
                  <a:noFill/>
                </a:ln>
                <a:solidFill>
                  <a:srgbClr val="35393D"/>
                </a:solidFill>
                <a:effectLst/>
                <a:uLnTx/>
                <a:uFillTx/>
                <a:latin typeface="Calibri"/>
                <a:ea typeface="+mn-ea"/>
                <a:cs typeface="Calibri"/>
              </a:rPr>
              <a:t>Make </a:t>
            </a:r>
            <a:r>
              <a:rPr kumimoji="0" sz="1200" b="0" i="0" u="none" strike="noStrike" kern="1200" cap="none" spc="0" normalizeH="0" baseline="0" noProof="0" dirty="0">
                <a:ln>
                  <a:noFill/>
                </a:ln>
                <a:solidFill>
                  <a:srgbClr val="35393D"/>
                </a:solidFill>
                <a:effectLst/>
                <a:uLnTx/>
                <a:uFillTx/>
                <a:latin typeface="Calibri"/>
                <a:ea typeface="+mn-ea"/>
                <a:cs typeface="Calibri"/>
              </a:rPr>
              <a:t>analytic </a:t>
            </a:r>
            <a:r>
              <a:rPr kumimoji="0" sz="1200" b="0" i="0" u="none" strike="noStrike" kern="1200" cap="none" spc="-5" normalizeH="0" baseline="0" noProof="0" dirty="0">
                <a:ln>
                  <a:noFill/>
                </a:ln>
                <a:solidFill>
                  <a:srgbClr val="35393D"/>
                </a:solidFill>
                <a:effectLst/>
                <a:uLnTx/>
                <a:uFillTx/>
                <a:latin typeface="Calibri"/>
                <a:ea typeface="+mn-ea"/>
                <a:cs typeface="Calibri"/>
              </a:rPr>
              <a:t>capabilities of EVI-Pro </a:t>
            </a:r>
            <a:r>
              <a:rPr kumimoji="0" sz="1200" b="0" i="0" u="none" strike="noStrike" kern="1200" cap="none" spc="-260" normalizeH="0" baseline="0" noProof="0" dirty="0">
                <a:ln>
                  <a:noFill/>
                </a:ln>
                <a:solidFill>
                  <a:srgbClr val="35393D"/>
                </a:solidFill>
                <a:effectLst/>
                <a:uLnTx/>
                <a:uFillTx/>
                <a:latin typeface="Calibri"/>
                <a:ea typeface="+mn-ea"/>
                <a:cs typeface="Calibri"/>
              </a:rPr>
              <a:t> </a:t>
            </a:r>
            <a:r>
              <a:rPr kumimoji="0" sz="1200" b="0" i="0" u="none" strike="noStrike" kern="1200" cap="none" spc="0" normalizeH="0" baseline="0" noProof="0" dirty="0">
                <a:ln>
                  <a:noFill/>
                </a:ln>
                <a:solidFill>
                  <a:srgbClr val="35393D"/>
                </a:solidFill>
                <a:effectLst/>
                <a:uLnTx/>
                <a:uFillTx/>
                <a:latin typeface="Calibri"/>
                <a:ea typeface="+mn-ea"/>
                <a:cs typeface="Calibri"/>
              </a:rPr>
              <a:t>model</a:t>
            </a:r>
            <a:r>
              <a:rPr kumimoji="0" sz="1200" b="0" i="0" u="none" strike="noStrike" kern="1200" cap="none" spc="-10" normalizeH="0" baseline="0" noProof="0" dirty="0">
                <a:ln>
                  <a:noFill/>
                </a:ln>
                <a:solidFill>
                  <a:srgbClr val="35393D"/>
                </a:solidFill>
                <a:effectLst/>
                <a:uLnTx/>
                <a:uFillTx/>
                <a:latin typeface="Calibri"/>
                <a:ea typeface="+mn-ea"/>
                <a:cs typeface="Calibri"/>
              </a:rPr>
              <a:t> </a:t>
            </a:r>
            <a:r>
              <a:rPr kumimoji="0" sz="1200" b="0" i="0" u="none" strike="noStrike" kern="1200" cap="none" spc="-5" normalizeH="0" baseline="0" noProof="0" dirty="0">
                <a:ln>
                  <a:noFill/>
                </a:ln>
                <a:solidFill>
                  <a:srgbClr val="35393D"/>
                </a:solidFill>
                <a:effectLst/>
                <a:uLnTx/>
                <a:uFillTx/>
                <a:latin typeface="Calibri"/>
                <a:ea typeface="+mn-ea"/>
                <a:cs typeface="Calibri"/>
              </a:rPr>
              <a:t>accessible</a:t>
            </a:r>
            <a:r>
              <a:rPr kumimoji="0" sz="1200" b="0" i="0" u="none" strike="noStrike" kern="1200" cap="none" spc="30" normalizeH="0" baseline="0" noProof="0" dirty="0">
                <a:ln>
                  <a:noFill/>
                </a:ln>
                <a:solidFill>
                  <a:srgbClr val="35393D"/>
                </a:solidFill>
                <a:effectLst/>
                <a:uLnTx/>
                <a:uFillTx/>
                <a:latin typeface="Calibri"/>
                <a:ea typeface="+mn-ea"/>
                <a:cs typeface="Calibri"/>
              </a:rPr>
              <a:t> </a:t>
            </a:r>
            <a:r>
              <a:rPr kumimoji="0" sz="1200" b="0" i="0" u="none" strike="noStrike" kern="1200" cap="none" spc="-5" normalizeH="0" baseline="0" noProof="0" dirty="0">
                <a:ln>
                  <a:noFill/>
                </a:ln>
                <a:solidFill>
                  <a:srgbClr val="35393D"/>
                </a:solidFill>
                <a:effectLst/>
                <a:uLnTx/>
                <a:uFillTx/>
                <a:latin typeface="Calibri"/>
                <a:ea typeface="+mn-ea"/>
                <a:cs typeface="Calibri"/>
              </a:rPr>
              <a:t>to </a:t>
            </a:r>
            <a:r>
              <a:rPr kumimoji="0" sz="1200" b="0" i="0" u="none" strike="noStrike" kern="1200" cap="none" spc="-10" normalizeH="0" baseline="0" noProof="0" dirty="0">
                <a:ln>
                  <a:noFill/>
                </a:ln>
                <a:solidFill>
                  <a:srgbClr val="35393D"/>
                </a:solidFill>
                <a:effectLst/>
                <a:uLnTx/>
                <a:uFillTx/>
                <a:latin typeface="Calibri"/>
                <a:ea typeface="+mn-ea"/>
                <a:cs typeface="Calibri"/>
              </a:rPr>
              <a:t>broad</a:t>
            </a:r>
            <a:r>
              <a:rPr kumimoji="0" sz="1200" b="0" i="0" u="none" strike="noStrike" kern="1200" cap="none" spc="-20" normalizeH="0" baseline="0" noProof="0" dirty="0">
                <a:ln>
                  <a:noFill/>
                </a:ln>
                <a:solidFill>
                  <a:srgbClr val="35393D"/>
                </a:solidFill>
                <a:effectLst/>
                <a:uLnTx/>
                <a:uFillTx/>
                <a:latin typeface="Calibri"/>
                <a:ea typeface="+mn-ea"/>
                <a:cs typeface="Calibri"/>
              </a:rPr>
              <a:t> </a:t>
            </a:r>
            <a:r>
              <a:rPr kumimoji="0" sz="1200" b="0" i="0" u="none" strike="noStrike" kern="1200" cap="none" spc="-5" normalizeH="0" baseline="0" noProof="0" dirty="0">
                <a:ln>
                  <a:noFill/>
                </a:ln>
                <a:solidFill>
                  <a:srgbClr val="35393D"/>
                </a:solidFill>
                <a:effectLst/>
                <a:uLnTx/>
                <a:uFillTx/>
                <a:latin typeface="Calibri"/>
                <a:ea typeface="+mn-ea"/>
                <a:cs typeface="Calibri"/>
              </a:rPr>
              <a:t>group</a:t>
            </a:r>
            <a:r>
              <a:rPr kumimoji="0" sz="1200" b="0" i="0" u="none" strike="noStrike" kern="1200" cap="none" spc="-15" normalizeH="0" baseline="0" noProof="0" dirty="0">
                <a:ln>
                  <a:noFill/>
                </a:ln>
                <a:solidFill>
                  <a:srgbClr val="35393D"/>
                </a:solidFill>
                <a:effectLst/>
                <a:uLnTx/>
                <a:uFillTx/>
                <a:latin typeface="Calibri"/>
                <a:ea typeface="+mn-ea"/>
                <a:cs typeface="Calibri"/>
              </a:rPr>
              <a:t> </a:t>
            </a:r>
            <a:r>
              <a:rPr kumimoji="0" sz="1200" b="0" i="0" u="none" strike="noStrike" kern="1200" cap="none" spc="-5" normalizeH="0" baseline="0" noProof="0" dirty="0">
                <a:ln>
                  <a:noFill/>
                </a:ln>
                <a:solidFill>
                  <a:srgbClr val="35393D"/>
                </a:solidFill>
                <a:effectLst/>
                <a:uLnTx/>
                <a:uFillTx/>
                <a:latin typeface="Calibri"/>
                <a:ea typeface="+mn-ea"/>
                <a:cs typeface="Calibri"/>
              </a:rPr>
              <a:t>of </a:t>
            </a:r>
            <a:r>
              <a:rPr kumimoji="0" sz="1200" b="0" i="0" u="none" strike="noStrike" kern="1200" cap="none" spc="0" normalizeH="0" baseline="0" noProof="0" dirty="0">
                <a:ln>
                  <a:noFill/>
                </a:ln>
                <a:solidFill>
                  <a:srgbClr val="35393D"/>
                </a:solidFill>
                <a:effectLst/>
                <a:uLnTx/>
                <a:uFillTx/>
                <a:latin typeface="Calibri"/>
                <a:ea typeface="+mn-ea"/>
                <a:cs typeface="Calibri"/>
              </a:rPr>
              <a:t> </a:t>
            </a:r>
            <a:r>
              <a:rPr kumimoji="0" sz="1200" b="0" i="0" u="none" strike="noStrike" kern="1200" cap="none" spc="-10" normalizeH="0" baseline="0" noProof="0" dirty="0">
                <a:ln>
                  <a:noFill/>
                </a:ln>
                <a:solidFill>
                  <a:srgbClr val="35393D"/>
                </a:solidFill>
                <a:effectLst/>
                <a:uLnTx/>
                <a:uFillTx/>
                <a:latin typeface="Calibri"/>
                <a:ea typeface="+mn-ea"/>
                <a:cs typeface="Calibri"/>
              </a:rPr>
              <a:t>stakeholders</a:t>
            </a:r>
            <a:r>
              <a:rPr kumimoji="0" sz="1200" b="0" i="0" u="none" strike="noStrike" kern="1200" cap="none" spc="-30" normalizeH="0" baseline="0" noProof="0" dirty="0">
                <a:ln>
                  <a:noFill/>
                </a:ln>
                <a:solidFill>
                  <a:srgbClr val="35393D"/>
                </a:solidFill>
                <a:effectLst/>
                <a:uLnTx/>
                <a:uFillTx/>
                <a:latin typeface="Calibri"/>
                <a:ea typeface="+mn-ea"/>
                <a:cs typeface="Calibri"/>
              </a:rPr>
              <a:t> </a:t>
            </a:r>
            <a:r>
              <a:rPr kumimoji="0" sz="1200" b="0" i="0" u="none" strike="noStrike" kern="1200" cap="none" spc="-10" normalizeH="0" baseline="0" noProof="0" dirty="0">
                <a:ln>
                  <a:noFill/>
                </a:ln>
                <a:solidFill>
                  <a:srgbClr val="35393D"/>
                </a:solidFill>
                <a:effectLst/>
                <a:uLnTx/>
                <a:uFillTx/>
                <a:latin typeface="Calibri"/>
                <a:ea typeface="+mn-ea"/>
                <a:cs typeface="Calibri"/>
              </a:rPr>
              <a:t>for</a:t>
            </a:r>
            <a:r>
              <a:rPr kumimoji="0" sz="1200" b="0" i="0" u="none" strike="noStrike" kern="1200" cap="none" spc="-5" normalizeH="0" baseline="0" noProof="0" dirty="0">
                <a:ln>
                  <a:noFill/>
                </a:ln>
                <a:solidFill>
                  <a:srgbClr val="35393D"/>
                </a:solidFill>
                <a:effectLst/>
                <a:uLnTx/>
                <a:uFillTx/>
                <a:latin typeface="Calibri"/>
                <a:ea typeface="+mn-ea"/>
                <a:cs typeface="Calibri"/>
              </a:rPr>
              <a:t> EVSE</a:t>
            </a:r>
            <a:r>
              <a:rPr kumimoji="0" sz="1200" b="0" i="0" u="none" strike="noStrike" kern="1200" cap="none" spc="-10" normalizeH="0" baseline="0" noProof="0" dirty="0">
                <a:ln>
                  <a:noFill/>
                </a:ln>
                <a:solidFill>
                  <a:srgbClr val="35393D"/>
                </a:solidFill>
                <a:effectLst/>
                <a:uLnTx/>
                <a:uFillTx/>
                <a:latin typeface="Calibri"/>
                <a:ea typeface="+mn-ea"/>
                <a:cs typeface="Calibri"/>
              </a:rPr>
              <a:t> </a:t>
            </a:r>
            <a:r>
              <a:rPr kumimoji="0" sz="1200" b="0" i="0" u="none" strike="noStrike" kern="1200" cap="none" spc="-5" normalizeH="0" baseline="0" noProof="0" dirty="0">
                <a:ln>
                  <a:noFill/>
                </a:ln>
                <a:solidFill>
                  <a:srgbClr val="35393D"/>
                </a:solidFill>
                <a:effectLst/>
                <a:uLnTx/>
                <a:uFillTx/>
                <a:latin typeface="Calibri"/>
                <a:ea typeface="+mn-ea"/>
                <a:cs typeface="Calibri"/>
              </a:rPr>
              <a:t>investment</a:t>
            </a:r>
            <a:r>
              <a:rPr kumimoji="0" sz="1200" b="0" i="0" u="none" strike="noStrike" kern="1200" cap="none" spc="-20" normalizeH="0" baseline="0" noProof="0" dirty="0">
                <a:ln>
                  <a:noFill/>
                </a:ln>
                <a:solidFill>
                  <a:srgbClr val="35393D"/>
                </a:solidFill>
                <a:effectLst/>
                <a:uLnTx/>
                <a:uFillTx/>
                <a:latin typeface="Calibri"/>
                <a:ea typeface="+mn-ea"/>
                <a:cs typeface="Calibri"/>
              </a:rPr>
              <a:t> </a:t>
            </a:r>
            <a:r>
              <a:rPr kumimoji="0" sz="1200" b="0" i="0" u="none" strike="noStrike" kern="1200" cap="none" spc="-5" normalizeH="0" baseline="0" noProof="0" dirty="0">
                <a:ln>
                  <a:noFill/>
                </a:ln>
                <a:solidFill>
                  <a:srgbClr val="35393D"/>
                </a:solidFill>
                <a:effectLst/>
                <a:uLnTx/>
                <a:uFillTx/>
                <a:latin typeface="Calibri"/>
                <a:ea typeface="+mn-ea"/>
                <a:cs typeface="Calibri"/>
              </a:rPr>
              <a:t>decisions.</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12700" marR="85090" lvl="0" indent="0" algn="l" defTabSz="914400" rtl="0" eaLnBrk="1" fontAlgn="auto" latinLnBrk="0" hangingPunct="1">
              <a:lnSpc>
                <a:spcPct val="100000"/>
              </a:lnSpc>
              <a:spcBef>
                <a:spcPts val="190"/>
              </a:spcBef>
              <a:spcAft>
                <a:spcPts val="0"/>
              </a:spcAft>
              <a:buClrTx/>
              <a:buSzTx/>
              <a:buFontTx/>
              <a:buNone/>
              <a:tabLst/>
              <a:defRPr/>
            </a:pPr>
            <a:r>
              <a:rPr kumimoji="0" sz="1200" b="1" i="0" u="none" strike="noStrike" kern="1200" cap="none" spc="-5" normalizeH="0" baseline="0" noProof="0" dirty="0">
                <a:ln>
                  <a:noFill/>
                </a:ln>
                <a:solidFill>
                  <a:srgbClr val="35393D"/>
                </a:solidFill>
                <a:effectLst/>
                <a:uLnTx/>
                <a:uFillTx/>
                <a:latin typeface="Calibri"/>
                <a:ea typeface="+mn-ea"/>
                <a:cs typeface="Calibri"/>
              </a:rPr>
              <a:t>Approach: </a:t>
            </a:r>
            <a:r>
              <a:rPr kumimoji="0" sz="1200" b="0" i="0" u="none" strike="noStrike" kern="1200" cap="none" spc="-5" normalizeH="0" baseline="0" noProof="0" dirty="0">
                <a:ln>
                  <a:noFill/>
                </a:ln>
                <a:solidFill>
                  <a:srgbClr val="35393D"/>
                </a:solidFill>
                <a:effectLst/>
                <a:uLnTx/>
                <a:uFillTx/>
                <a:latin typeface="Calibri"/>
                <a:ea typeface="+mn-ea"/>
                <a:cs typeface="Calibri"/>
              </a:rPr>
              <a:t>Develop </a:t>
            </a:r>
            <a:r>
              <a:rPr kumimoji="0" sz="1200" b="0" i="0" u="none" strike="noStrike" kern="1200" cap="none" spc="0" normalizeH="0" baseline="0" noProof="0" dirty="0">
                <a:ln>
                  <a:noFill/>
                </a:ln>
                <a:solidFill>
                  <a:srgbClr val="35393D"/>
                </a:solidFill>
                <a:effectLst/>
                <a:uLnTx/>
                <a:uFillTx/>
                <a:latin typeface="Calibri"/>
                <a:ea typeface="+mn-ea"/>
                <a:cs typeface="Calibri"/>
              </a:rPr>
              <a:t>a </a:t>
            </a:r>
            <a:r>
              <a:rPr kumimoji="0" sz="1200" b="0" i="0" u="none" strike="noStrike" kern="1200" cap="none" spc="-5" normalizeH="0" baseline="0" noProof="0" dirty="0">
                <a:ln>
                  <a:noFill/>
                </a:ln>
                <a:solidFill>
                  <a:srgbClr val="35393D"/>
                </a:solidFill>
                <a:effectLst/>
                <a:uLnTx/>
                <a:uFillTx/>
                <a:latin typeface="Calibri"/>
                <a:ea typeface="+mn-ea"/>
                <a:cs typeface="Calibri"/>
              </a:rPr>
              <a:t>simplified, web-based </a:t>
            </a:r>
            <a:r>
              <a:rPr kumimoji="0" sz="1200" b="0" i="0" u="none" strike="noStrike" kern="1200" cap="none" spc="0" normalizeH="0" baseline="0" noProof="0" dirty="0">
                <a:ln>
                  <a:noFill/>
                </a:ln>
                <a:solidFill>
                  <a:srgbClr val="35393D"/>
                </a:solidFill>
                <a:effectLst/>
                <a:uLnTx/>
                <a:uFillTx/>
                <a:latin typeface="Calibri"/>
                <a:ea typeface="+mn-ea"/>
                <a:cs typeface="Calibri"/>
              </a:rPr>
              <a:t> </a:t>
            </a:r>
            <a:r>
              <a:rPr kumimoji="0" sz="1200" b="0" i="0" u="none" strike="noStrike" kern="1200" cap="none" spc="-5" normalizeH="0" baseline="0" noProof="0" dirty="0">
                <a:ln>
                  <a:noFill/>
                </a:ln>
                <a:solidFill>
                  <a:srgbClr val="35393D"/>
                </a:solidFill>
                <a:effectLst/>
                <a:uLnTx/>
                <a:uFillTx/>
                <a:latin typeface="Calibri"/>
                <a:ea typeface="+mn-ea"/>
                <a:cs typeface="Calibri"/>
              </a:rPr>
              <a:t>interface </a:t>
            </a:r>
            <a:r>
              <a:rPr kumimoji="0" sz="1200" b="0" i="0" u="none" strike="noStrike" kern="1200" cap="none" spc="-10" normalizeH="0" baseline="0" noProof="0" dirty="0">
                <a:ln>
                  <a:noFill/>
                </a:ln>
                <a:solidFill>
                  <a:srgbClr val="35393D"/>
                </a:solidFill>
                <a:effectLst/>
                <a:uLnTx/>
                <a:uFillTx/>
                <a:latin typeface="Calibri"/>
                <a:ea typeface="+mn-ea"/>
                <a:cs typeface="Calibri"/>
              </a:rPr>
              <a:t>for </a:t>
            </a:r>
            <a:r>
              <a:rPr kumimoji="0" sz="1200" b="0" i="0" u="none" strike="noStrike" kern="1200" cap="none" spc="-5" normalizeH="0" baseline="0" noProof="0" dirty="0">
                <a:ln>
                  <a:noFill/>
                </a:ln>
                <a:solidFill>
                  <a:srgbClr val="35393D"/>
                </a:solidFill>
                <a:effectLst/>
                <a:uLnTx/>
                <a:uFillTx/>
                <a:latin typeface="Calibri"/>
                <a:ea typeface="+mn-ea"/>
                <a:cs typeface="Calibri"/>
              </a:rPr>
              <a:t>EVI-Pro that gives </a:t>
            </a:r>
            <a:r>
              <a:rPr kumimoji="0" sz="1200" b="0" i="0" u="none" strike="noStrike" kern="1200" cap="none" spc="-10" normalizeH="0" baseline="0" noProof="0" dirty="0">
                <a:ln>
                  <a:noFill/>
                </a:ln>
                <a:solidFill>
                  <a:srgbClr val="35393D"/>
                </a:solidFill>
                <a:effectLst/>
                <a:uLnTx/>
                <a:uFillTx/>
                <a:latin typeface="Calibri"/>
                <a:ea typeface="+mn-ea"/>
                <a:cs typeface="Calibri"/>
              </a:rPr>
              <a:t>users </a:t>
            </a:r>
            <a:r>
              <a:rPr kumimoji="0" sz="1200" b="0" i="0" u="none" strike="noStrike" kern="1200" cap="none" spc="-5" normalizeH="0" baseline="0" noProof="0" dirty="0">
                <a:ln>
                  <a:noFill/>
                </a:ln>
                <a:solidFill>
                  <a:srgbClr val="35393D"/>
                </a:solidFill>
                <a:effectLst/>
                <a:uLnTx/>
                <a:uFillTx/>
                <a:latin typeface="Calibri"/>
                <a:ea typeface="+mn-ea"/>
                <a:cs typeface="Calibri"/>
              </a:rPr>
              <a:t>access to </a:t>
            </a:r>
            <a:r>
              <a:rPr kumimoji="0" sz="1200" b="0" i="0" u="none" strike="noStrike" kern="1200" cap="none" spc="-260" normalizeH="0" baseline="0" noProof="0" dirty="0">
                <a:ln>
                  <a:noFill/>
                </a:ln>
                <a:solidFill>
                  <a:srgbClr val="35393D"/>
                </a:solidFill>
                <a:effectLst/>
                <a:uLnTx/>
                <a:uFillTx/>
                <a:latin typeface="Calibri"/>
                <a:ea typeface="+mn-ea"/>
                <a:cs typeface="Calibri"/>
              </a:rPr>
              <a:t> </a:t>
            </a:r>
            <a:r>
              <a:rPr kumimoji="0" sz="1200" b="0" i="0" u="none" strike="noStrike" kern="1200" cap="none" spc="0" normalizeH="0" baseline="0" noProof="0" dirty="0">
                <a:ln>
                  <a:noFill/>
                </a:ln>
                <a:solidFill>
                  <a:srgbClr val="35393D"/>
                </a:solidFill>
                <a:effectLst/>
                <a:uLnTx/>
                <a:uFillTx/>
                <a:latin typeface="Calibri"/>
                <a:ea typeface="+mn-ea"/>
                <a:cs typeface="Calibri"/>
              </a:rPr>
              <a:t>a </a:t>
            </a:r>
            <a:r>
              <a:rPr kumimoji="0" sz="1200" b="0" i="0" u="none" strike="noStrike" kern="1200" cap="none" spc="-5" normalizeH="0" baseline="0" noProof="0" dirty="0">
                <a:ln>
                  <a:noFill/>
                </a:ln>
                <a:solidFill>
                  <a:srgbClr val="35393D"/>
                </a:solidFill>
                <a:effectLst/>
                <a:uLnTx/>
                <a:uFillTx/>
                <a:latin typeface="Calibri"/>
                <a:ea typeface="+mn-ea"/>
                <a:cs typeface="Calibri"/>
              </a:rPr>
              <a:t>limited</a:t>
            </a:r>
            <a:r>
              <a:rPr kumimoji="0" sz="1200" b="0" i="0" u="none" strike="noStrike" kern="1200" cap="none" spc="-15" normalizeH="0" baseline="0" noProof="0" dirty="0">
                <a:ln>
                  <a:noFill/>
                </a:ln>
                <a:solidFill>
                  <a:srgbClr val="35393D"/>
                </a:solidFill>
                <a:effectLst/>
                <a:uLnTx/>
                <a:uFillTx/>
                <a:latin typeface="Calibri"/>
                <a:ea typeface="+mn-ea"/>
                <a:cs typeface="Calibri"/>
              </a:rPr>
              <a:t> </a:t>
            </a:r>
            <a:r>
              <a:rPr kumimoji="0" sz="1200" b="0" i="0" u="none" strike="noStrike" kern="1200" cap="none" spc="0" normalizeH="0" baseline="0" noProof="0" dirty="0">
                <a:ln>
                  <a:noFill/>
                </a:ln>
                <a:solidFill>
                  <a:srgbClr val="35393D"/>
                </a:solidFill>
                <a:effectLst/>
                <a:uLnTx/>
                <a:uFillTx/>
                <a:latin typeface="Calibri"/>
                <a:ea typeface="+mn-ea"/>
                <a:cs typeface="Calibri"/>
              </a:rPr>
              <a:t>number</a:t>
            </a:r>
            <a:r>
              <a:rPr kumimoji="0" sz="1200" b="0" i="0" u="none" strike="noStrike" kern="1200" cap="none" spc="-30" normalizeH="0" baseline="0" noProof="0" dirty="0">
                <a:ln>
                  <a:noFill/>
                </a:ln>
                <a:solidFill>
                  <a:srgbClr val="35393D"/>
                </a:solidFill>
                <a:effectLst/>
                <a:uLnTx/>
                <a:uFillTx/>
                <a:latin typeface="Calibri"/>
                <a:ea typeface="+mn-ea"/>
                <a:cs typeface="Calibri"/>
              </a:rPr>
              <a:t> </a:t>
            </a:r>
            <a:r>
              <a:rPr kumimoji="0" sz="1200" b="0" i="0" u="none" strike="noStrike" kern="1200" cap="none" spc="-5" normalizeH="0" baseline="0" noProof="0" dirty="0">
                <a:ln>
                  <a:noFill/>
                </a:ln>
                <a:solidFill>
                  <a:srgbClr val="35393D"/>
                </a:solidFill>
                <a:effectLst/>
                <a:uLnTx/>
                <a:uFillTx/>
                <a:latin typeface="Calibri"/>
                <a:ea typeface="+mn-ea"/>
                <a:cs typeface="Calibri"/>
              </a:rPr>
              <a:t>of</a:t>
            </a:r>
            <a:r>
              <a:rPr kumimoji="0" sz="1200" b="0" i="0" u="none" strike="noStrike" kern="1200" cap="none" spc="0" normalizeH="0" baseline="0" noProof="0" dirty="0">
                <a:ln>
                  <a:noFill/>
                </a:ln>
                <a:solidFill>
                  <a:srgbClr val="35393D"/>
                </a:solidFill>
                <a:effectLst/>
                <a:uLnTx/>
                <a:uFillTx/>
                <a:latin typeface="Calibri"/>
                <a:ea typeface="+mn-ea"/>
                <a:cs typeface="Calibri"/>
              </a:rPr>
              <a:t> </a:t>
            </a:r>
            <a:r>
              <a:rPr kumimoji="0" sz="1200" b="0" i="0" u="none" strike="noStrike" kern="1200" cap="none" spc="-5" normalizeH="0" baseline="0" noProof="0" dirty="0">
                <a:ln>
                  <a:noFill/>
                </a:ln>
                <a:solidFill>
                  <a:srgbClr val="35393D"/>
                </a:solidFill>
                <a:effectLst/>
                <a:uLnTx/>
                <a:uFillTx/>
                <a:latin typeface="Calibri"/>
                <a:ea typeface="+mn-ea"/>
                <a:cs typeface="Calibri"/>
              </a:rPr>
              <a:t>critical</a:t>
            </a:r>
            <a:r>
              <a:rPr kumimoji="0" sz="1200" b="0" i="0" u="none" strike="noStrike" kern="1200" cap="none" spc="0" normalizeH="0" baseline="0" noProof="0" dirty="0">
                <a:ln>
                  <a:noFill/>
                </a:ln>
                <a:solidFill>
                  <a:srgbClr val="35393D"/>
                </a:solidFill>
                <a:effectLst/>
                <a:uLnTx/>
                <a:uFillTx/>
                <a:latin typeface="Calibri"/>
                <a:ea typeface="+mn-ea"/>
                <a:cs typeface="Calibri"/>
              </a:rPr>
              <a:t> input</a:t>
            </a:r>
            <a:r>
              <a:rPr kumimoji="0" sz="1200" b="0" i="0" u="none" strike="noStrike" kern="1200" cap="none" spc="-40" normalizeH="0" baseline="0" noProof="0" dirty="0">
                <a:ln>
                  <a:noFill/>
                </a:ln>
                <a:solidFill>
                  <a:srgbClr val="35393D"/>
                </a:solidFill>
                <a:effectLst/>
                <a:uLnTx/>
                <a:uFillTx/>
                <a:latin typeface="Calibri"/>
                <a:ea typeface="+mn-ea"/>
                <a:cs typeface="Calibri"/>
              </a:rPr>
              <a:t> </a:t>
            </a:r>
            <a:r>
              <a:rPr kumimoji="0" sz="1200" b="0" i="0" u="none" strike="noStrike" kern="1200" cap="none" spc="-5" normalizeH="0" baseline="0" noProof="0" dirty="0">
                <a:ln>
                  <a:noFill/>
                </a:ln>
                <a:solidFill>
                  <a:srgbClr val="35393D"/>
                </a:solidFill>
                <a:effectLst/>
                <a:uLnTx/>
                <a:uFillTx/>
                <a:latin typeface="Calibri"/>
                <a:ea typeface="+mn-ea"/>
                <a:cs typeface="Calibri"/>
              </a:rPr>
              <a:t>variables.</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15"/>
          <p:cNvSpPr txBox="1"/>
          <p:nvPr/>
        </p:nvSpPr>
        <p:spPr>
          <a:xfrm>
            <a:off x="737616" y="2176272"/>
            <a:ext cx="3069590" cy="1541145"/>
          </a:xfrm>
          <a:prstGeom prst="rect">
            <a:avLst/>
          </a:prstGeom>
          <a:solidFill>
            <a:srgbClr val="BEBEBE"/>
          </a:solidFill>
        </p:spPr>
        <p:txBody>
          <a:bodyPr vert="horz" wrap="square" lIns="0" tIns="22225" rIns="0" bIns="0" rtlCol="0">
            <a:spAutoFit/>
          </a:bodyPr>
          <a:lstStyle/>
          <a:p>
            <a:pPr marL="69215" marR="0" lvl="0" indent="0" algn="l" defTabSz="914400" rtl="0" eaLnBrk="1" fontAlgn="auto" latinLnBrk="0" hangingPunct="1">
              <a:lnSpc>
                <a:spcPct val="100000"/>
              </a:lnSpc>
              <a:spcBef>
                <a:spcPts val="175"/>
              </a:spcBef>
              <a:spcAft>
                <a:spcPts val="0"/>
              </a:spcAft>
              <a:buClrTx/>
              <a:buSzTx/>
              <a:buFontTx/>
              <a:buNone/>
              <a:tabLst/>
              <a:defRPr/>
            </a:pPr>
            <a:r>
              <a:rPr kumimoji="0" sz="1500" b="1" i="0" u="none" strike="noStrike" kern="1200" cap="none" spc="-5" normalizeH="0" baseline="0" noProof="0" dirty="0">
                <a:ln>
                  <a:noFill/>
                </a:ln>
                <a:solidFill>
                  <a:srgbClr val="000C13"/>
                </a:solidFill>
                <a:effectLst/>
                <a:uLnTx/>
                <a:uFillTx/>
                <a:latin typeface="Calibri"/>
                <a:ea typeface="+mn-ea"/>
                <a:cs typeface="Calibri"/>
              </a:rPr>
              <a:t>Significance</a:t>
            </a:r>
            <a:r>
              <a:rPr kumimoji="0" sz="1500" b="1" i="0" u="none" strike="noStrike" kern="1200" cap="none" spc="-55" normalizeH="0" baseline="0" noProof="0" dirty="0">
                <a:ln>
                  <a:noFill/>
                </a:ln>
                <a:solidFill>
                  <a:srgbClr val="000C13"/>
                </a:solidFill>
                <a:effectLst/>
                <a:uLnTx/>
                <a:uFillTx/>
                <a:latin typeface="Calibri"/>
                <a:ea typeface="+mn-ea"/>
                <a:cs typeface="Calibri"/>
              </a:rPr>
              <a:t> </a:t>
            </a:r>
            <a:r>
              <a:rPr kumimoji="0" sz="1500" b="1" i="0" u="none" strike="noStrike" kern="1200" cap="none" spc="0" normalizeH="0" baseline="0" noProof="0" dirty="0">
                <a:ln>
                  <a:noFill/>
                </a:ln>
                <a:solidFill>
                  <a:srgbClr val="000C13"/>
                </a:solidFill>
                <a:effectLst/>
                <a:uLnTx/>
                <a:uFillTx/>
                <a:latin typeface="Calibri"/>
                <a:ea typeface="+mn-ea"/>
                <a:cs typeface="Calibri"/>
              </a:rPr>
              <a:t>&amp;</a:t>
            </a:r>
            <a:r>
              <a:rPr kumimoji="0" sz="1500" b="1" i="0" u="none" strike="noStrike" kern="1200" cap="none" spc="-20" normalizeH="0" baseline="0" noProof="0" dirty="0">
                <a:ln>
                  <a:noFill/>
                </a:ln>
                <a:solidFill>
                  <a:srgbClr val="000C13"/>
                </a:solidFill>
                <a:effectLst/>
                <a:uLnTx/>
                <a:uFillTx/>
                <a:latin typeface="Calibri"/>
                <a:ea typeface="+mn-ea"/>
                <a:cs typeface="Calibri"/>
              </a:rPr>
              <a:t> </a:t>
            </a:r>
            <a:r>
              <a:rPr kumimoji="0" sz="1500" b="1" i="0" u="none" strike="noStrike" kern="1200" cap="none" spc="0" normalizeH="0" baseline="0" noProof="0" dirty="0">
                <a:ln>
                  <a:noFill/>
                </a:ln>
                <a:solidFill>
                  <a:srgbClr val="000C13"/>
                </a:solidFill>
                <a:effectLst/>
                <a:uLnTx/>
                <a:uFillTx/>
                <a:latin typeface="Calibri"/>
                <a:ea typeface="+mn-ea"/>
                <a:cs typeface="Calibri"/>
              </a:rPr>
              <a:t>Impact</a:t>
            </a:r>
            <a:endParaRPr kumimoji="0" sz="1500" b="0" i="0" u="none" strike="noStrike" kern="1200" cap="none" spc="0" normalizeH="0" baseline="0" noProof="0">
              <a:ln>
                <a:noFill/>
              </a:ln>
              <a:solidFill>
                <a:prstClr val="black"/>
              </a:solidFill>
              <a:effectLst/>
              <a:uLnTx/>
              <a:uFillTx/>
              <a:latin typeface="Calibri"/>
              <a:ea typeface="+mn-ea"/>
              <a:cs typeface="Calibri"/>
            </a:endParaRPr>
          </a:p>
          <a:p>
            <a:pPr marL="200025" marR="214629" lvl="0" indent="-131445" algn="l" defTabSz="914400" rtl="0" eaLnBrk="1" fontAlgn="auto" latinLnBrk="0" hangingPunct="1">
              <a:lnSpc>
                <a:spcPct val="100000"/>
              </a:lnSpc>
              <a:spcBef>
                <a:spcPts val="520"/>
              </a:spcBef>
              <a:spcAft>
                <a:spcPts val="0"/>
              </a:spcAft>
              <a:buClrTx/>
              <a:buSzTx/>
              <a:buFont typeface="Arial"/>
              <a:buChar char="•"/>
              <a:tabLst>
                <a:tab pos="200660" algn="l"/>
              </a:tabLst>
              <a:defRPr/>
            </a:pPr>
            <a:r>
              <a:rPr kumimoji="0" sz="1200" b="0" i="0" u="none" strike="noStrike" kern="1200" cap="none" spc="-5" normalizeH="0" baseline="0" noProof="0" dirty="0">
                <a:ln>
                  <a:noFill/>
                </a:ln>
                <a:solidFill>
                  <a:srgbClr val="000C13"/>
                </a:solidFill>
                <a:effectLst/>
                <a:uLnTx/>
                <a:uFillTx/>
                <a:latin typeface="Calibri"/>
                <a:ea typeface="+mn-ea"/>
                <a:cs typeface="Calibri"/>
              </a:rPr>
              <a:t>EVI-Pro “unlocks” </a:t>
            </a:r>
            <a:r>
              <a:rPr kumimoji="0" sz="1200" b="0" i="0" u="none" strike="noStrike" kern="1200" cap="none" spc="0" normalizeH="0" baseline="0" noProof="0" dirty="0">
                <a:ln>
                  <a:noFill/>
                </a:ln>
                <a:solidFill>
                  <a:srgbClr val="000C13"/>
                </a:solidFill>
                <a:effectLst/>
                <a:uLnTx/>
                <a:uFillTx/>
                <a:latin typeface="Calibri"/>
                <a:ea typeface="+mn-ea"/>
                <a:cs typeface="Calibri"/>
              </a:rPr>
              <a:t>an </a:t>
            </a:r>
            <a:r>
              <a:rPr kumimoji="0" sz="1200" b="0" i="0" u="none" strike="noStrike" kern="1200" cap="none" spc="-5" normalizeH="0" baseline="0" noProof="0" dirty="0">
                <a:ln>
                  <a:noFill/>
                </a:ln>
                <a:solidFill>
                  <a:srgbClr val="000C13"/>
                </a:solidFill>
                <a:effectLst/>
                <a:uLnTx/>
                <a:uFillTx/>
                <a:latin typeface="Calibri"/>
                <a:ea typeface="+mn-ea"/>
                <a:cs typeface="Calibri"/>
              </a:rPr>
              <a:t>unlimited </a:t>
            </a:r>
            <a:r>
              <a:rPr kumimoji="0" sz="1200" b="0" i="0" u="none" strike="noStrike" kern="1200" cap="none" spc="0" normalizeH="0" baseline="0" noProof="0" dirty="0">
                <a:ln>
                  <a:noFill/>
                </a:ln>
                <a:solidFill>
                  <a:srgbClr val="000C13"/>
                </a:solidFill>
                <a:effectLst/>
                <a:uLnTx/>
                <a:uFillTx/>
                <a:latin typeface="Calibri"/>
                <a:ea typeface="+mn-ea"/>
                <a:cs typeface="Calibri"/>
              </a:rPr>
              <a:t>number </a:t>
            </a:r>
            <a:r>
              <a:rPr kumimoji="0" sz="1200" b="0" i="0" u="none" strike="noStrike" kern="1200" cap="none" spc="-5" normalizeH="0" baseline="0" noProof="0" dirty="0">
                <a:ln>
                  <a:noFill/>
                </a:ln>
                <a:solidFill>
                  <a:srgbClr val="000C13"/>
                </a:solidFill>
                <a:effectLst/>
                <a:uLnTx/>
                <a:uFillTx/>
                <a:latin typeface="Calibri"/>
                <a:ea typeface="+mn-ea"/>
                <a:cs typeface="Calibri"/>
              </a:rPr>
              <a:t>of </a:t>
            </a:r>
            <a:r>
              <a:rPr kumimoji="0" sz="1200" b="0" i="0" u="none" strike="noStrike" kern="1200" cap="none" spc="0" normalizeH="0" baseline="0" noProof="0" dirty="0">
                <a:ln>
                  <a:noFill/>
                </a:ln>
                <a:solidFill>
                  <a:srgbClr val="000C13"/>
                </a:solidFill>
                <a:effectLst/>
                <a:uLnTx/>
                <a:uFillTx/>
                <a:latin typeface="Calibri"/>
                <a:ea typeface="+mn-ea"/>
                <a:cs typeface="Calibri"/>
              </a:rPr>
              <a:t> </a:t>
            </a:r>
            <a:r>
              <a:rPr kumimoji="0" sz="1200" b="0" i="0" u="none" strike="noStrike" kern="1200" cap="none" spc="-5" normalizeH="0" baseline="0" noProof="0" dirty="0">
                <a:ln>
                  <a:noFill/>
                </a:ln>
                <a:solidFill>
                  <a:srgbClr val="000C13"/>
                </a:solidFill>
                <a:effectLst/>
                <a:uLnTx/>
                <a:uFillTx/>
                <a:latin typeface="Calibri"/>
                <a:ea typeface="+mn-ea"/>
                <a:cs typeface="Calibri"/>
              </a:rPr>
              <a:t>scenarios </a:t>
            </a:r>
            <a:r>
              <a:rPr kumimoji="0" sz="1200" b="0" i="0" u="none" strike="noStrike" kern="1200" cap="none" spc="-10" normalizeH="0" baseline="0" noProof="0" dirty="0">
                <a:ln>
                  <a:noFill/>
                </a:ln>
                <a:solidFill>
                  <a:srgbClr val="000C13"/>
                </a:solidFill>
                <a:effectLst/>
                <a:uLnTx/>
                <a:uFillTx/>
                <a:latin typeface="Calibri"/>
                <a:ea typeface="+mn-ea"/>
                <a:cs typeface="Calibri"/>
              </a:rPr>
              <a:t>for </a:t>
            </a:r>
            <a:r>
              <a:rPr kumimoji="0" sz="1200" b="0" i="0" u="none" strike="noStrike" kern="1200" cap="none" spc="-5" normalizeH="0" baseline="0" noProof="0" dirty="0">
                <a:ln>
                  <a:noFill/>
                </a:ln>
                <a:solidFill>
                  <a:srgbClr val="000C13"/>
                </a:solidFill>
                <a:effectLst/>
                <a:uLnTx/>
                <a:uFillTx/>
                <a:latin typeface="Calibri"/>
                <a:ea typeface="+mn-ea"/>
                <a:cs typeface="Calibri"/>
              </a:rPr>
              <a:t>planners to explore </a:t>
            </a:r>
            <a:r>
              <a:rPr kumimoji="0" sz="1200" b="0" i="0" u="none" strike="noStrike" kern="1200" cap="none" spc="-10" normalizeH="0" baseline="0" noProof="0" dirty="0">
                <a:ln>
                  <a:noFill/>
                </a:ln>
                <a:solidFill>
                  <a:srgbClr val="000C13"/>
                </a:solidFill>
                <a:effectLst/>
                <a:uLnTx/>
                <a:uFillTx/>
                <a:latin typeface="Calibri"/>
                <a:ea typeface="+mn-ea"/>
                <a:cs typeface="Calibri"/>
              </a:rPr>
              <a:t>regarding </a:t>
            </a:r>
            <a:r>
              <a:rPr kumimoji="0" sz="1200" b="0" i="0" u="none" strike="noStrike" kern="1200" cap="none" spc="-260" normalizeH="0" baseline="0" noProof="0" dirty="0">
                <a:ln>
                  <a:noFill/>
                </a:ln>
                <a:solidFill>
                  <a:srgbClr val="000C13"/>
                </a:solidFill>
                <a:effectLst/>
                <a:uLnTx/>
                <a:uFillTx/>
                <a:latin typeface="Calibri"/>
                <a:ea typeface="+mn-ea"/>
                <a:cs typeface="Calibri"/>
              </a:rPr>
              <a:t> </a:t>
            </a:r>
            <a:r>
              <a:rPr kumimoji="0" sz="1200" b="0" i="0" u="none" strike="noStrike" kern="1200" cap="none" spc="-5" normalizeH="0" baseline="0" noProof="0" dirty="0">
                <a:ln>
                  <a:noFill/>
                </a:ln>
                <a:solidFill>
                  <a:srgbClr val="000C13"/>
                </a:solidFill>
                <a:effectLst/>
                <a:uLnTx/>
                <a:uFillTx/>
                <a:latin typeface="Calibri"/>
                <a:ea typeface="+mn-ea"/>
                <a:cs typeface="Calibri"/>
              </a:rPr>
              <a:t>EV charging</a:t>
            </a:r>
            <a:r>
              <a:rPr kumimoji="0" sz="1200" b="0" i="0" u="none" strike="noStrike" kern="1200" cap="none" spc="-35" normalizeH="0" baseline="0" noProof="0" dirty="0">
                <a:ln>
                  <a:noFill/>
                </a:ln>
                <a:solidFill>
                  <a:srgbClr val="000C13"/>
                </a:solidFill>
                <a:effectLst/>
                <a:uLnTx/>
                <a:uFillTx/>
                <a:latin typeface="Calibri"/>
                <a:ea typeface="+mn-ea"/>
                <a:cs typeface="Calibri"/>
              </a:rPr>
              <a:t> </a:t>
            </a:r>
            <a:r>
              <a:rPr kumimoji="0" sz="1200" b="0" i="0" u="none" strike="noStrike" kern="1200" cap="none" spc="-10" normalizeH="0" baseline="0" noProof="0" dirty="0">
                <a:ln>
                  <a:noFill/>
                </a:ln>
                <a:solidFill>
                  <a:srgbClr val="000C13"/>
                </a:solidFill>
                <a:effectLst/>
                <a:uLnTx/>
                <a:uFillTx/>
                <a:latin typeface="Calibri"/>
                <a:ea typeface="+mn-ea"/>
                <a:cs typeface="Calibri"/>
              </a:rPr>
              <a:t>infrastructure</a:t>
            </a:r>
            <a:r>
              <a:rPr kumimoji="0" sz="1200" b="0" i="0" u="none" strike="noStrike" kern="1200" cap="none" spc="-25" normalizeH="0" baseline="0" noProof="0" dirty="0">
                <a:ln>
                  <a:noFill/>
                </a:ln>
                <a:solidFill>
                  <a:srgbClr val="000C13"/>
                </a:solidFill>
                <a:effectLst/>
                <a:uLnTx/>
                <a:uFillTx/>
                <a:latin typeface="Calibri"/>
                <a:ea typeface="+mn-ea"/>
                <a:cs typeface="Calibri"/>
              </a:rPr>
              <a:t> </a:t>
            </a:r>
            <a:r>
              <a:rPr kumimoji="0" sz="1200" b="0" i="0" u="none" strike="noStrike" kern="1200" cap="none" spc="-5" normalizeH="0" baseline="0" noProof="0" dirty="0">
                <a:ln>
                  <a:noFill/>
                </a:ln>
                <a:solidFill>
                  <a:srgbClr val="000C13"/>
                </a:solidFill>
                <a:effectLst/>
                <a:uLnTx/>
                <a:uFillTx/>
                <a:latin typeface="Calibri"/>
                <a:ea typeface="+mn-ea"/>
                <a:cs typeface="Calibri"/>
              </a:rPr>
              <a:t>requirements.</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200025" marR="240665" lvl="0" indent="-131445" algn="l" defTabSz="914400" rtl="0" eaLnBrk="1" fontAlgn="auto" latinLnBrk="0" hangingPunct="1">
              <a:lnSpc>
                <a:spcPct val="100000"/>
              </a:lnSpc>
              <a:spcBef>
                <a:spcPts val="505"/>
              </a:spcBef>
              <a:spcAft>
                <a:spcPts val="0"/>
              </a:spcAft>
              <a:buClrTx/>
              <a:buSzTx/>
              <a:buFont typeface="Arial"/>
              <a:buChar char="•"/>
              <a:tabLst>
                <a:tab pos="200660" algn="l"/>
              </a:tabLst>
              <a:defRPr/>
            </a:pPr>
            <a:r>
              <a:rPr kumimoji="0" sz="1200" b="0" i="0" u="none" strike="noStrike" kern="1200" cap="none" spc="0" normalizeH="0" baseline="0" noProof="0" dirty="0">
                <a:ln>
                  <a:noFill/>
                </a:ln>
                <a:solidFill>
                  <a:srgbClr val="000C13"/>
                </a:solidFill>
                <a:effectLst/>
                <a:uLnTx/>
                <a:uFillTx/>
                <a:latin typeface="Calibri"/>
                <a:ea typeface="+mn-ea"/>
                <a:cs typeface="Calibri"/>
              </a:rPr>
              <a:t>Ability </a:t>
            </a:r>
            <a:r>
              <a:rPr kumimoji="0" sz="1200" b="0" i="0" u="none" strike="noStrike" kern="1200" cap="none" spc="-5" normalizeH="0" baseline="0" noProof="0" dirty="0">
                <a:ln>
                  <a:noFill/>
                </a:ln>
                <a:solidFill>
                  <a:srgbClr val="000C13"/>
                </a:solidFill>
                <a:effectLst/>
                <a:uLnTx/>
                <a:uFillTx/>
                <a:latin typeface="Calibri"/>
                <a:ea typeface="+mn-ea"/>
                <a:cs typeface="Calibri"/>
              </a:rPr>
              <a:t>to rapidly develop scenarios </a:t>
            </a:r>
            <a:r>
              <a:rPr kumimoji="0" sz="1200" b="0" i="0" u="none" strike="noStrike" kern="1200" cap="none" spc="0" normalizeH="0" baseline="0" noProof="0" dirty="0">
                <a:ln>
                  <a:noFill/>
                </a:ln>
                <a:solidFill>
                  <a:srgbClr val="000C13"/>
                </a:solidFill>
                <a:effectLst/>
                <a:uLnTx/>
                <a:uFillTx/>
                <a:latin typeface="Calibri"/>
                <a:ea typeface="+mn-ea"/>
                <a:cs typeface="Calibri"/>
              </a:rPr>
              <a:t>and </a:t>
            </a:r>
            <a:r>
              <a:rPr kumimoji="0" sz="1200" b="0" i="0" u="none" strike="noStrike" kern="1200" cap="none" spc="5" normalizeH="0" baseline="0" noProof="0" dirty="0">
                <a:ln>
                  <a:noFill/>
                </a:ln>
                <a:solidFill>
                  <a:srgbClr val="000C13"/>
                </a:solidFill>
                <a:effectLst/>
                <a:uLnTx/>
                <a:uFillTx/>
                <a:latin typeface="Calibri"/>
                <a:ea typeface="+mn-ea"/>
                <a:cs typeface="Calibri"/>
              </a:rPr>
              <a:t> </a:t>
            </a:r>
            <a:r>
              <a:rPr kumimoji="0" sz="1200" b="0" i="0" u="none" strike="noStrike" kern="1200" cap="none" spc="-5" normalizeH="0" baseline="0" noProof="0" dirty="0">
                <a:ln>
                  <a:noFill/>
                </a:ln>
                <a:solidFill>
                  <a:srgbClr val="000C13"/>
                </a:solidFill>
                <a:effectLst/>
                <a:uLnTx/>
                <a:uFillTx/>
                <a:latin typeface="Calibri"/>
                <a:ea typeface="+mn-ea"/>
                <a:cs typeface="Calibri"/>
              </a:rPr>
              <a:t>explore sensitivities will </a:t>
            </a:r>
            <a:r>
              <a:rPr kumimoji="0" sz="1200" b="0" i="0" u="none" strike="noStrike" kern="1200" cap="none" spc="0" normalizeH="0" baseline="0" noProof="0" dirty="0">
                <a:ln>
                  <a:noFill/>
                </a:ln>
                <a:solidFill>
                  <a:srgbClr val="000C13"/>
                </a:solidFill>
                <a:effectLst/>
                <a:uLnTx/>
                <a:uFillTx/>
                <a:latin typeface="Calibri"/>
                <a:ea typeface="+mn-ea"/>
                <a:cs typeface="Calibri"/>
              </a:rPr>
              <a:t>help </a:t>
            </a:r>
            <a:r>
              <a:rPr kumimoji="0" sz="1200" b="0" i="0" u="none" strike="noStrike" kern="1200" cap="none" spc="-10" normalizeH="0" baseline="0" noProof="0" dirty="0">
                <a:ln>
                  <a:noFill/>
                </a:ln>
                <a:solidFill>
                  <a:srgbClr val="000C13"/>
                </a:solidFill>
                <a:effectLst/>
                <a:uLnTx/>
                <a:uFillTx/>
                <a:latin typeface="Calibri"/>
                <a:ea typeface="+mn-ea"/>
                <a:cs typeface="Calibri"/>
              </a:rPr>
              <a:t>users </a:t>
            </a:r>
            <a:r>
              <a:rPr kumimoji="0" sz="1200" b="0" i="0" u="none" strike="noStrike" kern="1200" cap="none" spc="-5" normalizeH="0" baseline="0" noProof="0" dirty="0">
                <a:ln>
                  <a:noFill/>
                </a:ln>
                <a:solidFill>
                  <a:srgbClr val="000C13"/>
                </a:solidFill>
                <a:effectLst/>
                <a:uLnTx/>
                <a:uFillTx/>
                <a:latin typeface="Calibri"/>
                <a:ea typeface="+mn-ea"/>
                <a:cs typeface="Calibri"/>
              </a:rPr>
              <a:t> </a:t>
            </a:r>
            <a:r>
              <a:rPr kumimoji="0" sz="1200" b="0" i="0" u="none" strike="noStrike" kern="1200" cap="none" spc="-10" normalizeH="0" baseline="0" noProof="0" dirty="0">
                <a:ln>
                  <a:noFill/>
                </a:ln>
                <a:solidFill>
                  <a:srgbClr val="000C13"/>
                </a:solidFill>
                <a:effectLst/>
                <a:uLnTx/>
                <a:uFillTx/>
                <a:latin typeface="Calibri"/>
                <a:ea typeface="+mn-ea"/>
                <a:cs typeface="Calibri"/>
              </a:rPr>
              <a:t>understand</a:t>
            </a:r>
            <a:r>
              <a:rPr kumimoji="0" sz="1200" b="0" i="0" u="none" strike="noStrike" kern="1200" cap="none" spc="-50" normalizeH="0" baseline="0" noProof="0" dirty="0">
                <a:ln>
                  <a:noFill/>
                </a:ln>
                <a:solidFill>
                  <a:srgbClr val="000C13"/>
                </a:solidFill>
                <a:effectLst/>
                <a:uLnTx/>
                <a:uFillTx/>
                <a:latin typeface="Calibri"/>
                <a:ea typeface="+mn-ea"/>
                <a:cs typeface="Calibri"/>
              </a:rPr>
              <a:t> </a:t>
            </a:r>
            <a:r>
              <a:rPr kumimoji="0" sz="1200" b="0" i="0" u="none" strike="noStrike" kern="1200" cap="none" spc="0" normalizeH="0" baseline="0" noProof="0" dirty="0">
                <a:ln>
                  <a:noFill/>
                </a:ln>
                <a:solidFill>
                  <a:srgbClr val="000C13"/>
                </a:solidFill>
                <a:effectLst/>
                <a:uLnTx/>
                <a:uFillTx/>
                <a:latin typeface="Calibri"/>
                <a:ea typeface="+mn-ea"/>
                <a:cs typeface="Calibri"/>
              </a:rPr>
              <a:t>the</a:t>
            </a:r>
            <a:r>
              <a:rPr kumimoji="0" sz="1200" b="0" i="0" u="none" strike="noStrike" kern="1200" cap="none" spc="-15" normalizeH="0" baseline="0" noProof="0" dirty="0">
                <a:ln>
                  <a:noFill/>
                </a:ln>
                <a:solidFill>
                  <a:srgbClr val="000C13"/>
                </a:solidFill>
                <a:effectLst/>
                <a:uLnTx/>
                <a:uFillTx/>
                <a:latin typeface="Calibri"/>
                <a:ea typeface="+mn-ea"/>
                <a:cs typeface="Calibri"/>
              </a:rPr>
              <a:t> </a:t>
            </a:r>
            <a:r>
              <a:rPr kumimoji="0" sz="1200" b="0" i="0" u="none" strike="noStrike" kern="1200" cap="none" spc="-20" normalizeH="0" baseline="0" noProof="0" dirty="0">
                <a:ln>
                  <a:noFill/>
                </a:ln>
                <a:solidFill>
                  <a:srgbClr val="000C13"/>
                </a:solidFill>
                <a:effectLst/>
                <a:uLnTx/>
                <a:uFillTx/>
                <a:latin typeface="Calibri"/>
                <a:ea typeface="+mn-ea"/>
                <a:cs typeface="Calibri"/>
              </a:rPr>
              <a:t>key</a:t>
            </a:r>
            <a:r>
              <a:rPr kumimoji="0" sz="1200" b="0" i="0" u="none" strike="noStrike" kern="1200" cap="none" spc="0" normalizeH="0" baseline="0" noProof="0" dirty="0">
                <a:ln>
                  <a:noFill/>
                </a:ln>
                <a:solidFill>
                  <a:srgbClr val="000C13"/>
                </a:solidFill>
                <a:effectLst/>
                <a:uLnTx/>
                <a:uFillTx/>
                <a:latin typeface="Calibri"/>
                <a:ea typeface="+mn-ea"/>
                <a:cs typeface="Calibri"/>
              </a:rPr>
              <a:t> </a:t>
            </a:r>
            <a:r>
              <a:rPr kumimoji="0" sz="1200" b="0" i="0" u="none" strike="noStrike" kern="1200" cap="none" spc="-5" normalizeH="0" baseline="0" noProof="0" dirty="0">
                <a:ln>
                  <a:noFill/>
                </a:ln>
                <a:solidFill>
                  <a:srgbClr val="000C13"/>
                </a:solidFill>
                <a:effectLst/>
                <a:uLnTx/>
                <a:uFillTx/>
                <a:latin typeface="Calibri"/>
                <a:ea typeface="+mn-ea"/>
                <a:cs typeface="Calibri"/>
              </a:rPr>
              <a:t>drivers</a:t>
            </a:r>
            <a:r>
              <a:rPr kumimoji="0" sz="1200" b="0" i="0" u="none" strike="noStrike" kern="1200" cap="none" spc="-30" normalizeH="0" baseline="0" noProof="0" dirty="0">
                <a:ln>
                  <a:noFill/>
                </a:ln>
                <a:solidFill>
                  <a:srgbClr val="000C13"/>
                </a:solidFill>
                <a:effectLst/>
                <a:uLnTx/>
                <a:uFillTx/>
                <a:latin typeface="Calibri"/>
                <a:ea typeface="+mn-ea"/>
                <a:cs typeface="Calibri"/>
              </a:rPr>
              <a:t> </a:t>
            </a:r>
            <a:r>
              <a:rPr kumimoji="0" sz="1200" b="0" i="0" u="none" strike="noStrike" kern="1200" cap="none" spc="-10" normalizeH="0" baseline="0" noProof="0" dirty="0">
                <a:ln>
                  <a:noFill/>
                </a:ln>
                <a:solidFill>
                  <a:srgbClr val="000C13"/>
                </a:solidFill>
                <a:effectLst/>
                <a:uLnTx/>
                <a:uFillTx/>
                <a:latin typeface="Calibri"/>
                <a:ea typeface="+mn-ea"/>
                <a:cs typeface="Calibri"/>
              </a:rPr>
              <a:t>for</a:t>
            </a:r>
            <a:r>
              <a:rPr kumimoji="0" sz="1200" b="0" i="0" u="none" strike="noStrike" kern="1200" cap="none" spc="-30" normalizeH="0" baseline="0" noProof="0" dirty="0">
                <a:ln>
                  <a:noFill/>
                </a:ln>
                <a:solidFill>
                  <a:srgbClr val="000C13"/>
                </a:solidFill>
                <a:effectLst/>
                <a:uLnTx/>
                <a:uFillTx/>
                <a:latin typeface="Calibri"/>
                <a:ea typeface="+mn-ea"/>
                <a:cs typeface="Calibri"/>
              </a:rPr>
              <a:t> </a:t>
            </a:r>
            <a:r>
              <a:rPr kumimoji="0" sz="1200" b="0" i="0" u="none" strike="noStrike" kern="1200" cap="none" spc="-5" normalizeH="0" baseline="0" noProof="0" dirty="0">
                <a:ln>
                  <a:noFill/>
                </a:ln>
                <a:solidFill>
                  <a:srgbClr val="000C13"/>
                </a:solidFill>
                <a:effectLst/>
                <a:uLnTx/>
                <a:uFillTx/>
                <a:latin typeface="Calibri"/>
                <a:ea typeface="+mn-ea"/>
                <a:cs typeface="Calibri"/>
              </a:rPr>
              <a:t>investment.</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16" name="object 16"/>
          <p:cNvSpPr txBox="1"/>
          <p:nvPr/>
        </p:nvSpPr>
        <p:spPr>
          <a:xfrm>
            <a:off x="1056132" y="3995928"/>
            <a:ext cx="2432685" cy="321945"/>
          </a:xfrm>
          <a:prstGeom prst="rect">
            <a:avLst/>
          </a:prstGeom>
          <a:ln w="6350">
            <a:solidFill>
              <a:srgbClr val="4471C4"/>
            </a:solidFill>
          </a:ln>
        </p:spPr>
        <p:txBody>
          <a:bodyPr vert="horz" wrap="square" lIns="0" tIns="22860" rIns="0" bIns="0" rtlCol="0">
            <a:spAutoFit/>
          </a:bodyPr>
          <a:lstStyle/>
          <a:p>
            <a:pPr marL="121285" marR="0" lvl="0" indent="0" algn="l" defTabSz="914400" rtl="0" eaLnBrk="1" fontAlgn="auto" latinLnBrk="0" hangingPunct="1">
              <a:lnSpc>
                <a:spcPct val="100000"/>
              </a:lnSpc>
              <a:spcBef>
                <a:spcPts val="180"/>
              </a:spcBef>
              <a:spcAft>
                <a:spcPts val="0"/>
              </a:spcAft>
              <a:buClrTx/>
              <a:buSzTx/>
              <a:buFontTx/>
              <a:buNone/>
              <a:tabLst/>
              <a:defRPr/>
            </a:pPr>
            <a:r>
              <a:rPr kumimoji="0" sz="1500" b="1" i="0" u="none" strike="noStrike" kern="1200" cap="none" spc="-15" normalizeH="0" baseline="0" noProof="0" dirty="0">
                <a:ln>
                  <a:noFill/>
                </a:ln>
                <a:solidFill>
                  <a:srgbClr val="000C13"/>
                </a:solidFill>
                <a:effectLst/>
                <a:uLnTx/>
                <a:uFillTx/>
                <a:latin typeface="Calibri"/>
                <a:ea typeface="+mn-ea"/>
                <a:cs typeface="Calibri"/>
              </a:rPr>
              <a:t>afdc.energy.gov/evi-pro-lite</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7291416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3226435" cy="5143500"/>
          </a:xfrm>
          <a:custGeom>
            <a:avLst/>
            <a:gdLst/>
            <a:ahLst/>
            <a:cxnLst/>
            <a:rect l="l" t="t" r="r" b="b"/>
            <a:pathLst>
              <a:path w="3226435" h="5143500">
                <a:moveTo>
                  <a:pt x="3226308" y="0"/>
                </a:moveTo>
                <a:lnTo>
                  <a:pt x="0" y="0"/>
                </a:lnTo>
                <a:lnTo>
                  <a:pt x="0" y="5143500"/>
                </a:lnTo>
                <a:lnTo>
                  <a:pt x="3226308" y="5143500"/>
                </a:lnTo>
                <a:lnTo>
                  <a:pt x="3226308"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59460" y="436879"/>
            <a:ext cx="2357755" cy="1379220"/>
          </a:xfrm>
          <a:prstGeom prst="rect">
            <a:avLst/>
          </a:prstGeom>
        </p:spPr>
        <p:txBody>
          <a:bodyPr vert="horz" wrap="square" lIns="0" tIns="53975" rIns="0" bIns="0" rtlCol="0">
            <a:spAutoFit/>
          </a:bodyPr>
          <a:lstStyle/>
          <a:p>
            <a:pPr marL="12700" marR="5080">
              <a:lnSpc>
                <a:spcPts val="2590"/>
              </a:lnSpc>
              <a:spcBef>
                <a:spcPts val="425"/>
              </a:spcBef>
            </a:pPr>
            <a:r>
              <a:rPr sz="2400" b="1" spc="-10" dirty="0">
                <a:latin typeface="Calibri"/>
                <a:cs typeface="Calibri"/>
              </a:rPr>
              <a:t>EVI-Pro Lite: </a:t>
            </a:r>
            <a:r>
              <a:rPr sz="2400" b="1" spc="-5" dirty="0">
                <a:latin typeface="Calibri"/>
                <a:cs typeface="Calibri"/>
              </a:rPr>
              <a:t> Providing</a:t>
            </a:r>
            <a:r>
              <a:rPr sz="2400" b="1" spc="-80" dirty="0">
                <a:latin typeface="Calibri"/>
                <a:cs typeface="Calibri"/>
              </a:rPr>
              <a:t> </a:t>
            </a:r>
            <a:r>
              <a:rPr sz="2400" b="1" spc="-10" dirty="0">
                <a:latin typeface="Calibri"/>
                <a:cs typeface="Calibri"/>
              </a:rPr>
              <a:t>complex </a:t>
            </a:r>
            <a:r>
              <a:rPr sz="2400" b="1" spc="-530" dirty="0">
                <a:latin typeface="Calibri"/>
                <a:cs typeface="Calibri"/>
              </a:rPr>
              <a:t> </a:t>
            </a:r>
            <a:r>
              <a:rPr sz="2400" b="1" dirty="0">
                <a:latin typeface="Calibri"/>
                <a:cs typeface="Calibri"/>
              </a:rPr>
              <a:t>modeling </a:t>
            </a:r>
            <a:r>
              <a:rPr sz="2400" b="1" spc="-15" dirty="0">
                <a:latin typeface="Calibri"/>
                <a:cs typeface="Calibri"/>
              </a:rPr>
              <a:t>to </a:t>
            </a:r>
            <a:r>
              <a:rPr sz="2400" b="1" dirty="0">
                <a:latin typeface="Calibri"/>
                <a:cs typeface="Calibri"/>
              </a:rPr>
              <a:t>a </a:t>
            </a:r>
            <a:r>
              <a:rPr sz="2400" b="1" spc="5" dirty="0">
                <a:latin typeface="Calibri"/>
                <a:cs typeface="Calibri"/>
              </a:rPr>
              <a:t> </a:t>
            </a:r>
            <a:r>
              <a:rPr sz="2400" b="1" spc="-5" dirty="0">
                <a:latin typeface="Calibri"/>
                <a:cs typeface="Calibri"/>
              </a:rPr>
              <a:t>broad</a:t>
            </a:r>
            <a:r>
              <a:rPr sz="2400" b="1" spc="-35" dirty="0">
                <a:latin typeface="Calibri"/>
                <a:cs typeface="Calibri"/>
              </a:rPr>
              <a:t> </a:t>
            </a:r>
            <a:r>
              <a:rPr sz="2400" b="1" dirty="0">
                <a:latin typeface="Calibri"/>
                <a:cs typeface="Calibri"/>
              </a:rPr>
              <a:t>audience</a:t>
            </a:r>
            <a:endParaRPr sz="2400">
              <a:latin typeface="Calibri"/>
              <a:cs typeface="Calibri"/>
            </a:endParaRPr>
          </a:p>
        </p:txBody>
      </p:sp>
      <p:sp>
        <p:nvSpPr>
          <p:cNvPr id="4" name="object 4"/>
          <p:cNvSpPr txBox="1"/>
          <p:nvPr/>
        </p:nvSpPr>
        <p:spPr>
          <a:xfrm>
            <a:off x="359460" y="3126994"/>
            <a:ext cx="2543810" cy="1534795"/>
          </a:xfrm>
          <a:prstGeom prst="rect">
            <a:avLst/>
          </a:prstGeom>
        </p:spPr>
        <p:txBody>
          <a:bodyPr vert="horz" wrap="square" lIns="0" tIns="40005" rIns="0" bIns="0" rtlCol="0">
            <a:spAutoFit/>
          </a:bodyPr>
          <a:lstStyle/>
          <a:p>
            <a:pPr marL="12700" marR="5080" lvl="0" indent="0" algn="l" defTabSz="914400" rtl="0" eaLnBrk="1" fontAlgn="auto" latinLnBrk="0" hangingPunct="1">
              <a:lnSpc>
                <a:spcPct val="90000"/>
              </a:lnSpc>
              <a:spcBef>
                <a:spcPts val="315"/>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EVI-Pro </a:t>
            </a:r>
            <a:r>
              <a:rPr kumimoji="0" sz="1800" b="0" i="0" u="none" strike="noStrike" kern="1200" cap="none" spc="-15" normalizeH="0" baseline="0" noProof="0" dirty="0">
                <a:ln>
                  <a:noFill/>
                </a:ln>
                <a:solidFill>
                  <a:srgbClr val="FFFFFF"/>
                </a:solidFill>
                <a:effectLst/>
                <a:uLnTx/>
                <a:uFillTx/>
                <a:latin typeface="Calibri"/>
                <a:ea typeface="+mn-ea"/>
                <a:cs typeface="Calibri"/>
              </a:rPr>
              <a:t>Lite</a:t>
            </a:r>
            <a:r>
              <a:rPr kumimoji="0" sz="1800" b="0" i="0" u="none" strike="noStrike" kern="1200" cap="none" spc="25"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simplifies </a:t>
            </a:r>
            <a:r>
              <a:rPr kumimoji="0" sz="1800" b="0" i="0" u="none" strike="noStrike" kern="1200" cap="none" spc="-5" normalizeH="0" baseline="0" noProof="0" dirty="0">
                <a:ln>
                  <a:noFill/>
                </a:ln>
                <a:solidFill>
                  <a:srgbClr val="FFFFFF"/>
                </a:solidFill>
                <a:effectLst/>
                <a:uLnTx/>
                <a:uFillTx/>
                <a:latin typeface="Calibri"/>
                <a:ea typeface="+mn-ea"/>
                <a:cs typeface="Calibri"/>
              </a:rPr>
              <a:t> </a:t>
            </a:r>
            <a:r>
              <a:rPr kumimoji="0" sz="1800" b="0" i="0" u="none" strike="noStrike" kern="1200" cap="none" spc="0" normalizeH="0" baseline="0" noProof="0" dirty="0">
                <a:ln>
                  <a:noFill/>
                </a:ln>
                <a:solidFill>
                  <a:srgbClr val="FFFFFF"/>
                </a:solidFill>
                <a:effectLst/>
                <a:uLnTx/>
                <a:uFillTx/>
                <a:latin typeface="Calibri"/>
                <a:ea typeface="+mn-ea"/>
                <a:cs typeface="Calibri"/>
              </a:rPr>
              <a:t>demand</a:t>
            </a:r>
            <a:r>
              <a:rPr kumimoji="0" sz="1800" b="0" i="0" u="none" strike="noStrike" kern="1200" cap="none" spc="5" normalizeH="0" baseline="0" noProof="0" dirty="0">
                <a:ln>
                  <a:noFill/>
                </a:ln>
                <a:solidFill>
                  <a:srgbClr val="FFFFFF"/>
                </a:solidFill>
                <a:effectLst/>
                <a:uLnTx/>
                <a:uFillTx/>
                <a:latin typeface="Calibri"/>
                <a:ea typeface="+mn-ea"/>
                <a:cs typeface="Calibri"/>
              </a:rPr>
              <a:t> </a:t>
            </a:r>
            <a:r>
              <a:rPr kumimoji="0" sz="1800" b="0" i="0" u="none" strike="noStrike" kern="1200" cap="none" spc="0" normalizeH="0" baseline="0" noProof="0" dirty="0">
                <a:ln>
                  <a:noFill/>
                </a:ln>
                <a:solidFill>
                  <a:srgbClr val="FFFFFF"/>
                </a:solidFill>
                <a:effectLst/>
                <a:uLnTx/>
                <a:uFillTx/>
                <a:latin typeface="Calibri"/>
                <a:ea typeface="+mn-ea"/>
                <a:cs typeface="Calibri"/>
              </a:rPr>
              <a:t>modeling, </a:t>
            </a:r>
            <a:r>
              <a:rPr kumimoji="0" sz="1800" b="0" i="0" u="none" strike="noStrike" kern="1200" cap="none" spc="5" normalizeH="0" baseline="0" noProof="0" dirty="0">
                <a:ln>
                  <a:noFill/>
                </a:ln>
                <a:solidFill>
                  <a:srgbClr val="FFFFFF"/>
                </a:solidFill>
                <a:effectLst/>
                <a:uLnTx/>
                <a:uFillTx/>
                <a:latin typeface="Calibri"/>
                <a:ea typeface="+mn-ea"/>
                <a:cs typeface="Calibri"/>
              </a:rPr>
              <a:t> </a:t>
            </a:r>
            <a:r>
              <a:rPr kumimoji="0" sz="1800" b="0" i="0" u="none" strike="noStrike" kern="1200" cap="none" spc="0" normalizeH="0" baseline="0" noProof="0" dirty="0">
                <a:ln>
                  <a:noFill/>
                </a:ln>
                <a:solidFill>
                  <a:srgbClr val="FFFFFF"/>
                </a:solidFill>
                <a:effectLst/>
                <a:uLnTx/>
                <a:uFillTx/>
                <a:latin typeface="Calibri"/>
                <a:ea typeface="+mn-ea"/>
                <a:cs typeface="Calibri"/>
              </a:rPr>
              <a:t>enabling </a:t>
            </a:r>
            <a:r>
              <a:rPr kumimoji="0" sz="1800" b="0" i="0" u="none" strike="noStrike" kern="1200" cap="none" spc="-10" normalizeH="0" baseline="0" noProof="0" dirty="0">
                <a:ln>
                  <a:noFill/>
                </a:ln>
                <a:solidFill>
                  <a:srgbClr val="FFFFFF"/>
                </a:solidFill>
                <a:effectLst/>
                <a:uLnTx/>
                <a:uFillTx/>
                <a:latin typeface="Calibri"/>
                <a:ea typeface="+mn-ea"/>
                <a:cs typeface="Calibri"/>
              </a:rPr>
              <a:t>partners to </a:t>
            </a:r>
            <a:r>
              <a:rPr kumimoji="0" sz="1800" b="0" i="0" u="none" strike="noStrike" kern="1200" cap="none" spc="-15" normalizeH="0" baseline="0" noProof="0" dirty="0">
                <a:ln>
                  <a:noFill/>
                </a:ln>
                <a:solidFill>
                  <a:srgbClr val="FFFFFF"/>
                </a:solidFill>
                <a:effectLst/>
                <a:uLnTx/>
                <a:uFillTx/>
                <a:latin typeface="Calibri"/>
                <a:ea typeface="+mn-ea"/>
                <a:cs typeface="Calibri"/>
              </a:rPr>
              <a:t>create </a:t>
            </a:r>
            <a:r>
              <a:rPr kumimoji="0" sz="1800" b="0" i="0" u="none" strike="noStrike" kern="1200" cap="none" spc="-395"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tailored</a:t>
            </a:r>
            <a:r>
              <a:rPr kumimoji="0" sz="1800" b="0" i="0" u="none" strike="noStrike" kern="1200" cap="none" spc="10"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scenarios</a:t>
            </a:r>
            <a:r>
              <a:rPr kumimoji="0" sz="1800" b="0" i="0" u="none" strike="noStrike" kern="1200" cap="none" spc="-20" normalizeH="0" baseline="0" noProof="0" dirty="0">
                <a:ln>
                  <a:noFill/>
                </a:ln>
                <a:solidFill>
                  <a:srgbClr val="FFFFFF"/>
                </a:solidFill>
                <a:effectLst/>
                <a:uLnTx/>
                <a:uFillTx/>
                <a:latin typeface="Calibri"/>
                <a:ea typeface="+mn-ea"/>
                <a:cs typeface="Calibri"/>
              </a:rPr>
              <a:t> </a:t>
            </a:r>
            <a:r>
              <a:rPr kumimoji="0" sz="1800" b="0" i="0" u="none" strike="noStrike" kern="1200" cap="none" spc="-15" normalizeH="0" baseline="0" noProof="0" dirty="0">
                <a:ln>
                  <a:noFill/>
                </a:ln>
                <a:solidFill>
                  <a:srgbClr val="FFFFFF"/>
                </a:solidFill>
                <a:effectLst/>
                <a:uLnTx/>
                <a:uFillTx/>
                <a:latin typeface="Calibri"/>
                <a:ea typeface="+mn-ea"/>
                <a:cs typeface="Calibri"/>
              </a:rPr>
              <a:t>for</a:t>
            </a:r>
            <a:r>
              <a:rPr kumimoji="0" sz="1800" b="0" i="0" u="none" strike="noStrike" kern="1200" cap="none" spc="-20" normalizeH="0" baseline="0" noProof="0" dirty="0">
                <a:ln>
                  <a:noFill/>
                </a:ln>
                <a:solidFill>
                  <a:srgbClr val="FFFFFF"/>
                </a:solidFill>
                <a:effectLst/>
                <a:uLnTx/>
                <a:uFillTx/>
                <a:latin typeface="Calibri"/>
                <a:ea typeface="+mn-ea"/>
                <a:cs typeface="Calibri"/>
              </a:rPr>
              <a:t> state </a:t>
            </a:r>
            <a:r>
              <a:rPr kumimoji="0" sz="1800" b="0" i="0" u="none" strike="noStrike" kern="1200" cap="none" spc="-15"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or</a:t>
            </a:r>
            <a:r>
              <a:rPr kumimoji="0" sz="1800" b="0" i="0" u="none" strike="noStrike" kern="1200" cap="none" spc="0"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city</a:t>
            </a:r>
            <a:r>
              <a:rPr kumimoji="0" sz="1800" b="0" i="0" u="none" strike="noStrike" kern="1200" cap="none" spc="0"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charging </a:t>
            </a:r>
            <a:r>
              <a:rPr kumimoji="0" sz="1800" b="0" i="0" u="none" strike="noStrike" kern="1200" cap="none" spc="0"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infrastructure.</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3852164" y="42884"/>
            <a:ext cx="3395979" cy="750570"/>
          </a:xfrm>
          <a:prstGeom prst="rect">
            <a:avLst/>
          </a:prstGeom>
        </p:spPr>
        <p:txBody>
          <a:bodyPr vert="horz" wrap="square" lIns="0" tIns="133985" rIns="0" bIns="0" rtlCol="0">
            <a:spAutoFit/>
          </a:bodyPr>
          <a:lstStyle/>
          <a:p>
            <a:pPr marL="12700" marR="0" lvl="0" indent="0" algn="l" defTabSz="914400" rtl="0" eaLnBrk="1" fontAlgn="auto" latinLnBrk="0" hangingPunct="1">
              <a:lnSpc>
                <a:spcPct val="100000"/>
              </a:lnSpc>
              <a:spcBef>
                <a:spcPts val="1055"/>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Building</a:t>
            </a:r>
            <a:r>
              <a:rPr kumimoji="0" sz="2000" b="0" i="0" u="none" strike="noStrike" kern="1200" cap="none" spc="-5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Partnerships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67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What </a:t>
            </a:r>
            <a:r>
              <a:rPr kumimoji="0" sz="1400" b="0" i="0" u="none" strike="noStrike" kern="1200" cap="none" spc="-10" normalizeH="0" baseline="0" noProof="0" dirty="0">
                <a:ln>
                  <a:noFill/>
                </a:ln>
                <a:solidFill>
                  <a:prstClr val="black"/>
                </a:solidFill>
                <a:effectLst/>
                <a:uLnTx/>
                <a:uFillTx/>
                <a:latin typeface="Calibri"/>
                <a:ea typeface="+mn-ea"/>
                <a:cs typeface="Calibri"/>
              </a:rPr>
              <a:t>are</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partners</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doing</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with</a:t>
            </a:r>
            <a:r>
              <a:rPr kumimoji="0" sz="1400" b="0" i="0" u="none" strike="noStrike" kern="1200" cap="none" spc="-5" normalizeH="0" baseline="0" noProof="0" dirty="0">
                <a:ln>
                  <a:noFill/>
                </a:ln>
                <a:solidFill>
                  <a:prstClr val="black"/>
                </a:solidFill>
                <a:effectLst/>
                <a:uLnTx/>
                <a:uFillTx/>
                <a:latin typeface="Calibri"/>
                <a:ea typeface="+mn-ea"/>
                <a:cs typeface="Calibri"/>
              </a:rPr>
              <a:t> the EVI-Pro Lite?</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a:spLocks noGrp="1"/>
          </p:cNvSpPr>
          <p:nvPr>
            <p:ph type="body" idx="1"/>
          </p:nvPr>
        </p:nvSpPr>
        <p:spPr>
          <a:prstGeom prst="rect">
            <a:avLst/>
          </a:prstGeom>
        </p:spPr>
        <p:txBody>
          <a:bodyPr vert="horz" wrap="square" lIns="0" tIns="13335" rIns="0" bIns="0" rtlCol="0">
            <a:spAutoFit/>
          </a:bodyPr>
          <a:lstStyle/>
          <a:p>
            <a:pPr marL="299085" indent="-287020">
              <a:lnSpc>
                <a:spcPts val="1595"/>
              </a:lnSpc>
              <a:spcBef>
                <a:spcPts val="105"/>
              </a:spcBef>
              <a:buFont typeface="Arial"/>
              <a:buChar char="•"/>
              <a:tabLst>
                <a:tab pos="299085" algn="l"/>
                <a:tab pos="299720" algn="l"/>
              </a:tabLst>
            </a:pPr>
            <a:r>
              <a:rPr spc="-15" dirty="0"/>
              <a:t>FHWA </a:t>
            </a:r>
            <a:r>
              <a:rPr spc="-5" dirty="0"/>
              <a:t>has</a:t>
            </a:r>
            <a:r>
              <a:rPr dirty="0"/>
              <a:t> </a:t>
            </a:r>
            <a:r>
              <a:rPr spc="-5" dirty="0"/>
              <a:t>highlighted</a:t>
            </a:r>
            <a:r>
              <a:rPr spc="25" dirty="0"/>
              <a:t> </a:t>
            </a:r>
            <a:r>
              <a:rPr spc="-5" dirty="0"/>
              <a:t>the</a:t>
            </a:r>
            <a:r>
              <a:rPr spc="15" dirty="0"/>
              <a:t> </a:t>
            </a:r>
            <a:r>
              <a:rPr spc="-5" dirty="0"/>
              <a:t>tool</a:t>
            </a:r>
            <a:r>
              <a:rPr spc="-10" dirty="0"/>
              <a:t> </a:t>
            </a:r>
            <a:r>
              <a:rPr spc="-5" dirty="0"/>
              <a:t>during</a:t>
            </a:r>
            <a:r>
              <a:rPr spc="20" dirty="0"/>
              <a:t> </a:t>
            </a:r>
            <a:r>
              <a:rPr spc="-15" dirty="0"/>
              <a:t>state</a:t>
            </a:r>
            <a:r>
              <a:rPr spc="-5" dirty="0"/>
              <a:t> </a:t>
            </a:r>
            <a:r>
              <a:rPr spc="-10" dirty="0"/>
              <a:t>convenings</a:t>
            </a:r>
            <a:r>
              <a:rPr spc="20" dirty="0"/>
              <a:t> </a:t>
            </a:r>
            <a:r>
              <a:rPr spc="-5" dirty="0"/>
              <a:t>on</a:t>
            </a:r>
          </a:p>
          <a:p>
            <a:pPr marL="299085">
              <a:lnSpc>
                <a:spcPts val="1595"/>
              </a:lnSpc>
            </a:pPr>
            <a:r>
              <a:rPr spc="-5" dirty="0"/>
              <a:t>nominating</a:t>
            </a:r>
            <a:r>
              <a:rPr spc="10" dirty="0"/>
              <a:t> </a:t>
            </a:r>
            <a:r>
              <a:rPr spc="-5" dirty="0"/>
              <a:t>electric</a:t>
            </a:r>
            <a:r>
              <a:rPr dirty="0"/>
              <a:t> </a:t>
            </a:r>
            <a:r>
              <a:rPr spc="-5" dirty="0"/>
              <a:t>alternative</a:t>
            </a:r>
            <a:r>
              <a:rPr spc="15" dirty="0"/>
              <a:t> </a:t>
            </a:r>
            <a:r>
              <a:rPr spc="-5" dirty="0"/>
              <a:t>fuel corridors</a:t>
            </a:r>
          </a:p>
          <a:p>
            <a:pPr marL="299085" marR="149225" indent="-287020">
              <a:lnSpc>
                <a:spcPts val="1510"/>
              </a:lnSpc>
              <a:spcBef>
                <a:spcPts val="815"/>
              </a:spcBef>
              <a:buFont typeface="Arial"/>
              <a:buChar char="•"/>
              <a:tabLst>
                <a:tab pos="299085" algn="l"/>
                <a:tab pos="299720" algn="l"/>
              </a:tabLst>
            </a:pPr>
            <a:r>
              <a:rPr spc="-5" dirty="0"/>
              <a:t>Hawaiian</a:t>
            </a:r>
            <a:r>
              <a:rPr spc="5" dirty="0"/>
              <a:t> </a:t>
            </a:r>
            <a:r>
              <a:rPr spc="-5" dirty="0"/>
              <a:t>Electric</a:t>
            </a:r>
            <a:r>
              <a:rPr spc="10" dirty="0"/>
              <a:t> </a:t>
            </a:r>
            <a:r>
              <a:rPr spc="-10" dirty="0"/>
              <a:t>Company</a:t>
            </a:r>
            <a:r>
              <a:rPr spc="5" dirty="0"/>
              <a:t> </a:t>
            </a:r>
            <a:r>
              <a:rPr spc="-5" dirty="0"/>
              <a:t>built</a:t>
            </a:r>
            <a:r>
              <a:rPr spc="25" dirty="0"/>
              <a:t> </a:t>
            </a:r>
            <a:r>
              <a:rPr dirty="0"/>
              <a:t>a</a:t>
            </a:r>
            <a:r>
              <a:rPr spc="5" dirty="0"/>
              <a:t> </a:t>
            </a:r>
            <a:r>
              <a:rPr spc="-5" dirty="0"/>
              <a:t>case</a:t>
            </a:r>
            <a:r>
              <a:rPr spc="15" dirty="0"/>
              <a:t> </a:t>
            </a:r>
            <a:r>
              <a:rPr spc="-10" dirty="0"/>
              <a:t>for</a:t>
            </a:r>
            <a:r>
              <a:rPr spc="-15" dirty="0"/>
              <a:t> </a:t>
            </a:r>
            <a:r>
              <a:rPr spc="-10" dirty="0"/>
              <a:t>infrastructure </a:t>
            </a:r>
            <a:r>
              <a:rPr spc="-300" dirty="0"/>
              <a:t> </a:t>
            </a:r>
            <a:r>
              <a:rPr spc="-10" dirty="0"/>
              <a:t>investment</a:t>
            </a:r>
            <a:r>
              <a:rPr spc="10" dirty="0"/>
              <a:t> </a:t>
            </a:r>
            <a:r>
              <a:rPr spc="-10" dirty="0"/>
              <a:t>for</a:t>
            </a:r>
            <a:r>
              <a:rPr spc="-25" dirty="0"/>
              <a:t> </a:t>
            </a:r>
            <a:r>
              <a:rPr spc="-5" dirty="0"/>
              <a:t>the</a:t>
            </a:r>
            <a:r>
              <a:rPr spc="15" dirty="0"/>
              <a:t> </a:t>
            </a:r>
            <a:r>
              <a:rPr spc="-5" dirty="0"/>
              <a:t>public</a:t>
            </a:r>
            <a:r>
              <a:rPr dirty="0"/>
              <a:t> utilities</a:t>
            </a:r>
            <a:r>
              <a:rPr spc="20" dirty="0"/>
              <a:t> </a:t>
            </a:r>
            <a:r>
              <a:rPr spc="-5" dirty="0"/>
              <a:t>commission</a:t>
            </a:r>
          </a:p>
          <a:p>
            <a:pPr marL="299085" marR="5080" indent="-287020">
              <a:lnSpc>
                <a:spcPts val="1510"/>
              </a:lnSpc>
              <a:spcBef>
                <a:spcPts val="810"/>
              </a:spcBef>
              <a:buFont typeface="Arial"/>
              <a:buChar char="•"/>
              <a:tabLst>
                <a:tab pos="299085" algn="l"/>
                <a:tab pos="299720" algn="l"/>
              </a:tabLst>
            </a:pPr>
            <a:r>
              <a:rPr spc="-10" dirty="0"/>
              <a:t>Broward</a:t>
            </a:r>
            <a:r>
              <a:rPr spc="-35" dirty="0"/>
              <a:t> </a:t>
            </a:r>
            <a:r>
              <a:rPr spc="-20" dirty="0"/>
              <a:t>County,</a:t>
            </a:r>
            <a:r>
              <a:rPr spc="5" dirty="0"/>
              <a:t> </a:t>
            </a:r>
            <a:r>
              <a:rPr dirty="0"/>
              <a:t>Florida</a:t>
            </a:r>
            <a:r>
              <a:rPr spc="-5" dirty="0"/>
              <a:t> directs</a:t>
            </a:r>
            <a:r>
              <a:rPr spc="10" dirty="0"/>
              <a:t> </a:t>
            </a:r>
            <a:r>
              <a:rPr spc="-10" dirty="0"/>
              <a:t>consultants</a:t>
            </a:r>
            <a:r>
              <a:rPr spc="15" dirty="0"/>
              <a:t> </a:t>
            </a:r>
            <a:r>
              <a:rPr spc="-10" dirty="0"/>
              <a:t>to</a:t>
            </a:r>
            <a:r>
              <a:rPr dirty="0"/>
              <a:t> </a:t>
            </a:r>
            <a:r>
              <a:rPr spc="-5" dirty="0"/>
              <a:t>use the</a:t>
            </a:r>
            <a:r>
              <a:rPr spc="20" dirty="0"/>
              <a:t> </a:t>
            </a:r>
            <a:r>
              <a:rPr spc="-5" dirty="0"/>
              <a:t>tool </a:t>
            </a:r>
            <a:r>
              <a:rPr spc="-300" dirty="0"/>
              <a:t> </a:t>
            </a:r>
            <a:r>
              <a:rPr spc="-10" dirty="0"/>
              <a:t>for</a:t>
            </a:r>
            <a:r>
              <a:rPr spc="-25" dirty="0"/>
              <a:t> </a:t>
            </a:r>
            <a:r>
              <a:rPr spc="-5" dirty="0"/>
              <a:t>electric</a:t>
            </a:r>
            <a:r>
              <a:rPr dirty="0"/>
              <a:t> </a:t>
            </a:r>
            <a:r>
              <a:rPr spc="-5" dirty="0"/>
              <a:t>vehicle</a:t>
            </a:r>
            <a:r>
              <a:rPr spc="10" dirty="0"/>
              <a:t> </a:t>
            </a:r>
            <a:r>
              <a:rPr spc="-10" dirty="0"/>
              <a:t>infrastructure</a:t>
            </a:r>
            <a:r>
              <a:rPr spc="15" dirty="0"/>
              <a:t> </a:t>
            </a:r>
            <a:r>
              <a:rPr spc="-10" dirty="0"/>
              <a:t>strategies</a:t>
            </a:r>
          </a:p>
          <a:p>
            <a:pPr marL="299085" marR="67945" indent="-287020">
              <a:lnSpc>
                <a:spcPts val="1510"/>
              </a:lnSpc>
              <a:spcBef>
                <a:spcPts val="810"/>
              </a:spcBef>
              <a:buFont typeface="Arial"/>
              <a:buChar char="•"/>
              <a:tabLst>
                <a:tab pos="299085" algn="l"/>
                <a:tab pos="299720" algn="l"/>
              </a:tabLst>
            </a:pPr>
            <a:r>
              <a:rPr spc="-25" dirty="0"/>
              <a:t>Tesla</a:t>
            </a:r>
            <a:r>
              <a:rPr dirty="0"/>
              <a:t> </a:t>
            </a:r>
            <a:r>
              <a:rPr spc="-5" dirty="0"/>
              <a:t>uses</a:t>
            </a:r>
            <a:r>
              <a:rPr spc="10" dirty="0"/>
              <a:t> </a:t>
            </a:r>
            <a:r>
              <a:rPr spc="-5" dirty="0"/>
              <a:t>the</a:t>
            </a:r>
            <a:r>
              <a:rPr spc="5" dirty="0"/>
              <a:t> </a:t>
            </a:r>
            <a:r>
              <a:rPr spc="-5" dirty="0"/>
              <a:t>tool</a:t>
            </a:r>
            <a:r>
              <a:rPr dirty="0"/>
              <a:t> in</a:t>
            </a:r>
            <a:r>
              <a:rPr spc="-5" dirty="0"/>
              <a:t> discussions</a:t>
            </a:r>
            <a:r>
              <a:rPr spc="15" dirty="0"/>
              <a:t> </a:t>
            </a:r>
            <a:r>
              <a:rPr dirty="0"/>
              <a:t>with</a:t>
            </a:r>
            <a:r>
              <a:rPr spc="-10" dirty="0"/>
              <a:t> </a:t>
            </a:r>
            <a:r>
              <a:rPr spc="-5" dirty="0"/>
              <a:t>cities</a:t>
            </a:r>
            <a:r>
              <a:rPr spc="10" dirty="0"/>
              <a:t> </a:t>
            </a:r>
            <a:r>
              <a:rPr spc="-10" dirty="0"/>
              <a:t>around</a:t>
            </a:r>
            <a:r>
              <a:rPr spc="5" dirty="0"/>
              <a:t> </a:t>
            </a:r>
            <a:r>
              <a:rPr spc="-5" dirty="0"/>
              <a:t>public </a:t>
            </a:r>
            <a:r>
              <a:rPr spc="-300" dirty="0"/>
              <a:t> </a:t>
            </a:r>
            <a:r>
              <a:rPr spc="-10" dirty="0"/>
              <a:t>infrastructure</a:t>
            </a:r>
            <a:r>
              <a:rPr dirty="0"/>
              <a:t> </a:t>
            </a:r>
            <a:r>
              <a:rPr spc="-10" dirty="0"/>
              <a:t>investments</a:t>
            </a:r>
          </a:p>
          <a:p>
            <a:pPr marL="299085" marR="446405" indent="-287020">
              <a:lnSpc>
                <a:spcPts val="1510"/>
              </a:lnSpc>
              <a:spcBef>
                <a:spcPts val="795"/>
              </a:spcBef>
              <a:buFont typeface="Arial"/>
              <a:buChar char="•"/>
              <a:tabLst>
                <a:tab pos="299085" algn="l"/>
                <a:tab pos="299720" algn="l"/>
              </a:tabLst>
            </a:pPr>
            <a:r>
              <a:rPr spc="-5" dirty="0"/>
              <a:t>NYSERDA</a:t>
            </a:r>
            <a:r>
              <a:rPr spc="-20" dirty="0"/>
              <a:t> </a:t>
            </a:r>
            <a:r>
              <a:rPr spc="-5" dirty="0"/>
              <a:t>planned</a:t>
            </a:r>
            <a:r>
              <a:rPr spc="25" dirty="0"/>
              <a:t> </a:t>
            </a:r>
            <a:r>
              <a:rPr spc="-10" dirty="0"/>
              <a:t>infrastructure</a:t>
            </a:r>
            <a:r>
              <a:rPr spc="10" dirty="0"/>
              <a:t> </a:t>
            </a:r>
            <a:r>
              <a:rPr spc="-10" dirty="0"/>
              <a:t>investment</a:t>
            </a:r>
            <a:r>
              <a:rPr spc="20" dirty="0"/>
              <a:t> </a:t>
            </a:r>
            <a:r>
              <a:rPr spc="-5" dirty="0"/>
              <a:t>and</a:t>
            </a:r>
            <a:r>
              <a:rPr spc="15" dirty="0"/>
              <a:t> </a:t>
            </a:r>
            <a:r>
              <a:rPr spc="-5" dirty="0"/>
              <a:t>has </a:t>
            </a:r>
            <a:r>
              <a:rPr spc="-300" dirty="0"/>
              <a:t> </a:t>
            </a:r>
            <a:r>
              <a:rPr spc="-5" dirty="0"/>
              <a:t>developed</a:t>
            </a:r>
            <a:r>
              <a:rPr spc="5" dirty="0"/>
              <a:t> </a:t>
            </a:r>
            <a:r>
              <a:rPr dirty="0"/>
              <a:t>an </a:t>
            </a:r>
            <a:r>
              <a:rPr spc="-5" dirty="0"/>
              <a:t>ongoing</a:t>
            </a:r>
            <a:r>
              <a:rPr dirty="0"/>
              <a:t> </a:t>
            </a:r>
            <a:r>
              <a:rPr spc="-5" dirty="0"/>
              <a:t>partnership</a:t>
            </a:r>
            <a:r>
              <a:rPr spc="10" dirty="0"/>
              <a:t> </a:t>
            </a:r>
            <a:r>
              <a:rPr dirty="0"/>
              <a:t>with</a:t>
            </a:r>
            <a:r>
              <a:rPr spc="-15" dirty="0"/>
              <a:t> </a:t>
            </a:r>
            <a:r>
              <a:rPr spc="-5" dirty="0"/>
              <a:t>NREL</a:t>
            </a:r>
          </a:p>
        </p:txBody>
      </p:sp>
      <p:sp>
        <p:nvSpPr>
          <p:cNvPr id="7" name="object 7"/>
          <p:cNvSpPr txBox="1"/>
          <p:nvPr/>
        </p:nvSpPr>
        <p:spPr>
          <a:xfrm>
            <a:off x="3845814" y="3174450"/>
            <a:ext cx="4497070" cy="872490"/>
          </a:xfrm>
          <a:prstGeom prst="rect">
            <a:avLst/>
          </a:prstGeom>
        </p:spPr>
        <p:txBody>
          <a:bodyPr vert="horz" wrap="square" lIns="0" tIns="80010" rIns="0" bIns="0" rtlCol="0">
            <a:spAutoFit/>
          </a:bodyPr>
          <a:lstStyle/>
          <a:p>
            <a:pPr marL="12700" marR="0" lvl="0" indent="0" algn="l" defTabSz="914400" rtl="0" eaLnBrk="1" fontAlgn="auto" latinLnBrk="0" hangingPunct="1">
              <a:lnSpc>
                <a:spcPct val="100000"/>
              </a:lnSpc>
              <a:spcBef>
                <a:spcPts val="63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Measuring</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Success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375"/>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Since</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its</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launch,</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6,000</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users</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have</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viewed</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14,000</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pages</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on</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the </a:t>
            </a:r>
            <a:r>
              <a:rPr kumimoji="0" sz="1400" b="0" i="0" u="none" strike="noStrike" kern="1200" cap="none" spc="-30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tool,</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spending</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almost</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4</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minutes</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per</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visit.</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pic>
        <p:nvPicPr>
          <p:cNvPr id="8" name="object 8"/>
          <p:cNvPicPr/>
          <p:nvPr/>
        </p:nvPicPr>
        <p:blipFill>
          <a:blip r:embed="rId2" cstate="print"/>
          <a:stretch>
            <a:fillRect/>
          </a:stretch>
        </p:blipFill>
        <p:spPr>
          <a:xfrm>
            <a:off x="3287267" y="4024883"/>
            <a:ext cx="5826251" cy="1114043"/>
          </a:xfrm>
          <a:prstGeom prst="rect">
            <a:avLst/>
          </a:prstGeom>
        </p:spPr>
      </p:pic>
      <p:sp>
        <p:nvSpPr>
          <p:cNvPr id="9" name="object 9"/>
          <p:cNvSpPr txBox="1"/>
          <p:nvPr/>
        </p:nvSpPr>
        <p:spPr>
          <a:xfrm>
            <a:off x="8398256" y="4892675"/>
            <a:ext cx="553085" cy="127635"/>
          </a:xfrm>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prstClr val="black"/>
                </a:solidFill>
                <a:effectLst/>
                <a:uLnTx/>
                <a:uFillTx/>
                <a:latin typeface="Calibri"/>
                <a:ea typeface="+mn-ea"/>
                <a:cs typeface="Calibri"/>
              </a:rPr>
              <a:t>NREL</a:t>
            </a:r>
            <a:r>
              <a:rPr kumimoji="0" sz="800" b="0" i="0" u="none" strike="noStrike" kern="1200" cap="none" spc="310"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  </a:t>
            </a:r>
            <a:r>
              <a:rPr kumimoji="0" sz="800" b="0" i="0" u="none" strike="noStrike" kern="1200" cap="none" spc="114" normalizeH="0" baseline="0" noProof="0" dirty="0">
                <a:ln>
                  <a:noFill/>
                </a:ln>
                <a:solidFill>
                  <a:prstClr val="black"/>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prstClr val="black"/>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108</a:t>
            </a:fld>
            <a:endParaRPr kumimoji="0" sz="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6361030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3226435" cy="5143500"/>
          </a:xfrm>
          <a:custGeom>
            <a:avLst/>
            <a:gdLst/>
            <a:ahLst/>
            <a:cxnLst/>
            <a:rect l="l" t="t" r="r" b="b"/>
            <a:pathLst>
              <a:path w="3226435" h="5143500">
                <a:moveTo>
                  <a:pt x="3226308" y="0"/>
                </a:moveTo>
                <a:lnTo>
                  <a:pt x="0" y="0"/>
                </a:lnTo>
                <a:lnTo>
                  <a:pt x="0" y="5143500"/>
                </a:lnTo>
                <a:lnTo>
                  <a:pt x="3226308" y="5143500"/>
                </a:lnTo>
                <a:lnTo>
                  <a:pt x="3226308"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59460" y="436879"/>
            <a:ext cx="2357755" cy="1379220"/>
          </a:xfrm>
          <a:prstGeom prst="rect">
            <a:avLst/>
          </a:prstGeom>
        </p:spPr>
        <p:txBody>
          <a:bodyPr vert="horz" wrap="square" lIns="0" tIns="53975" rIns="0" bIns="0" rtlCol="0">
            <a:spAutoFit/>
          </a:bodyPr>
          <a:lstStyle/>
          <a:p>
            <a:pPr marL="12700" marR="5080">
              <a:lnSpc>
                <a:spcPts val="2590"/>
              </a:lnSpc>
              <a:spcBef>
                <a:spcPts val="425"/>
              </a:spcBef>
            </a:pPr>
            <a:r>
              <a:rPr sz="2400" b="1" spc="-10" dirty="0">
                <a:latin typeface="Calibri"/>
                <a:cs typeface="Calibri"/>
              </a:rPr>
              <a:t>EVI-Pro Lite: </a:t>
            </a:r>
            <a:r>
              <a:rPr sz="2400" b="1" spc="-5" dirty="0">
                <a:latin typeface="Calibri"/>
                <a:cs typeface="Calibri"/>
              </a:rPr>
              <a:t> Providing</a:t>
            </a:r>
            <a:r>
              <a:rPr sz="2400" b="1" spc="-80" dirty="0">
                <a:latin typeface="Calibri"/>
                <a:cs typeface="Calibri"/>
              </a:rPr>
              <a:t> </a:t>
            </a:r>
            <a:r>
              <a:rPr sz="2400" b="1" spc="-10" dirty="0">
                <a:latin typeface="Calibri"/>
                <a:cs typeface="Calibri"/>
              </a:rPr>
              <a:t>complex </a:t>
            </a:r>
            <a:r>
              <a:rPr sz="2400" b="1" spc="-530" dirty="0">
                <a:latin typeface="Calibri"/>
                <a:cs typeface="Calibri"/>
              </a:rPr>
              <a:t> </a:t>
            </a:r>
            <a:r>
              <a:rPr sz="2400" b="1" dirty="0">
                <a:latin typeface="Calibri"/>
                <a:cs typeface="Calibri"/>
              </a:rPr>
              <a:t>modeling </a:t>
            </a:r>
            <a:r>
              <a:rPr sz="2400" b="1" spc="-15" dirty="0">
                <a:latin typeface="Calibri"/>
                <a:cs typeface="Calibri"/>
              </a:rPr>
              <a:t>to </a:t>
            </a:r>
            <a:r>
              <a:rPr sz="2400" b="1" dirty="0">
                <a:latin typeface="Calibri"/>
                <a:cs typeface="Calibri"/>
              </a:rPr>
              <a:t>a </a:t>
            </a:r>
            <a:r>
              <a:rPr sz="2400" b="1" spc="5" dirty="0">
                <a:latin typeface="Calibri"/>
                <a:cs typeface="Calibri"/>
              </a:rPr>
              <a:t> </a:t>
            </a:r>
            <a:r>
              <a:rPr sz="2400" b="1" spc="-5" dirty="0">
                <a:latin typeface="Calibri"/>
                <a:cs typeface="Calibri"/>
              </a:rPr>
              <a:t>broad</a:t>
            </a:r>
            <a:r>
              <a:rPr sz="2400" b="1" spc="-35" dirty="0">
                <a:latin typeface="Calibri"/>
                <a:cs typeface="Calibri"/>
              </a:rPr>
              <a:t> </a:t>
            </a:r>
            <a:r>
              <a:rPr sz="2400" b="1" dirty="0">
                <a:latin typeface="Calibri"/>
                <a:cs typeface="Calibri"/>
              </a:rPr>
              <a:t>audience</a:t>
            </a:r>
            <a:endParaRPr sz="2400">
              <a:latin typeface="Calibri"/>
              <a:cs typeface="Calibri"/>
            </a:endParaRPr>
          </a:p>
        </p:txBody>
      </p:sp>
      <p:sp>
        <p:nvSpPr>
          <p:cNvPr id="4" name="object 4"/>
          <p:cNvSpPr txBox="1"/>
          <p:nvPr/>
        </p:nvSpPr>
        <p:spPr>
          <a:xfrm>
            <a:off x="359460" y="3126994"/>
            <a:ext cx="2543810" cy="1534795"/>
          </a:xfrm>
          <a:prstGeom prst="rect">
            <a:avLst/>
          </a:prstGeom>
        </p:spPr>
        <p:txBody>
          <a:bodyPr vert="horz" wrap="square" lIns="0" tIns="40005" rIns="0" bIns="0" rtlCol="0">
            <a:spAutoFit/>
          </a:bodyPr>
          <a:lstStyle/>
          <a:p>
            <a:pPr marL="12700" marR="5080" lvl="0" indent="0" algn="l" defTabSz="914400" rtl="0" eaLnBrk="1" fontAlgn="auto" latinLnBrk="0" hangingPunct="1">
              <a:lnSpc>
                <a:spcPct val="90000"/>
              </a:lnSpc>
              <a:spcBef>
                <a:spcPts val="315"/>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EVI-Pro </a:t>
            </a:r>
            <a:r>
              <a:rPr kumimoji="0" sz="1800" b="0" i="0" u="none" strike="noStrike" kern="1200" cap="none" spc="-15" normalizeH="0" baseline="0" noProof="0" dirty="0">
                <a:ln>
                  <a:noFill/>
                </a:ln>
                <a:solidFill>
                  <a:srgbClr val="FFFFFF"/>
                </a:solidFill>
                <a:effectLst/>
                <a:uLnTx/>
                <a:uFillTx/>
                <a:latin typeface="Calibri"/>
                <a:ea typeface="+mn-ea"/>
                <a:cs typeface="Calibri"/>
              </a:rPr>
              <a:t>Lite</a:t>
            </a:r>
            <a:r>
              <a:rPr kumimoji="0" sz="1800" b="0" i="0" u="none" strike="noStrike" kern="1200" cap="none" spc="25"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simplifies </a:t>
            </a:r>
            <a:r>
              <a:rPr kumimoji="0" sz="1800" b="0" i="0" u="none" strike="noStrike" kern="1200" cap="none" spc="-5" normalizeH="0" baseline="0" noProof="0" dirty="0">
                <a:ln>
                  <a:noFill/>
                </a:ln>
                <a:solidFill>
                  <a:srgbClr val="FFFFFF"/>
                </a:solidFill>
                <a:effectLst/>
                <a:uLnTx/>
                <a:uFillTx/>
                <a:latin typeface="Calibri"/>
                <a:ea typeface="+mn-ea"/>
                <a:cs typeface="Calibri"/>
              </a:rPr>
              <a:t> </a:t>
            </a:r>
            <a:r>
              <a:rPr kumimoji="0" sz="1800" b="0" i="0" u="none" strike="noStrike" kern="1200" cap="none" spc="0" normalizeH="0" baseline="0" noProof="0" dirty="0">
                <a:ln>
                  <a:noFill/>
                </a:ln>
                <a:solidFill>
                  <a:srgbClr val="FFFFFF"/>
                </a:solidFill>
                <a:effectLst/>
                <a:uLnTx/>
                <a:uFillTx/>
                <a:latin typeface="Calibri"/>
                <a:ea typeface="+mn-ea"/>
                <a:cs typeface="Calibri"/>
              </a:rPr>
              <a:t>demand</a:t>
            </a:r>
            <a:r>
              <a:rPr kumimoji="0" sz="1800" b="0" i="0" u="none" strike="noStrike" kern="1200" cap="none" spc="5" normalizeH="0" baseline="0" noProof="0" dirty="0">
                <a:ln>
                  <a:noFill/>
                </a:ln>
                <a:solidFill>
                  <a:srgbClr val="FFFFFF"/>
                </a:solidFill>
                <a:effectLst/>
                <a:uLnTx/>
                <a:uFillTx/>
                <a:latin typeface="Calibri"/>
                <a:ea typeface="+mn-ea"/>
                <a:cs typeface="Calibri"/>
              </a:rPr>
              <a:t> </a:t>
            </a:r>
            <a:r>
              <a:rPr kumimoji="0" sz="1800" b="0" i="0" u="none" strike="noStrike" kern="1200" cap="none" spc="0" normalizeH="0" baseline="0" noProof="0" dirty="0">
                <a:ln>
                  <a:noFill/>
                </a:ln>
                <a:solidFill>
                  <a:srgbClr val="FFFFFF"/>
                </a:solidFill>
                <a:effectLst/>
                <a:uLnTx/>
                <a:uFillTx/>
                <a:latin typeface="Calibri"/>
                <a:ea typeface="+mn-ea"/>
                <a:cs typeface="Calibri"/>
              </a:rPr>
              <a:t>modeling, </a:t>
            </a:r>
            <a:r>
              <a:rPr kumimoji="0" sz="1800" b="0" i="0" u="none" strike="noStrike" kern="1200" cap="none" spc="5" normalizeH="0" baseline="0" noProof="0" dirty="0">
                <a:ln>
                  <a:noFill/>
                </a:ln>
                <a:solidFill>
                  <a:srgbClr val="FFFFFF"/>
                </a:solidFill>
                <a:effectLst/>
                <a:uLnTx/>
                <a:uFillTx/>
                <a:latin typeface="Calibri"/>
                <a:ea typeface="+mn-ea"/>
                <a:cs typeface="Calibri"/>
              </a:rPr>
              <a:t> </a:t>
            </a:r>
            <a:r>
              <a:rPr kumimoji="0" sz="1800" b="0" i="0" u="none" strike="noStrike" kern="1200" cap="none" spc="0" normalizeH="0" baseline="0" noProof="0" dirty="0">
                <a:ln>
                  <a:noFill/>
                </a:ln>
                <a:solidFill>
                  <a:srgbClr val="FFFFFF"/>
                </a:solidFill>
                <a:effectLst/>
                <a:uLnTx/>
                <a:uFillTx/>
                <a:latin typeface="Calibri"/>
                <a:ea typeface="+mn-ea"/>
                <a:cs typeface="Calibri"/>
              </a:rPr>
              <a:t>enabling </a:t>
            </a:r>
            <a:r>
              <a:rPr kumimoji="0" sz="1800" b="0" i="0" u="none" strike="noStrike" kern="1200" cap="none" spc="-10" normalizeH="0" baseline="0" noProof="0" dirty="0">
                <a:ln>
                  <a:noFill/>
                </a:ln>
                <a:solidFill>
                  <a:srgbClr val="FFFFFF"/>
                </a:solidFill>
                <a:effectLst/>
                <a:uLnTx/>
                <a:uFillTx/>
                <a:latin typeface="Calibri"/>
                <a:ea typeface="+mn-ea"/>
                <a:cs typeface="Calibri"/>
              </a:rPr>
              <a:t>partners to </a:t>
            </a:r>
            <a:r>
              <a:rPr kumimoji="0" sz="1800" b="0" i="0" u="none" strike="noStrike" kern="1200" cap="none" spc="-15" normalizeH="0" baseline="0" noProof="0" dirty="0">
                <a:ln>
                  <a:noFill/>
                </a:ln>
                <a:solidFill>
                  <a:srgbClr val="FFFFFF"/>
                </a:solidFill>
                <a:effectLst/>
                <a:uLnTx/>
                <a:uFillTx/>
                <a:latin typeface="Calibri"/>
                <a:ea typeface="+mn-ea"/>
                <a:cs typeface="Calibri"/>
              </a:rPr>
              <a:t>create </a:t>
            </a:r>
            <a:r>
              <a:rPr kumimoji="0" sz="1800" b="0" i="0" u="none" strike="noStrike" kern="1200" cap="none" spc="-395"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tailored</a:t>
            </a:r>
            <a:r>
              <a:rPr kumimoji="0" sz="1800" b="0" i="0" u="none" strike="noStrike" kern="1200" cap="none" spc="10"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scenarios</a:t>
            </a:r>
            <a:r>
              <a:rPr kumimoji="0" sz="1800" b="0" i="0" u="none" strike="noStrike" kern="1200" cap="none" spc="-20" normalizeH="0" baseline="0" noProof="0" dirty="0">
                <a:ln>
                  <a:noFill/>
                </a:ln>
                <a:solidFill>
                  <a:srgbClr val="FFFFFF"/>
                </a:solidFill>
                <a:effectLst/>
                <a:uLnTx/>
                <a:uFillTx/>
                <a:latin typeface="Calibri"/>
                <a:ea typeface="+mn-ea"/>
                <a:cs typeface="Calibri"/>
              </a:rPr>
              <a:t> </a:t>
            </a:r>
            <a:r>
              <a:rPr kumimoji="0" sz="1800" b="0" i="0" u="none" strike="noStrike" kern="1200" cap="none" spc="-15" normalizeH="0" baseline="0" noProof="0" dirty="0">
                <a:ln>
                  <a:noFill/>
                </a:ln>
                <a:solidFill>
                  <a:srgbClr val="FFFFFF"/>
                </a:solidFill>
                <a:effectLst/>
                <a:uLnTx/>
                <a:uFillTx/>
                <a:latin typeface="Calibri"/>
                <a:ea typeface="+mn-ea"/>
                <a:cs typeface="Calibri"/>
              </a:rPr>
              <a:t>for</a:t>
            </a:r>
            <a:r>
              <a:rPr kumimoji="0" sz="1800" b="0" i="0" u="none" strike="noStrike" kern="1200" cap="none" spc="-20" normalizeH="0" baseline="0" noProof="0" dirty="0">
                <a:ln>
                  <a:noFill/>
                </a:ln>
                <a:solidFill>
                  <a:srgbClr val="FFFFFF"/>
                </a:solidFill>
                <a:effectLst/>
                <a:uLnTx/>
                <a:uFillTx/>
                <a:latin typeface="Calibri"/>
                <a:ea typeface="+mn-ea"/>
                <a:cs typeface="Calibri"/>
              </a:rPr>
              <a:t> state </a:t>
            </a:r>
            <a:r>
              <a:rPr kumimoji="0" sz="1800" b="0" i="0" u="none" strike="noStrike" kern="1200" cap="none" spc="-15"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or</a:t>
            </a:r>
            <a:r>
              <a:rPr kumimoji="0" sz="1800" b="0" i="0" u="none" strike="noStrike" kern="1200" cap="none" spc="0"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city</a:t>
            </a:r>
            <a:r>
              <a:rPr kumimoji="0" sz="1800" b="0" i="0" u="none" strike="noStrike" kern="1200" cap="none" spc="0"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charging </a:t>
            </a:r>
            <a:r>
              <a:rPr kumimoji="0" sz="1800" b="0" i="0" u="none" strike="noStrike" kern="1200" cap="none" spc="0"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infrastructure.</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3721353" y="639826"/>
            <a:ext cx="4624705" cy="1781810"/>
          </a:xfrm>
          <a:prstGeom prst="rect">
            <a:avLst/>
          </a:prstGeom>
        </p:spPr>
        <p:txBody>
          <a:bodyPr vert="horz" wrap="square" lIns="0" tIns="40005" rIns="0" bIns="0" rtlCol="0">
            <a:spAutoFit/>
          </a:bodyPr>
          <a:lstStyle/>
          <a:p>
            <a:pPr marL="12700" marR="5080" lvl="0" indent="0" algn="l" defTabSz="914400" rtl="0" eaLnBrk="1" fontAlgn="auto" latinLnBrk="0" hangingPunct="1">
              <a:lnSpc>
                <a:spcPct val="90000"/>
              </a:lnSpc>
              <a:spcBef>
                <a:spcPts val="315"/>
              </a:spcBef>
              <a:spcAft>
                <a:spcPts val="0"/>
              </a:spcAft>
              <a:buClrTx/>
              <a:buSzTx/>
              <a:buFontTx/>
              <a:buNone/>
              <a:tabLst/>
              <a:defRPr/>
            </a:pPr>
            <a:r>
              <a:rPr kumimoji="0" sz="1800" b="0" i="1" u="none" strike="noStrike" kern="1200" cap="none" spc="-10" normalizeH="0" baseline="0" noProof="0" dirty="0">
                <a:ln>
                  <a:noFill/>
                </a:ln>
                <a:solidFill>
                  <a:prstClr val="black"/>
                </a:solidFill>
                <a:effectLst/>
                <a:uLnTx/>
                <a:uFillTx/>
                <a:latin typeface="Calibri"/>
                <a:ea typeface="+mn-ea"/>
                <a:cs typeface="Calibri"/>
              </a:rPr>
              <a:t>“Municipal</a:t>
            </a:r>
            <a:r>
              <a:rPr kumimoji="0" sz="1800" b="0" i="1" u="none" strike="noStrike" kern="1200" cap="none" spc="10"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and</a:t>
            </a:r>
            <a:r>
              <a:rPr kumimoji="0" sz="1800" b="0" i="1" u="none" strike="noStrike" kern="1200" cap="none" spc="10"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regional</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governments </a:t>
            </a:r>
            <a:r>
              <a:rPr kumimoji="0" sz="1800" b="0" i="1" u="none" strike="noStrike" kern="1200" cap="none" spc="-10" normalizeH="0" baseline="0" noProof="0" dirty="0">
                <a:ln>
                  <a:noFill/>
                </a:ln>
                <a:solidFill>
                  <a:prstClr val="black"/>
                </a:solidFill>
                <a:effectLst/>
                <a:uLnTx/>
                <a:uFillTx/>
                <a:latin typeface="Calibri"/>
                <a:ea typeface="+mn-ea"/>
                <a:cs typeface="Calibri"/>
              </a:rPr>
              <a:t>typically</a:t>
            </a:r>
            <a:r>
              <a:rPr kumimoji="0" sz="1800" b="0" i="1" u="none" strike="noStrike" kern="1200" cap="none" spc="25"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do </a:t>
            </a:r>
            <a:r>
              <a:rPr kumimoji="0" sz="1800" b="0" i="1" u="none" strike="noStrike" kern="1200" cap="none" spc="-390"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not have the resources</a:t>
            </a:r>
            <a:r>
              <a:rPr kumimoji="0" sz="1800" b="0" i="1" u="none" strike="noStrike" kern="1200" cap="none" spc="20" normalizeH="0" baseline="0" noProof="0" dirty="0">
                <a:ln>
                  <a:noFill/>
                </a:ln>
                <a:solidFill>
                  <a:prstClr val="black"/>
                </a:solidFill>
                <a:effectLst/>
                <a:uLnTx/>
                <a:uFillTx/>
                <a:latin typeface="Calibri"/>
                <a:ea typeface="+mn-ea"/>
                <a:cs typeface="Calibri"/>
              </a:rPr>
              <a:t> </a:t>
            </a:r>
            <a:r>
              <a:rPr kumimoji="0" sz="1800" b="0" i="1" u="none" strike="noStrike" kern="1200" cap="none" spc="-15" normalizeH="0" baseline="0" noProof="0" dirty="0">
                <a:ln>
                  <a:noFill/>
                </a:ln>
                <a:solidFill>
                  <a:prstClr val="black"/>
                </a:solidFill>
                <a:effectLst/>
                <a:uLnTx/>
                <a:uFillTx/>
                <a:latin typeface="Calibri"/>
                <a:ea typeface="+mn-ea"/>
                <a:cs typeface="Calibri"/>
              </a:rPr>
              <a:t>to</a:t>
            </a:r>
            <a:r>
              <a:rPr kumimoji="0" sz="1800" b="0" i="1" u="none" strike="noStrike" kern="1200" cap="none" spc="-10" normalizeH="0" baseline="0" noProof="0" dirty="0">
                <a:ln>
                  <a:noFill/>
                </a:ln>
                <a:solidFill>
                  <a:prstClr val="black"/>
                </a:solidFill>
                <a:effectLst/>
                <a:uLnTx/>
                <a:uFillTx/>
                <a:latin typeface="Calibri"/>
                <a:ea typeface="+mn-ea"/>
                <a:cs typeface="Calibri"/>
              </a:rPr>
              <a:t> understand</a:t>
            </a:r>
            <a:r>
              <a:rPr kumimoji="0" sz="1800" b="0" i="1" u="none" strike="noStrike" kern="1200" cap="none" spc="15"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their </a:t>
            </a:r>
            <a:r>
              <a:rPr kumimoji="0" sz="1800" b="0" i="1" u="none" strike="noStrike" kern="1200" cap="none" spc="0" normalizeH="0" baseline="0" noProof="0" dirty="0">
                <a:ln>
                  <a:noFill/>
                </a:ln>
                <a:solidFill>
                  <a:prstClr val="black"/>
                </a:solidFill>
                <a:effectLst/>
                <a:uLnTx/>
                <a:uFillTx/>
                <a:latin typeface="Calibri"/>
                <a:ea typeface="+mn-ea"/>
                <a:cs typeface="Calibri"/>
              </a:rPr>
              <a:t> </a:t>
            </a:r>
            <a:r>
              <a:rPr kumimoji="0" sz="1800" b="0" i="1" u="none" strike="noStrike" kern="1200" cap="none" spc="-10" normalizeH="0" baseline="0" noProof="0" dirty="0">
                <a:ln>
                  <a:noFill/>
                </a:ln>
                <a:solidFill>
                  <a:prstClr val="black"/>
                </a:solidFill>
                <a:effectLst/>
                <a:uLnTx/>
                <a:uFillTx/>
                <a:latin typeface="Calibri"/>
                <a:ea typeface="+mn-ea"/>
                <a:cs typeface="Calibri"/>
              </a:rPr>
              <a:t>charging</a:t>
            </a:r>
            <a:r>
              <a:rPr kumimoji="0" sz="1800" b="0" i="1" u="none" strike="noStrike" kern="1200" cap="none" spc="15" normalizeH="0" baseline="0" noProof="0" dirty="0">
                <a:ln>
                  <a:noFill/>
                </a:ln>
                <a:solidFill>
                  <a:prstClr val="black"/>
                </a:solidFill>
                <a:effectLst/>
                <a:uLnTx/>
                <a:uFillTx/>
                <a:latin typeface="Calibri"/>
                <a:ea typeface="+mn-ea"/>
                <a:cs typeface="Calibri"/>
              </a:rPr>
              <a:t> </a:t>
            </a:r>
            <a:r>
              <a:rPr kumimoji="0" sz="1800" b="0" i="1" u="none" strike="noStrike" kern="1200" cap="none" spc="-10" normalizeH="0" baseline="0" noProof="0" dirty="0">
                <a:ln>
                  <a:noFill/>
                </a:ln>
                <a:solidFill>
                  <a:prstClr val="black"/>
                </a:solidFill>
                <a:effectLst/>
                <a:uLnTx/>
                <a:uFillTx/>
                <a:latin typeface="Calibri"/>
                <a:ea typeface="+mn-ea"/>
                <a:cs typeface="Calibri"/>
              </a:rPr>
              <a:t>infrastructure</a:t>
            </a:r>
            <a:r>
              <a:rPr kumimoji="0" sz="1800" b="0" i="1" u="none" strike="noStrike" kern="1200" cap="none" spc="25"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needs. Having</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0" normalizeH="0" baseline="0" noProof="0" dirty="0">
                <a:ln>
                  <a:noFill/>
                </a:ln>
                <a:solidFill>
                  <a:prstClr val="black"/>
                </a:solidFill>
                <a:effectLst/>
                <a:uLnTx/>
                <a:uFillTx/>
                <a:latin typeface="Calibri"/>
                <a:ea typeface="+mn-ea"/>
                <a:cs typeface="Calibri"/>
              </a:rPr>
              <a:t>a</a:t>
            </a:r>
            <a:r>
              <a:rPr kumimoji="0" sz="1800" b="0" i="1" u="none" strike="noStrike" kern="1200" cap="none" spc="10"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quick </a:t>
            </a:r>
            <a:r>
              <a:rPr kumimoji="0" sz="1800" b="0" i="1" u="none" strike="noStrike" kern="1200" cap="none" spc="0"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online</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10" normalizeH="0" baseline="0" noProof="0" dirty="0">
                <a:ln>
                  <a:noFill/>
                </a:ln>
                <a:solidFill>
                  <a:prstClr val="black"/>
                </a:solidFill>
                <a:effectLst/>
                <a:uLnTx/>
                <a:uFillTx/>
                <a:latin typeface="Calibri"/>
                <a:ea typeface="+mn-ea"/>
                <a:cs typeface="Calibri"/>
              </a:rPr>
              <a:t>tool</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0" normalizeH="0" baseline="0" noProof="0" dirty="0">
                <a:ln>
                  <a:noFill/>
                </a:ln>
                <a:solidFill>
                  <a:prstClr val="black"/>
                </a:solidFill>
                <a:effectLst/>
                <a:uLnTx/>
                <a:uFillTx/>
                <a:latin typeface="Calibri"/>
                <a:ea typeface="+mn-ea"/>
                <a:cs typeface="Calibri"/>
              </a:rPr>
              <a:t>that</a:t>
            </a:r>
            <a:r>
              <a:rPr kumimoji="0" sz="1800" b="0" i="1" u="none" strike="noStrike" kern="1200" cap="none" spc="-5" normalizeH="0" baseline="0" noProof="0" dirty="0">
                <a:ln>
                  <a:noFill/>
                </a:ln>
                <a:solidFill>
                  <a:prstClr val="black"/>
                </a:solidFill>
                <a:effectLst/>
                <a:uLnTx/>
                <a:uFillTx/>
                <a:latin typeface="Calibri"/>
                <a:ea typeface="+mn-ea"/>
                <a:cs typeface="Calibri"/>
              </a:rPr>
              <a:t> gives</a:t>
            </a:r>
            <a:r>
              <a:rPr kumimoji="0" sz="1800" b="0" i="1" u="none" strike="noStrike" kern="1200" cap="none" spc="10" normalizeH="0" baseline="0" noProof="0" dirty="0">
                <a:ln>
                  <a:noFill/>
                </a:ln>
                <a:solidFill>
                  <a:prstClr val="black"/>
                </a:solidFill>
                <a:effectLst/>
                <a:uLnTx/>
                <a:uFillTx/>
                <a:latin typeface="Calibri"/>
                <a:ea typeface="+mn-ea"/>
                <a:cs typeface="Calibri"/>
              </a:rPr>
              <a:t> </a:t>
            </a:r>
            <a:r>
              <a:rPr kumimoji="0" sz="1800" b="0" i="1" u="none" strike="noStrike" kern="1200" cap="none" spc="0" normalizeH="0" baseline="0" noProof="0" dirty="0">
                <a:ln>
                  <a:noFill/>
                </a:ln>
                <a:solidFill>
                  <a:prstClr val="black"/>
                </a:solidFill>
                <a:effectLst/>
                <a:uLnTx/>
                <a:uFillTx/>
                <a:latin typeface="Calibri"/>
                <a:ea typeface="+mn-ea"/>
                <a:cs typeface="Calibri"/>
              </a:rPr>
              <a:t>a</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10" normalizeH="0" baseline="0" noProof="0" dirty="0">
                <a:ln>
                  <a:noFill/>
                </a:ln>
                <a:solidFill>
                  <a:prstClr val="black"/>
                </a:solidFill>
                <a:effectLst/>
                <a:uLnTx/>
                <a:uFillTx/>
                <a:latin typeface="Calibri"/>
                <a:ea typeface="+mn-ea"/>
                <a:cs typeface="Calibri"/>
              </a:rPr>
              <a:t>ballpark</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10" normalizeH="0" baseline="0" noProof="0" dirty="0">
                <a:ln>
                  <a:noFill/>
                </a:ln>
                <a:solidFill>
                  <a:prstClr val="black"/>
                </a:solidFill>
                <a:effectLst/>
                <a:uLnTx/>
                <a:uFillTx/>
                <a:latin typeface="Calibri"/>
                <a:ea typeface="+mn-ea"/>
                <a:cs typeface="Calibri"/>
              </a:rPr>
              <a:t>estimate</a:t>
            </a:r>
            <a:r>
              <a:rPr kumimoji="0" sz="1800" b="0" i="1" u="none" strike="noStrike" kern="1200" cap="none" spc="25"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of </a:t>
            </a:r>
            <a:r>
              <a:rPr kumimoji="0" sz="1800" b="0" i="1" u="none" strike="noStrike" kern="1200" cap="none" spc="0" normalizeH="0" baseline="0" noProof="0" dirty="0">
                <a:ln>
                  <a:noFill/>
                </a:ln>
                <a:solidFill>
                  <a:prstClr val="black"/>
                </a:solidFill>
                <a:effectLst/>
                <a:uLnTx/>
                <a:uFillTx/>
                <a:latin typeface="Calibri"/>
                <a:ea typeface="+mn-ea"/>
                <a:cs typeface="Calibri"/>
              </a:rPr>
              <a:t> </a:t>
            </a:r>
            <a:r>
              <a:rPr kumimoji="0" sz="1800" b="0" i="1" u="none" strike="noStrike" kern="1200" cap="none" spc="-10" normalizeH="0" baseline="0" noProof="0" dirty="0">
                <a:ln>
                  <a:noFill/>
                </a:ln>
                <a:solidFill>
                  <a:prstClr val="black"/>
                </a:solidFill>
                <a:effectLst/>
                <a:uLnTx/>
                <a:uFillTx/>
                <a:latin typeface="Calibri"/>
                <a:ea typeface="+mn-ea"/>
                <a:cs typeface="Calibri"/>
              </a:rPr>
              <a:t>charging</a:t>
            </a:r>
            <a:r>
              <a:rPr kumimoji="0" sz="1800" b="0" i="1" u="none" strike="noStrike" kern="1200" cap="none" spc="15"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needs</a:t>
            </a:r>
            <a:r>
              <a:rPr kumimoji="0" sz="1800" b="0" i="1" u="none" strike="noStrike" kern="1200" cap="none" spc="-15" normalizeH="0" baseline="0" noProof="0" dirty="0">
                <a:ln>
                  <a:noFill/>
                </a:ln>
                <a:solidFill>
                  <a:prstClr val="black"/>
                </a:solidFill>
                <a:effectLst/>
                <a:uLnTx/>
                <a:uFillTx/>
                <a:latin typeface="Calibri"/>
                <a:ea typeface="+mn-ea"/>
                <a:cs typeface="Calibri"/>
              </a:rPr>
              <a:t> </a:t>
            </a:r>
            <a:r>
              <a:rPr kumimoji="0" sz="1800" b="0" i="1" u="none" strike="noStrike" kern="1200" cap="none" spc="0" normalizeH="0" baseline="0" noProof="0" dirty="0">
                <a:ln>
                  <a:noFill/>
                </a:ln>
                <a:solidFill>
                  <a:prstClr val="black"/>
                </a:solidFill>
                <a:effectLst/>
                <a:uLnTx/>
                <a:uFillTx/>
                <a:latin typeface="Calibri"/>
                <a:ea typeface="+mn-ea"/>
                <a:cs typeface="Calibri"/>
              </a:rPr>
              <a:t>is a</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deeply helpful service.</a:t>
            </a:r>
            <a:r>
              <a:rPr kumimoji="0" sz="1800" b="0" i="1" u="none" strike="noStrike" kern="1200" cap="none" spc="15" normalizeH="0" baseline="0" noProof="0" dirty="0">
                <a:ln>
                  <a:noFill/>
                </a:ln>
                <a:solidFill>
                  <a:prstClr val="black"/>
                </a:solidFill>
                <a:effectLst/>
                <a:uLnTx/>
                <a:uFillTx/>
                <a:latin typeface="Calibri"/>
                <a:ea typeface="+mn-ea"/>
                <a:cs typeface="Calibri"/>
              </a:rPr>
              <a:t> </a:t>
            </a:r>
            <a:r>
              <a:rPr kumimoji="0" sz="1800" b="0" i="1" u="none" strike="noStrike" kern="1200" cap="none" spc="0" normalizeH="0" baseline="0" noProof="0" dirty="0">
                <a:ln>
                  <a:noFill/>
                </a:ln>
                <a:solidFill>
                  <a:prstClr val="black"/>
                </a:solidFill>
                <a:effectLst/>
                <a:uLnTx/>
                <a:uFillTx/>
                <a:latin typeface="Calibri"/>
                <a:ea typeface="+mn-ea"/>
                <a:cs typeface="Calibri"/>
              </a:rPr>
              <a:t>I’ve </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witnessed</a:t>
            </a:r>
            <a:r>
              <a:rPr kumimoji="0" sz="1800" b="0" i="1" u="none" strike="noStrike" kern="1200" cap="none" spc="25" normalizeH="0" baseline="0" noProof="0" dirty="0">
                <a:ln>
                  <a:noFill/>
                </a:ln>
                <a:solidFill>
                  <a:prstClr val="black"/>
                </a:solidFill>
                <a:effectLst/>
                <a:uLnTx/>
                <a:uFillTx/>
                <a:latin typeface="Calibri"/>
                <a:ea typeface="+mn-ea"/>
                <a:cs typeface="Calibri"/>
              </a:rPr>
              <a:t> </a:t>
            </a:r>
            <a:r>
              <a:rPr kumimoji="0" sz="1800" b="0" i="1" u="none" strike="noStrike" kern="1200" cap="none" spc="-10" normalizeH="0" baseline="0" noProof="0" dirty="0">
                <a:ln>
                  <a:noFill/>
                </a:ln>
                <a:solidFill>
                  <a:prstClr val="black"/>
                </a:solidFill>
                <a:effectLst/>
                <a:uLnTx/>
                <a:uFillTx/>
                <a:latin typeface="Calibri"/>
                <a:ea typeface="+mn-ea"/>
                <a:cs typeface="Calibri"/>
              </a:rPr>
              <a:t>first-hand</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0" normalizeH="0" baseline="0" noProof="0" dirty="0">
                <a:ln>
                  <a:noFill/>
                </a:ln>
                <a:solidFill>
                  <a:prstClr val="black"/>
                </a:solidFill>
                <a:effectLst/>
                <a:uLnTx/>
                <a:uFillTx/>
                <a:latin typeface="Calibri"/>
                <a:ea typeface="+mn-ea"/>
                <a:cs typeface="Calibri"/>
              </a:rPr>
              <a:t>the </a:t>
            </a:r>
            <a:r>
              <a:rPr kumimoji="0" sz="1800" b="0" i="1" u="none" strike="noStrike" kern="1200" cap="none" spc="-10" normalizeH="0" baseline="0" noProof="0" dirty="0">
                <a:ln>
                  <a:noFill/>
                </a:ln>
                <a:solidFill>
                  <a:prstClr val="black"/>
                </a:solidFill>
                <a:effectLst/>
                <a:uLnTx/>
                <a:uFillTx/>
                <a:latin typeface="Calibri"/>
                <a:ea typeface="+mn-ea"/>
                <a:cs typeface="Calibri"/>
              </a:rPr>
              <a:t>amazement</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when</a:t>
            </a:r>
            <a:r>
              <a:rPr kumimoji="0" sz="1800" b="0" i="1" u="none" strike="noStrike" kern="1200" cap="none" spc="15"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city </a:t>
            </a:r>
            <a:r>
              <a:rPr kumimoji="0" sz="1800" b="0" i="1" u="none" strike="noStrike" kern="1200" cap="none" spc="0"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level</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10" normalizeH="0" baseline="0" noProof="0" dirty="0">
                <a:ln>
                  <a:noFill/>
                </a:ln>
                <a:solidFill>
                  <a:prstClr val="black"/>
                </a:solidFill>
                <a:effectLst/>
                <a:uLnTx/>
                <a:uFillTx/>
                <a:latin typeface="Calibri"/>
                <a:ea typeface="+mn-ea"/>
                <a:cs typeface="Calibri"/>
              </a:rPr>
              <a:t>sustainability</a:t>
            </a:r>
            <a:r>
              <a:rPr kumimoji="0" sz="1800" b="0" i="1" u="none" strike="noStrike" kern="1200" cap="none" spc="25" normalizeH="0" baseline="0" noProof="0" dirty="0">
                <a:ln>
                  <a:noFill/>
                </a:ln>
                <a:solidFill>
                  <a:prstClr val="black"/>
                </a:solidFill>
                <a:effectLst/>
                <a:uLnTx/>
                <a:uFillTx/>
                <a:latin typeface="Calibri"/>
                <a:ea typeface="+mn-ea"/>
                <a:cs typeface="Calibri"/>
              </a:rPr>
              <a:t> </a:t>
            </a:r>
            <a:r>
              <a:rPr kumimoji="0" sz="1800" b="0" i="1" u="none" strike="noStrike" kern="1200" cap="none" spc="-15" normalizeH="0" baseline="0" noProof="0" dirty="0">
                <a:ln>
                  <a:noFill/>
                </a:ln>
                <a:solidFill>
                  <a:prstClr val="black"/>
                </a:solidFill>
                <a:effectLst/>
                <a:uLnTx/>
                <a:uFillTx/>
                <a:latin typeface="Calibri"/>
                <a:ea typeface="+mn-ea"/>
                <a:cs typeface="Calibri"/>
              </a:rPr>
              <a:t>staff</a:t>
            </a:r>
            <a:r>
              <a:rPr kumimoji="0" sz="1800" b="0" i="1" u="none" strike="noStrike" kern="1200" cap="none" spc="15" normalizeH="0" baseline="0" noProof="0" dirty="0">
                <a:ln>
                  <a:noFill/>
                </a:ln>
                <a:solidFill>
                  <a:prstClr val="black"/>
                </a:solidFill>
                <a:effectLst/>
                <a:uLnTx/>
                <a:uFillTx/>
                <a:latin typeface="Calibri"/>
                <a:ea typeface="+mn-ea"/>
                <a:cs typeface="Calibri"/>
              </a:rPr>
              <a:t> </a:t>
            </a:r>
            <a:r>
              <a:rPr kumimoji="0" sz="1800" b="0" i="1" u="none" strike="noStrike" kern="1200" cap="none" spc="-10" normalizeH="0" baseline="0" noProof="0" dirty="0">
                <a:ln>
                  <a:noFill/>
                </a:ln>
                <a:solidFill>
                  <a:prstClr val="black"/>
                </a:solidFill>
                <a:effectLst/>
                <a:uLnTx/>
                <a:uFillTx/>
                <a:latin typeface="Calibri"/>
                <a:ea typeface="+mn-ea"/>
                <a:cs typeface="Calibri"/>
              </a:rPr>
              <a:t>first</a:t>
            </a:r>
            <a:r>
              <a:rPr kumimoji="0" sz="1800" b="0" i="1" u="none" strike="noStrike" kern="1200" cap="none" spc="0"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use</a:t>
            </a:r>
            <a:r>
              <a:rPr kumimoji="0" sz="1800" b="0" i="1" u="none" strike="noStrike" kern="1200" cap="none" spc="15"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EVI-Pro </a:t>
            </a:r>
            <a:r>
              <a:rPr kumimoji="0" sz="1800" b="0" i="1" u="none" strike="noStrike" kern="1200" cap="none" spc="-30" normalizeH="0" baseline="0" noProof="0" dirty="0">
                <a:ln>
                  <a:noFill/>
                </a:ln>
                <a:solidFill>
                  <a:prstClr val="black"/>
                </a:solidFill>
                <a:effectLst/>
                <a:uLnTx/>
                <a:uFillTx/>
                <a:latin typeface="Calibri"/>
                <a:ea typeface="+mn-ea"/>
                <a:cs typeface="Calibri"/>
              </a:rPr>
              <a:t>Lite.”</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5132959" y="2819780"/>
            <a:ext cx="325564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1" u="none" strike="noStrike" kern="1200" cap="none" spc="-5" normalizeH="0" baseline="0" noProof="0" dirty="0">
                <a:ln>
                  <a:noFill/>
                </a:ln>
                <a:solidFill>
                  <a:prstClr val="black"/>
                </a:solidFill>
                <a:effectLst/>
                <a:uLnTx/>
                <a:uFillTx/>
                <a:latin typeface="Calibri"/>
                <a:ea typeface="+mn-ea"/>
                <a:cs typeface="Calibri"/>
              </a:rPr>
              <a:t>-DOE</a:t>
            </a:r>
            <a:r>
              <a:rPr kumimoji="0" sz="1800" b="1" i="1" u="none" strike="noStrike" kern="1200" cap="none" spc="-25" normalizeH="0" baseline="0" noProof="0" dirty="0">
                <a:ln>
                  <a:noFill/>
                </a:ln>
                <a:solidFill>
                  <a:prstClr val="black"/>
                </a:solidFill>
                <a:effectLst/>
                <a:uLnTx/>
                <a:uFillTx/>
                <a:latin typeface="Calibri"/>
                <a:ea typeface="+mn-ea"/>
                <a:cs typeface="Calibri"/>
              </a:rPr>
              <a:t> </a:t>
            </a:r>
            <a:r>
              <a:rPr kumimoji="0" sz="1800" b="1" i="1" u="none" strike="noStrike" kern="1200" cap="none" spc="0" normalizeH="0" baseline="0" noProof="0" dirty="0">
                <a:ln>
                  <a:noFill/>
                </a:ln>
                <a:solidFill>
                  <a:prstClr val="black"/>
                </a:solidFill>
                <a:effectLst/>
                <a:uLnTx/>
                <a:uFillTx/>
                <a:latin typeface="Calibri"/>
                <a:ea typeface="+mn-ea"/>
                <a:cs typeface="Calibri"/>
              </a:rPr>
              <a:t>2019</a:t>
            </a:r>
            <a:r>
              <a:rPr kumimoji="0" sz="1800" b="1" i="1" u="none" strike="noStrike" kern="1200" cap="none" spc="-25" normalizeH="0" baseline="0" noProof="0" dirty="0">
                <a:ln>
                  <a:noFill/>
                </a:ln>
                <a:solidFill>
                  <a:prstClr val="black"/>
                </a:solidFill>
                <a:effectLst/>
                <a:uLnTx/>
                <a:uFillTx/>
                <a:latin typeface="Calibri"/>
                <a:ea typeface="+mn-ea"/>
                <a:cs typeface="Calibri"/>
              </a:rPr>
              <a:t> </a:t>
            </a:r>
            <a:r>
              <a:rPr kumimoji="0" sz="1800" b="1" i="1" u="none" strike="noStrike" kern="1200" cap="none" spc="0" normalizeH="0" baseline="0" noProof="0" dirty="0">
                <a:ln>
                  <a:noFill/>
                </a:ln>
                <a:solidFill>
                  <a:prstClr val="black"/>
                </a:solidFill>
                <a:effectLst/>
                <a:uLnTx/>
                <a:uFillTx/>
                <a:latin typeface="Calibri"/>
                <a:ea typeface="+mn-ea"/>
                <a:cs typeface="Calibri"/>
              </a:rPr>
              <a:t>Annual</a:t>
            </a:r>
            <a:r>
              <a:rPr kumimoji="0" sz="1800" b="1" i="1" u="none" strike="noStrike" kern="1200" cap="none" spc="-5" normalizeH="0" baseline="0" noProof="0" dirty="0">
                <a:ln>
                  <a:noFill/>
                </a:ln>
                <a:solidFill>
                  <a:prstClr val="black"/>
                </a:solidFill>
                <a:effectLst/>
                <a:uLnTx/>
                <a:uFillTx/>
                <a:latin typeface="Calibri"/>
                <a:ea typeface="+mn-ea"/>
                <a:cs typeface="Calibri"/>
              </a:rPr>
              <a:t> </a:t>
            </a:r>
            <a:r>
              <a:rPr kumimoji="0" sz="1800" b="1" i="1" u="none" strike="noStrike" kern="1200" cap="none" spc="0" normalizeH="0" baseline="0" noProof="0" dirty="0">
                <a:ln>
                  <a:noFill/>
                </a:ln>
                <a:solidFill>
                  <a:prstClr val="black"/>
                </a:solidFill>
                <a:effectLst/>
                <a:uLnTx/>
                <a:uFillTx/>
                <a:latin typeface="Calibri"/>
                <a:ea typeface="+mn-ea"/>
                <a:cs typeface="Calibri"/>
              </a:rPr>
              <a:t>Merit</a:t>
            </a:r>
            <a:r>
              <a:rPr kumimoji="0" sz="1800" b="1" i="1" u="none" strike="noStrike" kern="1200" cap="none" spc="-15" normalizeH="0" baseline="0" noProof="0" dirty="0">
                <a:ln>
                  <a:noFill/>
                </a:ln>
                <a:solidFill>
                  <a:prstClr val="black"/>
                </a:solidFill>
                <a:effectLst/>
                <a:uLnTx/>
                <a:uFillTx/>
                <a:latin typeface="Calibri"/>
                <a:ea typeface="+mn-ea"/>
                <a:cs typeface="Calibri"/>
              </a:rPr>
              <a:t> </a:t>
            </a:r>
            <a:r>
              <a:rPr kumimoji="0" sz="1800" b="1" i="1" u="none" strike="noStrike" kern="1200" cap="none" spc="-10" normalizeH="0" baseline="0" noProof="0" dirty="0">
                <a:ln>
                  <a:noFill/>
                </a:ln>
                <a:solidFill>
                  <a:prstClr val="black"/>
                </a:solidFill>
                <a:effectLst/>
                <a:uLnTx/>
                <a:uFillTx/>
                <a:latin typeface="Calibri"/>
                <a:ea typeface="+mn-ea"/>
                <a:cs typeface="Calibri"/>
              </a:rPr>
              <a:t>Reviewer</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7" name="object 7"/>
          <p:cNvPicPr/>
          <p:nvPr/>
        </p:nvPicPr>
        <p:blipFill>
          <a:blip r:embed="rId2" cstate="print"/>
          <a:stretch>
            <a:fillRect/>
          </a:stretch>
        </p:blipFill>
        <p:spPr>
          <a:xfrm>
            <a:off x="3287267" y="4024883"/>
            <a:ext cx="5826251" cy="1114043"/>
          </a:xfrm>
          <a:prstGeom prst="rect">
            <a:avLst/>
          </a:prstGeom>
        </p:spPr>
      </p:pic>
      <p:sp>
        <p:nvSpPr>
          <p:cNvPr id="8" name="object 8"/>
          <p:cNvSpPr txBox="1"/>
          <p:nvPr/>
        </p:nvSpPr>
        <p:spPr>
          <a:xfrm>
            <a:off x="8398256" y="4892675"/>
            <a:ext cx="553085" cy="127635"/>
          </a:xfrm>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prstClr val="black"/>
                </a:solidFill>
                <a:effectLst/>
                <a:uLnTx/>
                <a:uFillTx/>
                <a:latin typeface="Calibri"/>
                <a:ea typeface="+mn-ea"/>
                <a:cs typeface="Calibri"/>
              </a:rPr>
              <a:t>NREL</a:t>
            </a:r>
            <a:r>
              <a:rPr kumimoji="0" sz="800" b="0" i="0" u="none" strike="noStrike" kern="1200" cap="none" spc="310"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  </a:t>
            </a:r>
            <a:r>
              <a:rPr kumimoji="0" sz="800" b="0" i="0" u="none" strike="noStrike" kern="1200" cap="none" spc="114" normalizeH="0" baseline="0" noProof="0" dirty="0">
                <a:ln>
                  <a:noFill/>
                </a:ln>
                <a:solidFill>
                  <a:prstClr val="black"/>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prstClr val="black"/>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109</a:t>
            </a:fld>
            <a:endParaRPr kumimoji="0" sz="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720835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p:txBody>
          <a:bodyPr/>
          <a:lstStyle/>
          <a:p>
            <a:r>
              <a:rPr lang="en-US"/>
              <a:t>2 Sets of Weather Data = 2 Sets of EULPs</a:t>
            </a:r>
          </a:p>
        </p:txBody>
      </p:sp>
      <p:sp>
        <p:nvSpPr>
          <p:cNvPr id="3" name="TextBox 2">
            <a:extLst>
              <a:ext uri="{FF2B5EF4-FFF2-40B4-BE49-F238E27FC236}">
                <a16:creationId xmlns:a16="http://schemas.microsoft.com/office/drawing/2014/main" id="{1CF0EC7E-C57E-4D6D-8938-642E21E336EA}"/>
              </a:ext>
            </a:extLst>
          </p:cNvPr>
          <p:cNvSpPr txBox="1"/>
          <p:nvPr/>
        </p:nvSpPr>
        <p:spPr>
          <a:xfrm>
            <a:off x="457199" y="1169071"/>
            <a:ext cx="4785362" cy="2677656"/>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33333"/>
                </a:solidFill>
                <a:effectLst/>
                <a:uLnTx/>
                <a:uFillTx/>
                <a:latin typeface="Calibri"/>
                <a:ea typeface="+mn-ea"/>
                <a:cs typeface="+mn-cs"/>
              </a:rPr>
              <a:t>Typical Meteorological Year (TMY3)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Widely accepted/expected by utilities, regulators, etc.</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Weather is not coordinated across regions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3333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33333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333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3333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33333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3333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33333"/>
                </a:solidFill>
                <a:effectLst/>
                <a:uLnTx/>
                <a:uFillTx/>
                <a:latin typeface="Calibri"/>
                <a:ea typeface="+mn-ea"/>
                <a:cs typeface="+mn-cs"/>
              </a:rPr>
              <a:t>Actual Meteorological Year (AMY)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Using 2018 NOAA data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333333"/>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3E600A29-A45F-43B0-968E-4130EAD464A6}"/>
              </a:ext>
            </a:extLst>
          </p:cNvPr>
          <p:cNvGraphicFramePr>
            <a:graphicFrameLocks noGrp="1"/>
          </p:cNvGraphicFramePr>
          <p:nvPr>
            <p:extLst>
              <p:ext uri="{D42A27DB-BD31-4B8C-83A1-F6EECF244321}">
                <p14:modId xmlns:p14="http://schemas.microsoft.com/office/powerpoint/2010/main" val="3040897284"/>
              </p:ext>
            </p:extLst>
          </p:nvPr>
        </p:nvGraphicFramePr>
        <p:xfrm>
          <a:off x="1122045" y="1935680"/>
          <a:ext cx="2571750" cy="1028700"/>
        </p:xfrm>
        <a:graphic>
          <a:graphicData uri="http://schemas.openxmlformats.org/drawingml/2006/table">
            <a:tbl>
              <a:tblPr firstRow="1" firstCol="1">
                <a:tableStyleId>{616DA210-FB5B-4158-B5E0-FEB733F419BA}</a:tableStyleId>
              </a:tblPr>
              <a:tblGrid>
                <a:gridCol w="847725">
                  <a:extLst>
                    <a:ext uri="{9D8B030D-6E8A-4147-A177-3AD203B41FA5}">
                      <a16:colId xmlns:a16="http://schemas.microsoft.com/office/drawing/2014/main" val="3262597488"/>
                    </a:ext>
                  </a:extLst>
                </a:gridCol>
                <a:gridCol w="866775">
                  <a:extLst>
                    <a:ext uri="{9D8B030D-6E8A-4147-A177-3AD203B41FA5}">
                      <a16:colId xmlns:a16="http://schemas.microsoft.com/office/drawing/2014/main" val="1381386118"/>
                    </a:ext>
                  </a:extLst>
                </a:gridCol>
                <a:gridCol w="857250">
                  <a:extLst>
                    <a:ext uri="{9D8B030D-6E8A-4147-A177-3AD203B41FA5}">
                      <a16:colId xmlns:a16="http://schemas.microsoft.com/office/drawing/2014/main" val="159934773"/>
                    </a:ext>
                  </a:extLst>
                </a:gridCol>
              </a:tblGrid>
              <a:tr h="0">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Weather Data from Year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716365173"/>
                  </a:ext>
                </a:extLst>
              </a:tr>
              <a:tr h="0">
                <a:tc>
                  <a:txBody>
                    <a:bodyPr/>
                    <a:lstStyle/>
                    <a:p>
                      <a:pPr marL="0" marR="0">
                        <a:lnSpc>
                          <a:spcPct val="107000"/>
                        </a:lnSpc>
                        <a:spcBef>
                          <a:spcPts val="0"/>
                        </a:spcBef>
                        <a:spcAft>
                          <a:spcPts val="0"/>
                        </a:spcAft>
                      </a:pPr>
                      <a:r>
                        <a:rPr lang="en-US" sz="1100">
                          <a:effectLst/>
                        </a:rPr>
                        <a:t>Month</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Denver, CO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Boulder, CO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62035844"/>
                  </a:ext>
                </a:extLst>
              </a:tr>
              <a:tr h="0">
                <a:tc>
                  <a:txBody>
                    <a:bodyPr/>
                    <a:lstStyle/>
                    <a:p>
                      <a:pPr marL="0" marR="0">
                        <a:lnSpc>
                          <a:spcPct val="107000"/>
                        </a:lnSpc>
                        <a:spcBef>
                          <a:spcPts val="0"/>
                        </a:spcBef>
                        <a:spcAft>
                          <a:spcPts val="0"/>
                        </a:spcAft>
                      </a:pPr>
                      <a:r>
                        <a:rPr lang="en-US" sz="1100">
                          <a:effectLst/>
                        </a:rPr>
                        <a:t>January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1995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1987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30191312"/>
                  </a:ext>
                </a:extLst>
              </a:tr>
              <a:tr h="0">
                <a:tc>
                  <a:txBody>
                    <a:bodyPr/>
                    <a:lstStyle/>
                    <a:p>
                      <a:pPr marL="0" marR="0">
                        <a:lnSpc>
                          <a:spcPct val="107000"/>
                        </a:lnSpc>
                        <a:spcBef>
                          <a:spcPts val="0"/>
                        </a:spcBef>
                        <a:spcAft>
                          <a:spcPts val="0"/>
                        </a:spcAft>
                      </a:pPr>
                      <a:r>
                        <a:rPr lang="en-US" sz="1100">
                          <a:effectLst/>
                        </a:rPr>
                        <a:t>February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1994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1990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70743335"/>
                  </a:ext>
                </a:extLst>
              </a:tr>
              <a:tr h="0">
                <a:tc>
                  <a:txBody>
                    <a:bodyPr/>
                    <a:lstStyle/>
                    <a:p>
                      <a:pPr marL="0" marR="0">
                        <a:lnSpc>
                          <a:spcPct val="107000"/>
                        </a:lnSpc>
                        <a:spcBef>
                          <a:spcPts val="0"/>
                        </a:spcBef>
                        <a:spcAft>
                          <a:spcPts val="0"/>
                        </a:spcAft>
                      </a:pPr>
                      <a:r>
                        <a:rPr lang="en-US" sz="1100">
                          <a:effectLst/>
                        </a:rPr>
                        <a:t>March</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1991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1981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06845308"/>
                  </a:ext>
                </a:extLst>
              </a:tr>
              <a:tr h="0">
                <a:tc>
                  <a:txBody>
                    <a:bodyPr/>
                    <a:lstStyle/>
                    <a:p>
                      <a:pPr marL="0" marR="0">
                        <a:lnSpc>
                          <a:spcPct val="107000"/>
                        </a:lnSpc>
                        <a:spcBef>
                          <a:spcPts val="0"/>
                        </a:spcBef>
                        <a:spcAft>
                          <a:spcPts val="0"/>
                        </a:spcAft>
                      </a:pPr>
                      <a:r>
                        <a:rPr lang="en-US" sz="1100">
                          <a:effectLst/>
                        </a:rPr>
                        <a:t>April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1999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1986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89294625"/>
                  </a:ext>
                </a:extLst>
              </a:tr>
            </a:tbl>
          </a:graphicData>
        </a:graphic>
      </p:graphicFrame>
      <p:sp>
        <p:nvSpPr>
          <p:cNvPr id="16" name="TextBox 15">
            <a:extLst>
              <a:ext uri="{FF2B5EF4-FFF2-40B4-BE49-F238E27FC236}">
                <a16:creationId xmlns:a16="http://schemas.microsoft.com/office/drawing/2014/main" id="{4FEF357B-25F2-4D34-9EFF-6C0B0288BC63}"/>
              </a:ext>
            </a:extLst>
          </p:cNvPr>
          <p:cNvSpPr txBox="1"/>
          <p:nvPr/>
        </p:nvSpPr>
        <p:spPr>
          <a:xfrm>
            <a:off x="5440680" y="1169071"/>
            <a:ext cx="3581400" cy="20313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33333"/>
                </a:solidFill>
                <a:effectLst/>
                <a:uLnTx/>
                <a:uFillTx/>
                <a:latin typeface="Calibri"/>
                <a:ea typeface="+mn-ea"/>
                <a:cs typeface="+mn-cs"/>
              </a:rPr>
              <a:t>Format: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CSV timeseries data for each location used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Dry bulb temperature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Relative humidity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Solar direct normal irradiation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Solar diffuse horizontal irradiation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Wind speed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Building characteristics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Location used for each Model</a:t>
            </a:r>
          </a:p>
        </p:txBody>
      </p:sp>
      <p:sp>
        <p:nvSpPr>
          <p:cNvPr id="17" name="Speech Bubble: Rectangle 16">
            <a:extLst>
              <a:ext uri="{FF2B5EF4-FFF2-40B4-BE49-F238E27FC236}">
                <a16:creationId xmlns:a16="http://schemas.microsoft.com/office/drawing/2014/main" id="{B490BD92-4947-45C1-A9DA-9211CC472303}"/>
              </a:ext>
            </a:extLst>
          </p:cNvPr>
          <p:cNvSpPr/>
          <p:nvPr/>
        </p:nvSpPr>
        <p:spPr>
          <a:xfrm>
            <a:off x="3762375" y="3706698"/>
            <a:ext cx="2766521" cy="1175191"/>
          </a:xfrm>
          <a:prstGeom prst="wedgeRectCallout">
            <a:avLst>
              <a:gd name="adj1" fmla="val -62189"/>
              <a:gd name="adj2" fmla="val -117762"/>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2 locations 40 miles apart use data from different years for the same month</a:t>
            </a:r>
          </a:p>
        </p:txBody>
      </p:sp>
    </p:spTree>
    <p:extLst>
      <p:ext uri="{BB962C8B-B14F-4D97-AF65-F5344CB8AC3E}">
        <p14:creationId xmlns:p14="http://schemas.microsoft.com/office/powerpoint/2010/main" val="247109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398256" y="4867147"/>
            <a:ext cx="514984" cy="1479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475"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8</a:t>
            </a:r>
            <a:endParaRPr kumimoji="0" sz="8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p:nvPr/>
        </p:nvSpPr>
        <p:spPr>
          <a:xfrm>
            <a:off x="457200" y="0"/>
            <a:ext cx="5935980" cy="906780"/>
          </a:xfrm>
          <a:custGeom>
            <a:avLst/>
            <a:gdLst/>
            <a:ahLst/>
            <a:cxnLst/>
            <a:rect l="l" t="t" r="r" b="b"/>
            <a:pathLst>
              <a:path w="5935980" h="906780">
                <a:moveTo>
                  <a:pt x="5935980" y="0"/>
                </a:moveTo>
                <a:lnTo>
                  <a:pt x="0" y="0"/>
                </a:lnTo>
                <a:lnTo>
                  <a:pt x="0" y="906779"/>
                </a:lnTo>
                <a:lnTo>
                  <a:pt x="5935980" y="906779"/>
                </a:lnTo>
                <a:lnTo>
                  <a:pt x="593598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920292" y="143002"/>
            <a:ext cx="5006975" cy="482600"/>
          </a:xfrm>
          <a:prstGeom prst="rect">
            <a:avLst/>
          </a:prstGeom>
        </p:spPr>
        <p:txBody>
          <a:bodyPr vert="horz" wrap="square" lIns="0" tIns="12700" rIns="0" bIns="0" rtlCol="0">
            <a:spAutoFit/>
          </a:bodyPr>
          <a:lstStyle/>
          <a:p>
            <a:pPr marL="12700">
              <a:lnSpc>
                <a:spcPct val="100000"/>
              </a:lnSpc>
              <a:spcBef>
                <a:spcPts val="100"/>
              </a:spcBef>
            </a:pPr>
            <a:r>
              <a:rPr dirty="0"/>
              <a:t>US</a:t>
            </a:r>
            <a:r>
              <a:rPr spc="-30" dirty="0"/>
              <a:t> </a:t>
            </a:r>
            <a:r>
              <a:rPr spc="-5" dirty="0"/>
              <a:t>Electricity</a:t>
            </a:r>
            <a:r>
              <a:rPr spc="-45" dirty="0"/>
              <a:t> </a:t>
            </a:r>
            <a:r>
              <a:rPr spc="-5" dirty="0"/>
              <a:t>Demand</a:t>
            </a:r>
            <a:r>
              <a:rPr spc="-25" dirty="0"/>
              <a:t> </a:t>
            </a:r>
            <a:r>
              <a:rPr spc="-5" dirty="0"/>
              <a:t>Scenarios</a:t>
            </a:r>
          </a:p>
        </p:txBody>
      </p:sp>
      <p:sp>
        <p:nvSpPr>
          <p:cNvPr id="5" name="object 5"/>
          <p:cNvSpPr txBox="1"/>
          <p:nvPr/>
        </p:nvSpPr>
        <p:spPr>
          <a:xfrm>
            <a:off x="521919" y="1000455"/>
            <a:ext cx="6113780" cy="3539490"/>
          </a:xfrm>
          <a:prstGeom prst="rect">
            <a:avLst/>
          </a:prstGeom>
        </p:spPr>
        <p:txBody>
          <a:bodyPr vert="horz" wrap="square" lIns="0" tIns="6350" rIns="0" bIns="0" rtlCol="0">
            <a:spAutoFit/>
          </a:bodyPr>
          <a:lstStyle/>
          <a:p>
            <a:pPr marL="12700" marR="5080" lvl="0" indent="0" algn="l" defTabSz="914400" rtl="0" eaLnBrk="1" fontAlgn="auto" latinLnBrk="0" hangingPunct="1">
              <a:lnSpc>
                <a:spcPct val="101800"/>
              </a:lnSpc>
              <a:spcBef>
                <a:spcPts val="50"/>
              </a:spcBef>
              <a:spcAft>
                <a:spcPts val="0"/>
              </a:spcAft>
              <a:buClrTx/>
              <a:buSzTx/>
              <a:buFontTx/>
              <a:buNone/>
              <a:tabLst/>
              <a:defRPr/>
            </a:pPr>
            <a:r>
              <a:rPr kumimoji="0" sz="1800" b="0" i="0" u="none" strike="noStrike" kern="1200" cap="none" spc="-5" normalizeH="0" baseline="0" noProof="0" dirty="0">
                <a:ln>
                  <a:noFill/>
                </a:ln>
                <a:solidFill>
                  <a:srgbClr val="333333"/>
                </a:solidFill>
                <a:effectLst/>
                <a:uLnTx/>
                <a:uFillTx/>
                <a:latin typeface="Calibri"/>
                <a:ea typeface="+mn-ea"/>
                <a:cs typeface="Calibri"/>
              </a:rPr>
              <a:t>NREL</a:t>
            </a:r>
            <a:r>
              <a:rPr kumimoji="0" sz="1800" b="0" i="0" u="none" strike="noStrike" kern="1200" cap="none" spc="-10" normalizeH="0" baseline="0" noProof="0" dirty="0">
                <a:ln>
                  <a:noFill/>
                </a:ln>
                <a:solidFill>
                  <a:srgbClr val="333333"/>
                </a:solidFill>
                <a:effectLst/>
                <a:uLnTx/>
                <a:uFillTx/>
                <a:latin typeface="Calibri"/>
                <a:ea typeface="+mn-ea"/>
                <a:cs typeface="Calibri"/>
              </a:rPr>
              <a:t> Electrification</a:t>
            </a:r>
            <a:r>
              <a:rPr kumimoji="0" sz="1800" b="0" i="0" u="none" strike="noStrike" kern="1200" cap="none" spc="-15" normalizeH="0" baseline="0" noProof="0" dirty="0">
                <a:ln>
                  <a:noFill/>
                </a:ln>
                <a:solidFill>
                  <a:srgbClr val="333333"/>
                </a:solidFill>
                <a:effectLst/>
                <a:uLnTx/>
                <a:uFillTx/>
                <a:latin typeface="Calibri"/>
                <a:ea typeface="+mn-ea"/>
                <a:cs typeface="Calibri"/>
              </a:rPr>
              <a:t> Futures</a:t>
            </a:r>
            <a:r>
              <a:rPr kumimoji="0" sz="1800" b="0" i="0" u="none" strike="noStrike" kern="1200" cap="none" spc="5"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Study</a:t>
            </a:r>
            <a:r>
              <a:rPr kumimoji="0" sz="1800" b="0" i="0" u="none" strike="noStrike" kern="1200" cap="none" spc="10"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scenarios</a:t>
            </a:r>
            <a:r>
              <a:rPr kumimoji="0" sz="1800" b="0" i="0" u="none" strike="noStrike" kern="1200" cap="none" spc="-15"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project</a:t>
            </a:r>
            <a:r>
              <a:rPr kumimoji="0" sz="1800" b="0" i="0" u="none" strike="noStrike" kern="1200" cap="none" spc="-40" normalizeH="0" baseline="0" noProof="0" dirty="0">
                <a:ln>
                  <a:noFill/>
                </a:ln>
                <a:solidFill>
                  <a:srgbClr val="333333"/>
                </a:solidFill>
                <a:effectLst/>
                <a:uLnTx/>
                <a:uFillTx/>
                <a:latin typeface="Calibri"/>
                <a:ea typeface="+mn-ea"/>
                <a:cs typeface="Calibri"/>
              </a:rPr>
              <a:t> </a:t>
            </a:r>
            <a:r>
              <a:rPr kumimoji="0" sz="1800" b="0" i="0" u="none" strike="noStrike" kern="1200" cap="none" spc="-20" normalizeH="0" baseline="0" noProof="0" dirty="0">
                <a:ln>
                  <a:noFill/>
                </a:ln>
                <a:solidFill>
                  <a:srgbClr val="333333"/>
                </a:solidFill>
                <a:effectLst/>
                <a:uLnTx/>
                <a:uFillTx/>
                <a:latin typeface="Calibri"/>
                <a:ea typeface="+mn-ea"/>
                <a:cs typeface="Calibri"/>
              </a:rPr>
              <a:t>great</a:t>
            </a:r>
            <a:r>
              <a:rPr kumimoji="0" sz="1800" b="0" i="0" u="none" strike="noStrike" kern="1200" cap="none" spc="-15" normalizeH="0" baseline="0" noProof="0" dirty="0">
                <a:ln>
                  <a:noFill/>
                </a:ln>
                <a:solidFill>
                  <a:srgbClr val="333333"/>
                </a:solidFill>
                <a:effectLst/>
                <a:uLnTx/>
                <a:uFillTx/>
                <a:latin typeface="Calibri"/>
                <a:ea typeface="+mn-ea"/>
                <a:cs typeface="Calibri"/>
              </a:rPr>
              <a:t> degree </a:t>
            </a:r>
            <a:r>
              <a:rPr kumimoji="0" sz="1800" b="0" i="0" u="none" strike="noStrike" kern="1200" cap="none" spc="-10" normalizeH="0" baseline="0" noProof="0" dirty="0">
                <a:ln>
                  <a:noFill/>
                </a:ln>
                <a:solidFill>
                  <a:srgbClr val="333333"/>
                </a:solidFill>
                <a:effectLst/>
                <a:uLnTx/>
                <a:uFillTx/>
                <a:latin typeface="Calibri"/>
                <a:ea typeface="+mn-ea"/>
                <a:cs typeface="Calibri"/>
              </a:rPr>
              <a:t> </a:t>
            </a:r>
            <a:r>
              <a:rPr kumimoji="0" sz="1750" b="0" i="0" u="none" strike="noStrike" kern="1200" cap="none" spc="15" normalizeH="0" baseline="0" noProof="0" dirty="0">
                <a:ln>
                  <a:noFill/>
                </a:ln>
                <a:solidFill>
                  <a:srgbClr val="333333"/>
                </a:solidFill>
                <a:effectLst/>
                <a:uLnTx/>
                <a:uFillTx/>
                <a:latin typeface="Calibri"/>
                <a:ea typeface="+mn-ea"/>
                <a:cs typeface="Calibri"/>
              </a:rPr>
              <a:t>of </a:t>
            </a:r>
            <a:r>
              <a:rPr kumimoji="0" sz="1750" b="0" i="0" u="none" strike="noStrike" kern="1200" cap="none" spc="5" normalizeH="0" baseline="0" noProof="0" dirty="0">
                <a:ln>
                  <a:noFill/>
                </a:ln>
                <a:solidFill>
                  <a:srgbClr val="333333"/>
                </a:solidFill>
                <a:effectLst/>
                <a:uLnTx/>
                <a:uFillTx/>
                <a:latin typeface="Calibri"/>
                <a:ea typeface="+mn-ea"/>
                <a:cs typeface="Calibri"/>
              </a:rPr>
              <a:t>transportation </a:t>
            </a:r>
            <a:r>
              <a:rPr kumimoji="0" sz="1750" b="0" i="0" u="none" strike="noStrike" kern="1200" cap="none" spc="10" normalizeH="0" baseline="0" noProof="0" dirty="0">
                <a:ln>
                  <a:noFill/>
                </a:ln>
                <a:solidFill>
                  <a:srgbClr val="333333"/>
                </a:solidFill>
                <a:effectLst/>
                <a:uLnTx/>
                <a:uFillTx/>
                <a:latin typeface="Calibri"/>
                <a:ea typeface="+mn-ea"/>
                <a:cs typeface="Calibri"/>
              </a:rPr>
              <a:t>electrification, in line </a:t>
            </a:r>
            <a:r>
              <a:rPr kumimoji="0" sz="1750" b="0" i="0" u="none" strike="noStrike" kern="1200" cap="none" spc="15" normalizeH="0" baseline="0" noProof="0" dirty="0">
                <a:ln>
                  <a:noFill/>
                </a:ln>
                <a:solidFill>
                  <a:srgbClr val="333333"/>
                </a:solidFill>
                <a:effectLst/>
                <a:uLnTx/>
                <a:uFillTx/>
                <a:latin typeface="Calibri"/>
                <a:ea typeface="+mn-ea"/>
                <a:cs typeface="Calibri"/>
              </a:rPr>
              <a:t>with </a:t>
            </a:r>
            <a:r>
              <a:rPr kumimoji="0" sz="1750" b="0" i="0" u="none" strike="noStrike" kern="1200" cap="none" spc="0" normalizeH="0" baseline="0" noProof="0" dirty="0">
                <a:ln>
                  <a:noFill/>
                </a:ln>
                <a:solidFill>
                  <a:srgbClr val="333333"/>
                </a:solidFill>
                <a:effectLst/>
                <a:uLnTx/>
                <a:uFillTx/>
                <a:latin typeface="Calibri"/>
                <a:ea typeface="+mn-ea"/>
                <a:cs typeface="Calibri"/>
              </a:rPr>
              <a:t>several </a:t>
            </a:r>
            <a:r>
              <a:rPr kumimoji="0" sz="1750" b="0" i="0" u="none" strike="noStrike" kern="1200" cap="none" spc="10" normalizeH="0" baseline="0" noProof="0" dirty="0">
                <a:ln>
                  <a:noFill/>
                </a:ln>
                <a:solidFill>
                  <a:srgbClr val="333333"/>
                </a:solidFill>
                <a:effectLst/>
                <a:uLnTx/>
                <a:uFillTx/>
                <a:latin typeface="Calibri"/>
                <a:ea typeface="+mn-ea"/>
                <a:cs typeface="Calibri"/>
              </a:rPr>
              <a:t>energy </a:t>
            </a:r>
            <a:r>
              <a:rPr kumimoji="0" sz="1750" b="0" i="0" u="none" strike="noStrike" kern="1200" cap="none" spc="-5" normalizeH="0" baseline="0" noProof="0" dirty="0">
                <a:ln>
                  <a:noFill/>
                </a:ln>
                <a:solidFill>
                  <a:srgbClr val="333333"/>
                </a:solidFill>
                <a:effectLst/>
                <a:uLnTx/>
                <a:uFillTx/>
                <a:latin typeface="Calibri"/>
                <a:ea typeface="+mn-ea"/>
                <a:cs typeface="Calibri"/>
              </a:rPr>
              <a:t>system </a:t>
            </a:r>
            <a:r>
              <a:rPr kumimoji="0" sz="1750" b="0" i="0" u="none" strike="noStrike" kern="1200" cap="none" spc="-385" normalizeH="0" baseline="0" noProof="0" dirty="0">
                <a:ln>
                  <a:noFill/>
                </a:ln>
                <a:solidFill>
                  <a:srgbClr val="333333"/>
                </a:solidFill>
                <a:effectLst/>
                <a:uLnTx/>
                <a:uFillTx/>
                <a:latin typeface="Calibri"/>
                <a:ea typeface="+mn-ea"/>
                <a:cs typeface="Calibri"/>
              </a:rPr>
              <a:t> </a:t>
            </a:r>
            <a:r>
              <a:rPr kumimoji="0" sz="1750" b="0" i="0" u="none" strike="noStrike" kern="1200" cap="none" spc="5" normalizeH="0" baseline="0" noProof="0" dirty="0">
                <a:ln>
                  <a:noFill/>
                </a:ln>
                <a:solidFill>
                  <a:srgbClr val="333333"/>
                </a:solidFill>
                <a:effectLst/>
                <a:uLnTx/>
                <a:uFillTx/>
                <a:latin typeface="Calibri"/>
                <a:ea typeface="+mn-ea"/>
                <a:cs typeface="Calibri"/>
              </a:rPr>
              <a:t>transformation</a:t>
            </a:r>
            <a:r>
              <a:rPr kumimoji="0" sz="1750" b="0" i="0" u="none" strike="noStrike" kern="1200" cap="none" spc="-20" normalizeH="0" baseline="0" noProof="0" dirty="0">
                <a:ln>
                  <a:noFill/>
                </a:ln>
                <a:solidFill>
                  <a:srgbClr val="333333"/>
                </a:solidFill>
                <a:effectLst/>
                <a:uLnTx/>
                <a:uFillTx/>
                <a:latin typeface="Calibri"/>
                <a:ea typeface="+mn-ea"/>
                <a:cs typeface="Calibri"/>
              </a:rPr>
              <a:t> </a:t>
            </a:r>
            <a:r>
              <a:rPr kumimoji="0" sz="1750" b="0" i="0" u="none" strike="noStrike" kern="1200" cap="none" spc="10" normalizeH="0" baseline="0" noProof="0" dirty="0">
                <a:ln>
                  <a:noFill/>
                </a:ln>
                <a:solidFill>
                  <a:srgbClr val="333333"/>
                </a:solidFill>
                <a:effectLst/>
                <a:uLnTx/>
                <a:uFillTx/>
                <a:latin typeface="Calibri"/>
                <a:ea typeface="+mn-ea"/>
                <a:cs typeface="Calibri"/>
              </a:rPr>
              <a:t>scenarios</a:t>
            </a:r>
            <a:endParaRPr kumimoji="0" sz="175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127635" marR="0" lvl="0" indent="0" algn="l" defTabSz="914400" rtl="0" eaLnBrk="1" fontAlgn="auto" latinLnBrk="0" hangingPunct="1">
              <a:lnSpc>
                <a:spcPct val="100000"/>
              </a:lnSpc>
              <a:spcBef>
                <a:spcPts val="0"/>
              </a:spcBef>
              <a:spcAft>
                <a:spcPts val="0"/>
              </a:spcAft>
              <a:buClrTx/>
              <a:buSzTx/>
              <a:buFontTx/>
              <a:buNone/>
              <a:tabLst/>
              <a:defRPr/>
            </a:pPr>
            <a:r>
              <a:rPr kumimoji="0" sz="1950" b="1" i="0" u="none" strike="noStrike" kern="1200" cap="none" spc="0" normalizeH="0" baseline="0" noProof="0" dirty="0">
                <a:ln>
                  <a:noFill/>
                </a:ln>
                <a:solidFill>
                  <a:srgbClr val="333333"/>
                </a:solidFill>
                <a:effectLst/>
                <a:uLnTx/>
                <a:uFillTx/>
                <a:latin typeface="Calibri"/>
                <a:ea typeface="+mn-ea"/>
                <a:cs typeface="Calibri"/>
              </a:rPr>
              <a:t>EFS </a:t>
            </a:r>
            <a:r>
              <a:rPr kumimoji="0" sz="1950" b="1" i="0" u="none" strike="noStrike" kern="1200" cap="none" spc="10" normalizeH="0" baseline="0" noProof="0" dirty="0">
                <a:ln>
                  <a:noFill/>
                </a:ln>
                <a:solidFill>
                  <a:srgbClr val="333333"/>
                </a:solidFill>
                <a:effectLst/>
                <a:uLnTx/>
                <a:uFillTx/>
                <a:latin typeface="Calibri"/>
                <a:ea typeface="+mn-ea"/>
                <a:cs typeface="Calibri"/>
              </a:rPr>
              <a:t>High</a:t>
            </a:r>
            <a:r>
              <a:rPr kumimoji="0" sz="1950" b="1" i="0" u="none" strike="noStrike" kern="1200" cap="none" spc="0" normalizeH="0" baseline="0" noProof="0" dirty="0">
                <a:ln>
                  <a:noFill/>
                </a:ln>
                <a:solidFill>
                  <a:srgbClr val="333333"/>
                </a:solidFill>
                <a:effectLst/>
                <a:uLnTx/>
                <a:uFillTx/>
                <a:latin typeface="Calibri"/>
                <a:ea typeface="+mn-ea"/>
                <a:cs typeface="Calibri"/>
              </a:rPr>
              <a:t> </a:t>
            </a:r>
            <a:r>
              <a:rPr kumimoji="0" sz="1950" b="1" i="0" u="none" strike="noStrike" kern="1200" cap="none" spc="5" normalizeH="0" baseline="0" noProof="0" dirty="0">
                <a:ln>
                  <a:noFill/>
                </a:ln>
                <a:solidFill>
                  <a:srgbClr val="333333"/>
                </a:solidFill>
                <a:effectLst/>
                <a:uLnTx/>
                <a:uFillTx/>
                <a:latin typeface="Calibri"/>
                <a:ea typeface="+mn-ea"/>
                <a:cs typeface="Calibri"/>
              </a:rPr>
              <a:t>scenario,</a:t>
            </a:r>
            <a:r>
              <a:rPr kumimoji="0" sz="1950" b="1" i="0" u="none" strike="noStrike" kern="1200" cap="none" spc="-40" normalizeH="0" baseline="0" noProof="0" dirty="0">
                <a:ln>
                  <a:noFill/>
                </a:ln>
                <a:solidFill>
                  <a:srgbClr val="333333"/>
                </a:solidFill>
                <a:effectLst/>
                <a:uLnTx/>
                <a:uFillTx/>
                <a:latin typeface="Calibri"/>
                <a:ea typeface="+mn-ea"/>
                <a:cs typeface="Calibri"/>
              </a:rPr>
              <a:t> </a:t>
            </a:r>
            <a:r>
              <a:rPr kumimoji="0" sz="1950" b="1" i="0" u="none" strike="noStrike" kern="1200" cap="none" spc="15" normalizeH="0" baseline="0" noProof="0" dirty="0">
                <a:ln>
                  <a:noFill/>
                </a:ln>
                <a:solidFill>
                  <a:srgbClr val="333333"/>
                </a:solidFill>
                <a:effectLst/>
                <a:uLnTx/>
                <a:uFillTx/>
                <a:latin typeface="Calibri"/>
                <a:ea typeface="+mn-ea"/>
                <a:cs typeface="Calibri"/>
              </a:rPr>
              <a:t>2050</a:t>
            </a:r>
            <a:endParaRPr kumimoji="0" sz="1950" b="0" i="0" u="none" strike="noStrike" kern="1200" cap="none" spc="0" normalizeH="0" baseline="0" noProof="0">
              <a:ln>
                <a:noFill/>
              </a:ln>
              <a:solidFill>
                <a:prstClr val="black"/>
              </a:solidFill>
              <a:effectLst/>
              <a:uLnTx/>
              <a:uFillTx/>
              <a:latin typeface="Calibri"/>
              <a:ea typeface="+mn-ea"/>
              <a:cs typeface="Calibri"/>
            </a:endParaRPr>
          </a:p>
          <a:p>
            <a:pPr marL="411480" marR="2929255" lvl="0" indent="-283845" algn="l" defTabSz="914400" rtl="0" eaLnBrk="1" fontAlgn="auto" latinLnBrk="0" hangingPunct="1">
              <a:lnSpc>
                <a:spcPct val="102400"/>
              </a:lnSpc>
              <a:spcBef>
                <a:spcPts val="20"/>
              </a:spcBef>
              <a:spcAft>
                <a:spcPts val="0"/>
              </a:spcAft>
              <a:buClrTx/>
              <a:buSzTx/>
              <a:buFont typeface="Arial"/>
              <a:buChar char="•"/>
              <a:tabLst>
                <a:tab pos="411480" algn="l"/>
                <a:tab pos="412115" algn="l"/>
              </a:tabLst>
              <a:defRPr/>
            </a:pPr>
            <a:r>
              <a:rPr kumimoji="0" sz="1550" b="0" i="0" u="none" strike="noStrike" kern="1200" cap="none" spc="-5" normalizeH="0" baseline="0" noProof="0" dirty="0">
                <a:ln>
                  <a:noFill/>
                </a:ln>
                <a:solidFill>
                  <a:srgbClr val="333333"/>
                </a:solidFill>
                <a:effectLst/>
                <a:uLnTx/>
                <a:uFillTx/>
                <a:latin typeface="Calibri"/>
                <a:ea typeface="+mn-ea"/>
                <a:cs typeface="Calibri"/>
              </a:rPr>
              <a:t>Transportation</a:t>
            </a:r>
            <a:r>
              <a:rPr kumimoji="0" sz="1550" b="0" i="0" u="none" strike="noStrike" kern="1200" cap="none" spc="65" normalizeH="0" baseline="0" noProof="0" dirty="0">
                <a:ln>
                  <a:noFill/>
                </a:ln>
                <a:solidFill>
                  <a:srgbClr val="333333"/>
                </a:solidFill>
                <a:effectLst/>
                <a:uLnTx/>
                <a:uFillTx/>
                <a:latin typeface="Calibri"/>
                <a:ea typeface="+mn-ea"/>
                <a:cs typeface="Calibri"/>
              </a:rPr>
              <a:t> </a:t>
            </a:r>
            <a:r>
              <a:rPr kumimoji="0" sz="1550" b="0" i="0" u="none" strike="noStrike" kern="1200" cap="none" spc="5" normalizeH="0" baseline="0" noProof="0" dirty="0">
                <a:ln>
                  <a:noFill/>
                </a:ln>
                <a:solidFill>
                  <a:srgbClr val="333333"/>
                </a:solidFill>
                <a:effectLst/>
                <a:uLnTx/>
                <a:uFillTx/>
                <a:latin typeface="Calibri"/>
                <a:ea typeface="+mn-ea"/>
                <a:cs typeface="Calibri"/>
              </a:rPr>
              <a:t>share</a:t>
            </a:r>
            <a:r>
              <a:rPr kumimoji="0" sz="1550" b="0" i="0" u="none" strike="noStrike" kern="1200" cap="none" spc="15" normalizeH="0" baseline="0" noProof="0" dirty="0">
                <a:ln>
                  <a:noFill/>
                </a:ln>
                <a:solidFill>
                  <a:srgbClr val="333333"/>
                </a:solidFill>
                <a:effectLst/>
                <a:uLnTx/>
                <a:uFillTx/>
                <a:latin typeface="Calibri"/>
                <a:ea typeface="+mn-ea"/>
                <a:cs typeface="Calibri"/>
              </a:rPr>
              <a:t> </a:t>
            </a:r>
            <a:r>
              <a:rPr kumimoji="0" sz="1550" b="0" i="0" u="none" strike="noStrike" kern="1200" cap="none" spc="10" normalizeH="0" baseline="0" noProof="0" dirty="0">
                <a:ln>
                  <a:noFill/>
                </a:ln>
                <a:solidFill>
                  <a:srgbClr val="333333"/>
                </a:solidFill>
                <a:effectLst/>
                <a:uLnTx/>
                <a:uFillTx/>
                <a:latin typeface="Calibri"/>
                <a:ea typeface="+mn-ea"/>
                <a:cs typeface="Calibri"/>
              </a:rPr>
              <a:t>of electricity </a:t>
            </a:r>
            <a:r>
              <a:rPr kumimoji="0" sz="1550" b="0" i="0" u="none" strike="noStrike" kern="1200" cap="none" spc="-335" normalizeH="0" baseline="0" noProof="0" dirty="0">
                <a:ln>
                  <a:noFill/>
                </a:ln>
                <a:solidFill>
                  <a:srgbClr val="333333"/>
                </a:solidFill>
                <a:effectLst/>
                <a:uLnTx/>
                <a:uFillTx/>
                <a:latin typeface="Calibri"/>
                <a:ea typeface="+mn-ea"/>
                <a:cs typeface="Calibri"/>
              </a:rPr>
              <a:t> </a:t>
            </a:r>
            <a:r>
              <a:rPr kumimoji="0" sz="1550" b="0" i="0" u="none" strike="noStrike" kern="1200" cap="none" spc="10" normalizeH="0" baseline="0" noProof="0" dirty="0">
                <a:ln>
                  <a:noFill/>
                </a:ln>
                <a:solidFill>
                  <a:srgbClr val="333333"/>
                </a:solidFill>
                <a:effectLst/>
                <a:uLnTx/>
                <a:uFillTx/>
                <a:latin typeface="Calibri"/>
                <a:ea typeface="+mn-ea"/>
                <a:cs typeface="Calibri"/>
              </a:rPr>
              <a:t>use increases </a:t>
            </a:r>
            <a:r>
              <a:rPr kumimoji="0" sz="1550" b="0" i="0" u="none" strike="noStrike" kern="1200" cap="none" spc="5" normalizeH="0" baseline="0" noProof="0" dirty="0">
                <a:ln>
                  <a:noFill/>
                </a:ln>
                <a:solidFill>
                  <a:srgbClr val="333333"/>
                </a:solidFill>
                <a:effectLst/>
                <a:uLnTx/>
                <a:uFillTx/>
                <a:latin typeface="Calibri"/>
                <a:ea typeface="+mn-ea"/>
                <a:cs typeface="Calibri"/>
              </a:rPr>
              <a:t>from </a:t>
            </a:r>
            <a:r>
              <a:rPr kumimoji="0" sz="1550" b="0" i="0" u="none" strike="noStrike" kern="1200" cap="none" spc="15" normalizeH="0" baseline="0" noProof="0" dirty="0">
                <a:ln>
                  <a:noFill/>
                </a:ln>
                <a:solidFill>
                  <a:srgbClr val="333333"/>
                </a:solidFill>
                <a:effectLst/>
                <a:uLnTx/>
                <a:uFillTx/>
                <a:latin typeface="Calibri"/>
                <a:ea typeface="+mn-ea"/>
                <a:cs typeface="Calibri"/>
              </a:rPr>
              <a:t>0.2% </a:t>
            </a:r>
            <a:r>
              <a:rPr kumimoji="0" sz="1550" b="0" i="0" u="none" strike="noStrike" kern="1200" cap="none" spc="10" normalizeH="0" baseline="0" noProof="0" dirty="0">
                <a:ln>
                  <a:noFill/>
                </a:ln>
                <a:solidFill>
                  <a:srgbClr val="333333"/>
                </a:solidFill>
                <a:effectLst/>
                <a:uLnTx/>
                <a:uFillTx/>
                <a:latin typeface="Calibri"/>
                <a:ea typeface="+mn-ea"/>
                <a:cs typeface="Calibri"/>
              </a:rPr>
              <a:t>in </a:t>
            </a:r>
            <a:r>
              <a:rPr kumimoji="0" sz="1550" b="0" i="0" u="none" strike="noStrike" kern="1200" cap="none" spc="15" normalizeH="0" baseline="0" noProof="0" dirty="0">
                <a:ln>
                  <a:noFill/>
                </a:ln>
                <a:solidFill>
                  <a:srgbClr val="333333"/>
                </a:solidFill>
                <a:effectLst/>
                <a:uLnTx/>
                <a:uFillTx/>
                <a:latin typeface="Calibri"/>
                <a:ea typeface="+mn-ea"/>
                <a:cs typeface="Calibri"/>
              </a:rPr>
              <a:t>2018 </a:t>
            </a:r>
            <a:r>
              <a:rPr kumimoji="0" sz="1550" b="0" i="0" u="none" strike="noStrike" kern="1200" cap="none" spc="20" normalizeH="0" baseline="0" noProof="0" dirty="0">
                <a:ln>
                  <a:noFill/>
                </a:ln>
                <a:solidFill>
                  <a:srgbClr val="333333"/>
                </a:solidFill>
                <a:effectLst/>
                <a:uLnTx/>
                <a:uFillTx/>
                <a:latin typeface="Calibri"/>
                <a:ea typeface="+mn-ea"/>
                <a:cs typeface="Calibri"/>
              </a:rPr>
              <a:t> </a:t>
            </a:r>
            <a:r>
              <a:rPr kumimoji="0" sz="1550" b="0" i="0" u="none" strike="noStrike" kern="1200" cap="none" spc="5" normalizeH="0" baseline="0" noProof="0" dirty="0">
                <a:ln>
                  <a:noFill/>
                </a:ln>
                <a:solidFill>
                  <a:srgbClr val="333333"/>
                </a:solidFill>
                <a:effectLst/>
                <a:uLnTx/>
                <a:uFillTx/>
                <a:latin typeface="Calibri"/>
                <a:ea typeface="+mn-ea"/>
                <a:cs typeface="Calibri"/>
              </a:rPr>
              <a:t>to </a:t>
            </a:r>
            <a:r>
              <a:rPr kumimoji="0" sz="1550" b="0" i="0" u="none" strike="noStrike" kern="1200" cap="none" spc="15" normalizeH="0" baseline="0" noProof="0" dirty="0">
                <a:ln>
                  <a:noFill/>
                </a:ln>
                <a:solidFill>
                  <a:srgbClr val="333333"/>
                </a:solidFill>
                <a:effectLst/>
                <a:uLnTx/>
                <a:uFillTx/>
                <a:latin typeface="Calibri"/>
                <a:ea typeface="+mn-ea"/>
                <a:cs typeface="Calibri"/>
              </a:rPr>
              <a:t>23% </a:t>
            </a:r>
            <a:r>
              <a:rPr kumimoji="0" sz="1550" b="0" i="0" u="none" strike="noStrike" kern="1200" cap="none" spc="10" normalizeH="0" baseline="0" noProof="0" dirty="0">
                <a:ln>
                  <a:noFill/>
                </a:ln>
                <a:solidFill>
                  <a:srgbClr val="333333"/>
                </a:solidFill>
                <a:effectLst/>
                <a:uLnTx/>
                <a:uFillTx/>
                <a:latin typeface="Calibri"/>
                <a:ea typeface="+mn-ea"/>
                <a:cs typeface="Calibri"/>
              </a:rPr>
              <a:t>of electricity consumption </a:t>
            </a:r>
            <a:r>
              <a:rPr kumimoji="0" sz="1550" b="0" i="0" u="none" strike="noStrike" kern="1200" cap="none" spc="-340" normalizeH="0" baseline="0" noProof="0" dirty="0">
                <a:ln>
                  <a:noFill/>
                </a:ln>
                <a:solidFill>
                  <a:srgbClr val="333333"/>
                </a:solidFill>
                <a:effectLst/>
                <a:uLnTx/>
                <a:uFillTx/>
                <a:latin typeface="Calibri"/>
                <a:ea typeface="+mn-ea"/>
                <a:cs typeface="Calibri"/>
              </a:rPr>
              <a:t> </a:t>
            </a:r>
            <a:r>
              <a:rPr kumimoji="0" sz="1550" b="0" i="0" u="none" strike="noStrike" kern="1200" cap="none" spc="10" normalizeH="0" baseline="0" noProof="0" dirty="0">
                <a:ln>
                  <a:noFill/>
                </a:ln>
                <a:solidFill>
                  <a:srgbClr val="333333"/>
                </a:solidFill>
                <a:effectLst/>
                <a:uLnTx/>
                <a:uFillTx/>
                <a:latin typeface="Calibri"/>
                <a:ea typeface="+mn-ea"/>
                <a:cs typeface="Calibri"/>
              </a:rPr>
              <a:t>in</a:t>
            </a:r>
            <a:r>
              <a:rPr kumimoji="0" sz="1550" b="0" i="0" u="none" strike="noStrike" kern="1200" cap="none" spc="5" normalizeH="0" baseline="0" noProof="0" dirty="0">
                <a:ln>
                  <a:noFill/>
                </a:ln>
                <a:solidFill>
                  <a:srgbClr val="333333"/>
                </a:solidFill>
                <a:effectLst/>
                <a:uLnTx/>
                <a:uFillTx/>
                <a:latin typeface="Calibri"/>
                <a:ea typeface="+mn-ea"/>
                <a:cs typeface="Calibri"/>
              </a:rPr>
              <a:t> </a:t>
            </a:r>
            <a:r>
              <a:rPr kumimoji="0" sz="1550" b="0" i="0" u="none" strike="noStrike" kern="1200" cap="none" spc="15" normalizeH="0" baseline="0" noProof="0" dirty="0">
                <a:ln>
                  <a:noFill/>
                </a:ln>
                <a:solidFill>
                  <a:srgbClr val="333333"/>
                </a:solidFill>
                <a:effectLst/>
                <a:uLnTx/>
                <a:uFillTx/>
                <a:latin typeface="Calibri"/>
                <a:ea typeface="+mn-ea"/>
                <a:cs typeface="Calibri"/>
              </a:rPr>
              <a:t>2050.</a:t>
            </a:r>
            <a:endParaRPr kumimoji="0" sz="155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
                <a:srgbClr val="333333"/>
              </a:buClr>
              <a:buSzTx/>
              <a:buFont typeface="Arial"/>
              <a:buChar char="•"/>
              <a:tabLst/>
              <a:defRPr/>
            </a:pPr>
            <a:endParaRPr kumimoji="0" sz="1550" b="0" i="0" u="none" strike="noStrike" kern="1200" cap="none" spc="0" normalizeH="0" baseline="0" noProof="0">
              <a:ln>
                <a:noFill/>
              </a:ln>
              <a:solidFill>
                <a:prstClr val="black"/>
              </a:solidFill>
              <a:effectLst/>
              <a:uLnTx/>
              <a:uFillTx/>
              <a:latin typeface="Calibri"/>
              <a:ea typeface="+mn-ea"/>
              <a:cs typeface="Calibri"/>
            </a:endParaRPr>
          </a:p>
          <a:p>
            <a:pPr marL="411480" marR="2969260" lvl="0" indent="-283845" algn="l" defTabSz="914400" rtl="0" eaLnBrk="1" fontAlgn="auto" latinLnBrk="0" hangingPunct="1">
              <a:lnSpc>
                <a:spcPct val="102400"/>
              </a:lnSpc>
              <a:spcBef>
                <a:spcPts val="0"/>
              </a:spcBef>
              <a:spcAft>
                <a:spcPts val="0"/>
              </a:spcAft>
              <a:buClrTx/>
              <a:buSzTx/>
              <a:buFont typeface="Arial"/>
              <a:buChar char="•"/>
              <a:tabLst>
                <a:tab pos="411480" algn="l"/>
                <a:tab pos="412115" algn="l"/>
              </a:tabLst>
              <a:defRPr/>
            </a:pPr>
            <a:r>
              <a:rPr kumimoji="0" sz="1550" b="0" i="0" u="none" strike="noStrike" kern="1200" cap="none" spc="15" normalizeH="0" baseline="0" noProof="0" dirty="0">
                <a:ln>
                  <a:noFill/>
                </a:ln>
                <a:solidFill>
                  <a:srgbClr val="333333"/>
                </a:solidFill>
                <a:effectLst/>
                <a:uLnTx/>
                <a:uFillTx/>
                <a:latin typeface="Calibri"/>
                <a:ea typeface="+mn-ea"/>
                <a:cs typeface="Calibri"/>
              </a:rPr>
              <a:t>1,424</a:t>
            </a:r>
            <a:r>
              <a:rPr kumimoji="0" sz="1550" b="0" i="0" u="none" strike="noStrike" kern="1200" cap="none" spc="-5" normalizeH="0" baseline="0" noProof="0" dirty="0">
                <a:ln>
                  <a:noFill/>
                </a:ln>
                <a:solidFill>
                  <a:srgbClr val="333333"/>
                </a:solidFill>
                <a:effectLst/>
                <a:uLnTx/>
                <a:uFillTx/>
                <a:latin typeface="Calibri"/>
                <a:ea typeface="+mn-ea"/>
                <a:cs typeface="Calibri"/>
              </a:rPr>
              <a:t> </a:t>
            </a:r>
            <a:r>
              <a:rPr kumimoji="0" sz="1550" b="0" i="0" u="none" strike="noStrike" kern="1200" cap="none" spc="15" normalizeH="0" baseline="0" noProof="0" dirty="0">
                <a:ln>
                  <a:noFill/>
                </a:ln>
                <a:solidFill>
                  <a:srgbClr val="333333"/>
                </a:solidFill>
                <a:effectLst/>
                <a:uLnTx/>
                <a:uFillTx/>
                <a:latin typeface="Calibri"/>
                <a:ea typeface="+mn-ea"/>
                <a:cs typeface="Calibri"/>
              </a:rPr>
              <a:t>TWh</a:t>
            </a:r>
            <a:r>
              <a:rPr kumimoji="0" sz="1550" b="0" i="0" u="none" strike="noStrike" kern="1200" cap="none" spc="25" normalizeH="0" baseline="0" noProof="0" dirty="0">
                <a:ln>
                  <a:noFill/>
                </a:ln>
                <a:solidFill>
                  <a:srgbClr val="333333"/>
                </a:solidFill>
                <a:effectLst/>
                <a:uLnTx/>
                <a:uFillTx/>
                <a:latin typeface="Calibri"/>
                <a:ea typeface="+mn-ea"/>
                <a:cs typeface="Calibri"/>
              </a:rPr>
              <a:t> </a:t>
            </a:r>
            <a:r>
              <a:rPr kumimoji="0" sz="1550" b="0" i="0" u="none" strike="noStrike" kern="1200" cap="none" spc="10" normalizeH="0" baseline="0" noProof="0" dirty="0">
                <a:ln>
                  <a:noFill/>
                </a:ln>
                <a:solidFill>
                  <a:srgbClr val="333333"/>
                </a:solidFill>
                <a:effectLst/>
                <a:uLnTx/>
                <a:uFillTx/>
                <a:latin typeface="Calibri"/>
                <a:ea typeface="+mn-ea"/>
                <a:cs typeface="Calibri"/>
              </a:rPr>
              <a:t>increase</a:t>
            </a:r>
            <a:r>
              <a:rPr kumimoji="0" sz="1550" b="0" i="0" u="none" strike="noStrike" kern="1200" cap="none" spc="30" normalizeH="0" baseline="0" noProof="0" dirty="0">
                <a:ln>
                  <a:noFill/>
                </a:ln>
                <a:solidFill>
                  <a:srgbClr val="333333"/>
                </a:solidFill>
                <a:effectLst/>
                <a:uLnTx/>
                <a:uFillTx/>
                <a:latin typeface="Calibri"/>
                <a:ea typeface="+mn-ea"/>
                <a:cs typeface="Calibri"/>
              </a:rPr>
              <a:t> </a:t>
            </a:r>
            <a:r>
              <a:rPr kumimoji="0" sz="1550" b="0" i="0" u="none" strike="noStrike" kern="1200" cap="none" spc="10" normalizeH="0" baseline="0" noProof="0" dirty="0">
                <a:ln>
                  <a:noFill/>
                </a:ln>
                <a:solidFill>
                  <a:srgbClr val="333333"/>
                </a:solidFill>
                <a:effectLst/>
                <a:uLnTx/>
                <a:uFillTx/>
                <a:latin typeface="Calibri"/>
                <a:ea typeface="+mn-ea"/>
                <a:cs typeface="Calibri"/>
              </a:rPr>
              <a:t>in </a:t>
            </a:r>
            <a:r>
              <a:rPr kumimoji="0" sz="1550" b="0" i="0" u="none" strike="noStrike" kern="1200" cap="none" spc="15" normalizeH="0" baseline="0" noProof="0" dirty="0">
                <a:ln>
                  <a:noFill/>
                </a:ln>
                <a:solidFill>
                  <a:srgbClr val="333333"/>
                </a:solidFill>
                <a:effectLst/>
                <a:uLnTx/>
                <a:uFillTx/>
                <a:latin typeface="Calibri"/>
                <a:ea typeface="+mn-ea"/>
                <a:cs typeface="Calibri"/>
              </a:rPr>
              <a:t> </a:t>
            </a:r>
            <a:r>
              <a:rPr kumimoji="0" sz="1550" b="0" i="0" u="none" strike="noStrike" kern="1200" cap="none" spc="5" normalizeH="0" baseline="0" noProof="0" dirty="0">
                <a:ln>
                  <a:noFill/>
                </a:ln>
                <a:solidFill>
                  <a:srgbClr val="333333"/>
                </a:solidFill>
                <a:effectLst/>
                <a:uLnTx/>
                <a:uFillTx/>
                <a:latin typeface="Calibri"/>
                <a:ea typeface="+mn-ea"/>
                <a:cs typeface="Calibri"/>
              </a:rPr>
              <a:t>transportation-related</a:t>
            </a:r>
            <a:r>
              <a:rPr kumimoji="0" sz="1550" b="0" i="0" u="none" strike="noStrike" kern="1200" cap="none" spc="45" normalizeH="0" baseline="0" noProof="0" dirty="0">
                <a:ln>
                  <a:noFill/>
                </a:ln>
                <a:solidFill>
                  <a:srgbClr val="333333"/>
                </a:solidFill>
                <a:effectLst/>
                <a:uLnTx/>
                <a:uFillTx/>
                <a:latin typeface="Calibri"/>
                <a:ea typeface="+mn-ea"/>
                <a:cs typeface="Calibri"/>
              </a:rPr>
              <a:t> </a:t>
            </a:r>
            <a:r>
              <a:rPr kumimoji="0" sz="1550" b="0" i="0" u="none" strike="noStrike" kern="1200" cap="none" spc="10" normalizeH="0" baseline="0" noProof="0" dirty="0">
                <a:ln>
                  <a:noFill/>
                </a:ln>
                <a:solidFill>
                  <a:srgbClr val="333333"/>
                </a:solidFill>
                <a:effectLst/>
                <a:uLnTx/>
                <a:uFillTx/>
                <a:latin typeface="Calibri"/>
                <a:ea typeface="+mn-ea"/>
                <a:cs typeface="Calibri"/>
              </a:rPr>
              <a:t>electricity </a:t>
            </a:r>
            <a:r>
              <a:rPr kumimoji="0" sz="1550" b="0" i="0" u="none" strike="noStrike" kern="1200" cap="none" spc="15" normalizeH="0" baseline="0" noProof="0" dirty="0">
                <a:ln>
                  <a:noFill/>
                </a:ln>
                <a:solidFill>
                  <a:srgbClr val="333333"/>
                </a:solidFill>
                <a:effectLst/>
                <a:uLnTx/>
                <a:uFillTx/>
                <a:latin typeface="Calibri"/>
                <a:ea typeface="+mn-ea"/>
                <a:cs typeface="Calibri"/>
              </a:rPr>
              <a:t> </a:t>
            </a:r>
            <a:r>
              <a:rPr kumimoji="0" sz="1550" b="0" i="0" u="none" strike="noStrike" kern="1200" cap="none" spc="10" normalizeH="0" baseline="0" noProof="0" dirty="0">
                <a:ln>
                  <a:noFill/>
                </a:ln>
                <a:solidFill>
                  <a:srgbClr val="333333"/>
                </a:solidFill>
                <a:effectLst/>
                <a:uLnTx/>
                <a:uFillTx/>
                <a:latin typeface="Calibri"/>
                <a:ea typeface="+mn-ea"/>
                <a:cs typeface="Calibri"/>
              </a:rPr>
              <a:t>consumption</a:t>
            </a:r>
            <a:r>
              <a:rPr kumimoji="0" sz="1550" b="0" i="0" u="none" strike="noStrike" kern="1200" cap="none" spc="50" normalizeH="0" baseline="0" noProof="0" dirty="0">
                <a:ln>
                  <a:noFill/>
                </a:ln>
                <a:solidFill>
                  <a:srgbClr val="333333"/>
                </a:solidFill>
                <a:effectLst/>
                <a:uLnTx/>
                <a:uFillTx/>
                <a:latin typeface="Calibri"/>
                <a:ea typeface="+mn-ea"/>
                <a:cs typeface="Calibri"/>
              </a:rPr>
              <a:t> </a:t>
            </a:r>
            <a:r>
              <a:rPr kumimoji="0" sz="1550" b="0" i="0" u="none" strike="noStrike" kern="1200" cap="none" spc="0" normalizeH="0" baseline="0" noProof="0" dirty="0">
                <a:ln>
                  <a:noFill/>
                </a:ln>
                <a:solidFill>
                  <a:srgbClr val="333333"/>
                </a:solidFill>
                <a:effectLst/>
                <a:uLnTx/>
                <a:uFillTx/>
                <a:latin typeface="Calibri"/>
                <a:ea typeface="+mn-ea"/>
                <a:cs typeface="Calibri"/>
              </a:rPr>
              <a:t>relative </a:t>
            </a:r>
            <a:r>
              <a:rPr kumimoji="0" sz="1550" b="0" i="0" u="none" strike="noStrike" kern="1200" cap="none" spc="5" normalizeH="0" baseline="0" noProof="0" dirty="0">
                <a:ln>
                  <a:noFill/>
                </a:ln>
                <a:solidFill>
                  <a:srgbClr val="333333"/>
                </a:solidFill>
                <a:effectLst/>
                <a:uLnTx/>
                <a:uFillTx/>
                <a:latin typeface="Calibri"/>
                <a:ea typeface="+mn-ea"/>
                <a:cs typeface="Calibri"/>
              </a:rPr>
              <a:t>to</a:t>
            </a:r>
            <a:r>
              <a:rPr kumimoji="0" sz="1550" b="0" i="0" u="none" strike="noStrike" kern="1200" cap="none" spc="15" normalizeH="0" baseline="0" noProof="0" dirty="0">
                <a:ln>
                  <a:noFill/>
                </a:ln>
                <a:solidFill>
                  <a:srgbClr val="333333"/>
                </a:solidFill>
                <a:effectLst/>
                <a:uLnTx/>
                <a:uFillTx/>
                <a:latin typeface="Calibri"/>
                <a:ea typeface="+mn-ea"/>
                <a:cs typeface="Calibri"/>
              </a:rPr>
              <a:t> </a:t>
            </a:r>
            <a:r>
              <a:rPr kumimoji="0" sz="1550" b="0" i="0" u="none" strike="noStrike" kern="1200" cap="none" spc="10" normalizeH="0" baseline="0" noProof="0" dirty="0">
                <a:ln>
                  <a:noFill/>
                </a:ln>
                <a:solidFill>
                  <a:srgbClr val="333333"/>
                </a:solidFill>
                <a:effectLst/>
                <a:uLnTx/>
                <a:uFillTx/>
                <a:latin typeface="Calibri"/>
                <a:ea typeface="+mn-ea"/>
                <a:cs typeface="Calibri"/>
              </a:rPr>
              <a:t>the </a:t>
            </a:r>
            <a:r>
              <a:rPr kumimoji="0" sz="1550" b="0" i="0" u="none" strike="noStrike" kern="1200" cap="none" spc="15" normalizeH="0" baseline="0" noProof="0" dirty="0">
                <a:ln>
                  <a:noFill/>
                </a:ln>
                <a:solidFill>
                  <a:srgbClr val="333333"/>
                </a:solidFill>
                <a:effectLst/>
                <a:uLnTx/>
                <a:uFillTx/>
                <a:latin typeface="Calibri"/>
                <a:ea typeface="+mn-ea"/>
                <a:cs typeface="Calibri"/>
              </a:rPr>
              <a:t>2050 </a:t>
            </a:r>
            <a:r>
              <a:rPr kumimoji="0" sz="1550" b="0" i="0" u="none" strike="noStrike" kern="1200" cap="none" spc="-335" normalizeH="0" baseline="0" noProof="0" dirty="0">
                <a:ln>
                  <a:noFill/>
                </a:ln>
                <a:solidFill>
                  <a:srgbClr val="333333"/>
                </a:solidFill>
                <a:effectLst/>
                <a:uLnTx/>
                <a:uFillTx/>
                <a:latin typeface="Calibri"/>
                <a:ea typeface="+mn-ea"/>
                <a:cs typeface="Calibri"/>
              </a:rPr>
              <a:t> </a:t>
            </a:r>
            <a:r>
              <a:rPr kumimoji="0" sz="1550" b="0" i="0" u="none" strike="noStrike" kern="1200" cap="none" spc="0" normalizeH="0" baseline="0" noProof="0" dirty="0">
                <a:ln>
                  <a:noFill/>
                </a:ln>
                <a:solidFill>
                  <a:srgbClr val="333333"/>
                </a:solidFill>
                <a:effectLst/>
                <a:uLnTx/>
                <a:uFillTx/>
                <a:latin typeface="Calibri"/>
                <a:ea typeface="+mn-ea"/>
                <a:cs typeface="Calibri"/>
              </a:rPr>
              <a:t>Reference</a:t>
            </a:r>
            <a:r>
              <a:rPr kumimoji="0" sz="1550" b="0" i="0" u="none" strike="noStrike" kern="1200" cap="none" spc="5" normalizeH="0" baseline="0" noProof="0" dirty="0">
                <a:ln>
                  <a:noFill/>
                </a:ln>
                <a:solidFill>
                  <a:srgbClr val="333333"/>
                </a:solidFill>
                <a:effectLst/>
                <a:uLnTx/>
                <a:uFillTx/>
                <a:latin typeface="Calibri"/>
                <a:ea typeface="+mn-ea"/>
                <a:cs typeface="Calibri"/>
              </a:rPr>
              <a:t> </a:t>
            </a:r>
            <a:r>
              <a:rPr kumimoji="0" sz="1550" b="0" i="0" u="none" strike="noStrike" kern="1200" cap="none" spc="10" normalizeH="0" baseline="0" noProof="0" dirty="0">
                <a:ln>
                  <a:noFill/>
                </a:ln>
                <a:solidFill>
                  <a:srgbClr val="333333"/>
                </a:solidFill>
                <a:effectLst/>
                <a:uLnTx/>
                <a:uFillTx/>
                <a:latin typeface="Calibri"/>
                <a:ea typeface="+mn-ea"/>
                <a:cs typeface="Calibri"/>
              </a:rPr>
              <a:t>scenario.</a:t>
            </a:r>
            <a:endParaRPr kumimoji="0" sz="155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581659" y="4840020"/>
            <a:ext cx="343471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 normalizeH="0" baseline="0" noProof="0" dirty="0">
                <a:ln>
                  <a:noFill/>
                </a:ln>
                <a:solidFill>
                  <a:srgbClr val="333333"/>
                </a:solidFill>
                <a:effectLst/>
                <a:uLnTx/>
                <a:uFillTx/>
                <a:latin typeface="Calibri"/>
                <a:ea typeface="+mn-ea"/>
                <a:cs typeface="Calibri"/>
              </a:rPr>
              <a:t>Source:</a:t>
            </a:r>
            <a:r>
              <a:rPr kumimoji="0" sz="1000" b="0" i="0" u="none" strike="noStrike" kern="1200" cap="none" spc="-10" normalizeH="0" baseline="0" noProof="0" dirty="0">
                <a:ln>
                  <a:noFill/>
                </a:ln>
                <a:solidFill>
                  <a:srgbClr val="333333"/>
                </a:solidFill>
                <a:effectLst/>
                <a:uLnTx/>
                <a:uFillTx/>
                <a:latin typeface="Calibri"/>
                <a:ea typeface="+mn-ea"/>
                <a:cs typeface="Calibri"/>
              </a:rPr>
              <a:t> </a:t>
            </a:r>
            <a:r>
              <a:rPr kumimoji="0" sz="1000" b="0" i="1" u="sng" strike="noStrike" kern="1200" cap="none" spc="-5" normalizeH="0" baseline="0" noProof="0" dirty="0">
                <a:ln>
                  <a:noFill/>
                </a:ln>
                <a:solidFill>
                  <a:srgbClr val="0079C1"/>
                </a:solidFill>
                <a:effectLst/>
                <a:uLnTx/>
                <a:uFill>
                  <a:solidFill>
                    <a:srgbClr val="0079C1"/>
                  </a:solidFill>
                </a:uFill>
                <a:latin typeface="Calibri"/>
                <a:ea typeface="+mn-ea"/>
                <a:cs typeface="Calibri"/>
                <a:hlinkClick r:id="rId2"/>
              </a:rPr>
              <a:t>https://www.nrel.gov/analysis/electrification-futures.html</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pic>
        <p:nvPicPr>
          <p:cNvPr id="7" name="object 7"/>
          <p:cNvPicPr/>
          <p:nvPr/>
        </p:nvPicPr>
        <p:blipFill>
          <a:blip r:embed="rId3" cstate="print"/>
          <a:stretch>
            <a:fillRect/>
          </a:stretch>
        </p:blipFill>
        <p:spPr>
          <a:xfrm>
            <a:off x="7095456" y="254103"/>
            <a:ext cx="1421897" cy="1078566"/>
          </a:xfrm>
          <a:prstGeom prst="rect">
            <a:avLst/>
          </a:prstGeom>
        </p:spPr>
      </p:pic>
      <p:pic>
        <p:nvPicPr>
          <p:cNvPr id="8" name="object 8"/>
          <p:cNvPicPr/>
          <p:nvPr/>
        </p:nvPicPr>
        <p:blipFill>
          <a:blip r:embed="rId4" cstate="print"/>
          <a:stretch>
            <a:fillRect/>
          </a:stretch>
        </p:blipFill>
        <p:spPr>
          <a:xfrm>
            <a:off x="4285183" y="1645222"/>
            <a:ext cx="4457781" cy="3239197"/>
          </a:xfrm>
          <a:prstGeom prst="rect">
            <a:avLst/>
          </a:prstGeom>
        </p:spPr>
      </p:pic>
    </p:spTree>
    <p:extLst>
      <p:ext uri="{BB962C8B-B14F-4D97-AF65-F5344CB8AC3E}">
        <p14:creationId xmlns:p14="http://schemas.microsoft.com/office/powerpoint/2010/main" val="6996420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4320" y="0"/>
            <a:ext cx="4672965" cy="1193800"/>
          </a:xfrm>
          <a:custGeom>
            <a:avLst/>
            <a:gdLst/>
            <a:ahLst/>
            <a:cxnLst/>
            <a:rect l="l" t="t" r="r" b="b"/>
            <a:pathLst>
              <a:path w="4672965" h="1193800">
                <a:moveTo>
                  <a:pt x="0" y="1193291"/>
                </a:moveTo>
                <a:lnTo>
                  <a:pt x="4672584" y="1193291"/>
                </a:lnTo>
                <a:lnTo>
                  <a:pt x="4672584" y="0"/>
                </a:lnTo>
                <a:lnTo>
                  <a:pt x="0" y="0"/>
                </a:lnTo>
                <a:lnTo>
                  <a:pt x="0" y="1193291"/>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624941" y="75438"/>
            <a:ext cx="3971290" cy="869315"/>
          </a:xfrm>
          <a:prstGeom prst="rect">
            <a:avLst/>
          </a:prstGeom>
        </p:spPr>
        <p:txBody>
          <a:bodyPr vert="horz" wrap="square" lIns="0" tIns="13335" rIns="0" bIns="0" rtlCol="0">
            <a:spAutoFit/>
          </a:bodyPr>
          <a:lstStyle/>
          <a:p>
            <a:pPr marL="12700">
              <a:lnSpc>
                <a:spcPts val="3320"/>
              </a:lnSpc>
              <a:spcBef>
                <a:spcPts val="105"/>
              </a:spcBef>
            </a:pPr>
            <a:r>
              <a:rPr sz="3200" spc="-15" dirty="0"/>
              <a:t>Broad </a:t>
            </a:r>
            <a:r>
              <a:rPr sz="3200" spc="-5" dirty="0"/>
              <a:t>use</a:t>
            </a:r>
            <a:r>
              <a:rPr sz="3200" spc="-10" dirty="0"/>
              <a:t> </a:t>
            </a:r>
            <a:r>
              <a:rPr sz="3200" spc="-5" dirty="0"/>
              <a:t>of</a:t>
            </a:r>
            <a:r>
              <a:rPr sz="3200" spc="-15" dirty="0"/>
              <a:t> </a:t>
            </a:r>
            <a:r>
              <a:rPr sz="3200" spc="-10" dirty="0"/>
              <a:t>EVI-Pro</a:t>
            </a:r>
            <a:r>
              <a:rPr sz="3200" spc="-20" dirty="0"/>
              <a:t> </a:t>
            </a:r>
            <a:r>
              <a:rPr sz="3200" spc="-30" dirty="0"/>
              <a:t>for</a:t>
            </a:r>
            <a:endParaRPr sz="3200"/>
          </a:p>
          <a:p>
            <a:pPr marL="140335">
              <a:lnSpc>
                <a:spcPts val="3320"/>
              </a:lnSpc>
            </a:pPr>
            <a:r>
              <a:rPr sz="3200" dirty="0"/>
              <a:t>grid</a:t>
            </a:r>
            <a:r>
              <a:rPr sz="3200" spc="-20" dirty="0"/>
              <a:t> </a:t>
            </a:r>
            <a:r>
              <a:rPr sz="3200" spc="-5" dirty="0"/>
              <a:t>impacts</a:t>
            </a:r>
            <a:r>
              <a:rPr sz="3200" spc="5" dirty="0"/>
              <a:t> </a:t>
            </a:r>
            <a:r>
              <a:rPr sz="3200" spc="-5" dirty="0"/>
              <a:t>analysis…</a:t>
            </a:r>
            <a:endParaRPr sz="3200"/>
          </a:p>
        </p:txBody>
      </p:sp>
      <p:grpSp>
        <p:nvGrpSpPr>
          <p:cNvPr id="4" name="object 4"/>
          <p:cNvGrpSpPr/>
          <p:nvPr/>
        </p:nvGrpSpPr>
        <p:grpSpPr>
          <a:xfrm>
            <a:off x="842772" y="1493524"/>
            <a:ext cx="3154680" cy="3630295"/>
            <a:chOff x="842772" y="1493524"/>
            <a:chExt cx="3154680" cy="3630295"/>
          </a:xfrm>
        </p:grpSpPr>
        <p:pic>
          <p:nvPicPr>
            <p:cNvPr id="5" name="object 5"/>
            <p:cNvPicPr/>
            <p:nvPr/>
          </p:nvPicPr>
          <p:blipFill>
            <a:blip r:embed="rId2" cstate="print"/>
            <a:stretch>
              <a:fillRect/>
            </a:stretch>
          </p:blipFill>
          <p:spPr>
            <a:xfrm>
              <a:off x="890016" y="1584153"/>
              <a:ext cx="3064764" cy="3474000"/>
            </a:xfrm>
            <a:prstGeom prst="rect">
              <a:avLst/>
            </a:prstGeom>
          </p:spPr>
        </p:pic>
        <p:pic>
          <p:nvPicPr>
            <p:cNvPr id="6" name="object 6"/>
            <p:cNvPicPr/>
            <p:nvPr/>
          </p:nvPicPr>
          <p:blipFill>
            <a:blip r:embed="rId3" cstate="print"/>
            <a:stretch>
              <a:fillRect/>
            </a:stretch>
          </p:blipFill>
          <p:spPr>
            <a:xfrm>
              <a:off x="842772" y="1493524"/>
              <a:ext cx="3154679" cy="3630168"/>
            </a:xfrm>
            <a:prstGeom prst="rect">
              <a:avLst/>
            </a:prstGeom>
          </p:spPr>
        </p:pic>
        <p:sp>
          <p:nvSpPr>
            <p:cNvPr id="7" name="object 7"/>
            <p:cNvSpPr/>
            <p:nvPr/>
          </p:nvSpPr>
          <p:spPr>
            <a:xfrm>
              <a:off x="890016" y="1517903"/>
              <a:ext cx="3065145" cy="3540760"/>
            </a:xfrm>
            <a:custGeom>
              <a:avLst/>
              <a:gdLst/>
              <a:ahLst/>
              <a:cxnLst/>
              <a:rect l="l" t="t" r="r" b="b"/>
              <a:pathLst>
                <a:path w="3065145" h="3540760">
                  <a:moveTo>
                    <a:pt x="0" y="3540252"/>
                  </a:moveTo>
                  <a:lnTo>
                    <a:pt x="3064764" y="3540252"/>
                  </a:lnTo>
                  <a:lnTo>
                    <a:pt x="3064764" y="0"/>
                  </a:lnTo>
                  <a:lnTo>
                    <a:pt x="0" y="0"/>
                  </a:lnTo>
                  <a:lnTo>
                    <a:pt x="0" y="3540252"/>
                  </a:lnTo>
                  <a:close/>
                </a:path>
              </a:pathLst>
            </a:custGeom>
            <a:ln w="9525">
              <a:solidFill>
                <a:srgbClr val="333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grpSp>
        <p:nvGrpSpPr>
          <p:cNvPr id="8" name="object 8"/>
          <p:cNvGrpSpPr/>
          <p:nvPr/>
        </p:nvGrpSpPr>
        <p:grpSpPr>
          <a:xfrm>
            <a:off x="4101084" y="60960"/>
            <a:ext cx="4672965" cy="5082540"/>
            <a:chOff x="4101084" y="60960"/>
            <a:chExt cx="4672965" cy="5082540"/>
          </a:xfrm>
        </p:grpSpPr>
        <p:pic>
          <p:nvPicPr>
            <p:cNvPr id="9" name="object 9"/>
            <p:cNvPicPr/>
            <p:nvPr/>
          </p:nvPicPr>
          <p:blipFill>
            <a:blip r:embed="rId4" cstate="print"/>
            <a:stretch>
              <a:fillRect/>
            </a:stretch>
          </p:blipFill>
          <p:spPr>
            <a:xfrm>
              <a:off x="4162044" y="1523999"/>
              <a:ext cx="3954779" cy="1309116"/>
            </a:xfrm>
            <a:prstGeom prst="rect">
              <a:avLst/>
            </a:prstGeom>
          </p:spPr>
        </p:pic>
        <p:pic>
          <p:nvPicPr>
            <p:cNvPr id="10" name="object 10"/>
            <p:cNvPicPr/>
            <p:nvPr/>
          </p:nvPicPr>
          <p:blipFill>
            <a:blip r:embed="rId5" cstate="print"/>
            <a:stretch>
              <a:fillRect/>
            </a:stretch>
          </p:blipFill>
          <p:spPr>
            <a:xfrm>
              <a:off x="5350549" y="85344"/>
              <a:ext cx="3380446" cy="908303"/>
            </a:xfrm>
            <a:prstGeom prst="rect">
              <a:avLst/>
            </a:prstGeom>
          </p:spPr>
        </p:pic>
        <p:pic>
          <p:nvPicPr>
            <p:cNvPr id="11" name="object 11"/>
            <p:cNvPicPr/>
            <p:nvPr/>
          </p:nvPicPr>
          <p:blipFill>
            <a:blip r:embed="rId6" cstate="print"/>
            <a:stretch>
              <a:fillRect/>
            </a:stretch>
          </p:blipFill>
          <p:spPr>
            <a:xfrm>
              <a:off x="5189220" y="993648"/>
              <a:ext cx="3482339" cy="612648"/>
            </a:xfrm>
            <a:prstGeom prst="rect">
              <a:avLst/>
            </a:prstGeom>
          </p:spPr>
        </p:pic>
        <p:pic>
          <p:nvPicPr>
            <p:cNvPr id="12" name="object 12"/>
            <p:cNvPicPr/>
            <p:nvPr/>
          </p:nvPicPr>
          <p:blipFill>
            <a:blip r:embed="rId7" cstate="print"/>
            <a:stretch>
              <a:fillRect/>
            </a:stretch>
          </p:blipFill>
          <p:spPr>
            <a:xfrm>
              <a:off x="4175760" y="2833115"/>
              <a:ext cx="3954780" cy="2310382"/>
            </a:xfrm>
            <a:prstGeom prst="rect">
              <a:avLst/>
            </a:prstGeom>
          </p:spPr>
        </p:pic>
        <p:pic>
          <p:nvPicPr>
            <p:cNvPr id="13" name="object 13"/>
            <p:cNvPicPr/>
            <p:nvPr/>
          </p:nvPicPr>
          <p:blipFill>
            <a:blip r:embed="rId8" cstate="print"/>
            <a:stretch>
              <a:fillRect/>
            </a:stretch>
          </p:blipFill>
          <p:spPr>
            <a:xfrm>
              <a:off x="5199888" y="60960"/>
              <a:ext cx="3573779" cy="1693164"/>
            </a:xfrm>
            <a:prstGeom prst="rect">
              <a:avLst/>
            </a:prstGeom>
          </p:spPr>
        </p:pic>
        <p:sp>
          <p:nvSpPr>
            <p:cNvPr id="14" name="object 14"/>
            <p:cNvSpPr/>
            <p:nvPr/>
          </p:nvSpPr>
          <p:spPr>
            <a:xfrm>
              <a:off x="5247132" y="85344"/>
              <a:ext cx="3484245" cy="1603375"/>
            </a:xfrm>
            <a:custGeom>
              <a:avLst/>
              <a:gdLst/>
              <a:ahLst/>
              <a:cxnLst/>
              <a:rect l="l" t="t" r="r" b="b"/>
              <a:pathLst>
                <a:path w="3484245" h="1603375">
                  <a:moveTo>
                    <a:pt x="0" y="1603248"/>
                  </a:moveTo>
                  <a:lnTo>
                    <a:pt x="3483864" y="1603248"/>
                  </a:lnTo>
                  <a:lnTo>
                    <a:pt x="3483864" y="0"/>
                  </a:lnTo>
                  <a:lnTo>
                    <a:pt x="0" y="0"/>
                  </a:lnTo>
                  <a:lnTo>
                    <a:pt x="0" y="1603248"/>
                  </a:lnTo>
                  <a:close/>
                </a:path>
              </a:pathLst>
            </a:custGeom>
            <a:ln w="9525">
              <a:solidFill>
                <a:srgbClr val="333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15" name="object 15"/>
            <p:cNvPicPr/>
            <p:nvPr/>
          </p:nvPicPr>
          <p:blipFill>
            <a:blip r:embed="rId9" cstate="print"/>
            <a:stretch>
              <a:fillRect/>
            </a:stretch>
          </p:blipFill>
          <p:spPr>
            <a:xfrm>
              <a:off x="4101084" y="1740413"/>
              <a:ext cx="3980688" cy="3383279"/>
            </a:xfrm>
            <a:prstGeom prst="rect">
              <a:avLst/>
            </a:prstGeom>
          </p:spPr>
        </p:pic>
        <p:sp>
          <p:nvSpPr>
            <p:cNvPr id="16" name="object 16"/>
            <p:cNvSpPr/>
            <p:nvPr/>
          </p:nvSpPr>
          <p:spPr>
            <a:xfrm>
              <a:off x="4148328" y="1764792"/>
              <a:ext cx="3891279" cy="3293745"/>
            </a:xfrm>
            <a:custGeom>
              <a:avLst/>
              <a:gdLst/>
              <a:ahLst/>
              <a:cxnLst/>
              <a:rect l="l" t="t" r="r" b="b"/>
              <a:pathLst>
                <a:path w="3891279" h="3293745">
                  <a:moveTo>
                    <a:pt x="0" y="3293364"/>
                  </a:moveTo>
                  <a:lnTo>
                    <a:pt x="3890772" y="3293364"/>
                  </a:lnTo>
                  <a:lnTo>
                    <a:pt x="3890772" y="0"/>
                  </a:lnTo>
                  <a:lnTo>
                    <a:pt x="0" y="0"/>
                  </a:lnTo>
                  <a:lnTo>
                    <a:pt x="0" y="3293364"/>
                  </a:lnTo>
                  <a:close/>
                </a:path>
              </a:pathLst>
            </a:custGeom>
            <a:ln w="9525">
              <a:solidFill>
                <a:srgbClr val="333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111</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9200917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0"/>
            <a:ext cx="4122420" cy="1201420"/>
          </a:xfrm>
          <a:custGeom>
            <a:avLst/>
            <a:gdLst/>
            <a:ahLst/>
            <a:cxnLst/>
            <a:rect l="l" t="t" r="r" b="b"/>
            <a:pathLst>
              <a:path w="4122420" h="1201420">
                <a:moveTo>
                  <a:pt x="4122420" y="0"/>
                </a:moveTo>
                <a:lnTo>
                  <a:pt x="0" y="0"/>
                </a:lnTo>
                <a:lnTo>
                  <a:pt x="0" y="1200912"/>
                </a:lnTo>
                <a:lnTo>
                  <a:pt x="4122420" y="1200912"/>
                </a:lnTo>
                <a:lnTo>
                  <a:pt x="412242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200708" y="111328"/>
            <a:ext cx="2636520" cy="838835"/>
          </a:xfrm>
          <a:prstGeom prst="rect">
            <a:avLst/>
          </a:prstGeom>
        </p:spPr>
        <p:txBody>
          <a:bodyPr vert="horz" wrap="square" lIns="0" tIns="114935" rIns="0" bIns="0" rtlCol="0">
            <a:spAutoFit/>
          </a:bodyPr>
          <a:lstStyle/>
          <a:p>
            <a:pPr marL="326390" marR="5080" indent="-314325">
              <a:lnSpc>
                <a:spcPct val="77700"/>
              </a:lnSpc>
              <a:spcBef>
                <a:spcPts val="905"/>
              </a:spcBef>
            </a:pPr>
            <a:r>
              <a:rPr spc="-5" dirty="0"/>
              <a:t>“Unlock”</a:t>
            </a:r>
            <a:r>
              <a:rPr spc="-85" dirty="0"/>
              <a:t> </a:t>
            </a:r>
            <a:r>
              <a:rPr spc="-10" dirty="0"/>
              <a:t>EVI-Pro </a:t>
            </a:r>
            <a:r>
              <a:rPr spc="-665" dirty="0"/>
              <a:t> </a:t>
            </a:r>
            <a:r>
              <a:rPr spc="-5" dirty="0"/>
              <a:t>Load</a:t>
            </a:r>
            <a:r>
              <a:rPr spc="-25" dirty="0"/>
              <a:t> </a:t>
            </a:r>
            <a:r>
              <a:rPr spc="-10" dirty="0"/>
              <a:t>Profiles</a:t>
            </a:r>
          </a:p>
        </p:txBody>
      </p:sp>
      <p:sp>
        <p:nvSpPr>
          <p:cNvPr id="4" name="object 4"/>
          <p:cNvSpPr txBox="1"/>
          <p:nvPr/>
        </p:nvSpPr>
        <p:spPr>
          <a:xfrm>
            <a:off x="535940" y="1487551"/>
            <a:ext cx="3246120" cy="629285"/>
          </a:xfrm>
          <a:prstGeom prst="rect">
            <a:avLst/>
          </a:prstGeom>
        </p:spPr>
        <p:txBody>
          <a:bodyPr vert="horz" wrap="square" lIns="0" tIns="40005" rIns="0" bIns="0" rtlCol="0">
            <a:spAutoFit/>
          </a:bodyPr>
          <a:lstStyle/>
          <a:p>
            <a:pPr marL="12700" marR="0" lvl="0" indent="0" algn="l" defTabSz="914400" rtl="0" eaLnBrk="1" fontAlgn="auto" latinLnBrk="0" hangingPunct="1">
              <a:lnSpc>
                <a:spcPct val="100000"/>
              </a:lnSpc>
              <a:spcBef>
                <a:spcPts val="315"/>
              </a:spcBef>
              <a:spcAft>
                <a:spcPts val="0"/>
              </a:spcAft>
              <a:buClrTx/>
              <a:buSzTx/>
              <a:buFontTx/>
              <a:buNone/>
              <a:tabLst/>
              <a:defRPr/>
            </a:pPr>
            <a:r>
              <a:rPr kumimoji="0" sz="1800" b="1" i="0" u="none" strike="noStrike" kern="1200" cap="none" spc="-5" normalizeH="0" baseline="0" noProof="0" dirty="0">
                <a:ln>
                  <a:noFill/>
                </a:ln>
                <a:solidFill>
                  <a:srgbClr val="333333"/>
                </a:solidFill>
                <a:effectLst/>
                <a:uLnTx/>
                <a:uFillTx/>
                <a:latin typeface="Calibri"/>
                <a:ea typeface="+mn-ea"/>
                <a:cs typeface="Calibri"/>
              </a:rPr>
              <a:t>With</a:t>
            </a:r>
            <a:r>
              <a:rPr kumimoji="0" sz="1800" b="1" i="0" u="none" strike="noStrike" kern="1200" cap="none" spc="-20" normalizeH="0" baseline="0" noProof="0" dirty="0">
                <a:ln>
                  <a:noFill/>
                </a:ln>
                <a:solidFill>
                  <a:srgbClr val="333333"/>
                </a:solidFill>
                <a:effectLst/>
                <a:uLnTx/>
                <a:uFillTx/>
                <a:latin typeface="Calibri"/>
                <a:ea typeface="+mn-ea"/>
                <a:cs typeface="Calibri"/>
              </a:rPr>
              <a:t> </a:t>
            </a:r>
            <a:r>
              <a:rPr kumimoji="0" sz="1800" b="1" i="0" u="none" strike="noStrike" kern="1200" cap="none" spc="-5" normalizeH="0" baseline="0" noProof="0" dirty="0">
                <a:ln>
                  <a:noFill/>
                </a:ln>
                <a:solidFill>
                  <a:srgbClr val="333333"/>
                </a:solidFill>
                <a:effectLst/>
                <a:uLnTx/>
                <a:uFillTx/>
                <a:latin typeface="Calibri"/>
                <a:ea typeface="+mn-ea"/>
                <a:cs typeface="Calibri"/>
              </a:rPr>
              <a:t>support</a:t>
            </a:r>
            <a:r>
              <a:rPr kumimoji="0" sz="1800" b="1" i="0" u="none" strike="noStrike" kern="1200" cap="none" spc="-55" normalizeH="0" baseline="0" noProof="0" dirty="0">
                <a:ln>
                  <a:noFill/>
                </a:ln>
                <a:solidFill>
                  <a:srgbClr val="333333"/>
                </a:solidFill>
                <a:effectLst/>
                <a:uLnTx/>
                <a:uFillTx/>
                <a:latin typeface="Calibri"/>
                <a:ea typeface="+mn-ea"/>
                <a:cs typeface="Calibri"/>
              </a:rPr>
              <a:t> </a:t>
            </a:r>
            <a:r>
              <a:rPr kumimoji="0" sz="1800" b="1" i="0" u="none" strike="noStrike" kern="1200" cap="none" spc="-10" normalizeH="0" baseline="0" noProof="0" dirty="0">
                <a:ln>
                  <a:noFill/>
                </a:ln>
                <a:solidFill>
                  <a:srgbClr val="333333"/>
                </a:solidFill>
                <a:effectLst/>
                <a:uLnTx/>
                <a:uFillTx/>
                <a:latin typeface="Calibri"/>
                <a:ea typeface="+mn-ea"/>
                <a:cs typeface="Calibri"/>
              </a:rPr>
              <a:t>from…</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469900" marR="0" lvl="0" indent="0" algn="l" defTabSz="914400" rtl="0" eaLnBrk="1" fontAlgn="auto" latinLnBrk="0" hangingPunct="1">
              <a:lnSpc>
                <a:spcPct val="100000"/>
              </a:lnSpc>
              <a:spcBef>
                <a:spcPts val="215"/>
              </a:spcBef>
              <a:spcAft>
                <a:spcPts val="0"/>
              </a:spcAft>
              <a:buClrTx/>
              <a:buSzTx/>
              <a:buFontTx/>
              <a:buNone/>
              <a:tabLst/>
              <a:defRPr/>
            </a:pPr>
            <a:r>
              <a:rPr kumimoji="0" sz="1800" b="0" i="0" u="none" strike="noStrike" kern="1200" cap="none" spc="-5" normalizeH="0" baseline="0" noProof="0" dirty="0">
                <a:ln>
                  <a:noFill/>
                </a:ln>
                <a:solidFill>
                  <a:srgbClr val="333333"/>
                </a:solidFill>
                <a:effectLst/>
                <a:uLnTx/>
                <a:uFillTx/>
                <a:latin typeface="Calibri"/>
                <a:ea typeface="+mn-ea"/>
                <a:cs typeface="Calibri"/>
              </a:rPr>
              <a:t>The</a:t>
            </a:r>
            <a:r>
              <a:rPr kumimoji="0" sz="1800" b="0" i="0" u="none" strike="noStrike" kern="1200" cap="none" spc="-15" normalizeH="0" baseline="0" noProof="0" dirty="0">
                <a:ln>
                  <a:noFill/>
                </a:ln>
                <a:solidFill>
                  <a:srgbClr val="333333"/>
                </a:solidFill>
                <a:effectLst/>
                <a:uLnTx/>
                <a:uFillTx/>
                <a:latin typeface="Calibri"/>
                <a:ea typeface="+mn-ea"/>
                <a:cs typeface="Calibri"/>
              </a:rPr>
              <a:t> </a:t>
            </a:r>
            <a:r>
              <a:rPr kumimoji="0" sz="1800" b="0" i="0" u="none" strike="noStrike" kern="1200" cap="none" spc="0" normalizeH="0" baseline="0" noProof="0" dirty="0">
                <a:ln>
                  <a:noFill/>
                </a:ln>
                <a:solidFill>
                  <a:srgbClr val="333333"/>
                </a:solidFill>
                <a:effectLst/>
                <a:uLnTx/>
                <a:uFillTx/>
                <a:latin typeface="Calibri"/>
                <a:ea typeface="+mn-ea"/>
                <a:cs typeface="Calibri"/>
              </a:rPr>
              <a:t>US</a:t>
            </a:r>
            <a:r>
              <a:rPr kumimoji="0" sz="1800" b="0" i="0" u="none" strike="noStrike" kern="1200" cap="none" spc="-10"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Department</a:t>
            </a:r>
            <a:r>
              <a:rPr kumimoji="0" sz="1800" b="0" i="0" u="none" strike="noStrike" kern="1200" cap="none" spc="-10"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of</a:t>
            </a:r>
            <a:r>
              <a:rPr kumimoji="0" sz="1800" b="0" i="0" u="none" strike="noStrike" kern="1200" cap="none" spc="0"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Energy</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535940" y="2392272"/>
            <a:ext cx="6064885" cy="931544"/>
          </a:xfrm>
          <a:prstGeom prst="rect">
            <a:avLst/>
          </a:prstGeom>
        </p:spPr>
        <p:txBody>
          <a:bodyPr vert="horz" wrap="square" lIns="0" tIns="40640" rIns="0" bIns="0" rtlCol="0">
            <a:spAutoFit/>
          </a:bodyPr>
          <a:lstStyle/>
          <a:p>
            <a:pPr marL="12700" marR="0" lvl="0" indent="0" algn="l" defTabSz="914400" rtl="0" eaLnBrk="1" fontAlgn="auto" latinLnBrk="0" hangingPunct="1">
              <a:lnSpc>
                <a:spcPct val="100000"/>
              </a:lnSpc>
              <a:spcBef>
                <a:spcPts val="320"/>
              </a:spcBef>
              <a:spcAft>
                <a:spcPts val="0"/>
              </a:spcAft>
              <a:buClrTx/>
              <a:buSzTx/>
              <a:buFontTx/>
              <a:buNone/>
              <a:tabLst/>
              <a:defRPr/>
            </a:pPr>
            <a:r>
              <a:rPr kumimoji="0" sz="1800" b="1" i="0" u="none" strike="noStrike" kern="1200" cap="none" spc="0" normalizeH="0" baseline="0" noProof="0" dirty="0">
                <a:ln>
                  <a:noFill/>
                </a:ln>
                <a:solidFill>
                  <a:srgbClr val="333333"/>
                </a:solidFill>
                <a:effectLst/>
                <a:uLnTx/>
                <a:uFillTx/>
                <a:latin typeface="Calibri"/>
                <a:ea typeface="+mn-ea"/>
                <a:cs typeface="Calibri"/>
              </a:rPr>
              <a:t>In</a:t>
            </a:r>
            <a:r>
              <a:rPr kumimoji="0" sz="1800" b="1" i="0" u="none" strike="noStrike" kern="1200" cap="none" spc="-20" normalizeH="0" baseline="0" noProof="0" dirty="0">
                <a:ln>
                  <a:noFill/>
                </a:ln>
                <a:solidFill>
                  <a:srgbClr val="333333"/>
                </a:solidFill>
                <a:effectLst/>
                <a:uLnTx/>
                <a:uFillTx/>
                <a:latin typeface="Calibri"/>
                <a:ea typeface="+mn-ea"/>
                <a:cs typeface="Calibri"/>
              </a:rPr>
              <a:t> </a:t>
            </a:r>
            <a:r>
              <a:rPr kumimoji="0" sz="1800" b="1" i="0" u="none" strike="noStrike" kern="1200" cap="none" spc="-10" normalizeH="0" baseline="0" noProof="0" dirty="0">
                <a:ln>
                  <a:noFill/>
                </a:ln>
                <a:solidFill>
                  <a:srgbClr val="333333"/>
                </a:solidFill>
                <a:effectLst/>
                <a:uLnTx/>
                <a:uFillTx/>
                <a:latin typeface="Calibri"/>
                <a:ea typeface="+mn-ea"/>
                <a:cs typeface="Calibri"/>
              </a:rPr>
              <a:t>collaboration</a:t>
            </a:r>
            <a:r>
              <a:rPr kumimoji="0" sz="1800" b="1" i="0" u="none" strike="noStrike" kern="1200" cap="none" spc="-55" normalizeH="0" baseline="0" noProof="0" dirty="0">
                <a:ln>
                  <a:noFill/>
                </a:ln>
                <a:solidFill>
                  <a:srgbClr val="333333"/>
                </a:solidFill>
                <a:effectLst/>
                <a:uLnTx/>
                <a:uFillTx/>
                <a:latin typeface="Calibri"/>
                <a:ea typeface="+mn-ea"/>
                <a:cs typeface="Calibri"/>
              </a:rPr>
              <a:t> </a:t>
            </a:r>
            <a:r>
              <a:rPr kumimoji="0" sz="1800" b="1" i="0" u="none" strike="noStrike" kern="1200" cap="none" spc="-5" normalizeH="0" baseline="0" noProof="0" dirty="0">
                <a:ln>
                  <a:noFill/>
                </a:ln>
                <a:solidFill>
                  <a:srgbClr val="333333"/>
                </a:solidFill>
                <a:effectLst/>
                <a:uLnTx/>
                <a:uFillTx/>
                <a:latin typeface="Calibri"/>
                <a:ea typeface="+mn-ea"/>
                <a:cs typeface="Calibri"/>
              </a:rPr>
              <a:t>with…</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469900" marR="0" lvl="0" indent="0" algn="l" defTabSz="914400" rtl="0" eaLnBrk="1" fontAlgn="auto" latinLnBrk="0" hangingPunct="1">
              <a:lnSpc>
                <a:spcPct val="100000"/>
              </a:lnSpc>
              <a:spcBef>
                <a:spcPts val="215"/>
              </a:spcBef>
              <a:spcAft>
                <a:spcPts val="0"/>
              </a:spcAft>
              <a:buClrTx/>
              <a:buSzTx/>
              <a:buFontTx/>
              <a:buNone/>
              <a:tabLst/>
              <a:defRPr/>
            </a:pPr>
            <a:r>
              <a:rPr kumimoji="0" sz="1800" b="0" i="0" u="none" strike="noStrike" kern="1200" cap="none" spc="-10" normalizeH="0" baseline="0" noProof="0" dirty="0">
                <a:ln>
                  <a:noFill/>
                </a:ln>
                <a:solidFill>
                  <a:srgbClr val="333333"/>
                </a:solidFill>
                <a:effectLst/>
                <a:uLnTx/>
                <a:uFillTx/>
                <a:latin typeface="Calibri"/>
                <a:ea typeface="+mn-ea"/>
                <a:cs typeface="Calibri"/>
              </a:rPr>
              <a:t>Lawrence</a:t>
            </a:r>
            <a:r>
              <a:rPr kumimoji="0" sz="1800" b="0" i="0" u="none" strike="noStrike" kern="1200" cap="none" spc="5"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Berkeley </a:t>
            </a:r>
            <a:r>
              <a:rPr kumimoji="0" sz="1800" b="0" i="0" u="none" strike="noStrike" kern="1200" cap="none" spc="-5" normalizeH="0" baseline="0" noProof="0" dirty="0">
                <a:ln>
                  <a:noFill/>
                </a:ln>
                <a:solidFill>
                  <a:srgbClr val="333333"/>
                </a:solidFill>
                <a:effectLst/>
                <a:uLnTx/>
                <a:uFillTx/>
                <a:latin typeface="Calibri"/>
                <a:ea typeface="+mn-ea"/>
                <a:cs typeface="Calibri"/>
              </a:rPr>
              <a:t>National</a:t>
            </a:r>
            <a:r>
              <a:rPr kumimoji="0" sz="1800" b="0" i="0" u="none" strike="noStrike" kern="1200" cap="none" spc="-20"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Laboratory</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469900" marR="0" lvl="0" indent="0" algn="l" defTabSz="914400" rtl="0" eaLnBrk="1" fontAlgn="auto" latinLnBrk="0" hangingPunct="1">
              <a:lnSpc>
                <a:spcPct val="100000"/>
              </a:lnSpc>
              <a:spcBef>
                <a:spcPts val="219"/>
              </a:spcBef>
              <a:spcAft>
                <a:spcPts val="0"/>
              </a:spcAft>
              <a:buClrTx/>
              <a:buSzTx/>
              <a:buFontTx/>
              <a:buNone/>
              <a:tabLst/>
              <a:defRPr/>
            </a:pPr>
            <a:r>
              <a:rPr kumimoji="0" sz="1800" b="0" i="0" u="none" strike="noStrike" kern="1200" cap="none" spc="-5" normalizeH="0" baseline="0" noProof="0" dirty="0">
                <a:ln>
                  <a:noFill/>
                </a:ln>
                <a:solidFill>
                  <a:srgbClr val="333333"/>
                </a:solidFill>
                <a:effectLst/>
                <a:uLnTx/>
                <a:uFillTx/>
                <a:latin typeface="Calibri"/>
                <a:ea typeface="+mn-ea"/>
                <a:cs typeface="Calibri"/>
              </a:rPr>
              <a:t>Schatz</a:t>
            </a:r>
            <a:r>
              <a:rPr kumimoji="0" sz="1800" b="0" i="0" u="none" strike="noStrike" kern="1200" cap="none" spc="0"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Energy</a:t>
            </a:r>
            <a:r>
              <a:rPr kumimoji="0" sz="1800" b="0" i="0" u="none" strike="noStrike" kern="1200" cap="none" spc="-5"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Research</a:t>
            </a:r>
            <a:r>
              <a:rPr kumimoji="0" sz="1800" b="0" i="0" u="none" strike="noStrike" kern="1200" cap="none" spc="10"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Center</a:t>
            </a:r>
            <a:r>
              <a:rPr kumimoji="0" sz="1800" b="0" i="0" u="none" strike="noStrike" kern="1200" cap="none" spc="-5" normalizeH="0" baseline="0" noProof="0" dirty="0">
                <a:ln>
                  <a:noFill/>
                </a:ln>
                <a:solidFill>
                  <a:srgbClr val="333333"/>
                </a:solidFill>
                <a:effectLst/>
                <a:uLnTx/>
                <a:uFillTx/>
                <a:latin typeface="Calibri"/>
                <a:ea typeface="+mn-ea"/>
                <a:cs typeface="Calibri"/>
              </a:rPr>
              <a:t> at</a:t>
            </a:r>
            <a:r>
              <a:rPr kumimoji="0" sz="1800" b="0" i="0" u="none" strike="noStrike" kern="1200" cap="none" spc="0"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Humboldt</a:t>
            </a:r>
            <a:r>
              <a:rPr kumimoji="0" sz="1800" b="0" i="0" u="none" strike="noStrike" kern="1200" cap="none" spc="15" normalizeH="0" baseline="0" noProof="0" dirty="0">
                <a:ln>
                  <a:noFill/>
                </a:ln>
                <a:solidFill>
                  <a:srgbClr val="333333"/>
                </a:solidFill>
                <a:effectLst/>
                <a:uLnTx/>
                <a:uFillTx/>
                <a:latin typeface="Calibri"/>
                <a:ea typeface="+mn-ea"/>
                <a:cs typeface="Calibri"/>
              </a:rPr>
              <a:t> </a:t>
            </a:r>
            <a:r>
              <a:rPr kumimoji="0" sz="1800" b="0" i="0" u="none" strike="noStrike" kern="1200" cap="none" spc="-20" normalizeH="0" baseline="0" noProof="0" dirty="0">
                <a:ln>
                  <a:noFill/>
                </a:ln>
                <a:solidFill>
                  <a:srgbClr val="333333"/>
                </a:solidFill>
                <a:effectLst/>
                <a:uLnTx/>
                <a:uFillTx/>
                <a:latin typeface="Calibri"/>
                <a:ea typeface="+mn-ea"/>
                <a:cs typeface="Calibri"/>
              </a:rPr>
              <a:t>State</a:t>
            </a:r>
            <a:r>
              <a:rPr kumimoji="0" sz="1800" b="0" i="0" u="none" strike="noStrike" kern="1200" cap="none" spc="0"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University</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5136641" y="378460"/>
            <a:ext cx="3182620" cy="2001520"/>
          </a:xfrm>
          <a:prstGeom prst="rect">
            <a:avLst/>
          </a:prstGeom>
        </p:spPr>
        <p:txBody>
          <a:bodyPr vert="horz" wrap="square" lIns="0" tIns="67310" rIns="0" bIns="0" rtlCol="0">
            <a:spAutoFit/>
          </a:bodyPr>
          <a:lstStyle/>
          <a:p>
            <a:pPr marL="12700" marR="0" lvl="0" indent="0" algn="l" defTabSz="914400" rtl="0" eaLnBrk="1" fontAlgn="auto" latinLnBrk="0" hangingPunct="1">
              <a:lnSpc>
                <a:spcPct val="100000"/>
              </a:lnSpc>
              <a:spcBef>
                <a:spcPts val="530"/>
              </a:spcBef>
              <a:spcAft>
                <a:spcPts val="0"/>
              </a:spcAft>
              <a:buClrTx/>
              <a:buSzTx/>
              <a:buFontTx/>
              <a:buNone/>
              <a:tabLst/>
              <a:defRPr/>
            </a:pPr>
            <a:r>
              <a:rPr kumimoji="0" sz="1800" b="1" i="0" u="none" strike="noStrike" kern="1200" cap="none" spc="-5" normalizeH="0" baseline="0" noProof="0" dirty="0">
                <a:ln>
                  <a:noFill/>
                </a:ln>
                <a:solidFill>
                  <a:srgbClr val="333333"/>
                </a:solidFill>
                <a:effectLst/>
                <a:uLnTx/>
                <a:uFillTx/>
                <a:latin typeface="Calibri"/>
                <a:ea typeface="+mn-ea"/>
                <a:cs typeface="Calibri"/>
              </a:rPr>
              <a:t>With</a:t>
            </a:r>
            <a:r>
              <a:rPr kumimoji="0" sz="1800" b="1" i="0" u="none" strike="noStrike" kern="1200" cap="none" spc="-15" normalizeH="0" baseline="0" noProof="0" dirty="0">
                <a:ln>
                  <a:noFill/>
                </a:ln>
                <a:solidFill>
                  <a:srgbClr val="333333"/>
                </a:solidFill>
                <a:effectLst/>
                <a:uLnTx/>
                <a:uFillTx/>
                <a:latin typeface="Calibri"/>
                <a:ea typeface="+mn-ea"/>
                <a:cs typeface="Calibri"/>
              </a:rPr>
              <a:t> </a:t>
            </a:r>
            <a:r>
              <a:rPr kumimoji="0" sz="1800" b="1" i="0" u="none" strike="noStrike" kern="1200" cap="none" spc="-10" normalizeH="0" baseline="0" noProof="0" dirty="0">
                <a:ln>
                  <a:noFill/>
                </a:ln>
                <a:solidFill>
                  <a:srgbClr val="333333"/>
                </a:solidFill>
                <a:effectLst/>
                <a:uLnTx/>
                <a:uFillTx/>
                <a:latin typeface="Calibri"/>
                <a:ea typeface="+mn-ea"/>
                <a:cs typeface="Calibri"/>
              </a:rPr>
              <a:t>feedback</a:t>
            </a:r>
            <a:r>
              <a:rPr kumimoji="0" sz="1800" b="1" i="0" u="none" strike="noStrike" kern="1200" cap="none" spc="-50" normalizeH="0" baseline="0" noProof="0" dirty="0">
                <a:ln>
                  <a:noFill/>
                </a:ln>
                <a:solidFill>
                  <a:srgbClr val="333333"/>
                </a:solidFill>
                <a:effectLst/>
                <a:uLnTx/>
                <a:uFillTx/>
                <a:latin typeface="Calibri"/>
                <a:ea typeface="+mn-ea"/>
                <a:cs typeface="Calibri"/>
              </a:rPr>
              <a:t> </a:t>
            </a:r>
            <a:r>
              <a:rPr kumimoji="0" sz="1800" b="1" i="0" u="none" strike="noStrike" kern="1200" cap="none" spc="-10" normalizeH="0" baseline="0" noProof="0" dirty="0">
                <a:ln>
                  <a:noFill/>
                </a:ln>
                <a:solidFill>
                  <a:srgbClr val="333333"/>
                </a:solidFill>
                <a:effectLst/>
                <a:uLnTx/>
                <a:uFillTx/>
                <a:latin typeface="Calibri"/>
                <a:ea typeface="+mn-ea"/>
                <a:cs typeface="Calibri"/>
              </a:rPr>
              <a:t>from…</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469900" marR="202565" lvl="0" indent="0" algn="l" defTabSz="914400" rtl="0" eaLnBrk="1" fontAlgn="auto" latinLnBrk="0" hangingPunct="1">
              <a:lnSpc>
                <a:spcPct val="120000"/>
              </a:lnSpc>
              <a:spcBef>
                <a:spcPts val="5"/>
              </a:spcBef>
              <a:spcAft>
                <a:spcPts val="0"/>
              </a:spcAft>
              <a:buClrTx/>
              <a:buSzTx/>
              <a:buFontTx/>
              <a:buNone/>
              <a:tabLst/>
              <a:defRPr/>
            </a:pPr>
            <a:r>
              <a:rPr kumimoji="0" sz="1800" b="0" i="0" u="none" strike="noStrike" kern="1200" cap="none" spc="-5" normalizeH="0" baseline="0" noProof="0" dirty="0">
                <a:ln>
                  <a:noFill/>
                </a:ln>
                <a:solidFill>
                  <a:srgbClr val="333333"/>
                </a:solidFill>
                <a:effectLst/>
                <a:uLnTx/>
                <a:uFillTx/>
                <a:latin typeface="Calibri"/>
                <a:ea typeface="+mn-ea"/>
                <a:cs typeface="Calibri"/>
              </a:rPr>
              <a:t>Electric</a:t>
            </a:r>
            <a:r>
              <a:rPr kumimoji="0" sz="1800" b="0" i="0" u="none" strike="noStrike" kern="1200" cap="none" spc="85"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utilities </a:t>
            </a:r>
            <a:r>
              <a:rPr kumimoji="0" sz="1800" b="0" i="0" u="none" strike="noStrike" kern="1200" cap="none" spc="0"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Automotive</a:t>
            </a:r>
            <a:r>
              <a:rPr kumimoji="0" sz="1800" b="0" i="0" u="none" strike="noStrike" kern="1200" cap="none" spc="-50"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manufacturers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469900" marR="0" lvl="0" indent="0" algn="l" defTabSz="914400" rtl="0" eaLnBrk="1" fontAlgn="auto" latinLnBrk="0" hangingPunct="1">
              <a:lnSpc>
                <a:spcPct val="100000"/>
              </a:lnSpc>
              <a:spcBef>
                <a:spcPts val="430"/>
              </a:spcBef>
              <a:spcAft>
                <a:spcPts val="0"/>
              </a:spcAft>
              <a:buClrTx/>
              <a:buSzTx/>
              <a:buFontTx/>
              <a:buNone/>
              <a:tabLst/>
              <a:defRPr/>
            </a:pPr>
            <a:r>
              <a:rPr kumimoji="0" sz="1800" b="0" i="0" u="none" strike="noStrike" kern="1200" cap="none" spc="-5" normalizeH="0" baseline="0" noProof="0" dirty="0">
                <a:ln>
                  <a:noFill/>
                </a:ln>
                <a:solidFill>
                  <a:srgbClr val="333333"/>
                </a:solidFill>
                <a:effectLst/>
                <a:uLnTx/>
                <a:uFillTx/>
                <a:latin typeface="Calibri"/>
                <a:ea typeface="+mn-ea"/>
                <a:cs typeface="Calibri"/>
              </a:rPr>
              <a:t>Charging </a:t>
            </a:r>
            <a:r>
              <a:rPr kumimoji="0" sz="1800" b="0" i="0" u="none" strike="noStrike" kern="1200" cap="none" spc="-10" normalizeH="0" baseline="0" noProof="0" dirty="0">
                <a:ln>
                  <a:noFill/>
                </a:ln>
                <a:solidFill>
                  <a:srgbClr val="333333"/>
                </a:solidFill>
                <a:effectLst/>
                <a:uLnTx/>
                <a:uFillTx/>
                <a:latin typeface="Calibri"/>
                <a:ea typeface="+mn-ea"/>
                <a:cs typeface="Calibri"/>
              </a:rPr>
              <a:t>network</a:t>
            </a:r>
            <a:r>
              <a:rPr kumimoji="0" sz="1800" b="0" i="0" u="none" strike="noStrike" kern="1200" cap="none" spc="-15"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companies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469900" marR="0" lvl="0" indent="0" algn="l" defTabSz="914400" rtl="0" eaLnBrk="1" fontAlgn="auto" latinLnBrk="0" hangingPunct="1">
              <a:lnSpc>
                <a:spcPct val="100000"/>
              </a:lnSpc>
              <a:spcBef>
                <a:spcPts val="434"/>
              </a:spcBef>
              <a:spcAft>
                <a:spcPts val="0"/>
              </a:spcAft>
              <a:buClrTx/>
              <a:buSzTx/>
              <a:buFontTx/>
              <a:buNone/>
              <a:tabLst/>
              <a:defRPr/>
            </a:pPr>
            <a:r>
              <a:rPr kumimoji="0" sz="1800" b="0" i="0" u="none" strike="noStrike" kern="1200" cap="none" spc="-10" normalizeH="0" baseline="0" noProof="0" dirty="0">
                <a:ln>
                  <a:noFill/>
                </a:ln>
                <a:solidFill>
                  <a:srgbClr val="333333"/>
                </a:solidFill>
                <a:effectLst/>
                <a:uLnTx/>
                <a:uFillTx/>
                <a:latin typeface="Calibri"/>
                <a:ea typeface="+mn-ea"/>
                <a:cs typeface="Calibri"/>
              </a:rPr>
              <a:t>Local</a:t>
            </a:r>
            <a:r>
              <a:rPr kumimoji="0" sz="1800" b="0" i="0" u="none" strike="noStrike" kern="1200" cap="none" spc="-50"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governments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469900" marR="0" lvl="0" indent="0" algn="l" defTabSz="914400" rtl="0" eaLnBrk="1" fontAlgn="auto" latinLnBrk="0" hangingPunct="1">
              <a:lnSpc>
                <a:spcPct val="100000"/>
              </a:lnSpc>
              <a:spcBef>
                <a:spcPts val="430"/>
              </a:spcBef>
              <a:spcAft>
                <a:spcPts val="0"/>
              </a:spcAft>
              <a:buClrTx/>
              <a:buSzTx/>
              <a:buFontTx/>
              <a:buNone/>
              <a:tabLst/>
              <a:defRPr/>
            </a:pPr>
            <a:r>
              <a:rPr kumimoji="0" sz="1800" b="0" i="0" u="none" strike="noStrike" kern="1200" cap="none" spc="-10" normalizeH="0" baseline="0" noProof="0" dirty="0">
                <a:ln>
                  <a:noFill/>
                </a:ln>
                <a:solidFill>
                  <a:srgbClr val="333333"/>
                </a:solidFill>
                <a:effectLst/>
                <a:uLnTx/>
                <a:uFillTx/>
                <a:latin typeface="Calibri"/>
                <a:ea typeface="+mn-ea"/>
                <a:cs typeface="Calibri"/>
              </a:rPr>
              <a:t>Research</a:t>
            </a:r>
            <a:r>
              <a:rPr kumimoji="0" sz="1800" b="0" i="0" u="none" strike="noStrike" kern="1200" cap="none" spc="-55"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institutes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7" name="object 7"/>
          <p:cNvGrpSpPr/>
          <p:nvPr/>
        </p:nvGrpSpPr>
        <p:grpSpPr>
          <a:xfrm>
            <a:off x="2289048" y="3610355"/>
            <a:ext cx="4528185" cy="1170940"/>
            <a:chOff x="2289048" y="3610355"/>
            <a:chExt cx="4528185" cy="1170940"/>
          </a:xfrm>
        </p:grpSpPr>
        <p:pic>
          <p:nvPicPr>
            <p:cNvPr id="8" name="object 8"/>
            <p:cNvPicPr/>
            <p:nvPr/>
          </p:nvPicPr>
          <p:blipFill>
            <a:blip r:embed="rId2" cstate="print"/>
            <a:stretch>
              <a:fillRect/>
            </a:stretch>
          </p:blipFill>
          <p:spPr>
            <a:xfrm>
              <a:off x="2339333" y="3639299"/>
              <a:ext cx="4477524" cy="1141487"/>
            </a:xfrm>
            <a:prstGeom prst="rect">
              <a:avLst/>
            </a:prstGeom>
          </p:spPr>
        </p:pic>
        <p:pic>
          <p:nvPicPr>
            <p:cNvPr id="9" name="object 9"/>
            <p:cNvPicPr/>
            <p:nvPr/>
          </p:nvPicPr>
          <p:blipFill>
            <a:blip r:embed="rId3" cstate="print"/>
            <a:stretch>
              <a:fillRect/>
            </a:stretch>
          </p:blipFill>
          <p:spPr>
            <a:xfrm>
              <a:off x="2289048" y="3610355"/>
              <a:ext cx="4322063" cy="1109472"/>
            </a:xfrm>
            <a:prstGeom prst="rect">
              <a:avLst/>
            </a:prstGeom>
          </p:spPr>
        </p:pic>
        <p:pic>
          <p:nvPicPr>
            <p:cNvPr id="10" name="object 10"/>
            <p:cNvPicPr/>
            <p:nvPr/>
          </p:nvPicPr>
          <p:blipFill>
            <a:blip r:embed="rId4" cstate="print"/>
            <a:stretch>
              <a:fillRect/>
            </a:stretch>
          </p:blipFill>
          <p:spPr>
            <a:xfrm>
              <a:off x="2377440" y="3657599"/>
              <a:ext cx="4405884" cy="1069848"/>
            </a:xfrm>
            <a:prstGeom prst="rect">
              <a:avLst/>
            </a:prstGeom>
          </p:spPr>
        </p:pic>
      </p:grpSp>
      <p:sp>
        <p:nvSpPr>
          <p:cNvPr id="11" name="object 11"/>
          <p:cNvSpPr txBox="1"/>
          <p:nvPr/>
        </p:nvSpPr>
        <p:spPr>
          <a:xfrm>
            <a:off x="2377439" y="3657600"/>
            <a:ext cx="4406265" cy="1069975"/>
          </a:xfrm>
          <a:prstGeom prst="rect">
            <a:avLst/>
          </a:prstGeom>
          <a:ln w="9525">
            <a:solidFill>
              <a:srgbClr val="313131"/>
            </a:solidFill>
          </a:ln>
        </p:spPr>
        <p:txBody>
          <a:bodyPr vert="horz" wrap="square" lIns="0" tIns="31115" rIns="0" bIns="0" rtlCol="0">
            <a:spAutoFit/>
          </a:bodyPr>
          <a:lstStyle/>
          <a:p>
            <a:pPr marL="91440" marR="0" lvl="0" indent="0" algn="l" defTabSz="914400" rtl="0" eaLnBrk="1" fontAlgn="auto" latinLnBrk="0" hangingPunct="1">
              <a:lnSpc>
                <a:spcPct val="100000"/>
              </a:lnSpc>
              <a:spcBef>
                <a:spcPts val="245"/>
              </a:spcBef>
              <a:spcAft>
                <a:spcPts val="0"/>
              </a:spcAft>
              <a:buClrTx/>
              <a:buSzTx/>
              <a:buFontTx/>
              <a:buNone/>
              <a:tabLst/>
              <a:defRPr/>
            </a:pPr>
            <a:r>
              <a:rPr kumimoji="0" sz="1800" b="1" i="0" u="none" strike="noStrike" kern="1200" cap="none" spc="0" normalizeH="0" baseline="0" noProof="0" dirty="0">
                <a:ln>
                  <a:noFill/>
                </a:ln>
                <a:solidFill>
                  <a:srgbClr val="333333"/>
                </a:solidFill>
                <a:effectLst/>
                <a:uLnTx/>
                <a:uFillTx/>
                <a:latin typeface="Calibri"/>
                <a:ea typeface="+mn-ea"/>
                <a:cs typeface="Calibri"/>
              </a:rPr>
              <a:t>Expose</a:t>
            </a:r>
            <a:r>
              <a:rPr kumimoji="0" sz="1800" b="1" i="0" u="none" strike="noStrike" kern="1200" cap="none" spc="-15" normalizeH="0" baseline="0" noProof="0" dirty="0">
                <a:ln>
                  <a:noFill/>
                </a:ln>
                <a:solidFill>
                  <a:srgbClr val="333333"/>
                </a:solidFill>
                <a:effectLst/>
                <a:uLnTx/>
                <a:uFillTx/>
                <a:latin typeface="Calibri"/>
                <a:ea typeface="+mn-ea"/>
                <a:cs typeface="Calibri"/>
              </a:rPr>
              <a:t> </a:t>
            </a:r>
            <a:r>
              <a:rPr kumimoji="0" sz="1800" b="1" i="0" u="none" strike="noStrike" kern="1200" cap="none" spc="-10" normalizeH="0" baseline="0" noProof="0" dirty="0">
                <a:ln>
                  <a:noFill/>
                </a:ln>
                <a:solidFill>
                  <a:srgbClr val="333333"/>
                </a:solidFill>
                <a:effectLst/>
                <a:uLnTx/>
                <a:uFillTx/>
                <a:latin typeface="Calibri"/>
                <a:ea typeface="+mn-ea"/>
                <a:cs typeface="Calibri"/>
              </a:rPr>
              <a:t>users</a:t>
            </a:r>
            <a:r>
              <a:rPr kumimoji="0" sz="1800" b="1" i="0" u="none" strike="noStrike" kern="1200" cap="none" spc="-45" normalizeH="0" baseline="0" noProof="0" dirty="0">
                <a:ln>
                  <a:noFill/>
                </a:ln>
                <a:solidFill>
                  <a:srgbClr val="333333"/>
                </a:solidFill>
                <a:effectLst/>
                <a:uLnTx/>
                <a:uFillTx/>
                <a:latin typeface="Calibri"/>
                <a:ea typeface="+mn-ea"/>
                <a:cs typeface="Calibri"/>
              </a:rPr>
              <a:t> </a:t>
            </a:r>
            <a:r>
              <a:rPr kumimoji="0" sz="1800" b="1" i="0" u="none" strike="noStrike" kern="1200" cap="none" spc="-10" normalizeH="0" baseline="0" noProof="0" dirty="0">
                <a:ln>
                  <a:noFill/>
                </a:ln>
                <a:solidFill>
                  <a:srgbClr val="333333"/>
                </a:solidFill>
                <a:effectLst/>
                <a:uLnTx/>
                <a:uFillTx/>
                <a:latin typeface="Calibri"/>
                <a:ea typeface="+mn-ea"/>
                <a:cs typeface="Calibri"/>
              </a:rPr>
              <a:t>to </a:t>
            </a:r>
            <a:r>
              <a:rPr kumimoji="0" sz="1800" b="1" i="0" u="none" strike="noStrike" kern="1200" cap="none" spc="-5" normalizeH="0" baseline="0" noProof="0" dirty="0">
                <a:ln>
                  <a:noFill/>
                </a:ln>
                <a:solidFill>
                  <a:srgbClr val="333333"/>
                </a:solidFill>
                <a:effectLst/>
                <a:uLnTx/>
                <a:uFillTx/>
                <a:latin typeface="Calibri"/>
                <a:ea typeface="+mn-ea"/>
                <a:cs typeface="Calibri"/>
              </a:rPr>
              <a:t>projections</a:t>
            </a:r>
            <a:r>
              <a:rPr kumimoji="0" sz="1800" b="1" i="0" u="none" strike="noStrike" kern="1200" cap="none" spc="-45" normalizeH="0" baseline="0" noProof="0" dirty="0">
                <a:ln>
                  <a:noFill/>
                </a:ln>
                <a:solidFill>
                  <a:srgbClr val="333333"/>
                </a:solidFill>
                <a:effectLst/>
                <a:uLnTx/>
                <a:uFillTx/>
                <a:latin typeface="Calibri"/>
                <a:ea typeface="+mn-ea"/>
                <a:cs typeface="Calibri"/>
              </a:rPr>
              <a:t> </a:t>
            </a:r>
            <a:r>
              <a:rPr kumimoji="0" sz="1800" b="1" i="0" u="none" strike="noStrike" kern="1200" cap="none" spc="0" normalizeH="0" baseline="0" noProof="0" dirty="0">
                <a:ln>
                  <a:noFill/>
                </a:ln>
                <a:solidFill>
                  <a:srgbClr val="333333"/>
                </a:solidFill>
                <a:effectLst/>
                <a:uLnTx/>
                <a:uFillTx/>
                <a:latin typeface="Calibri"/>
                <a:ea typeface="+mn-ea"/>
                <a:cs typeface="Calibri"/>
              </a:rPr>
              <a:t>in:</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549275" marR="340360" lvl="0" indent="0"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0" normalizeH="0" baseline="0" noProof="0" dirty="0">
                <a:ln>
                  <a:noFill/>
                </a:ln>
                <a:solidFill>
                  <a:srgbClr val="333333"/>
                </a:solidFill>
                <a:effectLst/>
                <a:uLnTx/>
                <a:uFillTx/>
                <a:latin typeface="Calibri"/>
                <a:ea typeface="+mn-ea"/>
                <a:cs typeface="Calibri"/>
              </a:rPr>
              <a:t>A </a:t>
            </a:r>
            <a:r>
              <a:rPr kumimoji="0" sz="1800" b="0" i="0" u="none" strike="noStrike" kern="1200" cap="none" spc="-5" normalizeH="0" baseline="0" noProof="0" dirty="0">
                <a:ln>
                  <a:noFill/>
                </a:ln>
                <a:solidFill>
                  <a:srgbClr val="333333"/>
                </a:solidFill>
                <a:effectLst/>
                <a:uLnTx/>
                <a:uFillTx/>
                <a:latin typeface="Calibri"/>
                <a:ea typeface="+mn-ea"/>
                <a:cs typeface="Calibri"/>
              </a:rPr>
              <a:t>Simplified </a:t>
            </a:r>
            <a:r>
              <a:rPr kumimoji="0" sz="1800" b="0" i="0" u="none" strike="noStrike" kern="1200" cap="none" spc="-10" normalizeH="0" baseline="0" noProof="0" dirty="0">
                <a:ln>
                  <a:noFill/>
                </a:ln>
                <a:solidFill>
                  <a:srgbClr val="333333"/>
                </a:solidFill>
                <a:effectLst/>
                <a:uLnTx/>
                <a:uFillTx/>
                <a:latin typeface="Calibri"/>
                <a:ea typeface="+mn-ea"/>
                <a:cs typeface="Calibri"/>
              </a:rPr>
              <a:t>Interface </a:t>
            </a:r>
            <a:r>
              <a:rPr kumimoji="0" sz="1800" b="0" i="0" u="none" strike="noStrike" kern="1200" cap="none" spc="-15" normalizeH="0" baseline="0" noProof="0" dirty="0">
                <a:ln>
                  <a:noFill/>
                </a:ln>
                <a:solidFill>
                  <a:srgbClr val="333333"/>
                </a:solidFill>
                <a:effectLst/>
                <a:uLnTx/>
                <a:uFillTx/>
                <a:latin typeface="Calibri"/>
                <a:ea typeface="+mn-ea"/>
                <a:cs typeface="Calibri"/>
              </a:rPr>
              <a:t>for </a:t>
            </a:r>
            <a:r>
              <a:rPr kumimoji="0" sz="1800" b="0" i="0" u="none" strike="noStrike" kern="1200" cap="none" spc="-5" normalizeH="0" baseline="0" noProof="0" dirty="0">
                <a:ln>
                  <a:noFill/>
                </a:ln>
                <a:solidFill>
                  <a:srgbClr val="333333"/>
                </a:solidFill>
                <a:effectLst/>
                <a:uLnTx/>
                <a:uFillTx/>
                <a:latin typeface="Calibri"/>
                <a:ea typeface="+mn-ea"/>
                <a:cs typeface="Calibri"/>
              </a:rPr>
              <a:t>Accessibility </a:t>
            </a:r>
            <a:r>
              <a:rPr kumimoji="0" sz="1800" b="0" i="0" u="none" strike="noStrike" kern="1200" cap="none" spc="-395" normalizeH="0" baseline="0" noProof="0" dirty="0">
                <a:ln>
                  <a:noFill/>
                </a:ln>
                <a:solidFill>
                  <a:srgbClr val="333333"/>
                </a:solidFill>
                <a:effectLst/>
                <a:uLnTx/>
                <a:uFillTx/>
                <a:latin typeface="Calibri"/>
                <a:ea typeface="+mn-ea"/>
                <a:cs typeface="Calibri"/>
              </a:rPr>
              <a:t> </a:t>
            </a:r>
            <a:r>
              <a:rPr kumimoji="0" sz="1800" b="0" i="0" u="none" strike="noStrike" kern="1200" cap="none" spc="0" normalizeH="0" baseline="0" noProof="0" dirty="0">
                <a:ln>
                  <a:noFill/>
                </a:ln>
                <a:solidFill>
                  <a:srgbClr val="333333"/>
                </a:solidFill>
                <a:effectLst/>
                <a:uLnTx/>
                <a:uFillTx/>
                <a:latin typeface="Calibri"/>
                <a:ea typeface="+mn-ea"/>
                <a:cs typeface="Calibri"/>
              </a:rPr>
              <a:t>A</a:t>
            </a:r>
            <a:r>
              <a:rPr kumimoji="0" sz="1800" b="0" i="0" u="none" strike="noStrike" kern="1200" cap="none" spc="-15"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Programmatic</a:t>
            </a:r>
            <a:r>
              <a:rPr kumimoji="0" sz="1800" b="0" i="0" u="none" strike="noStrike" kern="1200" cap="none" spc="-25"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Interface</a:t>
            </a:r>
            <a:r>
              <a:rPr kumimoji="0" sz="1800" b="0" i="0" u="none" strike="noStrike" kern="1200" cap="none" spc="-15" normalizeH="0" baseline="0" noProof="0" dirty="0">
                <a:ln>
                  <a:noFill/>
                </a:ln>
                <a:solidFill>
                  <a:srgbClr val="333333"/>
                </a:solidFill>
                <a:effectLst/>
                <a:uLnTx/>
                <a:uFillTx/>
                <a:latin typeface="Calibri"/>
                <a:ea typeface="+mn-ea"/>
                <a:cs typeface="Calibri"/>
              </a:rPr>
              <a:t> for</a:t>
            </a:r>
            <a:r>
              <a:rPr kumimoji="0" sz="1800" b="0" i="0" u="none" strike="noStrike" kern="1200" cap="none" spc="-10"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Analysts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112</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38930929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72943" y="4231984"/>
            <a:ext cx="3392804" cy="797560"/>
            <a:chOff x="3172943" y="4231984"/>
            <a:chExt cx="3392804" cy="797560"/>
          </a:xfrm>
        </p:grpSpPr>
        <p:pic>
          <p:nvPicPr>
            <p:cNvPr id="3" name="object 3"/>
            <p:cNvPicPr/>
            <p:nvPr/>
          </p:nvPicPr>
          <p:blipFill>
            <a:blip r:embed="rId2" cstate="print"/>
            <a:stretch>
              <a:fillRect/>
            </a:stretch>
          </p:blipFill>
          <p:spPr>
            <a:xfrm>
              <a:off x="3172943" y="4231984"/>
              <a:ext cx="3392472" cy="797315"/>
            </a:xfrm>
            <a:prstGeom prst="rect">
              <a:avLst/>
            </a:prstGeom>
          </p:spPr>
        </p:pic>
        <p:pic>
          <p:nvPicPr>
            <p:cNvPr id="4" name="object 4"/>
            <p:cNvPicPr/>
            <p:nvPr/>
          </p:nvPicPr>
          <p:blipFill>
            <a:blip r:embed="rId3" cstate="print"/>
            <a:stretch>
              <a:fillRect/>
            </a:stretch>
          </p:blipFill>
          <p:spPr>
            <a:xfrm>
              <a:off x="3368039" y="4639056"/>
              <a:ext cx="3000756" cy="364197"/>
            </a:xfrm>
            <a:prstGeom prst="rect">
              <a:avLst/>
            </a:prstGeom>
          </p:spPr>
        </p:pic>
        <p:pic>
          <p:nvPicPr>
            <p:cNvPr id="5" name="object 5"/>
            <p:cNvPicPr/>
            <p:nvPr/>
          </p:nvPicPr>
          <p:blipFill>
            <a:blip r:embed="rId4" cstate="print"/>
            <a:stretch>
              <a:fillRect/>
            </a:stretch>
          </p:blipFill>
          <p:spPr>
            <a:xfrm>
              <a:off x="3211067" y="4241736"/>
              <a:ext cx="3320796" cy="734123"/>
            </a:xfrm>
            <a:prstGeom prst="rect">
              <a:avLst/>
            </a:prstGeom>
          </p:spPr>
        </p:pic>
        <p:sp>
          <p:nvSpPr>
            <p:cNvPr id="6" name="object 6"/>
            <p:cNvSpPr/>
            <p:nvPr/>
          </p:nvSpPr>
          <p:spPr>
            <a:xfrm>
              <a:off x="3211067" y="4241736"/>
              <a:ext cx="3321050" cy="734695"/>
            </a:xfrm>
            <a:custGeom>
              <a:avLst/>
              <a:gdLst/>
              <a:ahLst/>
              <a:cxnLst/>
              <a:rect l="l" t="t" r="r" b="b"/>
              <a:pathLst>
                <a:path w="3321050" h="734695">
                  <a:moveTo>
                    <a:pt x="0" y="411543"/>
                  </a:moveTo>
                  <a:lnTo>
                    <a:pt x="5062" y="386428"/>
                  </a:lnTo>
                  <a:lnTo>
                    <a:pt x="18875" y="365921"/>
                  </a:lnTo>
                  <a:lnTo>
                    <a:pt x="39379" y="352096"/>
                  </a:lnTo>
                  <a:lnTo>
                    <a:pt x="64516" y="347027"/>
                  </a:lnTo>
                  <a:lnTo>
                    <a:pt x="553466" y="347027"/>
                  </a:lnTo>
                  <a:lnTo>
                    <a:pt x="191261" y="0"/>
                  </a:lnTo>
                  <a:lnTo>
                    <a:pt x="1383665" y="347027"/>
                  </a:lnTo>
                  <a:lnTo>
                    <a:pt x="3256279" y="347027"/>
                  </a:lnTo>
                  <a:lnTo>
                    <a:pt x="3281416" y="352096"/>
                  </a:lnTo>
                  <a:lnTo>
                    <a:pt x="3301920" y="365921"/>
                  </a:lnTo>
                  <a:lnTo>
                    <a:pt x="3315733" y="386428"/>
                  </a:lnTo>
                  <a:lnTo>
                    <a:pt x="3320796" y="411543"/>
                  </a:lnTo>
                  <a:lnTo>
                    <a:pt x="3320796" y="508317"/>
                  </a:lnTo>
                  <a:lnTo>
                    <a:pt x="3320796" y="669607"/>
                  </a:lnTo>
                  <a:lnTo>
                    <a:pt x="3315733" y="694722"/>
                  </a:lnTo>
                  <a:lnTo>
                    <a:pt x="3301920" y="715229"/>
                  </a:lnTo>
                  <a:lnTo>
                    <a:pt x="3281416" y="729054"/>
                  </a:lnTo>
                  <a:lnTo>
                    <a:pt x="3256279" y="734123"/>
                  </a:lnTo>
                  <a:lnTo>
                    <a:pt x="1383665" y="734123"/>
                  </a:lnTo>
                  <a:lnTo>
                    <a:pt x="553466" y="734123"/>
                  </a:lnTo>
                  <a:lnTo>
                    <a:pt x="64516" y="734123"/>
                  </a:lnTo>
                  <a:lnTo>
                    <a:pt x="39379" y="729054"/>
                  </a:lnTo>
                  <a:lnTo>
                    <a:pt x="18875" y="715229"/>
                  </a:lnTo>
                  <a:lnTo>
                    <a:pt x="5062" y="694722"/>
                  </a:lnTo>
                  <a:lnTo>
                    <a:pt x="0" y="669607"/>
                  </a:lnTo>
                  <a:lnTo>
                    <a:pt x="0" y="508317"/>
                  </a:lnTo>
                  <a:lnTo>
                    <a:pt x="0" y="411543"/>
                  </a:lnTo>
                  <a:close/>
                </a:path>
              </a:pathLst>
            </a:custGeom>
            <a:ln w="9524">
              <a:solidFill>
                <a:srgbClr val="676F7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7" name="object 7"/>
          <p:cNvSpPr txBox="1"/>
          <p:nvPr/>
        </p:nvSpPr>
        <p:spPr>
          <a:xfrm>
            <a:off x="3479672" y="4681524"/>
            <a:ext cx="2783840" cy="18669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050" b="0" i="0" u="none" strike="noStrike" kern="1200" cap="none" spc="-5" normalizeH="0" baseline="0" noProof="0" dirty="0">
                <a:ln>
                  <a:noFill/>
                </a:ln>
                <a:solidFill>
                  <a:srgbClr val="000C13"/>
                </a:solidFill>
                <a:effectLst/>
                <a:uLnTx/>
                <a:uFillTx/>
                <a:latin typeface="Calibri"/>
                <a:ea typeface="+mn-ea"/>
                <a:cs typeface="Calibri"/>
              </a:rPr>
              <a:t>Simulated</a:t>
            </a:r>
            <a:r>
              <a:rPr kumimoji="0" sz="1050" b="0" i="0" u="none" strike="noStrike" kern="1200" cap="none" spc="-10"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load</a:t>
            </a:r>
            <a:r>
              <a:rPr kumimoji="0" sz="1050" b="0" i="0" u="none" strike="noStrike" kern="1200" cap="none" spc="-15"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from</a:t>
            </a:r>
            <a:r>
              <a:rPr kumimoji="0" sz="1050" b="0" i="0" u="none" strike="noStrike" kern="1200" cap="none" spc="-15"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300,000</a:t>
            </a:r>
            <a:r>
              <a:rPr kumimoji="0" sz="1050" b="0" i="0" u="none" strike="noStrike" kern="1200" cap="none" spc="-20" normalizeH="0" baseline="0" noProof="0" dirty="0">
                <a:ln>
                  <a:noFill/>
                </a:ln>
                <a:solidFill>
                  <a:srgbClr val="000C13"/>
                </a:solidFill>
                <a:effectLst/>
                <a:uLnTx/>
                <a:uFillTx/>
                <a:latin typeface="Calibri"/>
                <a:ea typeface="+mn-ea"/>
                <a:cs typeface="Calibri"/>
              </a:rPr>
              <a:t> </a:t>
            </a:r>
            <a:r>
              <a:rPr kumimoji="0" sz="1050" b="0" i="0" u="none" strike="noStrike" kern="1200" cap="none" spc="-5" normalizeH="0" baseline="0" noProof="0" dirty="0">
                <a:ln>
                  <a:noFill/>
                </a:ln>
                <a:solidFill>
                  <a:srgbClr val="000C13"/>
                </a:solidFill>
                <a:effectLst/>
                <a:uLnTx/>
                <a:uFillTx/>
                <a:latin typeface="Calibri"/>
                <a:ea typeface="+mn-ea"/>
                <a:cs typeface="Calibri"/>
              </a:rPr>
              <a:t>EVs</a:t>
            </a:r>
            <a:r>
              <a:rPr kumimoji="0" sz="1050" b="0" i="0" u="none" strike="noStrike" kern="1200" cap="none" spc="0" normalizeH="0" baseline="0" noProof="0" dirty="0">
                <a:ln>
                  <a:noFill/>
                </a:ln>
                <a:solidFill>
                  <a:srgbClr val="000C13"/>
                </a:solidFill>
                <a:effectLst/>
                <a:uLnTx/>
                <a:uFillTx/>
                <a:latin typeface="Calibri"/>
                <a:ea typeface="+mn-ea"/>
                <a:cs typeface="Calibri"/>
              </a:rPr>
              <a:t> </a:t>
            </a:r>
            <a:r>
              <a:rPr kumimoji="0" sz="1050" b="0" i="0" u="none" strike="noStrike" kern="1200" cap="none" spc="-5" normalizeH="0" baseline="0" noProof="0" dirty="0">
                <a:ln>
                  <a:noFill/>
                </a:ln>
                <a:solidFill>
                  <a:srgbClr val="000C13"/>
                </a:solidFill>
                <a:effectLst/>
                <a:uLnTx/>
                <a:uFillTx/>
                <a:latin typeface="Calibri"/>
                <a:ea typeface="+mn-ea"/>
                <a:cs typeface="Calibri"/>
              </a:rPr>
              <a:t>in</a:t>
            </a:r>
            <a:r>
              <a:rPr kumimoji="0" sz="1050" b="0" i="0" u="none" strike="noStrike" kern="1200" cap="none" spc="-10" normalizeH="0" baseline="0" noProof="0" dirty="0">
                <a:ln>
                  <a:noFill/>
                </a:ln>
                <a:solidFill>
                  <a:srgbClr val="000C13"/>
                </a:solidFill>
                <a:effectLst/>
                <a:uLnTx/>
                <a:uFillTx/>
                <a:latin typeface="Calibri"/>
                <a:ea typeface="+mn-ea"/>
                <a:cs typeface="Calibri"/>
              </a:rPr>
              <a:t> </a:t>
            </a:r>
            <a:r>
              <a:rPr kumimoji="0" sz="1050" b="0" i="0" u="none" strike="noStrike" kern="1200" cap="none" spc="-5" normalizeH="0" baseline="0" noProof="0" dirty="0">
                <a:ln>
                  <a:noFill/>
                </a:ln>
                <a:solidFill>
                  <a:srgbClr val="000C13"/>
                </a:solidFill>
                <a:effectLst/>
                <a:uLnTx/>
                <a:uFillTx/>
                <a:latin typeface="Calibri"/>
                <a:ea typeface="+mn-ea"/>
                <a:cs typeface="Calibri"/>
              </a:rPr>
              <a:t>Massachusetts</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p:nvPr/>
        </p:nvSpPr>
        <p:spPr>
          <a:xfrm>
            <a:off x="457200" y="0"/>
            <a:ext cx="4122420" cy="1201420"/>
          </a:xfrm>
          <a:custGeom>
            <a:avLst/>
            <a:gdLst/>
            <a:ahLst/>
            <a:cxnLst/>
            <a:rect l="l" t="t" r="r" b="b"/>
            <a:pathLst>
              <a:path w="4122420" h="1201420">
                <a:moveTo>
                  <a:pt x="4122420" y="0"/>
                </a:moveTo>
                <a:lnTo>
                  <a:pt x="0" y="0"/>
                </a:lnTo>
                <a:lnTo>
                  <a:pt x="0" y="1200912"/>
                </a:lnTo>
                <a:lnTo>
                  <a:pt x="4122420" y="1200912"/>
                </a:lnTo>
                <a:lnTo>
                  <a:pt x="412242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txBox="1">
            <a:spLocks noGrp="1"/>
          </p:cNvSpPr>
          <p:nvPr>
            <p:ph type="title"/>
          </p:nvPr>
        </p:nvSpPr>
        <p:spPr>
          <a:xfrm>
            <a:off x="1200708" y="111328"/>
            <a:ext cx="2636520" cy="838835"/>
          </a:xfrm>
          <a:prstGeom prst="rect">
            <a:avLst/>
          </a:prstGeom>
        </p:spPr>
        <p:txBody>
          <a:bodyPr vert="horz" wrap="square" lIns="0" tIns="114935" rIns="0" bIns="0" rtlCol="0">
            <a:spAutoFit/>
          </a:bodyPr>
          <a:lstStyle/>
          <a:p>
            <a:pPr marL="326390" marR="5080" indent="-314325">
              <a:lnSpc>
                <a:spcPct val="77700"/>
              </a:lnSpc>
              <a:spcBef>
                <a:spcPts val="905"/>
              </a:spcBef>
            </a:pPr>
            <a:r>
              <a:rPr spc="-5" dirty="0"/>
              <a:t>“Unlock”</a:t>
            </a:r>
            <a:r>
              <a:rPr spc="-85" dirty="0"/>
              <a:t> </a:t>
            </a:r>
            <a:r>
              <a:rPr spc="-10" dirty="0"/>
              <a:t>EVI-Pro </a:t>
            </a:r>
            <a:r>
              <a:rPr spc="-665" dirty="0"/>
              <a:t> </a:t>
            </a:r>
            <a:r>
              <a:rPr spc="-5" dirty="0"/>
              <a:t>Load</a:t>
            </a:r>
            <a:r>
              <a:rPr spc="-25" dirty="0"/>
              <a:t> </a:t>
            </a:r>
            <a:r>
              <a:rPr spc="-10" dirty="0"/>
              <a:t>Profiles</a:t>
            </a:r>
          </a:p>
        </p:txBody>
      </p:sp>
      <p:grpSp>
        <p:nvGrpSpPr>
          <p:cNvPr id="10" name="object 10"/>
          <p:cNvGrpSpPr/>
          <p:nvPr/>
        </p:nvGrpSpPr>
        <p:grpSpPr>
          <a:xfrm>
            <a:off x="1013460" y="1495005"/>
            <a:ext cx="6910070" cy="2623820"/>
            <a:chOff x="1013460" y="1495005"/>
            <a:chExt cx="6910070" cy="2623820"/>
          </a:xfrm>
        </p:grpSpPr>
        <p:pic>
          <p:nvPicPr>
            <p:cNvPr id="11" name="object 11"/>
            <p:cNvPicPr/>
            <p:nvPr/>
          </p:nvPicPr>
          <p:blipFill>
            <a:blip r:embed="rId5" cstate="print"/>
            <a:stretch>
              <a:fillRect/>
            </a:stretch>
          </p:blipFill>
          <p:spPr>
            <a:xfrm>
              <a:off x="1017697" y="1741427"/>
              <a:ext cx="6905281" cy="2376959"/>
            </a:xfrm>
            <a:prstGeom prst="rect">
              <a:avLst/>
            </a:prstGeom>
          </p:spPr>
        </p:pic>
        <p:pic>
          <p:nvPicPr>
            <p:cNvPr id="12" name="object 12"/>
            <p:cNvPicPr/>
            <p:nvPr/>
          </p:nvPicPr>
          <p:blipFill>
            <a:blip r:embed="rId6" cstate="print"/>
            <a:stretch>
              <a:fillRect/>
            </a:stretch>
          </p:blipFill>
          <p:spPr>
            <a:xfrm>
              <a:off x="1013460" y="1495005"/>
              <a:ext cx="3404616" cy="475526"/>
            </a:xfrm>
            <a:prstGeom prst="rect">
              <a:avLst/>
            </a:prstGeom>
          </p:spPr>
        </p:pic>
        <p:pic>
          <p:nvPicPr>
            <p:cNvPr id="13" name="object 13"/>
            <p:cNvPicPr/>
            <p:nvPr/>
          </p:nvPicPr>
          <p:blipFill>
            <a:blip r:embed="rId7" cstate="print"/>
            <a:stretch>
              <a:fillRect/>
            </a:stretch>
          </p:blipFill>
          <p:spPr>
            <a:xfrm>
              <a:off x="2232660" y="1511833"/>
              <a:ext cx="966203" cy="501370"/>
            </a:xfrm>
            <a:prstGeom prst="rect">
              <a:avLst/>
            </a:prstGeom>
          </p:spPr>
        </p:pic>
        <p:pic>
          <p:nvPicPr>
            <p:cNvPr id="14" name="object 14"/>
            <p:cNvPicPr/>
            <p:nvPr/>
          </p:nvPicPr>
          <p:blipFill>
            <a:blip r:embed="rId8" cstate="print"/>
            <a:stretch>
              <a:fillRect/>
            </a:stretch>
          </p:blipFill>
          <p:spPr>
            <a:xfrm>
              <a:off x="1060704" y="1522476"/>
              <a:ext cx="3314700" cy="385572"/>
            </a:xfrm>
            <a:prstGeom prst="rect">
              <a:avLst/>
            </a:prstGeom>
          </p:spPr>
        </p:pic>
        <p:sp>
          <p:nvSpPr>
            <p:cNvPr id="15" name="object 15"/>
            <p:cNvSpPr/>
            <p:nvPr/>
          </p:nvSpPr>
          <p:spPr>
            <a:xfrm>
              <a:off x="1060704" y="1522476"/>
              <a:ext cx="3314700" cy="386080"/>
            </a:xfrm>
            <a:custGeom>
              <a:avLst/>
              <a:gdLst/>
              <a:ahLst/>
              <a:cxnLst/>
              <a:rect l="l" t="t" r="r" b="b"/>
              <a:pathLst>
                <a:path w="3314700" h="386080">
                  <a:moveTo>
                    <a:pt x="0" y="64262"/>
                  </a:moveTo>
                  <a:lnTo>
                    <a:pt x="5051" y="39272"/>
                  </a:lnTo>
                  <a:lnTo>
                    <a:pt x="18824" y="18843"/>
                  </a:lnTo>
                  <a:lnTo>
                    <a:pt x="39251" y="5058"/>
                  </a:lnTo>
                  <a:lnTo>
                    <a:pt x="64262" y="0"/>
                  </a:lnTo>
                  <a:lnTo>
                    <a:pt x="3250438" y="0"/>
                  </a:lnTo>
                  <a:lnTo>
                    <a:pt x="3275427" y="5058"/>
                  </a:lnTo>
                  <a:lnTo>
                    <a:pt x="3295856" y="18843"/>
                  </a:lnTo>
                  <a:lnTo>
                    <a:pt x="3309641" y="39272"/>
                  </a:lnTo>
                  <a:lnTo>
                    <a:pt x="3314700" y="64262"/>
                  </a:lnTo>
                  <a:lnTo>
                    <a:pt x="3314700" y="321310"/>
                  </a:lnTo>
                  <a:lnTo>
                    <a:pt x="3309641" y="346299"/>
                  </a:lnTo>
                  <a:lnTo>
                    <a:pt x="3295856" y="366728"/>
                  </a:lnTo>
                  <a:lnTo>
                    <a:pt x="3275427" y="380513"/>
                  </a:lnTo>
                  <a:lnTo>
                    <a:pt x="3250438" y="385572"/>
                  </a:lnTo>
                  <a:lnTo>
                    <a:pt x="64262" y="385572"/>
                  </a:lnTo>
                  <a:lnTo>
                    <a:pt x="39251" y="380513"/>
                  </a:lnTo>
                  <a:lnTo>
                    <a:pt x="18824" y="366728"/>
                  </a:lnTo>
                  <a:lnTo>
                    <a:pt x="5051" y="346299"/>
                  </a:lnTo>
                  <a:lnTo>
                    <a:pt x="0" y="321310"/>
                  </a:lnTo>
                  <a:lnTo>
                    <a:pt x="0" y="64262"/>
                  </a:lnTo>
                  <a:close/>
                </a:path>
              </a:pathLst>
            </a:custGeom>
            <a:ln w="9525">
              <a:solidFill>
                <a:srgbClr val="3131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16" name="object 16"/>
          <p:cNvSpPr txBox="1"/>
          <p:nvPr/>
        </p:nvSpPr>
        <p:spPr>
          <a:xfrm>
            <a:off x="2383027" y="1570101"/>
            <a:ext cx="669925" cy="267335"/>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0" sz="1550" b="0" i="0" u="none" strike="noStrike" kern="1200" cap="none" spc="15" normalizeH="0" baseline="0" noProof="0" dirty="0">
                <a:ln>
                  <a:noFill/>
                </a:ln>
                <a:solidFill>
                  <a:srgbClr val="333333"/>
                </a:solidFill>
                <a:effectLst/>
                <a:uLnTx/>
                <a:uFillTx/>
                <a:latin typeface="Calibri"/>
                <a:ea typeface="+mn-ea"/>
                <a:cs typeface="Calibri"/>
              </a:rPr>
              <a:t>P</a:t>
            </a:r>
            <a:r>
              <a:rPr kumimoji="0" sz="1550" b="0" i="0" u="none" strike="noStrike" kern="1200" cap="none" spc="5" normalizeH="0" baseline="0" noProof="0" dirty="0">
                <a:ln>
                  <a:noFill/>
                </a:ln>
                <a:solidFill>
                  <a:srgbClr val="333333"/>
                </a:solidFill>
                <a:effectLst/>
                <a:uLnTx/>
                <a:uFillTx/>
                <a:latin typeface="Calibri"/>
                <a:ea typeface="+mn-ea"/>
                <a:cs typeface="Calibri"/>
              </a:rPr>
              <a:t>HE</a:t>
            </a:r>
            <a:r>
              <a:rPr kumimoji="0" sz="1550" b="0" i="0" u="none" strike="noStrike" kern="1200" cap="none" spc="10" normalizeH="0" baseline="0" noProof="0" dirty="0">
                <a:ln>
                  <a:noFill/>
                </a:ln>
                <a:solidFill>
                  <a:srgbClr val="333333"/>
                </a:solidFill>
                <a:effectLst/>
                <a:uLnTx/>
                <a:uFillTx/>
                <a:latin typeface="Calibri"/>
                <a:ea typeface="+mn-ea"/>
                <a:cs typeface="Calibri"/>
              </a:rPr>
              <a:t>V40</a:t>
            </a:r>
            <a:endParaRPr kumimoji="0" sz="155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7" name="object 17"/>
          <p:cNvGrpSpPr/>
          <p:nvPr/>
        </p:nvGrpSpPr>
        <p:grpSpPr>
          <a:xfrm>
            <a:off x="4695444" y="1495005"/>
            <a:ext cx="3404870" cy="518795"/>
            <a:chOff x="4695444" y="1495005"/>
            <a:chExt cx="3404870" cy="518795"/>
          </a:xfrm>
        </p:grpSpPr>
        <p:pic>
          <p:nvPicPr>
            <p:cNvPr id="18" name="object 18"/>
            <p:cNvPicPr/>
            <p:nvPr/>
          </p:nvPicPr>
          <p:blipFill>
            <a:blip r:embed="rId6" cstate="print"/>
            <a:stretch>
              <a:fillRect/>
            </a:stretch>
          </p:blipFill>
          <p:spPr>
            <a:xfrm>
              <a:off x="4695444" y="1495005"/>
              <a:ext cx="3404615" cy="475526"/>
            </a:xfrm>
            <a:prstGeom prst="rect">
              <a:avLst/>
            </a:prstGeom>
          </p:spPr>
        </p:pic>
        <p:pic>
          <p:nvPicPr>
            <p:cNvPr id="19" name="object 19"/>
            <p:cNvPicPr/>
            <p:nvPr/>
          </p:nvPicPr>
          <p:blipFill>
            <a:blip r:embed="rId9" cstate="print"/>
            <a:stretch>
              <a:fillRect/>
            </a:stretch>
          </p:blipFill>
          <p:spPr>
            <a:xfrm>
              <a:off x="5922263" y="1511833"/>
              <a:ext cx="949439" cy="501370"/>
            </a:xfrm>
            <a:prstGeom prst="rect">
              <a:avLst/>
            </a:prstGeom>
          </p:spPr>
        </p:pic>
        <p:pic>
          <p:nvPicPr>
            <p:cNvPr id="20" name="object 20"/>
            <p:cNvPicPr/>
            <p:nvPr/>
          </p:nvPicPr>
          <p:blipFill>
            <a:blip r:embed="rId8" cstate="print"/>
            <a:stretch>
              <a:fillRect/>
            </a:stretch>
          </p:blipFill>
          <p:spPr>
            <a:xfrm>
              <a:off x="4742688" y="1522476"/>
              <a:ext cx="3314700" cy="385572"/>
            </a:xfrm>
            <a:prstGeom prst="rect">
              <a:avLst/>
            </a:prstGeom>
          </p:spPr>
        </p:pic>
        <p:sp>
          <p:nvSpPr>
            <p:cNvPr id="21" name="object 21"/>
            <p:cNvSpPr/>
            <p:nvPr/>
          </p:nvSpPr>
          <p:spPr>
            <a:xfrm>
              <a:off x="4742688" y="1522476"/>
              <a:ext cx="3314700" cy="386080"/>
            </a:xfrm>
            <a:custGeom>
              <a:avLst/>
              <a:gdLst/>
              <a:ahLst/>
              <a:cxnLst/>
              <a:rect l="l" t="t" r="r" b="b"/>
              <a:pathLst>
                <a:path w="3314700" h="386080">
                  <a:moveTo>
                    <a:pt x="0" y="64262"/>
                  </a:moveTo>
                  <a:lnTo>
                    <a:pt x="5058" y="39272"/>
                  </a:lnTo>
                  <a:lnTo>
                    <a:pt x="18843" y="18843"/>
                  </a:lnTo>
                  <a:lnTo>
                    <a:pt x="39272" y="5058"/>
                  </a:lnTo>
                  <a:lnTo>
                    <a:pt x="64262" y="0"/>
                  </a:lnTo>
                  <a:lnTo>
                    <a:pt x="3250438" y="0"/>
                  </a:lnTo>
                  <a:lnTo>
                    <a:pt x="3275427" y="5058"/>
                  </a:lnTo>
                  <a:lnTo>
                    <a:pt x="3295856" y="18843"/>
                  </a:lnTo>
                  <a:lnTo>
                    <a:pt x="3309641" y="39272"/>
                  </a:lnTo>
                  <a:lnTo>
                    <a:pt x="3314700" y="64262"/>
                  </a:lnTo>
                  <a:lnTo>
                    <a:pt x="3314700" y="321310"/>
                  </a:lnTo>
                  <a:lnTo>
                    <a:pt x="3309641" y="346299"/>
                  </a:lnTo>
                  <a:lnTo>
                    <a:pt x="3295856" y="366728"/>
                  </a:lnTo>
                  <a:lnTo>
                    <a:pt x="3275427" y="380513"/>
                  </a:lnTo>
                  <a:lnTo>
                    <a:pt x="3250438" y="385572"/>
                  </a:lnTo>
                  <a:lnTo>
                    <a:pt x="64262" y="385572"/>
                  </a:lnTo>
                  <a:lnTo>
                    <a:pt x="39272" y="380513"/>
                  </a:lnTo>
                  <a:lnTo>
                    <a:pt x="18843" y="366728"/>
                  </a:lnTo>
                  <a:lnTo>
                    <a:pt x="5058" y="346299"/>
                  </a:lnTo>
                  <a:lnTo>
                    <a:pt x="0" y="321310"/>
                  </a:lnTo>
                  <a:lnTo>
                    <a:pt x="0" y="64262"/>
                  </a:lnTo>
                  <a:close/>
                </a:path>
              </a:pathLst>
            </a:custGeom>
            <a:ln w="9525">
              <a:solidFill>
                <a:srgbClr val="3131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22" name="object 22"/>
          <p:cNvSpPr txBox="1"/>
          <p:nvPr/>
        </p:nvSpPr>
        <p:spPr>
          <a:xfrm>
            <a:off x="6073266" y="1570101"/>
            <a:ext cx="653415" cy="267335"/>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0" sz="1550" b="0" i="0" u="none" strike="noStrike" kern="1200" cap="none" spc="15" normalizeH="0" baseline="0" noProof="0" dirty="0">
                <a:ln>
                  <a:noFill/>
                </a:ln>
                <a:solidFill>
                  <a:srgbClr val="333333"/>
                </a:solidFill>
                <a:effectLst/>
                <a:uLnTx/>
                <a:uFillTx/>
                <a:latin typeface="Calibri"/>
                <a:ea typeface="+mn-ea"/>
                <a:cs typeface="Calibri"/>
              </a:rPr>
              <a:t>BEV200</a:t>
            </a:r>
            <a:endParaRPr kumimoji="0" sz="1550" b="0" i="0" u="none" strike="noStrike" kern="1200" cap="none" spc="0" normalizeH="0" baseline="0" noProof="0">
              <a:ln>
                <a:noFill/>
              </a:ln>
              <a:solidFill>
                <a:prstClr val="black"/>
              </a:solidFill>
              <a:effectLst/>
              <a:uLnTx/>
              <a:uFillTx/>
              <a:latin typeface="Calibri"/>
              <a:ea typeface="+mn-ea"/>
              <a:cs typeface="Calibri"/>
            </a:endParaRPr>
          </a:p>
        </p:txBody>
      </p:sp>
      <p:sp>
        <p:nvSpPr>
          <p:cNvPr id="24" name="object 24"/>
          <p:cNvSpPr txBox="1">
            <a:spLocks noGrp="1"/>
          </p:cNvSpPr>
          <p:nvPr>
            <p:ph type="sldNum" sz="quarter" idx="7"/>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113</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
        <p:nvSpPr>
          <p:cNvPr id="23" name="object 23"/>
          <p:cNvSpPr txBox="1"/>
          <p:nvPr/>
        </p:nvSpPr>
        <p:spPr>
          <a:xfrm>
            <a:off x="5240528" y="440563"/>
            <a:ext cx="2887980" cy="661035"/>
          </a:xfrm>
          <a:prstGeom prst="rect">
            <a:avLst/>
          </a:prstGeom>
        </p:spPr>
        <p:txBody>
          <a:bodyPr vert="horz" wrap="square" lIns="0" tIns="12700" rIns="0" bIns="0" rtlCol="0">
            <a:spAutoFit/>
          </a:bodyPr>
          <a:lstStyle/>
          <a:p>
            <a:pPr marL="12700" marR="0" lvl="0" indent="0" algn="l" defTabSz="914400" rtl="0" eaLnBrk="1" fontAlgn="auto" latinLnBrk="0" hangingPunct="1">
              <a:lnSpc>
                <a:spcPts val="2140"/>
              </a:lnSpc>
              <a:spcBef>
                <a:spcPts val="100"/>
              </a:spcBef>
              <a:spcAft>
                <a:spcPts val="0"/>
              </a:spcAft>
              <a:buClrTx/>
              <a:buSzTx/>
              <a:buFontTx/>
              <a:buNone/>
              <a:tabLst/>
              <a:defRPr/>
            </a:pPr>
            <a:r>
              <a:rPr kumimoji="0" sz="1800" b="0" i="0" u="none" strike="noStrike" kern="1200" cap="none" spc="-10" normalizeH="0" baseline="0" noProof="0" dirty="0">
                <a:ln>
                  <a:noFill/>
                </a:ln>
                <a:solidFill>
                  <a:srgbClr val="333333"/>
                </a:solidFill>
                <a:effectLst/>
                <a:uLnTx/>
                <a:uFillTx/>
                <a:latin typeface="Calibri"/>
                <a:ea typeface="+mn-ea"/>
                <a:cs typeface="Calibri"/>
              </a:rPr>
              <a:t>Emphasize</a:t>
            </a:r>
            <a:r>
              <a:rPr kumimoji="0" sz="1800" b="0" i="0" u="none" strike="noStrike" kern="1200" cap="none" spc="-15"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significance</a:t>
            </a:r>
            <a:r>
              <a:rPr kumimoji="0" sz="1800" b="0" i="0" u="none" strike="noStrike" kern="1200" cap="none" spc="10"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of…</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469900" marR="0" lvl="0" indent="0" algn="l" defTabSz="914400" rtl="0" eaLnBrk="1" fontAlgn="auto" latinLnBrk="0" hangingPunct="1">
              <a:lnSpc>
                <a:spcPts val="2860"/>
              </a:lnSpc>
              <a:spcBef>
                <a:spcPts val="0"/>
              </a:spcBef>
              <a:spcAft>
                <a:spcPts val="0"/>
              </a:spcAft>
              <a:buClrTx/>
              <a:buSzTx/>
              <a:buFontTx/>
              <a:buNone/>
              <a:tabLst/>
              <a:defRPr/>
            </a:pPr>
            <a:r>
              <a:rPr kumimoji="0" sz="2400" b="1" i="0" u="none" strike="noStrike" kern="1200" cap="none" spc="-25" normalizeH="0" baseline="0" noProof="0" dirty="0">
                <a:ln>
                  <a:noFill/>
                </a:ln>
                <a:solidFill>
                  <a:srgbClr val="333333"/>
                </a:solidFill>
                <a:effectLst/>
                <a:uLnTx/>
                <a:uFillTx/>
                <a:latin typeface="Calibri"/>
                <a:ea typeface="+mn-ea"/>
                <a:cs typeface="Calibri"/>
              </a:rPr>
              <a:t>Vehicle</a:t>
            </a:r>
            <a:r>
              <a:rPr kumimoji="0" sz="2400" b="1" i="0" u="none" strike="noStrike" kern="1200" cap="none" spc="-40" normalizeH="0" baseline="0" noProof="0" dirty="0">
                <a:ln>
                  <a:noFill/>
                </a:ln>
                <a:solidFill>
                  <a:srgbClr val="333333"/>
                </a:solidFill>
                <a:effectLst/>
                <a:uLnTx/>
                <a:uFillTx/>
                <a:latin typeface="Calibri"/>
                <a:ea typeface="+mn-ea"/>
                <a:cs typeface="Calibri"/>
              </a:rPr>
              <a:t> </a:t>
            </a:r>
            <a:r>
              <a:rPr kumimoji="0" sz="2400" b="1" i="0" u="none" strike="noStrike" kern="1200" cap="none" spc="-25" normalizeH="0" baseline="0" noProof="0" dirty="0">
                <a:ln>
                  <a:noFill/>
                </a:ln>
                <a:solidFill>
                  <a:srgbClr val="333333"/>
                </a:solidFill>
                <a:effectLst/>
                <a:uLnTx/>
                <a:uFillTx/>
                <a:latin typeface="Calibri"/>
                <a:ea typeface="+mn-ea"/>
                <a:cs typeface="Calibri"/>
              </a:rPr>
              <a:t>Technology</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5883500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00708" y="111328"/>
            <a:ext cx="2636520" cy="838835"/>
          </a:xfrm>
          <a:prstGeom prst="rect">
            <a:avLst/>
          </a:prstGeom>
        </p:spPr>
        <p:txBody>
          <a:bodyPr vert="horz" wrap="square" lIns="0" tIns="114935" rIns="0" bIns="0" rtlCol="0">
            <a:spAutoFit/>
          </a:bodyPr>
          <a:lstStyle/>
          <a:p>
            <a:pPr marL="326390" marR="5080" indent="-314325">
              <a:lnSpc>
                <a:spcPct val="77700"/>
              </a:lnSpc>
              <a:spcBef>
                <a:spcPts val="905"/>
              </a:spcBef>
            </a:pPr>
            <a:r>
              <a:rPr spc="-5" dirty="0"/>
              <a:t>“Unlock”</a:t>
            </a:r>
            <a:r>
              <a:rPr spc="-85" dirty="0"/>
              <a:t> </a:t>
            </a:r>
            <a:r>
              <a:rPr spc="-10" dirty="0"/>
              <a:t>EVI-Pro </a:t>
            </a:r>
            <a:r>
              <a:rPr spc="-665" dirty="0"/>
              <a:t> </a:t>
            </a:r>
            <a:r>
              <a:rPr spc="-5" dirty="0"/>
              <a:t>Load</a:t>
            </a:r>
            <a:r>
              <a:rPr spc="-25" dirty="0"/>
              <a:t> </a:t>
            </a:r>
            <a:r>
              <a:rPr spc="-10" dirty="0"/>
              <a:t>Profiles</a:t>
            </a:r>
          </a:p>
        </p:txBody>
      </p:sp>
      <p:grpSp>
        <p:nvGrpSpPr>
          <p:cNvPr id="3" name="object 3"/>
          <p:cNvGrpSpPr/>
          <p:nvPr/>
        </p:nvGrpSpPr>
        <p:grpSpPr>
          <a:xfrm>
            <a:off x="775699" y="1601514"/>
            <a:ext cx="3386454" cy="509270"/>
            <a:chOff x="775699" y="1601514"/>
            <a:chExt cx="3386454" cy="509270"/>
          </a:xfrm>
        </p:grpSpPr>
        <p:pic>
          <p:nvPicPr>
            <p:cNvPr id="4" name="object 4"/>
            <p:cNvPicPr/>
            <p:nvPr/>
          </p:nvPicPr>
          <p:blipFill>
            <a:blip r:embed="rId2" cstate="print"/>
            <a:stretch>
              <a:fillRect/>
            </a:stretch>
          </p:blipFill>
          <p:spPr>
            <a:xfrm>
              <a:off x="775699" y="1601514"/>
              <a:ext cx="3386360" cy="457581"/>
            </a:xfrm>
            <a:prstGeom prst="rect">
              <a:avLst/>
            </a:prstGeom>
          </p:spPr>
        </p:pic>
        <p:pic>
          <p:nvPicPr>
            <p:cNvPr id="5" name="object 5"/>
            <p:cNvPicPr/>
            <p:nvPr/>
          </p:nvPicPr>
          <p:blipFill>
            <a:blip r:embed="rId3" cstate="print"/>
            <a:stretch>
              <a:fillRect/>
            </a:stretch>
          </p:blipFill>
          <p:spPr>
            <a:xfrm>
              <a:off x="1243583" y="1609369"/>
              <a:ext cx="2449067" cy="501370"/>
            </a:xfrm>
            <a:prstGeom prst="rect">
              <a:avLst/>
            </a:prstGeom>
          </p:spPr>
        </p:pic>
        <p:pic>
          <p:nvPicPr>
            <p:cNvPr id="6" name="object 6"/>
            <p:cNvPicPr/>
            <p:nvPr/>
          </p:nvPicPr>
          <p:blipFill>
            <a:blip r:embed="rId4" cstate="print"/>
            <a:stretch>
              <a:fillRect/>
            </a:stretch>
          </p:blipFill>
          <p:spPr>
            <a:xfrm>
              <a:off x="813815" y="1620011"/>
              <a:ext cx="3314700" cy="385571"/>
            </a:xfrm>
            <a:prstGeom prst="rect">
              <a:avLst/>
            </a:prstGeom>
          </p:spPr>
        </p:pic>
        <p:sp>
          <p:nvSpPr>
            <p:cNvPr id="7" name="object 7"/>
            <p:cNvSpPr/>
            <p:nvPr/>
          </p:nvSpPr>
          <p:spPr>
            <a:xfrm>
              <a:off x="813815" y="1620011"/>
              <a:ext cx="3314700" cy="386080"/>
            </a:xfrm>
            <a:custGeom>
              <a:avLst/>
              <a:gdLst/>
              <a:ahLst/>
              <a:cxnLst/>
              <a:rect l="l" t="t" r="r" b="b"/>
              <a:pathLst>
                <a:path w="3314700" h="386080">
                  <a:moveTo>
                    <a:pt x="0" y="64262"/>
                  </a:moveTo>
                  <a:lnTo>
                    <a:pt x="5051" y="39272"/>
                  </a:lnTo>
                  <a:lnTo>
                    <a:pt x="18824" y="18843"/>
                  </a:lnTo>
                  <a:lnTo>
                    <a:pt x="39251" y="5058"/>
                  </a:lnTo>
                  <a:lnTo>
                    <a:pt x="64262" y="0"/>
                  </a:lnTo>
                  <a:lnTo>
                    <a:pt x="3250438" y="0"/>
                  </a:lnTo>
                  <a:lnTo>
                    <a:pt x="3275427" y="5058"/>
                  </a:lnTo>
                  <a:lnTo>
                    <a:pt x="3295856" y="18843"/>
                  </a:lnTo>
                  <a:lnTo>
                    <a:pt x="3309641" y="39272"/>
                  </a:lnTo>
                  <a:lnTo>
                    <a:pt x="3314700" y="64262"/>
                  </a:lnTo>
                  <a:lnTo>
                    <a:pt x="3314700" y="321310"/>
                  </a:lnTo>
                  <a:lnTo>
                    <a:pt x="3309641" y="346299"/>
                  </a:lnTo>
                  <a:lnTo>
                    <a:pt x="3295856" y="366728"/>
                  </a:lnTo>
                  <a:lnTo>
                    <a:pt x="3275427" y="380513"/>
                  </a:lnTo>
                  <a:lnTo>
                    <a:pt x="3250438" y="385571"/>
                  </a:lnTo>
                  <a:lnTo>
                    <a:pt x="64262" y="385571"/>
                  </a:lnTo>
                  <a:lnTo>
                    <a:pt x="39251" y="380513"/>
                  </a:lnTo>
                  <a:lnTo>
                    <a:pt x="18824" y="366728"/>
                  </a:lnTo>
                  <a:lnTo>
                    <a:pt x="5051" y="346299"/>
                  </a:lnTo>
                  <a:lnTo>
                    <a:pt x="0" y="321310"/>
                  </a:lnTo>
                  <a:lnTo>
                    <a:pt x="0" y="64262"/>
                  </a:lnTo>
                  <a:close/>
                </a:path>
              </a:pathLst>
            </a:custGeom>
            <a:ln w="9525">
              <a:solidFill>
                <a:srgbClr val="3131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8" name="object 8"/>
          <p:cNvSpPr txBox="1"/>
          <p:nvPr/>
        </p:nvSpPr>
        <p:spPr>
          <a:xfrm>
            <a:off x="1393952" y="1666697"/>
            <a:ext cx="2153285" cy="267335"/>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135"/>
              </a:spcBef>
              <a:spcAft>
                <a:spcPts val="0"/>
              </a:spcAft>
              <a:buClrTx/>
              <a:buSzTx/>
              <a:buFontTx/>
              <a:buNone/>
              <a:tabLst/>
              <a:defRPr/>
            </a:pPr>
            <a:r>
              <a:rPr kumimoji="0" sz="1550" b="0" i="0" u="none" strike="noStrike" kern="1200" cap="none" spc="10" normalizeH="0" baseline="0" noProof="0" dirty="0">
                <a:ln>
                  <a:noFill/>
                </a:ln>
                <a:solidFill>
                  <a:srgbClr val="333333"/>
                </a:solidFill>
                <a:effectLst/>
                <a:uLnTx/>
                <a:uFillTx/>
                <a:latin typeface="Calibri"/>
                <a:ea typeface="+mn-ea"/>
                <a:cs typeface="Calibri"/>
              </a:rPr>
              <a:t>Home-Dominant</a:t>
            </a:r>
            <a:r>
              <a:rPr kumimoji="0" sz="1550" b="0" i="0" u="none" strike="noStrike" kern="1200" cap="none" spc="5" normalizeH="0" baseline="0" noProof="0" dirty="0">
                <a:ln>
                  <a:noFill/>
                </a:ln>
                <a:solidFill>
                  <a:srgbClr val="333333"/>
                </a:solidFill>
                <a:effectLst/>
                <a:uLnTx/>
                <a:uFillTx/>
                <a:latin typeface="Calibri"/>
                <a:ea typeface="+mn-ea"/>
                <a:cs typeface="Calibri"/>
              </a:rPr>
              <a:t> Charging</a:t>
            </a:r>
            <a:endParaRPr kumimoji="0" sz="1550" b="0" i="0" u="none" strike="noStrike" kern="1200" cap="none" spc="0" normalizeH="0" baseline="0" noProof="0">
              <a:ln>
                <a:noFill/>
              </a:ln>
              <a:solidFill>
                <a:prstClr val="black"/>
              </a:solidFill>
              <a:effectLst/>
              <a:uLnTx/>
              <a:uFillTx/>
              <a:latin typeface="Calibri"/>
              <a:ea typeface="+mn-ea"/>
              <a:cs typeface="Calibri"/>
            </a:endParaRPr>
          </a:p>
        </p:txBody>
      </p:sp>
      <p:grpSp>
        <p:nvGrpSpPr>
          <p:cNvPr id="9" name="object 9"/>
          <p:cNvGrpSpPr/>
          <p:nvPr/>
        </p:nvGrpSpPr>
        <p:grpSpPr>
          <a:xfrm>
            <a:off x="5183107" y="1601514"/>
            <a:ext cx="3386454" cy="509270"/>
            <a:chOff x="5183107" y="1601514"/>
            <a:chExt cx="3386454" cy="509270"/>
          </a:xfrm>
        </p:grpSpPr>
        <p:pic>
          <p:nvPicPr>
            <p:cNvPr id="10" name="object 10"/>
            <p:cNvPicPr/>
            <p:nvPr/>
          </p:nvPicPr>
          <p:blipFill>
            <a:blip r:embed="rId2" cstate="print"/>
            <a:stretch>
              <a:fillRect/>
            </a:stretch>
          </p:blipFill>
          <p:spPr>
            <a:xfrm>
              <a:off x="5183107" y="1601514"/>
              <a:ext cx="3386360" cy="457581"/>
            </a:xfrm>
            <a:prstGeom prst="rect">
              <a:avLst/>
            </a:prstGeom>
          </p:spPr>
        </p:pic>
        <p:pic>
          <p:nvPicPr>
            <p:cNvPr id="11" name="object 11"/>
            <p:cNvPicPr/>
            <p:nvPr/>
          </p:nvPicPr>
          <p:blipFill>
            <a:blip r:embed="rId5" cstate="print"/>
            <a:stretch>
              <a:fillRect/>
            </a:stretch>
          </p:blipFill>
          <p:spPr>
            <a:xfrm>
              <a:off x="5946648" y="1609369"/>
              <a:ext cx="1857755" cy="501370"/>
            </a:xfrm>
            <a:prstGeom prst="rect">
              <a:avLst/>
            </a:prstGeom>
          </p:spPr>
        </p:pic>
        <p:pic>
          <p:nvPicPr>
            <p:cNvPr id="12" name="object 12"/>
            <p:cNvPicPr/>
            <p:nvPr/>
          </p:nvPicPr>
          <p:blipFill>
            <a:blip r:embed="rId4" cstate="print"/>
            <a:stretch>
              <a:fillRect/>
            </a:stretch>
          </p:blipFill>
          <p:spPr>
            <a:xfrm>
              <a:off x="5221224" y="1620011"/>
              <a:ext cx="3314700" cy="385571"/>
            </a:xfrm>
            <a:prstGeom prst="rect">
              <a:avLst/>
            </a:prstGeom>
          </p:spPr>
        </p:pic>
        <p:sp>
          <p:nvSpPr>
            <p:cNvPr id="13" name="object 13"/>
            <p:cNvSpPr/>
            <p:nvPr/>
          </p:nvSpPr>
          <p:spPr>
            <a:xfrm>
              <a:off x="5221224" y="1620011"/>
              <a:ext cx="3314700" cy="386080"/>
            </a:xfrm>
            <a:custGeom>
              <a:avLst/>
              <a:gdLst/>
              <a:ahLst/>
              <a:cxnLst/>
              <a:rect l="l" t="t" r="r" b="b"/>
              <a:pathLst>
                <a:path w="3314700" h="386080">
                  <a:moveTo>
                    <a:pt x="0" y="64262"/>
                  </a:moveTo>
                  <a:lnTo>
                    <a:pt x="5058" y="39272"/>
                  </a:lnTo>
                  <a:lnTo>
                    <a:pt x="18843" y="18843"/>
                  </a:lnTo>
                  <a:lnTo>
                    <a:pt x="39272" y="5058"/>
                  </a:lnTo>
                  <a:lnTo>
                    <a:pt x="64262" y="0"/>
                  </a:lnTo>
                  <a:lnTo>
                    <a:pt x="3250437" y="0"/>
                  </a:lnTo>
                  <a:lnTo>
                    <a:pt x="3275427" y="5058"/>
                  </a:lnTo>
                  <a:lnTo>
                    <a:pt x="3295856" y="18843"/>
                  </a:lnTo>
                  <a:lnTo>
                    <a:pt x="3309641" y="39272"/>
                  </a:lnTo>
                  <a:lnTo>
                    <a:pt x="3314700" y="64262"/>
                  </a:lnTo>
                  <a:lnTo>
                    <a:pt x="3314700" y="321310"/>
                  </a:lnTo>
                  <a:lnTo>
                    <a:pt x="3309641" y="346299"/>
                  </a:lnTo>
                  <a:lnTo>
                    <a:pt x="3295856" y="366728"/>
                  </a:lnTo>
                  <a:lnTo>
                    <a:pt x="3275427" y="380513"/>
                  </a:lnTo>
                  <a:lnTo>
                    <a:pt x="3250437" y="385571"/>
                  </a:lnTo>
                  <a:lnTo>
                    <a:pt x="64262" y="385571"/>
                  </a:lnTo>
                  <a:lnTo>
                    <a:pt x="39272" y="380513"/>
                  </a:lnTo>
                  <a:lnTo>
                    <a:pt x="18843" y="366728"/>
                  </a:lnTo>
                  <a:lnTo>
                    <a:pt x="5058" y="346299"/>
                  </a:lnTo>
                  <a:lnTo>
                    <a:pt x="0" y="321310"/>
                  </a:lnTo>
                  <a:lnTo>
                    <a:pt x="0" y="64262"/>
                  </a:lnTo>
                  <a:close/>
                </a:path>
              </a:pathLst>
            </a:custGeom>
            <a:ln w="9525">
              <a:solidFill>
                <a:srgbClr val="3131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14" name="object 14"/>
          <p:cNvSpPr txBox="1"/>
          <p:nvPr/>
        </p:nvSpPr>
        <p:spPr>
          <a:xfrm>
            <a:off x="6097270" y="1666697"/>
            <a:ext cx="1562100" cy="267335"/>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135"/>
              </a:spcBef>
              <a:spcAft>
                <a:spcPts val="0"/>
              </a:spcAft>
              <a:buClrTx/>
              <a:buSzTx/>
              <a:buFontTx/>
              <a:buNone/>
              <a:tabLst/>
              <a:defRPr/>
            </a:pPr>
            <a:r>
              <a:rPr kumimoji="0" sz="1550" b="0" i="0" u="none" strike="noStrike" kern="1200" cap="none" spc="15" normalizeH="0" baseline="0" noProof="0" dirty="0">
                <a:ln>
                  <a:noFill/>
                </a:ln>
                <a:solidFill>
                  <a:srgbClr val="333333"/>
                </a:solidFill>
                <a:effectLst/>
                <a:uLnTx/>
                <a:uFillTx/>
                <a:latin typeface="Calibri"/>
                <a:ea typeface="+mn-ea"/>
                <a:cs typeface="Calibri"/>
              </a:rPr>
              <a:t>No</a:t>
            </a:r>
            <a:r>
              <a:rPr kumimoji="0" sz="1550" b="0" i="0" u="none" strike="noStrike" kern="1200" cap="none" spc="-20" normalizeH="0" baseline="0" noProof="0" dirty="0">
                <a:ln>
                  <a:noFill/>
                </a:ln>
                <a:solidFill>
                  <a:srgbClr val="333333"/>
                </a:solidFill>
                <a:effectLst/>
                <a:uLnTx/>
                <a:uFillTx/>
                <a:latin typeface="Calibri"/>
                <a:ea typeface="+mn-ea"/>
                <a:cs typeface="Calibri"/>
              </a:rPr>
              <a:t> </a:t>
            </a:r>
            <a:r>
              <a:rPr kumimoji="0" sz="1550" b="0" i="0" u="none" strike="noStrike" kern="1200" cap="none" spc="15" normalizeH="0" baseline="0" noProof="0" dirty="0">
                <a:ln>
                  <a:noFill/>
                </a:ln>
                <a:solidFill>
                  <a:srgbClr val="333333"/>
                </a:solidFill>
                <a:effectLst/>
                <a:uLnTx/>
                <a:uFillTx/>
                <a:latin typeface="Calibri"/>
                <a:ea typeface="+mn-ea"/>
                <a:cs typeface="Calibri"/>
              </a:rPr>
              <a:t>Home</a:t>
            </a:r>
            <a:r>
              <a:rPr kumimoji="0" sz="1550" b="0" i="0" u="none" strike="noStrike" kern="1200" cap="none" spc="-10" normalizeH="0" baseline="0" noProof="0" dirty="0">
                <a:ln>
                  <a:noFill/>
                </a:ln>
                <a:solidFill>
                  <a:srgbClr val="333333"/>
                </a:solidFill>
                <a:effectLst/>
                <a:uLnTx/>
                <a:uFillTx/>
                <a:latin typeface="Calibri"/>
                <a:ea typeface="+mn-ea"/>
                <a:cs typeface="Calibri"/>
              </a:rPr>
              <a:t> </a:t>
            </a:r>
            <a:r>
              <a:rPr kumimoji="0" sz="1550" b="0" i="0" u="none" strike="noStrike" kern="1200" cap="none" spc="5" normalizeH="0" baseline="0" noProof="0" dirty="0">
                <a:ln>
                  <a:noFill/>
                </a:ln>
                <a:solidFill>
                  <a:srgbClr val="333333"/>
                </a:solidFill>
                <a:effectLst/>
                <a:uLnTx/>
                <a:uFillTx/>
                <a:latin typeface="Calibri"/>
                <a:ea typeface="+mn-ea"/>
                <a:cs typeface="Calibri"/>
              </a:rPr>
              <a:t>Charging</a:t>
            </a:r>
            <a:endParaRPr kumimoji="0" sz="155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5" name="object 15"/>
          <p:cNvGrpSpPr/>
          <p:nvPr/>
        </p:nvGrpSpPr>
        <p:grpSpPr>
          <a:xfrm>
            <a:off x="902208" y="2075688"/>
            <a:ext cx="7447915" cy="2962910"/>
            <a:chOff x="902208" y="2075688"/>
            <a:chExt cx="7447915" cy="2962910"/>
          </a:xfrm>
        </p:grpSpPr>
        <p:pic>
          <p:nvPicPr>
            <p:cNvPr id="16" name="object 16"/>
            <p:cNvPicPr/>
            <p:nvPr/>
          </p:nvPicPr>
          <p:blipFill>
            <a:blip r:embed="rId6" cstate="print"/>
            <a:stretch>
              <a:fillRect/>
            </a:stretch>
          </p:blipFill>
          <p:spPr>
            <a:xfrm>
              <a:off x="902208" y="2075688"/>
              <a:ext cx="3137916" cy="2368296"/>
            </a:xfrm>
            <a:prstGeom prst="rect">
              <a:avLst/>
            </a:prstGeom>
          </p:spPr>
        </p:pic>
        <p:pic>
          <p:nvPicPr>
            <p:cNvPr id="17" name="object 17"/>
            <p:cNvPicPr/>
            <p:nvPr/>
          </p:nvPicPr>
          <p:blipFill>
            <a:blip r:embed="rId7" cstate="print"/>
            <a:stretch>
              <a:fillRect/>
            </a:stretch>
          </p:blipFill>
          <p:spPr>
            <a:xfrm>
              <a:off x="5405628" y="2107692"/>
              <a:ext cx="2944368" cy="2249424"/>
            </a:xfrm>
            <a:prstGeom prst="rect">
              <a:avLst/>
            </a:prstGeom>
          </p:spPr>
        </p:pic>
        <p:pic>
          <p:nvPicPr>
            <p:cNvPr id="18" name="object 18"/>
            <p:cNvPicPr/>
            <p:nvPr/>
          </p:nvPicPr>
          <p:blipFill>
            <a:blip r:embed="rId8" cstate="print"/>
            <a:stretch>
              <a:fillRect/>
            </a:stretch>
          </p:blipFill>
          <p:spPr>
            <a:xfrm>
              <a:off x="3163824" y="4213863"/>
              <a:ext cx="3403091" cy="824496"/>
            </a:xfrm>
            <a:prstGeom prst="rect">
              <a:avLst/>
            </a:prstGeom>
          </p:spPr>
        </p:pic>
        <p:pic>
          <p:nvPicPr>
            <p:cNvPr id="19" name="object 19"/>
            <p:cNvPicPr/>
            <p:nvPr/>
          </p:nvPicPr>
          <p:blipFill>
            <a:blip r:embed="rId9" cstate="print"/>
            <a:stretch>
              <a:fillRect/>
            </a:stretch>
          </p:blipFill>
          <p:spPr>
            <a:xfrm>
              <a:off x="3454908" y="4639055"/>
              <a:ext cx="2819400" cy="364197"/>
            </a:xfrm>
            <a:prstGeom prst="rect">
              <a:avLst/>
            </a:prstGeom>
          </p:spPr>
        </p:pic>
        <p:pic>
          <p:nvPicPr>
            <p:cNvPr id="20" name="object 20"/>
            <p:cNvPicPr/>
            <p:nvPr/>
          </p:nvPicPr>
          <p:blipFill>
            <a:blip r:embed="rId10" cstate="print"/>
            <a:stretch>
              <a:fillRect/>
            </a:stretch>
          </p:blipFill>
          <p:spPr>
            <a:xfrm>
              <a:off x="3211068" y="4241736"/>
              <a:ext cx="3313176" cy="734123"/>
            </a:xfrm>
            <a:prstGeom prst="rect">
              <a:avLst/>
            </a:prstGeom>
          </p:spPr>
        </p:pic>
        <p:sp>
          <p:nvSpPr>
            <p:cNvPr id="21" name="object 21"/>
            <p:cNvSpPr/>
            <p:nvPr/>
          </p:nvSpPr>
          <p:spPr>
            <a:xfrm>
              <a:off x="3211068" y="4241736"/>
              <a:ext cx="3313429" cy="734695"/>
            </a:xfrm>
            <a:custGeom>
              <a:avLst/>
              <a:gdLst/>
              <a:ahLst/>
              <a:cxnLst/>
              <a:rect l="l" t="t" r="r" b="b"/>
              <a:pathLst>
                <a:path w="3313429" h="734695">
                  <a:moveTo>
                    <a:pt x="0" y="411543"/>
                  </a:moveTo>
                  <a:lnTo>
                    <a:pt x="5062" y="386428"/>
                  </a:lnTo>
                  <a:lnTo>
                    <a:pt x="18875" y="365921"/>
                  </a:lnTo>
                  <a:lnTo>
                    <a:pt x="39379" y="352096"/>
                  </a:lnTo>
                  <a:lnTo>
                    <a:pt x="64516" y="347027"/>
                  </a:lnTo>
                  <a:lnTo>
                    <a:pt x="552195" y="347027"/>
                  </a:lnTo>
                  <a:lnTo>
                    <a:pt x="190754" y="0"/>
                  </a:lnTo>
                  <a:lnTo>
                    <a:pt x="1380490" y="347027"/>
                  </a:lnTo>
                  <a:lnTo>
                    <a:pt x="3248660" y="347027"/>
                  </a:lnTo>
                  <a:lnTo>
                    <a:pt x="3273796" y="352096"/>
                  </a:lnTo>
                  <a:lnTo>
                    <a:pt x="3294300" y="365921"/>
                  </a:lnTo>
                  <a:lnTo>
                    <a:pt x="3308113" y="386428"/>
                  </a:lnTo>
                  <a:lnTo>
                    <a:pt x="3313176" y="411543"/>
                  </a:lnTo>
                  <a:lnTo>
                    <a:pt x="3313176" y="508317"/>
                  </a:lnTo>
                  <a:lnTo>
                    <a:pt x="3313176" y="669607"/>
                  </a:lnTo>
                  <a:lnTo>
                    <a:pt x="3308113" y="694722"/>
                  </a:lnTo>
                  <a:lnTo>
                    <a:pt x="3294300" y="715229"/>
                  </a:lnTo>
                  <a:lnTo>
                    <a:pt x="3273796" y="729054"/>
                  </a:lnTo>
                  <a:lnTo>
                    <a:pt x="3248660" y="734123"/>
                  </a:lnTo>
                  <a:lnTo>
                    <a:pt x="1380490" y="734123"/>
                  </a:lnTo>
                  <a:lnTo>
                    <a:pt x="552195" y="734123"/>
                  </a:lnTo>
                  <a:lnTo>
                    <a:pt x="64516" y="734123"/>
                  </a:lnTo>
                  <a:lnTo>
                    <a:pt x="39379" y="729054"/>
                  </a:lnTo>
                  <a:lnTo>
                    <a:pt x="18875" y="715229"/>
                  </a:lnTo>
                  <a:lnTo>
                    <a:pt x="5062" y="694722"/>
                  </a:lnTo>
                  <a:lnTo>
                    <a:pt x="0" y="669607"/>
                  </a:lnTo>
                  <a:lnTo>
                    <a:pt x="0" y="508317"/>
                  </a:lnTo>
                  <a:lnTo>
                    <a:pt x="0" y="411543"/>
                  </a:lnTo>
                  <a:close/>
                </a:path>
              </a:pathLst>
            </a:custGeom>
            <a:ln w="9525">
              <a:solidFill>
                <a:srgbClr val="676F7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22" name="object 22"/>
          <p:cNvSpPr txBox="1"/>
          <p:nvPr/>
        </p:nvSpPr>
        <p:spPr>
          <a:xfrm>
            <a:off x="5240528" y="440563"/>
            <a:ext cx="2790190" cy="661035"/>
          </a:xfrm>
          <a:prstGeom prst="rect">
            <a:avLst/>
          </a:prstGeom>
        </p:spPr>
        <p:txBody>
          <a:bodyPr vert="horz" wrap="square" lIns="0" tIns="12700" rIns="0" bIns="0" rtlCol="0">
            <a:spAutoFit/>
          </a:bodyPr>
          <a:lstStyle/>
          <a:p>
            <a:pPr marL="12700" marR="0" lvl="0" indent="0" algn="l" defTabSz="914400" rtl="0" eaLnBrk="1" fontAlgn="auto" latinLnBrk="0" hangingPunct="1">
              <a:lnSpc>
                <a:spcPts val="2140"/>
              </a:lnSpc>
              <a:spcBef>
                <a:spcPts val="100"/>
              </a:spcBef>
              <a:spcAft>
                <a:spcPts val="0"/>
              </a:spcAft>
              <a:buClrTx/>
              <a:buSzTx/>
              <a:buFontTx/>
              <a:buNone/>
              <a:tabLst/>
              <a:defRPr/>
            </a:pPr>
            <a:r>
              <a:rPr kumimoji="0" sz="1800" b="0" i="0" u="none" strike="noStrike" kern="1200" cap="none" spc="-10" normalizeH="0" baseline="0" noProof="0" dirty="0">
                <a:ln>
                  <a:noFill/>
                </a:ln>
                <a:solidFill>
                  <a:srgbClr val="333333"/>
                </a:solidFill>
                <a:effectLst/>
                <a:uLnTx/>
                <a:uFillTx/>
                <a:latin typeface="Calibri"/>
                <a:ea typeface="+mn-ea"/>
                <a:cs typeface="Calibri"/>
              </a:rPr>
              <a:t>Emphasize</a:t>
            </a:r>
            <a:r>
              <a:rPr kumimoji="0" sz="1800" b="0" i="0" u="none" strike="noStrike" kern="1200" cap="none" spc="-15"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significance</a:t>
            </a:r>
            <a:r>
              <a:rPr kumimoji="0" sz="1800" b="0" i="0" u="none" strike="noStrike" kern="1200" cap="none" spc="10"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of…</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469900" marR="0" lvl="0" indent="0" algn="l" defTabSz="914400" rtl="0" eaLnBrk="1" fontAlgn="auto" latinLnBrk="0" hangingPunct="1">
              <a:lnSpc>
                <a:spcPts val="2860"/>
              </a:lnSpc>
              <a:spcBef>
                <a:spcPts val="0"/>
              </a:spcBef>
              <a:spcAft>
                <a:spcPts val="0"/>
              </a:spcAft>
              <a:buClrTx/>
              <a:buSzTx/>
              <a:buFontTx/>
              <a:buNone/>
              <a:tabLst/>
              <a:defRPr/>
            </a:pPr>
            <a:r>
              <a:rPr kumimoji="0" sz="2400" b="1" i="0" u="none" strike="noStrike" kern="1200" cap="none" spc="-10" normalizeH="0" baseline="0" noProof="0" dirty="0">
                <a:ln>
                  <a:noFill/>
                </a:ln>
                <a:solidFill>
                  <a:srgbClr val="333333"/>
                </a:solidFill>
                <a:effectLst/>
                <a:uLnTx/>
                <a:uFillTx/>
                <a:latin typeface="Calibri"/>
                <a:ea typeface="+mn-ea"/>
                <a:cs typeface="Calibri"/>
              </a:rPr>
              <a:t>Residential</a:t>
            </a:r>
            <a:r>
              <a:rPr kumimoji="0" sz="2400" b="1" i="0" u="none" strike="noStrike" kern="1200" cap="none" spc="-60" normalizeH="0" baseline="0" noProof="0" dirty="0">
                <a:ln>
                  <a:noFill/>
                </a:ln>
                <a:solidFill>
                  <a:srgbClr val="333333"/>
                </a:solidFill>
                <a:effectLst/>
                <a:uLnTx/>
                <a:uFillTx/>
                <a:latin typeface="Calibri"/>
                <a:ea typeface="+mn-ea"/>
                <a:cs typeface="Calibri"/>
              </a:rPr>
              <a:t> </a:t>
            </a:r>
            <a:r>
              <a:rPr kumimoji="0" sz="2400" b="1" i="0" u="none" strike="noStrike" kern="1200" cap="none" spc="0" normalizeH="0" baseline="0" noProof="0" dirty="0">
                <a:ln>
                  <a:noFill/>
                </a:ln>
                <a:solidFill>
                  <a:srgbClr val="333333"/>
                </a:solidFill>
                <a:effectLst/>
                <a:uLnTx/>
                <a:uFillTx/>
                <a:latin typeface="Calibri"/>
                <a:ea typeface="+mn-ea"/>
                <a:cs typeface="Calibri"/>
              </a:rPr>
              <a:t>Access</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23" name="object 23"/>
          <p:cNvSpPr txBox="1"/>
          <p:nvPr/>
        </p:nvSpPr>
        <p:spPr>
          <a:xfrm>
            <a:off x="3566921" y="4715052"/>
            <a:ext cx="2601595" cy="160020"/>
          </a:xfrm>
          <a:prstGeom prst="rect">
            <a:avLst/>
          </a:prstGeom>
        </p:spPr>
        <p:txBody>
          <a:bodyPr vert="horz" wrap="square" lIns="0" tIns="0" rIns="0" bIns="0" rtlCol="0">
            <a:spAutoFit/>
          </a:bodyPr>
          <a:lstStyle/>
          <a:p>
            <a:pPr marL="12700" marR="0" lvl="0" indent="0" algn="l" defTabSz="914400" rtl="0" eaLnBrk="1" fontAlgn="auto" latinLnBrk="0" hangingPunct="1">
              <a:lnSpc>
                <a:spcPts val="1100"/>
              </a:lnSpc>
              <a:spcBef>
                <a:spcPts val="0"/>
              </a:spcBef>
              <a:spcAft>
                <a:spcPts val="0"/>
              </a:spcAft>
              <a:buClrTx/>
              <a:buSzTx/>
              <a:buFontTx/>
              <a:buNone/>
              <a:tabLst/>
              <a:defRPr/>
            </a:pPr>
            <a:r>
              <a:rPr kumimoji="0" sz="1050" b="0" i="0" u="none" strike="noStrike" kern="1200" cap="none" spc="-5" normalizeH="0" baseline="0" noProof="0" dirty="0">
                <a:ln>
                  <a:noFill/>
                </a:ln>
                <a:solidFill>
                  <a:srgbClr val="000C13"/>
                </a:solidFill>
                <a:effectLst/>
                <a:uLnTx/>
                <a:uFillTx/>
                <a:latin typeface="Calibri"/>
                <a:ea typeface="+mn-ea"/>
                <a:cs typeface="Calibri"/>
              </a:rPr>
              <a:t>Simulated</a:t>
            </a:r>
            <a:r>
              <a:rPr kumimoji="0" sz="1050" b="0" i="0" u="none" strike="noStrike" kern="1200" cap="none" spc="-10"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load</a:t>
            </a:r>
            <a:r>
              <a:rPr kumimoji="0" sz="1050" b="0" i="0" u="none" strike="noStrike" kern="1200" cap="none" spc="-15"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from</a:t>
            </a:r>
            <a:r>
              <a:rPr kumimoji="0" sz="1050" b="0" i="0" u="none" strike="noStrike" kern="1200" cap="none" spc="-10"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120,000</a:t>
            </a:r>
            <a:r>
              <a:rPr kumimoji="0" sz="1050" b="0" i="0" u="none" strike="noStrike" kern="1200" cap="none" spc="-20" normalizeH="0" baseline="0" noProof="0" dirty="0">
                <a:ln>
                  <a:noFill/>
                </a:ln>
                <a:solidFill>
                  <a:srgbClr val="000C13"/>
                </a:solidFill>
                <a:effectLst/>
                <a:uLnTx/>
                <a:uFillTx/>
                <a:latin typeface="Calibri"/>
                <a:ea typeface="+mn-ea"/>
                <a:cs typeface="Calibri"/>
              </a:rPr>
              <a:t> </a:t>
            </a:r>
            <a:r>
              <a:rPr kumimoji="0" sz="1050" b="0" i="0" u="none" strike="noStrike" kern="1200" cap="none" spc="-5" normalizeH="0" baseline="0" noProof="0" dirty="0">
                <a:ln>
                  <a:noFill/>
                </a:ln>
                <a:solidFill>
                  <a:srgbClr val="000C13"/>
                </a:solidFill>
                <a:effectLst/>
                <a:uLnTx/>
                <a:uFillTx/>
                <a:latin typeface="Calibri"/>
                <a:ea typeface="+mn-ea"/>
                <a:cs typeface="Calibri"/>
              </a:rPr>
              <a:t>EVs</a:t>
            </a:r>
            <a:r>
              <a:rPr kumimoji="0" sz="1050" b="0" i="0" u="none" strike="noStrike" kern="1200" cap="none" spc="5" normalizeH="0" baseline="0" noProof="0" dirty="0">
                <a:ln>
                  <a:noFill/>
                </a:ln>
                <a:solidFill>
                  <a:srgbClr val="000C13"/>
                </a:solidFill>
                <a:effectLst/>
                <a:uLnTx/>
                <a:uFillTx/>
                <a:latin typeface="Calibri"/>
                <a:ea typeface="+mn-ea"/>
                <a:cs typeface="Calibri"/>
              </a:rPr>
              <a:t> </a:t>
            </a:r>
            <a:r>
              <a:rPr kumimoji="0" sz="1050" b="0" i="0" u="none" strike="noStrike" kern="1200" cap="none" spc="-5" normalizeH="0" baseline="0" noProof="0" dirty="0">
                <a:ln>
                  <a:noFill/>
                </a:ln>
                <a:solidFill>
                  <a:srgbClr val="000C13"/>
                </a:solidFill>
                <a:effectLst/>
                <a:uLnTx/>
                <a:uFillTx/>
                <a:latin typeface="Calibri"/>
                <a:ea typeface="+mn-ea"/>
                <a:cs typeface="Calibri"/>
              </a:rPr>
              <a:t>in</a:t>
            </a:r>
            <a:r>
              <a:rPr kumimoji="0" sz="1050" b="0" i="0" u="none" strike="noStrike" kern="1200" cap="none" spc="-15" normalizeH="0" baseline="0" noProof="0" dirty="0">
                <a:ln>
                  <a:noFill/>
                </a:ln>
                <a:solidFill>
                  <a:srgbClr val="000C13"/>
                </a:solidFill>
                <a:effectLst/>
                <a:uLnTx/>
                <a:uFillTx/>
                <a:latin typeface="Calibri"/>
                <a:ea typeface="+mn-ea"/>
                <a:cs typeface="Calibri"/>
              </a:rPr>
              <a:t> </a:t>
            </a:r>
            <a:r>
              <a:rPr kumimoji="0" sz="1050" b="0" i="0" u="none" strike="noStrike" kern="1200" cap="none" spc="-5" normalizeH="0" baseline="0" noProof="0" dirty="0">
                <a:ln>
                  <a:noFill/>
                </a:ln>
                <a:solidFill>
                  <a:srgbClr val="000C13"/>
                </a:solidFill>
                <a:effectLst/>
                <a:uLnTx/>
                <a:uFillTx/>
                <a:latin typeface="Calibri"/>
                <a:ea typeface="+mn-ea"/>
                <a:cs typeface="Calibri"/>
              </a:rPr>
              <a:t>Atlanta,</a:t>
            </a:r>
            <a:r>
              <a:rPr kumimoji="0" sz="1050" b="0" i="0" u="none" strike="noStrike" kern="1200" cap="none" spc="-15"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GA</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24" name="object 24"/>
          <p:cNvSpPr txBox="1"/>
          <p:nvPr/>
        </p:nvSpPr>
        <p:spPr>
          <a:xfrm>
            <a:off x="8346440" y="4892675"/>
            <a:ext cx="566420" cy="127635"/>
          </a:xfrm>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475"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12</a:t>
            </a:r>
            <a:endParaRPr kumimoji="0" sz="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4061362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00708" y="111328"/>
            <a:ext cx="2636520" cy="838835"/>
          </a:xfrm>
          <a:prstGeom prst="rect">
            <a:avLst/>
          </a:prstGeom>
        </p:spPr>
        <p:txBody>
          <a:bodyPr vert="horz" wrap="square" lIns="0" tIns="114935" rIns="0" bIns="0" rtlCol="0">
            <a:spAutoFit/>
          </a:bodyPr>
          <a:lstStyle/>
          <a:p>
            <a:pPr marL="326390" marR="5080" indent="-314325">
              <a:lnSpc>
                <a:spcPct val="77700"/>
              </a:lnSpc>
              <a:spcBef>
                <a:spcPts val="905"/>
              </a:spcBef>
            </a:pPr>
            <a:r>
              <a:rPr spc="-5" dirty="0"/>
              <a:t>“Unlock”</a:t>
            </a:r>
            <a:r>
              <a:rPr spc="-85" dirty="0"/>
              <a:t> </a:t>
            </a:r>
            <a:r>
              <a:rPr spc="-10" dirty="0"/>
              <a:t>EVI-Pro </a:t>
            </a:r>
            <a:r>
              <a:rPr spc="-665" dirty="0"/>
              <a:t> </a:t>
            </a:r>
            <a:r>
              <a:rPr spc="-5" dirty="0"/>
              <a:t>Load</a:t>
            </a:r>
            <a:r>
              <a:rPr spc="-25" dirty="0"/>
              <a:t> </a:t>
            </a:r>
            <a:r>
              <a:rPr spc="-10" dirty="0"/>
              <a:t>Profiles</a:t>
            </a:r>
          </a:p>
        </p:txBody>
      </p:sp>
      <p:grpSp>
        <p:nvGrpSpPr>
          <p:cNvPr id="3" name="object 3"/>
          <p:cNvGrpSpPr/>
          <p:nvPr/>
        </p:nvGrpSpPr>
        <p:grpSpPr>
          <a:xfrm>
            <a:off x="459820" y="1964410"/>
            <a:ext cx="3738245" cy="1809114"/>
            <a:chOff x="459820" y="1964410"/>
            <a:chExt cx="3738245" cy="1809114"/>
          </a:xfrm>
        </p:grpSpPr>
        <p:pic>
          <p:nvPicPr>
            <p:cNvPr id="4" name="object 4"/>
            <p:cNvPicPr/>
            <p:nvPr/>
          </p:nvPicPr>
          <p:blipFill>
            <a:blip r:embed="rId2" cstate="print"/>
            <a:stretch>
              <a:fillRect/>
            </a:stretch>
          </p:blipFill>
          <p:spPr>
            <a:xfrm>
              <a:off x="459820" y="2272545"/>
              <a:ext cx="3737702" cy="1500878"/>
            </a:xfrm>
            <a:prstGeom prst="rect">
              <a:avLst/>
            </a:prstGeom>
          </p:spPr>
        </p:pic>
        <p:pic>
          <p:nvPicPr>
            <p:cNvPr id="5" name="object 5"/>
            <p:cNvPicPr/>
            <p:nvPr/>
          </p:nvPicPr>
          <p:blipFill>
            <a:blip r:embed="rId3" cstate="print"/>
            <a:stretch>
              <a:fillRect/>
            </a:stretch>
          </p:blipFill>
          <p:spPr>
            <a:xfrm>
              <a:off x="758952" y="1964410"/>
              <a:ext cx="3403091" cy="477037"/>
            </a:xfrm>
            <a:prstGeom prst="rect">
              <a:avLst/>
            </a:prstGeom>
          </p:spPr>
        </p:pic>
        <p:pic>
          <p:nvPicPr>
            <p:cNvPr id="6" name="object 6"/>
            <p:cNvPicPr/>
            <p:nvPr/>
          </p:nvPicPr>
          <p:blipFill>
            <a:blip r:embed="rId4" cstate="print"/>
            <a:stretch>
              <a:fillRect/>
            </a:stretch>
          </p:blipFill>
          <p:spPr>
            <a:xfrm>
              <a:off x="1234440" y="1981161"/>
              <a:ext cx="2449068" cy="502958"/>
            </a:xfrm>
            <a:prstGeom prst="rect">
              <a:avLst/>
            </a:prstGeom>
          </p:spPr>
        </p:pic>
        <p:pic>
          <p:nvPicPr>
            <p:cNvPr id="7" name="object 7"/>
            <p:cNvPicPr/>
            <p:nvPr/>
          </p:nvPicPr>
          <p:blipFill>
            <a:blip r:embed="rId5" cstate="print"/>
            <a:stretch>
              <a:fillRect/>
            </a:stretch>
          </p:blipFill>
          <p:spPr>
            <a:xfrm>
              <a:off x="806196" y="1991867"/>
              <a:ext cx="3313176" cy="387095"/>
            </a:xfrm>
            <a:prstGeom prst="rect">
              <a:avLst/>
            </a:prstGeom>
          </p:spPr>
        </p:pic>
        <p:sp>
          <p:nvSpPr>
            <p:cNvPr id="8" name="object 8"/>
            <p:cNvSpPr/>
            <p:nvPr/>
          </p:nvSpPr>
          <p:spPr>
            <a:xfrm>
              <a:off x="806196" y="1991867"/>
              <a:ext cx="3313429" cy="387350"/>
            </a:xfrm>
            <a:custGeom>
              <a:avLst/>
              <a:gdLst/>
              <a:ahLst/>
              <a:cxnLst/>
              <a:rect l="l" t="t" r="r" b="b"/>
              <a:pathLst>
                <a:path w="3313429" h="387350">
                  <a:moveTo>
                    <a:pt x="0" y="64515"/>
                  </a:moveTo>
                  <a:lnTo>
                    <a:pt x="5069" y="39379"/>
                  </a:lnTo>
                  <a:lnTo>
                    <a:pt x="18894" y="18875"/>
                  </a:lnTo>
                  <a:lnTo>
                    <a:pt x="39401" y="5062"/>
                  </a:lnTo>
                  <a:lnTo>
                    <a:pt x="64516" y="0"/>
                  </a:lnTo>
                  <a:lnTo>
                    <a:pt x="3248660" y="0"/>
                  </a:lnTo>
                  <a:lnTo>
                    <a:pt x="3273796" y="5062"/>
                  </a:lnTo>
                  <a:lnTo>
                    <a:pt x="3294300" y="18875"/>
                  </a:lnTo>
                  <a:lnTo>
                    <a:pt x="3308113" y="39379"/>
                  </a:lnTo>
                  <a:lnTo>
                    <a:pt x="3313176" y="64515"/>
                  </a:lnTo>
                  <a:lnTo>
                    <a:pt x="3313176" y="322580"/>
                  </a:lnTo>
                  <a:lnTo>
                    <a:pt x="3308113" y="347716"/>
                  </a:lnTo>
                  <a:lnTo>
                    <a:pt x="3294300" y="368220"/>
                  </a:lnTo>
                  <a:lnTo>
                    <a:pt x="3273796" y="382033"/>
                  </a:lnTo>
                  <a:lnTo>
                    <a:pt x="3248660" y="387095"/>
                  </a:lnTo>
                  <a:lnTo>
                    <a:pt x="64516" y="387095"/>
                  </a:lnTo>
                  <a:lnTo>
                    <a:pt x="39401" y="382033"/>
                  </a:lnTo>
                  <a:lnTo>
                    <a:pt x="18894" y="368220"/>
                  </a:lnTo>
                  <a:lnTo>
                    <a:pt x="5069" y="347716"/>
                  </a:lnTo>
                  <a:lnTo>
                    <a:pt x="0" y="322580"/>
                  </a:lnTo>
                  <a:lnTo>
                    <a:pt x="0" y="64515"/>
                  </a:lnTo>
                  <a:close/>
                </a:path>
              </a:pathLst>
            </a:custGeom>
            <a:ln w="9524">
              <a:solidFill>
                <a:srgbClr val="3131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grpSp>
        <p:nvGrpSpPr>
          <p:cNvPr id="9" name="object 9"/>
          <p:cNvGrpSpPr/>
          <p:nvPr/>
        </p:nvGrpSpPr>
        <p:grpSpPr>
          <a:xfrm>
            <a:off x="4768168" y="1964410"/>
            <a:ext cx="3738245" cy="1813560"/>
            <a:chOff x="4768168" y="1964410"/>
            <a:chExt cx="3738245" cy="1813560"/>
          </a:xfrm>
        </p:grpSpPr>
        <p:pic>
          <p:nvPicPr>
            <p:cNvPr id="10" name="object 10"/>
            <p:cNvPicPr/>
            <p:nvPr/>
          </p:nvPicPr>
          <p:blipFill>
            <a:blip r:embed="rId6" cstate="print"/>
            <a:stretch>
              <a:fillRect/>
            </a:stretch>
          </p:blipFill>
          <p:spPr>
            <a:xfrm>
              <a:off x="4768168" y="2274990"/>
              <a:ext cx="3737702" cy="1502740"/>
            </a:xfrm>
            <a:prstGeom prst="rect">
              <a:avLst/>
            </a:prstGeom>
          </p:spPr>
        </p:pic>
        <p:pic>
          <p:nvPicPr>
            <p:cNvPr id="11" name="object 11"/>
            <p:cNvPicPr/>
            <p:nvPr/>
          </p:nvPicPr>
          <p:blipFill>
            <a:blip r:embed="rId7" cstate="print"/>
            <a:stretch>
              <a:fillRect/>
            </a:stretch>
          </p:blipFill>
          <p:spPr>
            <a:xfrm>
              <a:off x="4994147" y="1964410"/>
              <a:ext cx="3404615" cy="477037"/>
            </a:xfrm>
            <a:prstGeom prst="rect">
              <a:avLst/>
            </a:prstGeom>
          </p:spPr>
        </p:pic>
        <p:pic>
          <p:nvPicPr>
            <p:cNvPr id="12" name="object 12"/>
            <p:cNvPicPr/>
            <p:nvPr/>
          </p:nvPicPr>
          <p:blipFill>
            <a:blip r:embed="rId8" cstate="print"/>
            <a:stretch>
              <a:fillRect/>
            </a:stretch>
          </p:blipFill>
          <p:spPr>
            <a:xfrm>
              <a:off x="5515355" y="1981161"/>
              <a:ext cx="2362200" cy="502958"/>
            </a:xfrm>
            <a:prstGeom prst="rect">
              <a:avLst/>
            </a:prstGeom>
          </p:spPr>
        </p:pic>
        <p:pic>
          <p:nvPicPr>
            <p:cNvPr id="13" name="object 13"/>
            <p:cNvPicPr/>
            <p:nvPr/>
          </p:nvPicPr>
          <p:blipFill>
            <a:blip r:embed="rId9" cstate="print"/>
            <a:stretch>
              <a:fillRect/>
            </a:stretch>
          </p:blipFill>
          <p:spPr>
            <a:xfrm>
              <a:off x="5041391" y="1991867"/>
              <a:ext cx="3314700" cy="387095"/>
            </a:xfrm>
            <a:prstGeom prst="rect">
              <a:avLst/>
            </a:prstGeom>
          </p:spPr>
        </p:pic>
        <p:sp>
          <p:nvSpPr>
            <p:cNvPr id="14" name="object 14"/>
            <p:cNvSpPr/>
            <p:nvPr/>
          </p:nvSpPr>
          <p:spPr>
            <a:xfrm>
              <a:off x="5041391" y="1991867"/>
              <a:ext cx="3314700" cy="387350"/>
            </a:xfrm>
            <a:custGeom>
              <a:avLst/>
              <a:gdLst/>
              <a:ahLst/>
              <a:cxnLst/>
              <a:rect l="l" t="t" r="r" b="b"/>
              <a:pathLst>
                <a:path w="3314700" h="387350">
                  <a:moveTo>
                    <a:pt x="0" y="64515"/>
                  </a:moveTo>
                  <a:lnTo>
                    <a:pt x="5062" y="39379"/>
                  </a:lnTo>
                  <a:lnTo>
                    <a:pt x="18875" y="18875"/>
                  </a:lnTo>
                  <a:lnTo>
                    <a:pt x="39379" y="5062"/>
                  </a:lnTo>
                  <a:lnTo>
                    <a:pt x="64516" y="0"/>
                  </a:lnTo>
                  <a:lnTo>
                    <a:pt x="3250184" y="0"/>
                  </a:lnTo>
                  <a:lnTo>
                    <a:pt x="3275320" y="5062"/>
                  </a:lnTo>
                  <a:lnTo>
                    <a:pt x="3295824" y="18875"/>
                  </a:lnTo>
                  <a:lnTo>
                    <a:pt x="3309637" y="39379"/>
                  </a:lnTo>
                  <a:lnTo>
                    <a:pt x="3314700" y="64515"/>
                  </a:lnTo>
                  <a:lnTo>
                    <a:pt x="3314700" y="322580"/>
                  </a:lnTo>
                  <a:lnTo>
                    <a:pt x="3309637" y="347716"/>
                  </a:lnTo>
                  <a:lnTo>
                    <a:pt x="3295824" y="368220"/>
                  </a:lnTo>
                  <a:lnTo>
                    <a:pt x="3275320" y="382033"/>
                  </a:lnTo>
                  <a:lnTo>
                    <a:pt x="3250184" y="387095"/>
                  </a:lnTo>
                  <a:lnTo>
                    <a:pt x="64516" y="387095"/>
                  </a:lnTo>
                  <a:lnTo>
                    <a:pt x="39379" y="382033"/>
                  </a:lnTo>
                  <a:lnTo>
                    <a:pt x="18875" y="368220"/>
                  </a:lnTo>
                  <a:lnTo>
                    <a:pt x="5062" y="347716"/>
                  </a:lnTo>
                  <a:lnTo>
                    <a:pt x="0" y="322580"/>
                  </a:lnTo>
                  <a:lnTo>
                    <a:pt x="0" y="64515"/>
                  </a:lnTo>
                  <a:close/>
                </a:path>
              </a:pathLst>
            </a:custGeom>
            <a:ln w="9525">
              <a:solidFill>
                <a:srgbClr val="3131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15" name="object 15"/>
          <p:cNvSpPr txBox="1"/>
          <p:nvPr/>
        </p:nvSpPr>
        <p:spPr>
          <a:xfrm>
            <a:off x="1385697" y="2039823"/>
            <a:ext cx="2153920" cy="267335"/>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135"/>
              </a:spcBef>
              <a:spcAft>
                <a:spcPts val="0"/>
              </a:spcAft>
              <a:buClrTx/>
              <a:buSzTx/>
              <a:buFontTx/>
              <a:buNone/>
              <a:tabLst/>
              <a:defRPr/>
            </a:pPr>
            <a:r>
              <a:rPr kumimoji="0" sz="1550" b="0" i="0" u="none" strike="noStrike" kern="1200" cap="none" spc="10" normalizeH="0" baseline="0" noProof="0" dirty="0">
                <a:ln>
                  <a:noFill/>
                </a:ln>
                <a:solidFill>
                  <a:srgbClr val="333333"/>
                </a:solidFill>
                <a:effectLst/>
                <a:uLnTx/>
                <a:uFillTx/>
                <a:latin typeface="Calibri"/>
                <a:ea typeface="+mn-ea"/>
                <a:cs typeface="Calibri"/>
              </a:rPr>
              <a:t>Home-Dominant </a:t>
            </a:r>
            <a:r>
              <a:rPr kumimoji="0" sz="1550" b="0" i="0" u="none" strike="noStrike" kern="1200" cap="none" spc="5" normalizeH="0" baseline="0" noProof="0" dirty="0">
                <a:ln>
                  <a:noFill/>
                </a:ln>
                <a:solidFill>
                  <a:srgbClr val="333333"/>
                </a:solidFill>
                <a:effectLst/>
                <a:uLnTx/>
                <a:uFillTx/>
                <a:latin typeface="Calibri"/>
                <a:ea typeface="+mn-ea"/>
                <a:cs typeface="Calibri"/>
              </a:rPr>
              <a:t>Charging</a:t>
            </a:r>
            <a:endParaRPr kumimoji="0" sz="1550" b="0" i="0" u="none" strike="noStrike" kern="1200" cap="none" spc="0" normalizeH="0" baseline="0" noProof="0">
              <a:ln>
                <a:noFill/>
              </a:ln>
              <a:solidFill>
                <a:prstClr val="black"/>
              </a:solidFill>
              <a:effectLst/>
              <a:uLnTx/>
              <a:uFillTx/>
              <a:latin typeface="Calibri"/>
              <a:ea typeface="+mn-ea"/>
              <a:cs typeface="Calibri"/>
            </a:endParaRPr>
          </a:p>
        </p:txBody>
      </p:sp>
      <p:sp>
        <p:nvSpPr>
          <p:cNvPr id="16" name="object 16"/>
          <p:cNvSpPr txBox="1"/>
          <p:nvPr/>
        </p:nvSpPr>
        <p:spPr>
          <a:xfrm>
            <a:off x="5666994" y="2039823"/>
            <a:ext cx="2065655" cy="267335"/>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135"/>
              </a:spcBef>
              <a:spcAft>
                <a:spcPts val="0"/>
              </a:spcAft>
              <a:buClrTx/>
              <a:buSzTx/>
              <a:buFontTx/>
              <a:buNone/>
              <a:tabLst/>
              <a:defRPr/>
            </a:pPr>
            <a:r>
              <a:rPr kumimoji="0" sz="1550" b="0" i="0" u="none" strike="noStrike" kern="1200" cap="none" spc="5" normalizeH="0" baseline="0" noProof="0" dirty="0">
                <a:ln>
                  <a:noFill/>
                </a:ln>
                <a:solidFill>
                  <a:srgbClr val="333333"/>
                </a:solidFill>
                <a:effectLst/>
                <a:uLnTx/>
                <a:uFillTx/>
                <a:latin typeface="Calibri"/>
                <a:ea typeface="+mn-ea"/>
                <a:cs typeface="Calibri"/>
              </a:rPr>
              <a:t>Free</a:t>
            </a:r>
            <a:r>
              <a:rPr kumimoji="0" sz="1550" b="0" i="0" u="none" strike="noStrike" kern="1200" cap="none" spc="-10" normalizeH="0" baseline="0" noProof="0" dirty="0">
                <a:ln>
                  <a:noFill/>
                </a:ln>
                <a:solidFill>
                  <a:srgbClr val="333333"/>
                </a:solidFill>
                <a:effectLst/>
                <a:uLnTx/>
                <a:uFillTx/>
                <a:latin typeface="Calibri"/>
                <a:ea typeface="+mn-ea"/>
                <a:cs typeface="Calibri"/>
              </a:rPr>
              <a:t> </a:t>
            </a:r>
            <a:r>
              <a:rPr kumimoji="0" sz="1550" b="0" i="0" u="none" strike="noStrike" kern="1200" cap="none" spc="0" normalizeH="0" baseline="0" noProof="0" dirty="0">
                <a:ln>
                  <a:noFill/>
                </a:ln>
                <a:solidFill>
                  <a:srgbClr val="333333"/>
                </a:solidFill>
                <a:effectLst/>
                <a:uLnTx/>
                <a:uFillTx/>
                <a:latin typeface="Calibri"/>
                <a:ea typeface="+mn-ea"/>
                <a:cs typeface="Calibri"/>
              </a:rPr>
              <a:t>Workplace</a:t>
            </a:r>
            <a:r>
              <a:rPr kumimoji="0" sz="1550" b="0" i="0" u="none" strike="noStrike" kern="1200" cap="none" spc="25" normalizeH="0" baseline="0" noProof="0" dirty="0">
                <a:ln>
                  <a:noFill/>
                </a:ln>
                <a:solidFill>
                  <a:srgbClr val="333333"/>
                </a:solidFill>
                <a:effectLst/>
                <a:uLnTx/>
                <a:uFillTx/>
                <a:latin typeface="Calibri"/>
                <a:ea typeface="+mn-ea"/>
                <a:cs typeface="Calibri"/>
              </a:rPr>
              <a:t> </a:t>
            </a:r>
            <a:r>
              <a:rPr kumimoji="0" sz="1550" b="0" i="0" u="none" strike="noStrike" kern="1200" cap="none" spc="5" normalizeH="0" baseline="0" noProof="0" dirty="0">
                <a:ln>
                  <a:noFill/>
                </a:ln>
                <a:solidFill>
                  <a:srgbClr val="333333"/>
                </a:solidFill>
                <a:effectLst/>
                <a:uLnTx/>
                <a:uFillTx/>
                <a:latin typeface="Calibri"/>
                <a:ea typeface="+mn-ea"/>
                <a:cs typeface="Calibri"/>
              </a:rPr>
              <a:t>Charging</a:t>
            </a:r>
            <a:endParaRPr kumimoji="0" sz="155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object 17"/>
          <p:cNvSpPr txBox="1"/>
          <p:nvPr/>
        </p:nvSpPr>
        <p:spPr>
          <a:xfrm>
            <a:off x="5240528" y="440563"/>
            <a:ext cx="2785110" cy="661035"/>
          </a:xfrm>
          <a:prstGeom prst="rect">
            <a:avLst/>
          </a:prstGeom>
        </p:spPr>
        <p:txBody>
          <a:bodyPr vert="horz" wrap="square" lIns="0" tIns="12700" rIns="0" bIns="0" rtlCol="0">
            <a:spAutoFit/>
          </a:bodyPr>
          <a:lstStyle/>
          <a:p>
            <a:pPr marL="12700" marR="0" lvl="0" indent="0" algn="l" defTabSz="914400" rtl="0" eaLnBrk="1" fontAlgn="auto" latinLnBrk="0" hangingPunct="1">
              <a:lnSpc>
                <a:spcPts val="2140"/>
              </a:lnSpc>
              <a:spcBef>
                <a:spcPts val="100"/>
              </a:spcBef>
              <a:spcAft>
                <a:spcPts val="0"/>
              </a:spcAft>
              <a:buClrTx/>
              <a:buSzTx/>
              <a:buFontTx/>
              <a:buNone/>
              <a:tabLst/>
              <a:defRPr/>
            </a:pPr>
            <a:r>
              <a:rPr kumimoji="0" sz="1800" b="0" i="0" u="none" strike="noStrike" kern="1200" cap="none" spc="-10" normalizeH="0" baseline="0" noProof="0" dirty="0">
                <a:ln>
                  <a:noFill/>
                </a:ln>
                <a:solidFill>
                  <a:srgbClr val="333333"/>
                </a:solidFill>
                <a:effectLst/>
                <a:uLnTx/>
                <a:uFillTx/>
                <a:latin typeface="Calibri"/>
                <a:ea typeface="+mn-ea"/>
                <a:cs typeface="Calibri"/>
              </a:rPr>
              <a:t>Emphasize</a:t>
            </a:r>
            <a:r>
              <a:rPr kumimoji="0" sz="1800" b="0" i="0" u="none" strike="noStrike" kern="1200" cap="none" spc="-15"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significance</a:t>
            </a:r>
            <a:r>
              <a:rPr kumimoji="0" sz="1800" b="0" i="0" u="none" strike="noStrike" kern="1200" cap="none" spc="10"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of…</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469900" marR="0" lvl="0" indent="0" algn="l" defTabSz="914400" rtl="0" eaLnBrk="1" fontAlgn="auto" latinLnBrk="0" hangingPunct="1">
              <a:lnSpc>
                <a:spcPts val="2860"/>
              </a:lnSpc>
              <a:spcBef>
                <a:spcPts val="0"/>
              </a:spcBef>
              <a:spcAft>
                <a:spcPts val="0"/>
              </a:spcAft>
              <a:buClrTx/>
              <a:buSzTx/>
              <a:buFontTx/>
              <a:buNone/>
              <a:tabLst/>
              <a:defRPr/>
            </a:pPr>
            <a:r>
              <a:rPr kumimoji="0" sz="2400" b="1" i="0" u="none" strike="noStrike" kern="1200" cap="none" spc="-10" normalizeH="0" baseline="0" noProof="0" dirty="0">
                <a:ln>
                  <a:noFill/>
                </a:ln>
                <a:solidFill>
                  <a:srgbClr val="333333"/>
                </a:solidFill>
                <a:effectLst/>
                <a:uLnTx/>
                <a:uFillTx/>
                <a:latin typeface="Calibri"/>
                <a:ea typeface="+mn-ea"/>
                <a:cs typeface="Calibri"/>
              </a:rPr>
              <a:t>Charging</a:t>
            </a:r>
            <a:r>
              <a:rPr kumimoji="0" sz="2400" b="1" i="0" u="none" strike="noStrike" kern="1200" cap="none" spc="-50" normalizeH="0" baseline="0" noProof="0" dirty="0">
                <a:ln>
                  <a:noFill/>
                </a:ln>
                <a:solidFill>
                  <a:srgbClr val="333333"/>
                </a:solidFill>
                <a:effectLst/>
                <a:uLnTx/>
                <a:uFillTx/>
                <a:latin typeface="Calibri"/>
                <a:ea typeface="+mn-ea"/>
                <a:cs typeface="Calibri"/>
              </a:rPr>
              <a:t> </a:t>
            </a:r>
            <a:r>
              <a:rPr kumimoji="0" sz="2400" b="1" i="0" u="none" strike="noStrike" kern="1200" cap="none" spc="-10" normalizeH="0" baseline="0" noProof="0" dirty="0">
                <a:ln>
                  <a:noFill/>
                </a:ln>
                <a:solidFill>
                  <a:srgbClr val="333333"/>
                </a:solidFill>
                <a:effectLst/>
                <a:uLnTx/>
                <a:uFillTx/>
                <a:latin typeface="Calibri"/>
                <a:ea typeface="+mn-ea"/>
                <a:cs typeface="Calibri"/>
              </a:rPr>
              <a:t>Behavior</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8" name="object 18"/>
          <p:cNvGrpSpPr/>
          <p:nvPr/>
        </p:nvGrpSpPr>
        <p:grpSpPr>
          <a:xfrm>
            <a:off x="3172947" y="4231984"/>
            <a:ext cx="3385185" cy="797560"/>
            <a:chOff x="3172947" y="4231984"/>
            <a:chExt cx="3385185" cy="797560"/>
          </a:xfrm>
        </p:grpSpPr>
        <p:pic>
          <p:nvPicPr>
            <p:cNvPr id="19" name="object 19"/>
            <p:cNvPicPr/>
            <p:nvPr/>
          </p:nvPicPr>
          <p:blipFill>
            <a:blip r:embed="rId10" cstate="print"/>
            <a:stretch>
              <a:fillRect/>
            </a:stretch>
          </p:blipFill>
          <p:spPr>
            <a:xfrm>
              <a:off x="3172947" y="4231984"/>
              <a:ext cx="3384844" cy="797315"/>
            </a:xfrm>
            <a:prstGeom prst="rect">
              <a:avLst/>
            </a:prstGeom>
          </p:spPr>
        </p:pic>
        <p:pic>
          <p:nvPicPr>
            <p:cNvPr id="20" name="object 20"/>
            <p:cNvPicPr/>
            <p:nvPr/>
          </p:nvPicPr>
          <p:blipFill>
            <a:blip r:embed="rId11" cstate="print"/>
            <a:stretch>
              <a:fillRect/>
            </a:stretch>
          </p:blipFill>
          <p:spPr>
            <a:xfrm>
              <a:off x="3525012" y="4639056"/>
              <a:ext cx="2679191" cy="364197"/>
            </a:xfrm>
            <a:prstGeom prst="rect">
              <a:avLst/>
            </a:prstGeom>
          </p:spPr>
        </p:pic>
        <p:pic>
          <p:nvPicPr>
            <p:cNvPr id="21" name="object 21"/>
            <p:cNvPicPr/>
            <p:nvPr/>
          </p:nvPicPr>
          <p:blipFill>
            <a:blip r:embed="rId12" cstate="print"/>
            <a:stretch>
              <a:fillRect/>
            </a:stretch>
          </p:blipFill>
          <p:spPr>
            <a:xfrm>
              <a:off x="3211068" y="4241736"/>
              <a:ext cx="3313176" cy="734123"/>
            </a:xfrm>
            <a:prstGeom prst="rect">
              <a:avLst/>
            </a:prstGeom>
          </p:spPr>
        </p:pic>
        <p:sp>
          <p:nvSpPr>
            <p:cNvPr id="22" name="object 22"/>
            <p:cNvSpPr/>
            <p:nvPr/>
          </p:nvSpPr>
          <p:spPr>
            <a:xfrm>
              <a:off x="3211068" y="4241736"/>
              <a:ext cx="3313429" cy="734695"/>
            </a:xfrm>
            <a:custGeom>
              <a:avLst/>
              <a:gdLst/>
              <a:ahLst/>
              <a:cxnLst/>
              <a:rect l="l" t="t" r="r" b="b"/>
              <a:pathLst>
                <a:path w="3313429" h="734695">
                  <a:moveTo>
                    <a:pt x="0" y="411543"/>
                  </a:moveTo>
                  <a:lnTo>
                    <a:pt x="5062" y="386428"/>
                  </a:lnTo>
                  <a:lnTo>
                    <a:pt x="18875" y="365921"/>
                  </a:lnTo>
                  <a:lnTo>
                    <a:pt x="39379" y="352096"/>
                  </a:lnTo>
                  <a:lnTo>
                    <a:pt x="64516" y="347027"/>
                  </a:lnTo>
                  <a:lnTo>
                    <a:pt x="552195" y="347027"/>
                  </a:lnTo>
                  <a:lnTo>
                    <a:pt x="190754" y="0"/>
                  </a:lnTo>
                  <a:lnTo>
                    <a:pt x="1380490" y="347027"/>
                  </a:lnTo>
                  <a:lnTo>
                    <a:pt x="3248660" y="347027"/>
                  </a:lnTo>
                  <a:lnTo>
                    <a:pt x="3273796" y="352096"/>
                  </a:lnTo>
                  <a:lnTo>
                    <a:pt x="3294300" y="365921"/>
                  </a:lnTo>
                  <a:lnTo>
                    <a:pt x="3308113" y="386428"/>
                  </a:lnTo>
                  <a:lnTo>
                    <a:pt x="3313176" y="411543"/>
                  </a:lnTo>
                  <a:lnTo>
                    <a:pt x="3313176" y="508317"/>
                  </a:lnTo>
                  <a:lnTo>
                    <a:pt x="3313176" y="669607"/>
                  </a:lnTo>
                  <a:lnTo>
                    <a:pt x="3308113" y="694722"/>
                  </a:lnTo>
                  <a:lnTo>
                    <a:pt x="3294300" y="715229"/>
                  </a:lnTo>
                  <a:lnTo>
                    <a:pt x="3273796" y="729054"/>
                  </a:lnTo>
                  <a:lnTo>
                    <a:pt x="3248660" y="734123"/>
                  </a:lnTo>
                  <a:lnTo>
                    <a:pt x="1380490" y="734123"/>
                  </a:lnTo>
                  <a:lnTo>
                    <a:pt x="552195" y="734123"/>
                  </a:lnTo>
                  <a:lnTo>
                    <a:pt x="64516" y="734123"/>
                  </a:lnTo>
                  <a:lnTo>
                    <a:pt x="39379" y="729054"/>
                  </a:lnTo>
                  <a:lnTo>
                    <a:pt x="18875" y="715229"/>
                  </a:lnTo>
                  <a:lnTo>
                    <a:pt x="5062" y="694722"/>
                  </a:lnTo>
                  <a:lnTo>
                    <a:pt x="0" y="669607"/>
                  </a:lnTo>
                  <a:lnTo>
                    <a:pt x="0" y="508317"/>
                  </a:lnTo>
                  <a:lnTo>
                    <a:pt x="0" y="411543"/>
                  </a:lnTo>
                  <a:close/>
                </a:path>
              </a:pathLst>
            </a:custGeom>
            <a:ln w="9525">
              <a:solidFill>
                <a:srgbClr val="676F7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23" name="object 23"/>
          <p:cNvSpPr txBox="1"/>
          <p:nvPr/>
        </p:nvSpPr>
        <p:spPr>
          <a:xfrm>
            <a:off x="3637026" y="4715052"/>
            <a:ext cx="2461895" cy="160020"/>
          </a:xfrm>
          <a:prstGeom prst="rect">
            <a:avLst/>
          </a:prstGeom>
        </p:spPr>
        <p:txBody>
          <a:bodyPr vert="horz" wrap="square" lIns="0" tIns="0" rIns="0" bIns="0" rtlCol="0">
            <a:spAutoFit/>
          </a:bodyPr>
          <a:lstStyle/>
          <a:p>
            <a:pPr marL="12700" marR="0" lvl="0" indent="0" algn="l" defTabSz="914400" rtl="0" eaLnBrk="1" fontAlgn="auto" latinLnBrk="0" hangingPunct="1">
              <a:lnSpc>
                <a:spcPts val="1100"/>
              </a:lnSpc>
              <a:spcBef>
                <a:spcPts val="0"/>
              </a:spcBef>
              <a:spcAft>
                <a:spcPts val="0"/>
              </a:spcAft>
              <a:buClrTx/>
              <a:buSzTx/>
              <a:buFontTx/>
              <a:buNone/>
              <a:tabLst/>
              <a:defRPr/>
            </a:pPr>
            <a:r>
              <a:rPr kumimoji="0" sz="1050" b="0" i="0" u="none" strike="noStrike" kern="1200" cap="none" spc="-5" normalizeH="0" baseline="0" noProof="0" dirty="0">
                <a:ln>
                  <a:noFill/>
                </a:ln>
                <a:solidFill>
                  <a:srgbClr val="000C13"/>
                </a:solidFill>
                <a:effectLst/>
                <a:uLnTx/>
                <a:uFillTx/>
                <a:latin typeface="Calibri"/>
                <a:ea typeface="+mn-ea"/>
                <a:cs typeface="Calibri"/>
              </a:rPr>
              <a:t>Simulated</a:t>
            </a:r>
            <a:r>
              <a:rPr kumimoji="0" sz="1050" b="0" i="0" u="none" strike="noStrike" kern="1200" cap="none" spc="-10"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load</a:t>
            </a:r>
            <a:r>
              <a:rPr kumimoji="0" sz="1050" b="0" i="0" u="none" strike="noStrike" kern="1200" cap="none" spc="-15"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from</a:t>
            </a:r>
            <a:r>
              <a:rPr kumimoji="0" sz="1050" b="0" i="0" u="none" strike="noStrike" kern="1200" cap="none" spc="-15"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4,000</a:t>
            </a:r>
            <a:r>
              <a:rPr kumimoji="0" sz="1050" b="0" i="0" u="none" strike="noStrike" kern="1200" cap="none" spc="-20" normalizeH="0" baseline="0" noProof="0" dirty="0">
                <a:ln>
                  <a:noFill/>
                </a:ln>
                <a:solidFill>
                  <a:srgbClr val="000C13"/>
                </a:solidFill>
                <a:effectLst/>
                <a:uLnTx/>
                <a:uFillTx/>
                <a:latin typeface="Calibri"/>
                <a:ea typeface="+mn-ea"/>
                <a:cs typeface="Calibri"/>
              </a:rPr>
              <a:t> </a:t>
            </a:r>
            <a:r>
              <a:rPr kumimoji="0" sz="1050" b="0" i="0" u="none" strike="noStrike" kern="1200" cap="none" spc="-5" normalizeH="0" baseline="0" noProof="0" dirty="0">
                <a:ln>
                  <a:noFill/>
                </a:ln>
                <a:solidFill>
                  <a:srgbClr val="000C13"/>
                </a:solidFill>
                <a:effectLst/>
                <a:uLnTx/>
                <a:uFillTx/>
                <a:latin typeface="Calibri"/>
                <a:ea typeface="+mn-ea"/>
                <a:cs typeface="Calibri"/>
              </a:rPr>
              <a:t>EVs</a:t>
            </a:r>
            <a:r>
              <a:rPr kumimoji="0" sz="1050" b="0" i="0" u="none" strike="noStrike" kern="1200" cap="none" spc="0" normalizeH="0" baseline="0" noProof="0" dirty="0">
                <a:ln>
                  <a:noFill/>
                </a:ln>
                <a:solidFill>
                  <a:srgbClr val="000C13"/>
                </a:solidFill>
                <a:effectLst/>
                <a:uLnTx/>
                <a:uFillTx/>
                <a:latin typeface="Calibri"/>
                <a:ea typeface="+mn-ea"/>
                <a:cs typeface="Calibri"/>
              </a:rPr>
              <a:t> </a:t>
            </a:r>
            <a:r>
              <a:rPr kumimoji="0" sz="1050" b="0" i="0" u="none" strike="noStrike" kern="1200" cap="none" spc="-5" normalizeH="0" baseline="0" noProof="0" dirty="0">
                <a:ln>
                  <a:noFill/>
                </a:ln>
                <a:solidFill>
                  <a:srgbClr val="000C13"/>
                </a:solidFill>
                <a:effectLst/>
                <a:uLnTx/>
                <a:uFillTx/>
                <a:latin typeface="Calibri"/>
                <a:ea typeface="+mn-ea"/>
                <a:cs typeface="Calibri"/>
              </a:rPr>
              <a:t>in</a:t>
            </a:r>
            <a:r>
              <a:rPr kumimoji="0" sz="1050" b="0" i="0" u="none" strike="noStrike" kern="1200" cap="none" spc="0" normalizeH="0" baseline="0" noProof="0" dirty="0">
                <a:ln>
                  <a:noFill/>
                </a:ln>
                <a:solidFill>
                  <a:srgbClr val="000C13"/>
                </a:solidFill>
                <a:effectLst/>
                <a:uLnTx/>
                <a:uFillTx/>
                <a:latin typeface="Calibri"/>
                <a:ea typeface="+mn-ea"/>
                <a:cs typeface="Calibri"/>
              </a:rPr>
              <a:t> </a:t>
            </a:r>
            <a:r>
              <a:rPr kumimoji="0" sz="1050" b="0" i="0" u="none" strike="noStrike" kern="1200" cap="none" spc="-5" normalizeH="0" baseline="0" noProof="0" dirty="0">
                <a:ln>
                  <a:noFill/>
                </a:ln>
                <a:solidFill>
                  <a:srgbClr val="000C13"/>
                </a:solidFill>
                <a:effectLst/>
                <a:uLnTx/>
                <a:uFillTx/>
                <a:latin typeface="Calibri"/>
                <a:ea typeface="+mn-ea"/>
                <a:cs typeface="Calibri"/>
              </a:rPr>
              <a:t>Denver,</a:t>
            </a:r>
            <a:r>
              <a:rPr kumimoji="0" sz="1050" b="0" i="0" u="none" strike="noStrike" kern="1200" cap="none" spc="-20" normalizeH="0" baseline="0" noProof="0" dirty="0">
                <a:ln>
                  <a:noFill/>
                </a:ln>
                <a:solidFill>
                  <a:srgbClr val="000C13"/>
                </a:solidFill>
                <a:effectLst/>
                <a:uLnTx/>
                <a:uFillTx/>
                <a:latin typeface="Calibri"/>
                <a:ea typeface="+mn-ea"/>
                <a:cs typeface="Calibri"/>
              </a:rPr>
              <a:t> </a:t>
            </a:r>
            <a:r>
              <a:rPr kumimoji="0" sz="1050" b="0" i="0" u="none" strike="noStrike" kern="1200" cap="none" spc="-5" normalizeH="0" baseline="0" noProof="0" dirty="0">
                <a:ln>
                  <a:noFill/>
                </a:ln>
                <a:solidFill>
                  <a:srgbClr val="000C13"/>
                </a:solidFill>
                <a:effectLst/>
                <a:uLnTx/>
                <a:uFillTx/>
                <a:latin typeface="Calibri"/>
                <a:ea typeface="+mn-ea"/>
                <a:cs typeface="Calibri"/>
              </a:rPr>
              <a:t>CO</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24" name="object 24"/>
          <p:cNvSpPr txBox="1"/>
          <p:nvPr/>
        </p:nvSpPr>
        <p:spPr>
          <a:xfrm>
            <a:off x="8346440" y="4892675"/>
            <a:ext cx="566420" cy="127635"/>
          </a:xfrm>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475"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13</a:t>
            </a:r>
            <a:endParaRPr kumimoji="0" sz="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2792821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0"/>
            <a:ext cx="4122420" cy="1201420"/>
          </a:xfrm>
          <a:custGeom>
            <a:avLst/>
            <a:gdLst/>
            <a:ahLst/>
            <a:cxnLst/>
            <a:rect l="l" t="t" r="r" b="b"/>
            <a:pathLst>
              <a:path w="4122420" h="1201420">
                <a:moveTo>
                  <a:pt x="4122420" y="0"/>
                </a:moveTo>
                <a:lnTo>
                  <a:pt x="0" y="0"/>
                </a:lnTo>
                <a:lnTo>
                  <a:pt x="0" y="1200912"/>
                </a:lnTo>
                <a:lnTo>
                  <a:pt x="4122420" y="1200912"/>
                </a:lnTo>
                <a:lnTo>
                  <a:pt x="412242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200708" y="111328"/>
            <a:ext cx="2636520" cy="838835"/>
          </a:xfrm>
          <a:prstGeom prst="rect">
            <a:avLst/>
          </a:prstGeom>
        </p:spPr>
        <p:txBody>
          <a:bodyPr vert="horz" wrap="square" lIns="0" tIns="114935" rIns="0" bIns="0" rtlCol="0">
            <a:spAutoFit/>
          </a:bodyPr>
          <a:lstStyle/>
          <a:p>
            <a:pPr marL="326390" marR="5080" indent="-314325">
              <a:lnSpc>
                <a:spcPct val="77700"/>
              </a:lnSpc>
              <a:spcBef>
                <a:spcPts val="905"/>
              </a:spcBef>
            </a:pPr>
            <a:r>
              <a:rPr spc="-5" dirty="0"/>
              <a:t>“Unlock”</a:t>
            </a:r>
            <a:r>
              <a:rPr spc="-85" dirty="0"/>
              <a:t> </a:t>
            </a:r>
            <a:r>
              <a:rPr spc="-10" dirty="0"/>
              <a:t>EVI-Pro </a:t>
            </a:r>
            <a:r>
              <a:rPr spc="-665" dirty="0"/>
              <a:t> </a:t>
            </a:r>
            <a:r>
              <a:rPr spc="-5" dirty="0"/>
              <a:t>Load</a:t>
            </a:r>
            <a:r>
              <a:rPr spc="-25" dirty="0"/>
              <a:t> </a:t>
            </a:r>
            <a:r>
              <a:rPr spc="-10" dirty="0"/>
              <a:t>Profiles</a:t>
            </a:r>
          </a:p>
        </p:txBody>
      </p:sp>
      <p:grpSp>
        <p:nvGrpSpPr>
          <p:cNvPr id="4" name="object 4"/>
          <p:cNvGrpSpPr/>
          <p:nvPr/>
        </p:nvGrpSpPr>
        <p:grpSpPr>
          <a:xfrm>
            <a:off x="861060" y="1827250"/>
            <a:ext cx="6817359" cy="2420620"/>
            <a:chOff x="861060" y="1827250"/>
            <a:chExt cx="6817359" cy="2420620"/>
          </a:xfrm>
        </p:grpSpPr>
        <p:pic>
          <p:nvPicPr>
            <p:cNvPr id="5" name="object 5"/>
            <p:cNvPicPr/>
            <p:nvPr/>
          </p:nvPicPr>
          <p:blipFill>
            <a:blip r:embed="rId2" cstate="print"/>
            <a:stretch>
              <a:fillRect/>
            </a:stretch>
          </p:blipFill>
          <p:spPr>
            <a:xfrm>
              <a:off x="1214382" y="2122147"/>
              <a:ext cx="2650377" cy="2125428"/>
            </a:xfrm>
            <a:prstGeom prst="rect">
              <a:avLst/>
            </a:prstGeom>
          </p:spPr>
        </p:pic>
        <p:pic>
          <p:nvPicPr>
            <p:cNvPr id="6" name="object 6"/>
            <p:cNvPicPr/>
            <p:nvPr/>
          </p:nvPicPr>
          <p:blipFill>
            <a:blip r:embed="rId3" cstate="print"/>
            <a:stretch>
              <a:fillRect/>
            </a:stretch>
          </p:blipFill>
          <p:spPr>
            <a:xfrm>
              <a:off x="861060" y="1827250"/>
              <a:ext cx="3404616" cy="477037"/>
            </a:xfrm>
            <a:prstGeom prst="rect">
              <a:avLst/>
            </a:prstGeom>
          </p:spPr>
        </p:pic>
        <p:pic>
          <p:nvPicPr>
            <p:cNvPr id="7" name="object 7"/>
            <p:cNvPicPr/>
            <p:nvPr/>
          </p:nvPicPr>
          <p:blipFill>
            <a:blip r:embed="rId4" cstate="print"/>
            <a:stretch>
              <a:fillRect/>
            </a:stretch>
          </p:blipFill>
          <p:spPr>
            <a:xfrm>
              <a:off x="1315212" y="1844001"/>
              <a:ext cx="2496312" cy="502958"/>
            </a:xfrm>
            <a:prstGeom prst="rect">
              <a:avLst/>
            </a:prstGeom>
          </p:spPr>
        </p:pic>
        <p:pic>
          <p:nvPicPr>
            <p:cNvPr id="8" name="object 8"/>
            <p:cNvPicPr/>
            <p:nvPr/>
          </p:nvPicPr>
          <p:blipFill>
            <a:blip r:embed="rId5" cstate="print"/>
            <a:stretch>
              <a:fillRect/>
            </a:stretch>
          </p:blipFill>
          <p:spPr>
            <a:xfrm>
              <a:off x="908304" y="1854708"/>
              <a:ext cx="3314700" cy="387095"/>
            </a:xfrm>
            <a:prstGeom prst="rect">
              <a:avLst/>
            </a:prstGeom>
          </p:spPr>
        </p:pic>
        <p:sp>
          <p:nvSpPr>
            <p:cNvPr id="9" name="object 9"/>
            <p:cNvSpPr/>
            <p:nvPr/>
          </p:nvSpPr>
          <p:spPr>
            <a:xfrm>
              <a:off x="908304" y="1854708"/>
              <a:ext cx="3314700" cy="387350"/>
            </a:xfrm>
            <a:custGeom>
              <a:avLst/>
              <a:gdLst/>
              <a:ahLst/>
              <a:cxnLst/>
              <a:rect l="l" t="t" r="r" b="b"/>
              <a:pathLst>
                <a:path w="3314700" h="387350">
                  <a:moveTo>
                    <a:pt x="0" y="64515"/>
                  </a:moveTo>
                  <a:lnTo>
                    <a:pt x="5069" y="39379"/>
                  </a:lnTo>
                  <a:lnTo>
                    <a:pt x="18894" y="18875"/>
                  </a:lnTo>
                  <a:lnTo>
                    <a:pt x="39401" y="5062"/>
                  </a:lnTo>
                  <a:lnTo>
                    <a:pt x="64515" y="0"/>
                  </a:lnTo>
                  <a:lnTo>
                    <a:pt x="3250184" y="0"/>
                  </a:lnTo>
                  <a:lnTo>
                    <a:pt x="3275320" y="5062"/>
                  </a:lnTo>
                  <a:lnTo>
                    <a:pt x="3295824" y="18875"/>
                  </a:lnTo>
                  <a:lnTo>
                    <a:pt x="3309637" y="39379"/>
                  </a:lnTo>
                  <a:lnTo>
                    <a:pt x="3314700" y="64515"/>
                  </a:lnTo>
                  <a:lnTo>
                    <a:pt x="3314700" y="322579"/>
                  </a:lnTo>
                  <a:lnTo>
                    <a:pt x="3309637" y="347716"/>
                  </a:lnTo>
                  <a:lnTo>
                    <a:pt x="3295824" y="368220"/>
                  </a:lnTo>
                  <a:lnTo>
                    <a:pt x="3275320" y="382033"/>
                  </a:lnTo>
                  <a:lnTo>
                    <a:pt x="3250184" y="387095"/>
                  </a:lnTo>
                  <a:lnTo>
                    <a:pt x="64515" y="387095"/>
                  </a:lnTo>
                  <a:lnTo>
                    <a:pt x="39401" y="382033"/>
                  </a:lnTo>
                  <a:lnTo>
                    <a:pt x="18894" y="368220"/>
                  </a:lnTo>
                  <a:lnTo>
                    <a:pt x="5069" y="347716"/>
                  </a:lnTo>
                  <a:lnTo>
                    <a:pt x="0" y="322579"/>
                  </a:lnTo>
                  <a:lnTo>
                    <a:pt x="0" y="64515"/>
                  </a:lnTo>
                  <a:close/>
                </a:path>
              </a:pathLst>
            </a:custGeom>
            <a:ln w="9524">
              <a:solidFill>
                <a:srgbClr val="3131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10" name="object 10"/>
            <p:cNvPicPr/>
            <p:nvPr/>
          </p:nvPicPr>
          <p:blipFill>
            <a:blip r:embed="rId6" cstate="print"/>
            <a:stretch>
              <a:fillRect/>
            </a:stretch>
          </p:blipFill>
          <p:spPr>
            <a:xfrm>
              <a:off x="4751001" y="2100051"/>
              <a:ext cx="2926983" cy="2143591"/>
            </a:xfrm>
            <a:prstGeom prst="rect">
              <a:avLst/>
            </a:prstGeom>
          </p:spPr>
        </p:pic>
      </p:grpSp>
      <p:sp>
        <p:nvSpPr>
          <p:cNvPr id="11" name="object 11"/>
          <p:cNvSpPr txBox="1"/>
          <p:nvPr/>
        </p:nvSpPr>
        <p:spPr>
          <a:xfrm>
            <a:off x="5240528" y="440563"/>
            <a:ext cx="2544445" cy="661035"/>
          </a:xfrm>
          <a:prstGeom prst="rect">
            <a:avLst/>
          </a:prstGeom>
        </p:spPr>
        <p:txBody>
          <a:bodyPr vert="horz" wrap="square" lIns="0" tIns="12700" rIns="0" bIns="0" rtlCol="0">
            <a:spAutoFit/>
          </a:bodyPr>
          <a:lstStyle/>
          <a:p>
            <a:pPr marL="12700" marR="0" lvl="0" indent="0" algn="l" defTabSz="914400" rtl="0" eaLnBrk="1" fontAlgn="auto" latinLnBrk="0" hangingPunct="1">
              <a:lnSpc>
                <a:spcPts val="2140"/>
              </a:lnSpc>
              <a:spcBef>
                <a:spcPts val="100"/>
              </a:spcBef>
              <a:spcAft>
                <a:spcPts val="0"/>
              </a:spcAft>
              <a:buClrTx/>
              <a:buSzTx/>
              <a:buFontTx/>
              <a:buNone/>
              <a:tabLst/>
              <a:defRPr/>
            </a:pPr>
            <a:r>
              <a:rPr kumimoji="0" sz="1800" b="0" i="0" u="none" strike="noStrike" kern="1200" cap="none" spc="-10" normalizeH="0" baseline="0" noProof="0" dirty="0">
                <a:ln>
                  <a:noFill/>
                </a:ln>
                <a:solidFill>
                  <a:srgbClr val="333333"/>
                </a:solidFill>
                <a:effectLst/>
                <a:uLnTx/>
                <a:uFillTx/>
                <a:latin typeface="Calibri"/>
                <a:ea typeface="+mn-ea"/>
                <a:cs typeface="Calibri"/>
              </a:rPr>
              <a:t>Emphasize</a:t>
            </a:r>
            <a:r>
              <a:rPr kumimoji="0" sz="1800" b="0" i="0" u="none" strike="noStrike" kern="1200" cap="none" spc="-20"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significance</a:t>
            </a:r>
            <a:r>
              <a:rPr kumimoji="0" sz="1800" b="0" i="0" u="none" strike="noStrike" kern="1200" cap="none" spc="5"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of…</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469900" marR="0" lvl="0" indent="0" algn="l" defTabSz="914400" rtl="0" eaLnBrk="1" fontAlgn="auto" latinLnBrk="0" hangingPunct="1">
              <a:lnSpc>
                <a:spcPts val="2860"/>
              </a:lnSpc>
              <a:spcBef>
                <a:spcPts val="0"/>
              </a:spcBef>
              <a:spcAft>
                <a:spcPts val="0"/>
              </a:spcAft>
              <a:buClrTx/>
              <a:buSzTx/>
              <a:buFontTx/>
              <a:buNone/>
              <a:tabLst/>
              <a:defRPr/>
            </a:pPr>
            <a:r>
              <a:rPr kumimoji="0" sz="2400" b="1" i="0" u="none" strike="noStrike" kern="1200" cap="none" spc="0" normalizeH="0" baseline="0" noProof="0" dirty="0">
                <a:ln>
                  <a:noFill/>
                </a:ln>
                <a:solidFill>
                  <a:srgbClr val="333333"/>
                </a:solidFill>
                <a:effectLst/>
                <a:uLnTx/>
                <a:uFillTx/>
                <a:latin typeface="Calibri"/>
                <a:ea typeface="+mn-ea"/>
                <a:cs typeface="Calibri"/>
              </a:rPr>
              <a:t>Load</a:t>
            </a:r>
            <a:r>
              <a:rPr kumimoji="0" sz="2400" b="1" i="0" u="none" strike="noStrike" kern="1200" cap="none" spc="-60" normalizeH="0" baseline="0" noProof="0" dirty="0">
                <a:ln>
                  <a:noFill/>
                </a:ln>
                <a:solidFill>
                  <a:srgbClr val="333333"/>
                </a:solidFill>
                <a:effectLst/>
                <a:uLnTx/>
                <a:uFillTx/>
                <a:latin typeface="Calibri"/>
                <a:ea typeface="+mn-ea"/>
                <a:cs typeface="Calibri"/>
              </a:rPr>
              <a:t> </a:t>
            </a:r>
            <a:r>
              <a:rPr kumimoji="0" sz="2400" b="1" i="0" u="none" strike="noStrike" kern="1200" cap="none" spc="-5" normalizeH="0" baseline="0" noProof="0" dirty="0">
                <a:ln>
                  <a:noFill/>
                </a:ln>
                <a:solidFill>
                  <a:srgbClr val="333333"/>
                </a:solidFill>
                <a:effectLst/>
                <a:uLnTx/>
                <a:uFillTx/>
                <a:latin typeface="Calibri"/>
                <a:ea typeface="+mn-ea"/>
                <a:cs typeface="Calibri"/>
              </a:rPr>
              <a:t>Flexibility</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2" name="object 12"/>
          <p:cNvSpPr txBox="1"/>
          <p:nvPr/>
        </p:nvSpPr>
        <p:spPr>
          <a:xfrm>
            <a:off x="1465325" y="1903222"/>
            <a:ext cx="2198370" cy="267335"/>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135"/>
              </a:spcBef>
              <a:spcAft>
                <a:spcPts val="0"/>
              </a:spcAft>
              <a:buClrTx/>
              <a:buSzTx/>
              <a:buFontTx/>
              <a:buNone/>
              <a:tabLst/>
              <a:defRPr/>
            </a:pPr>
            <a:r>
              <a:rPr kumimoji="0" sz="1550" b="0" i="0" u="none" strike="noStrike" kern="1200" cap="none" spc="5" normalizeH="0" baseline="0" noProof="0" dirty="0">
                <a:ln>
                  <a:noFill/>
                </a:ln>
                <a:solidFill>
                  <a:srgbClr val="333333"/>
                </a:solidFill>
                <a:effectLst/>
                <a:uLnTx/>
                <a:uFillTx/>
                <a:latin typeface="Calibri"/>
                <a:ea typeface="+mn-ea"/>
                <a:cs typeface="Calibri"/>
              </a:rPr>
              <a:t>Charge</a:t>
            </a:r>
            <a:r>
              <a:rPr kumimoji="0" sz="1550" b="0" i="0" u="none" strike="noStrike" kern="1200" cap="none" spc="25" normalizeH="0" baseline="0" noProof="0" dirty="0">
                <a:ln>
                  <a:noFill/>
                </a:ln>
                <a:solidFill>
                  <a:srgbClr val="333333"/>
                </a:solidFill>
                <a:effectLst/>
                <a:uLnTx/>
                <a:uFillTx/>
                <a:latin typeface="Calibri"/>
                <a:ea typeface="+mn-ea"/>
                <a:cs typeface="Calibri"/>
              </a:rPr>
              <a:t> </a:t>
            </a:r>
            <a:r>
              <a:rPr kumimoji="0" sz="1550" b="0" i="0" u="none" strike="noStrike" kern="1200" cap="none" spc="10" normalizeH="0" baseline="0" noProof="0" dirty="0">
                <a:ln>
                  <a:noFill/>
                </a:ln>
                <a:solidFill>
                  <a:srgbClr val="333333"/>
                </a:solidFill>
                <a:effectLst/>
                <a:uLnTx/>
                <a:uFillTx/>
                <a:latin typeface="Calibri"/>
                <a:ea typeface="+mn-ea"/>
                <a:cs typeface="Calibri"/>
              </a:rPr>
              <a:t>as</a:t>
            </a:r>
            <a:r>
              <a:rPr kumimoji="0" sz="1550" b="0" i="0" u="none" strike="noStrike" kern="1200" cap="none" spc="15" normalizeH="0" baseline="0" noProof="0" dirty="0">
                <a:ln>
                  <a:noFill/>
                </a:ln>
                <a:solidFill>
                  <a:srgbClr val="333333"/>
                </a:solidFill>
                <a:effectLst/>
                <a:uLnTx/>
                <a:uFillTx/>
                <a:latin typeface="Calibri"/>
                <a:ea typeface="+mn-ea"/>
                <a:cs typeface="Calibri"/>
              </a:rPr>
              <a:t> soon</a:t>
            </a:r>
            <a:r>
              <a:rPr kumimoji="0" sz="1550" b="0" i="0" u="none" strike="noStrike" kern="1200" cap="none" spc="10" normalizeH="0" baseline="0" noProof="0" dirty="0">
                <a:ln>
                  <a:noFill/>
                </a:ln>
                <a:solidFill>
                  <a:srgbClr val="333333"/>
                </a:solidFill>
                <a:effectLst/>
                <a:uLnTx/>
                <a:uFillTx/>
                <a:latin typeface="Calibri"/>
                <a:ea typeface="+mn-ea"/>
                <a:cs typeface="Calibri"/>
              </a:rPr>
              <a:t> as </a:t>
            </a:r>
            <a:r>
              <a:rPr kumimoji="0" sz="1550" b="0" i="0" u="none" strike="noStrike" kern="1200" cap="none" spc="5" normalizeH="0" baseline="0" noProof="0" dirty="0">
                <a:ln>
                  <a:noFill/>
                </a:ln>
                <a:solidFill>
                  <a:srgbClr val="333333"/>
                </a:solidFill>
                <a:effectLst/>
                <a:uLnTx/>
                <a:uFillTx/>
                <a:latin typeface="Calibri"/>
                <a:ea typeface="+mn-ea"/>
                <a:cs typeface="Calibri"/>
              </a:rPr>
              <a:t>possible</a:t>
            </a:r>
            <a:endParaRPr kumimoji="0" sz="155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3" name="object 13"/>
          <p:cNvGrpSpPr/>
          <p:nvPr/>
        </p:nvGrpSpPr>
        <p:grpSpPr>
          <a:xfrm>
            <a:off x="4434840" y="1830298"/>
            <a:ext cx="3404870" cy="520065"/>
            <a:chOff x="4434840" y="1830298"/>
            <a:chExt cx="3404870" cy="520065"/>
          </a:xfrm>
        </p:grpSpPr>
        <p:pic>
          <p:nvPicPr>
            <p:cNvPr id="14" name="object 14"/>
            <p:cNvPicPr/>
            <p:nvPr/>
          </p:nvPicPr>
          <p:blipFill>
            <a:blip r:embed="rId3" cstate="print"/>
            <a:stretch>
              <a:fillRect/>
            </a:stretch>
          </p:blipFill>
          <p:spPr>
            <a:xfrm>
              <a:off x="4434840" y="1830298"/>
              <a:ext cx="3404616" cy="477037"/>
            </a:xfrm>
            <a:prstGeom prst="rect">
              <a:avLst/>
            </a:prstGeom>
          </p:spPr>
        </p:pic>
        <p:pic>
          <p:nvPicPr>
            <p:cNvPr id="15" name="object 15"/>
            <p:cNvPicPr/>
            <p:nvPr/>
          </p:nvPicPr>
          <p:blipFill>
            <a:blip r:embed="rId7" cstate="print"/>
            <a:stretch>
              <a:fillRect/>
            </a:stretch>
          </p:blipFill>
          <p:spPr>
            <a:xfrm>
              <a:off x="4934712" y="1847049"/>
              <a:ext cx="2404872" cy="502958"/>
            </a:xfrm>
            <a:prstGeom prst="rect">
              <a:avLst/>
            </a:prstGeom>
          </p:spPr>
        </p:pic>
        <p:pic>
          <p:nvPicPr>
            <p:cNvPr id="16" name="object 16"/>
            <p:cNvPicPr/>
            <p:nvPr/>
          </p:nvPicPr>
          <p:blipFill>
            <a:blip r:embed="rId8" cstate="print"/>
            <a:stretch>
              <a:fillRect/>
            </a:stretch>
          </p:blipFill>
          <p:spPr>
            <a:xfrm>
              <a:off x="4482084" y="1857755"/>
              <a:ext cx="3314699" cy="387096"/>
            </a:xfrm>
            <a:prstGeom prst="rect">
              <a:avLst/>
            </a:prstGeom>
          </p:spPr>
        </p:pic>
        <p:sp>
          <p:nvSpPr>
            <p:cNvPr id="17" name="object 17"/>
            <p:cNvSpPr/>
            <p:nvPr/>
          </p:nvSpPr>
          <p:spPr>
            <a:xfrm>
              <a:off x="4482084" y="1857755"/>
              <a:ext cx="3314700" cy="387350"/>
            </a:xfrm>
            <a:custGeom>
              <a:avLst/>
              <a:gdLst/>
              <a:ahLst/>
              <a:cxnLst/>
              <a:rect l="l" t="t" r="r" b="b"/>
              <a:pathLst>
                <a:path w="3314700" h="387350">
                  <a:moveTo>
                    <a:pt x="0" y="64516"/>
                  </a:moveTo>
                  <a:lnTo>
                    <a:pt x="5062" y="39379"/>
                  </a:lnTo>
                  <a:lnTo>
                    <a:pt x="18875" y="18875"/>
                  </a:lnTo>
                  <a:lnTo>
                    <a:pt x="39379" y="5062"/>
                  </a:lnTo>
                  <a:lnTo>
                    <a:pt x="64515" y="0"/>
                  </a:lnTo>
                  <a:lnTo>
                    <a:pt x="3250184" y="0"/>
                  </a:lnTo>
                  <a:lnTo>
                    <a:pt x="3275320" y="5062"/>
                  </a:lnTo>
                  <a:lnTo>
                    <a:pt x="3295824" y="18875"/>
                  </a:lnTo>
                  <a:lnTo>
                    <a:pt x="3309637" y="39379"/>
                  </a:lnTo>
                  <a:lnTo>
                    <a:pt x="3314699" y="64516"/>
                  </a:lnTo>
                  <a:lnTo>
                    <a:pt x="3314699" y="322580"/>
                  </a:lnTo>
                  <a:lnTo>
                    <a:pt x="3309637" y="347716"/>
                  </a:lnTo>
                  <a:lnTo>
                    <a:pt x="3295824" y="368220"/>
                  </a:lnTo>
                  <a:lnTo>
                    <a:pt x="3275320" y="382033"/>
                  </a:lnTo>
                  <a:lnTo>
                    <a:pt x="3250184" y="387096"/>
                  </a:lnTo>
                  <a:lnTo>
                    <a:pt x="64515" y="387096"/>
                  </a:lnTo>
                  <a:lnTo>
                    <a:pt x="39379" y="382033"/>
                  </a:lnTo>
                  <a:lnTo>
                    <a:pt x="18875" y="368220"/>
                  </a:lnTo>
                  <a:lnTo>
                    <a:pt x="5062" y="347716"/>
                  </a:lnTo>
                  <a:lnTo>
                    <a:pt x="0" y="322580"/>
                  </a:lnTo>
                  <a:lnTo>
                    <a:pt x="0" y="64516"/>
                  </a:lnTo>
                  <a:close/>
                </a:path>
              </a:pathLst>
            </a:custGeom>
            <a:ln w="9524">
              <a:solidFill>
                <a:srgbClr val="3131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18" name="object 18"/>
          <p:cNvSpPr txBox="1"/>
          <p:nvPr/>
        </p:nvSpPr>
        <p:spPr>
          <a:xfrm>
            <a:off x="5085334" y="1906016"/>
            <a:ext cx="2107565" cy="267335"/>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135"/>
              </a:spcBef>
              <a:spcAft>
                <a:spcPts val="0"/>
              </a:spcAft>
              <a:buClrTx/>
              <a:buSzTx/>
              <a:buFontTx/>
              <a:buNone/>
              <a:tabLst/>
              <a:defRPr/>
            </a:pPr>
            <a:r>
              <a:rPr kumimoji="0" sz="1550" b="0" i="0" u="none" strike="noStrike" kern="1200" cap="none" spc="5" normalizeH="0" baseline="0" noProof="0" dirty="0">
                <a:ln>
                  <a:noFill/>
                </a:ln>
                <a:solidFill>
                  <a:srgbClr val="333333"/>
                </a:solidFill>
                <a:effectLst/>
                <a:uLnTx/>
                <a:uFillTx/>
                <a:latin typeface="Calibri"/>
                <a:ea typeface="+mn-ea"/>
                <a:cs typeface="Calibri"/>
              </a:rPr>
              <a:t>Charge</a:t>
            </a:r>
            <a:r>
              <a:rPr kumimoji="0" sz="1550" b="0" i="0" u="none" strike="noStrike" kern="1200" cap="none" spc="30" normalizeH="0" baseline="0" noProof="0" dirty="0">
                <a:ln>
                  <a:noFill/>
                </a:ln>
                <a:solidFill>
                  <a:srgbClr val="333333"/>
                </a:solidFill>
                <a:effectLst/>
                <a:uLnTx/>
                <a:uFillTx/>
                <a:latin typeface="Calibri"/>
                <a:ea typeface="+mn-ea"/>
                <a:cs typeface="Calibri"/>
              </a:rPr>
              <a:t> </a:t>
            </a:r>
            <a:r>
              <a:rPr kumimoji="0" sz="1550" b="0" i="0" u="none" strike="noStrike" kern="1200" cap="none" spc="10" normalizeH="0" baseline="0" noProof="0" dirty="0">
                <a:ln>
                  <a:noFill/>
                </a:ln>
                <a:solidFill>
                  <a:srgbClr val="333333"/>
                </a:solidFill>
                <a:effectLst/>
                <a:uLnTx/>
                <a:uFillTx/>
                <a:latin typeface="Calibri"/>
                <a:ea typeface="+mn-ea"/>
                <a:cs typeface="Calibri"/>
              </a:rPr>
              <a:t>as</a:t>
            </a:r>
            <a:r>
              <a:rPr kumimoji="0" sz="1550" b="0" i="0" u="none" strike="noStrike" kern="1200" cap="none" spc="15" normalizeH="0" baseline="0" noProof="0" dirty="0">
                <a:ln>
                  <a:noFill/>
                </a:ln>
                <a:solidFill>
                  <a:srgbClr val="333333"/>
                </a:solidFill>
                <a:effectLst/>
                <a:uLnTx/>
                <a:uFillTx/>
                <a:latin typeface="Calibri"/>
                <a:ea typeface="+mn-ea"/>
                <a:cs typeface="Calibri"/>
              </a:rPr>
              <a:t> </a:t>
            </a:r>
            <a:r>
              <a:rPr kumimoji="0" sz="1550" b="0" i="0" u="none" strike="noStrike" kern="1200" cap="none" spc="0" normalizeH="0" baseline="0" noProof="0" dirty="0">
                <a:ln>
                  <a:noFill/>
                </a:ln>
                <a:solidFill>
                  <a:srgbClr val="333333"/>
                </a:solidFill>
                <a:effectLst/>
                <a:uLnTx/>
                <a:uFillTx/>
                <a:latin typeface="Calibri"/>
                <a:ea typeface="+mn-ea"/>
                <a:cs typeface="Calibri"/>
              </a:rPr>
              <a:t>late</a:t>
            </a:r>
            <a:r>
              <a:rPr kumimoji="0" sz="1550" b="0" i="0" u="none" strike="noStrike" kern="1200" cap="none" spc="15" normalizeH="0" baseline="0" noProof="0" dirty="0">
                <a:ln>
                  <a:noFill/>
                </a:ln>
                <a:solidFill>
                  <a:srgbClr val="333333"/>
                </a:solidFill>
                <a:effectLst/>
                <a:uLnTx/>
                <a:uFillTx/>
                <a:latin typeface="Calibri"/>
                <a:ea typeface="+mn-ea"/>
                <a:cs typeface="Calibri"/>
              </a:rPr>
              <a:t> </a:t>
            </a:r>
            <a:r>
              <a:rPr kumimoji="0" sz="1550" b="0" i="0" u="none" strike="noStrike" kern="1200" cap="none" spc="10" normalizeH="0" baseline="0" noProof="0" dirty="0">
                <a:ln>
                  <a:noFill/>
                </a:ln>
                <a:solidFill>
                  <a:srgbClr val="333333"/>
                </a:solidFill>
                <a:effectLst/>
                <a:uLnTx/>
                <a:uFillTx/>
                <a:latin typeface="Calibri"/>
                <a:ea typeface="+mn-ea"/>
                <a:cs typeface="Calibri"/>
              </a:rPr>
              <a:t>as</a:t>
            </a:r>
            <a:r>
              <a:rPr kumimoji="0" sz="1550" b="0" i="0" u="none" strike="noStrike" kern="1200" cap="none" spc="15" normalizeH="0" baseline="0" noProof="0" dirty="0">
                <a:ln>
                  <a:noFill/>
                </a:ln>
                <a:solidFill>
                  <a:srgbClr val="333333"/>
                </a:solidFill>
                <a:effectLst/>
                <a:uLnTx/>
                <a:uFillTx/>
                <a:latin typeface="Calibri"/>
                <a:ea typeface="+mn-ea"/>
                <a:cs typeface="Calibri"/>
              </a:rPr>
              <a:t> </a:t>
            </a:r>
            <a:r>
              <a:rPr kumimoji="0" sz="1550" b="0" i="0" u="none" strike="noStrike" kern="1200" cap="none" spc="5" normalizeH="0" baseline="0" noProof="0" dirty="0">
                <a:ln>
                  <a:noFill/>
                </a:ln>
                <a:solidFill>
                  <a:srgbClr val="333333"/>
                </a:solidFill>
                <a:effectLst/>
                <a:uLnTx/>
                <a:uFillTx/>
                <a:latin typeface="Calibri"/>
                <a:ea typeface="+mn-ea"/>
                <a:cs typeface="Calibri"/>
              </a:rPr>
              <a:t>possible</a:t>
            </a:r>
            <a:endParaRPr kumimoji="0" sz="155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9" name="object 19"/>
          <p:cNvGrpSpPr/>
          <p:nvPr/>
        </p:nvGrpSpPr>
        <p:grpSpPr>
          <a:xfrm>
            <a:off x="3163823" y="4213863"/>
            <a:ext cx="3403600" cy="824865"/>
            <a:chOff x="3163823" y="4213863"/>
            <a:chExt cx="3403600" cy="824865"/>
          </a:xfrm>
        </p:grpSpPr>
        <p:pic>
          <p:nvPicPr>
            <p:cNvPr id="20" name="object 20"/>
            <p:cNvPicPr/>
            <p:nvPr/>
          </p:nvPicPr>
          <p:blipFill>
            <a:blip r:embed="rId9" cstate="print"/>
            <a:stretch>
              <a:fillRect/>
            </a:stretch>
          </p:blipFill>
          <p:spPr>
            <a:xfrm>
              <a:off x="3163823" y="4213863"/>
              <a:ext cx="3403091" cy="824496"/>
            </a:xfrm>
            <a:prstGeom prst="rect">
              <a:avLst/>
            </a:prstGeom>
          </p:spPr>
        </p:pic>
        <p:pic>
          <p:nvPicPr>
            <p:cNvPr id="21" name="object 21"/>
            <p:cNvPicPr/>
            <p:nvPr/>
          </p:nvPicPr>
          <p:blipFill>
            <a:blip r:embed="rId10" cstate="print"/>
            <a:stretch>
              <a:fillRect/>
            </a:stretch>
          </p:blipFill>
          <p:spPr>
            <a:xfrm>
              <a:off x="3576827" y="4639055"/>
              <a:ext cx="2574036" cy="364197"/>
            </a:xfrm>
            <a:prstGeom prst="rect">
              <a:avLst/>
            </a:prstGeom>
          </p:spPr>
        </p:pic>
        <p:pic>
          <p:nvPicPr>
            <p:cNvPr id="22" name="object 22"/>
            <p:cNvPicPr/>
            <p:nvPr/>
          </p:nvPicPr>
          <p:blipFill>
            <a:blip r:embed="rId11" cstate="print"/>
            <a:stretch>
              <a:fillRect/>
            </a:stretch>
          </p:blipFill>
          <p:spPr>
            <a:xfrm>
              <a:off x="3211067" y="4241736"/>
              <a:ext cx="3313176" cy="734123"/>
            </a:xfrm>
            <a:prstGeom prst="rect">
              <a:avLst/>
            </a:prstGeom>
          </p:spPr>
        </p:pic>
        <p:sp>
          <p:nvSpPr>
            <p:cNvPr id="23" name="object 23"/>
            <p:cNvSpPr/>
            <p:nvPr/>
          </p:nvSpPr>
          <p:spPr>
            <a:xfrm>
              <a:off x="3211067" y="4241736"/>
              <a:ext cx="3313429" cy="734695"/>
            </a:xfrm>
            <a:custGeom>
              <a:avLst/>
              <a:gdLst/>
              <a:ahLst/>
              <a:cxnLst/>
              <a:rect l="l" t="t" r="r" b="b"/>
              <a:pathLst>
                <a:path w="3313429" h="734695">
                  <a:moveTo>
                    <a:pt x="0" y="411543"/>
                  </a:moveTo>
                  <a:lnTo>
                    <a:pt x="5062" y="386428"/>
                  </a:lnTo>
                  <a:lnTo>
                    <a:pt x="18875" y="365921"/>
                  </a:lnTo>
                  <a:lnTo>
                    <a:pt x="39379" y="352096"/>
                  </a:lnTo>
                  <a:lnTo>
                    <a:pt x="64516" y="347027"/>
                  </a:lnTo>
                  <a:lnTo>
                    <a:pt x="552195" y="347027"/>
                  </a:lnTo>
                  <a:lnTo>
                    <a:pt x="190754" y="0"/>
                  </a:lnTo>
                  <a:lnTo>
                    <a:pt x="1380490" y="347027"/>
                  </a:lnTo>
                  <a:lnTo>
                    <a:pt x="3248660" y="347027"/>
                  </a:lnTo>
                  <a:lnTo>
                    <a:pt x="3273796" y="352096"/>
                  </a:lnTo>
                  <a:lnTo>
                    <a:pt x="3294300" y="365921"/>
                  </a:lnTo>
                  <a:lnTo>
                    <a:pt x="3308113" y="386428"/>
                  </a:lnTo>
                  <a:lnTo>
                    <a:pt x="3313176" y="411543"/>
                  </a:lnTo>
                  <a:lnTo>
                    <a:pt x="3313176" y="508317"/>
                  </a:lnTo>
                  <a:lnTo>
                    <a:pt x="3313176" y="669607"/>
                  </a:lnTo>
                  <a:lnTo>
                    <a:pt x="3308113" y="694722"/>
                  </a:lnTo>
                  <a:lnTo>
                    <a:pt x="3294300" y="715229"/>
                  </a:lnTo>
                  <a:lnTo>
                    <a:pt x="3273796" y="729054"/>
                  </a:lnTo>
                  <a:lnTo>
                    <a:pt x="3248660" y="734123"/>
                  </a:lnTo>
                  <a:lnTo>
                    <a:pt x="1380490" y="734123"/>
                  </a:lnTo>
                  <a:lnTo>
                    <a:pt x="552195" y="734123"/>
                  </a:lnTo>
                  <a:lnTo>
                    <a:pt x="64516" y="734123"/>
                  </a:lnTo>
                  <a:lnTo>
                    <a:pt x="39379" y="729054"/>
                  </a:lnTo>
                  <a:lnTo>
                    <a:pt x="18875" y="715229"/>
                  </a:lnTo>
                  <a:lnTo>
                    <a:pt x="5062" y="694722"/>
                  </a:lnTo>
                  <a:lnTo>
                    <a:pt x="0" y="669607"/>
                  </a:lnTo>
                  <a:lnTo>
                    <a:pt x="0" y="508317"/>
                  </a:lnTo>
                  <a:lnTo>
                    <a:pt x="0" y="411543"/>
                  </a:lnTo>
                  <a:close/>
                </a:path>
              </a:pathLst>
            </a:custGeom>
            <a:ln w="9525">
              <a:solidFill>
                <a:srgbClr val="676F7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24" name="object 24"/>
          <p:cNvSpPr txBox="1"/>
          <p:nvPr/>
        </p:nvSpPr>
        <p:spPr>
          <a:xfrm>
            <a:off x="3688841" y="4715052"/>
            <a:ext cx="2357755" cy="160020"/>
          </a:xfrm>
          <a:prstGeom prst="rect">
            <a:avLst/>
          </a:prstGeom>
        </p:spPr>
        <p:txBody>
          <a:bodyPr vert="horz" wrap="square" lIns="0" tIns="0" rIns="0" bIns="0" rtlCol="0">
            <a:spAutoFit/>
          </a:bodyPr>
          <a:lstStyle/>
          <a:p>
            <a:pPr marL="12700" marR="0" lvl="0" indent="0" algn="l" defTabSz="914400" rtl="0" eaLnBrk="1" fontAlgn="auto" latinLnBrk="0" hangingPunct="1">
              <a:lnSpc>
                <a:spcPts val="1100"/>
              </a:lnSpc>
              <a:spcBef>
                <a:spcPts val="0"/>
              </a:spcBef>
              <a:spcAft>
                <a:spcPts val="0"/>
              </a:spcAft>
              <a:buClrTx/>
              <a:buSzTx/>
              <a:buFontTx/>
              <a:buNone/>
              <a:tabLst/>
              <a:defRPr/>
            </a:pPr>
            <a:r>
              <a:rPr kumimoji="0" sz="1050" b="0" i="0" u="none" strike="noStrike" kern="1200" cap="none" spc="-5" normalizeH="0" baseline="0" noProof="0" dirty="0">
                <a:ln>
                  <a:noFill/>
                </a:ln>
                <a:solidFill>
                  <a:srgbClr val="000C13"/>
                </a:solidFill>
                <a:effectLst/>
                <a:uLnTx/>
                <a:uFillTx/>
                <a:latin typeface="Calibri"/>
                <a:ea typeface="+mn-ea"/>
                <a:cs typeface="Calibri"/>
              </a:rPr>
              <a:t>Simulated</a:t>
            </a:r>
            <a:r>
              <a:rPr kumimoji="0" sz="1050" b="0" i="0" u="none" strike="noStrike" kern="1200" cap="none" spc="-15"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load</a:t>
            </a:r>
            <a:r>
              <a:rPr kumimoji="0" sz="1050" b="0" i="0" u="none" strike="noStrike" kern="1200" cap="none" spc="-15"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from</a:t>
            </a:r>
            <a:r>
              <a:rPr kumimoji="0" sz="1050" b="0" i="0" u="none" strike="noStrike" kern="1200" cap="none" spc="-20"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2M</a:t>
            </a:r>
            <a:r>
              <a:rPr kumimoji="0" sz="1050" b="0" i="0" u="none" strike="noStrike" kern="1200" cap="none" spc="-15" normalizeH="0" baseline="0" noProof="0" dirty="0">
                <a:ln>
                  <a:noFill/>
                </a:ln>
                <a:solidFill>
                  <a:srgbClr val="000C13"/>
                </a:solidFill>
                <a:effectLst/>
                <a:uLnTx/>
                <a:uFillTx/>
                <a:latin typeface="Calibri"/>
                <a:ea typeface="+mn-ea"/>
                <a:cs typeface="Calibri"/>
              </a:rPr>
              <a:t> </a:t>
            </a:r>
            <a:r>
              <a:rPr kumimoji="0" sz="1050" b="0" i="0" u="none" strike="noStrike" kern="1200" cap="none" spc="-5" normalizeH="0" baseline="0" noProof="0" dirty="0">
                <a:ln>
                  <a:noFill/>
                </a:ln>
                <a:solidFill>
                  <a:srgbClr val="000C13"/>
                </a:solidFill>
                <a:effectLst/>
                <a:uLnTx/>
                <a:uFillTx/>
                <a:latin typeface="Calibri"/>
                <a:ea typeface="+mn-ea"/>
                <a:cs typeface="Calibri"/>
              </a:rPr>
              <a:t>EVs in Los</a:t>
            </a:r>
            <a:r>
              <a:rPr kumimoji="0" sz="1050" b="0" i="0" u="none" strike="noStrike" kern="1200" cap="none" spc="-15" normalizeH="0" baseline="0" noProof="0" dirty="0">
                <a:ln>
                  <a:noFill/>
                </a:ln>
                <a:solidFill>
                  <a:srgbClr val="000C13"/>
                </a:solidFill>
                <a:effectLst/>
                <a:uLnTx/>
                <a:uFillTx/>
                <a:latin typeface="Calibri"/>
                <a:ea typeface="+mn-ea"/>
                <a:cs typeface="Calibri"/>
              </a:rPr>
              <a:t> </a:t>
            </a:r>
            <a:r>
              <a:rPr kumimoji="0" sz="1050" b="0" i="0" u="none" strike="noStrike" kern="1200" cap="none" spc="0" normalizeH="0" baseline="0" noProof="0" dirty="0">
                <a:ln>
                  <a:noFill/>
                </a:ln>
                <a:solidFill>
                  <a:srgbClr val="000C13"/>
                </a:solidFill>
                <a:effectLst/>
                <a:uLnTx/>
                <a:uFillTx/>
                <a:latin typeface="Calibri"/>
                <a:ea typeface="+mn-ea"/>
                <a:cs typeface="Calibri"/>
              </a:rPr>
              <a:t>Angeles</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25" name="object 25"/>
          <p:cNvSpPr txBox="1"/>
          <p:nvPr/>
        </p:nvSpPr>
        <p:spPr>
          <a:xfrm>
            <a:off x="8346440" y="4892675"/>
            <a:ext cx="566420" cy="127635"/>
          </a:xfrm>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475"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14</a:t>
            </a:r>
            <a:endParaRPr kumimoji="0" sz="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8481282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570737" y="2782061"/>
            <a:ext cx="4575175" cy="0"/>
          </a:xfrm>
          <a:custGeom>
            <a:avLst/>
            <a:gdLst/>
            <a:ahLst/>
            <a:cxnLst/>
            <a:rect l="l" t="t" r="r" b="b"/>
            <a:pathLst>
              <a:path w="4575175">
                <a:moveTo>
                  <a:pt x="0" y="0"/>
                </a:moveTo>
                <a:lnTo>
                  <a:pt x="4574921" y="0"/>
                </a:lnTo>
              </a:path>
            </a:pathLst>
          </a:custGeom>
          <a:ln w="285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546303" y="2060524"/>
            <a:ext cx="3955415" cy="483234"/>
          </a:xfrm>
          <a:prstGeom prst="rect">
            <a:avLst/>
          </a:prstGeom>
        </p:spPr>
        <p:txBody>
          <a:bodyPr vert="horz" wrap="square" lIns="0" tIns="12700" rIns="0" bIns="0" rtlCol="0">
            <a:spAutoFit/>
          </a:bodyPr>
          <a:lstStyle/>
          <a:p>
            <a:pPr marL="12700">
              <a:lnSpc>
                <a:spcPct val="100000"/>
              </a:lnSpc>
              <a:spcBef>
                <a:spcPts val="100"/>
              </a:spcBef>
            </a:pPr>
            <a:r>
              <a:rPr spc="-5" dirty="0"/>
              <a:t>Demo</a:t>
            </a:r>
            <a:r>
              <a:rPr spc="-20" dirty="0"/>
              <a:t> </a:t>
            </a:r>
            <a:r>
              <a:rPr spc="-5" dirty="0"/>
              <a:t>of</a:t>
            </a:r>
            <a:r>
              <a:rPr spc="-20" dirty="0"/>
              <a:t> </a:t>
            </a:r>
            <a:r>
              <a:rPr dirty="0"/>
              <a:t>the</a:t>
            </a:r>
            <a:r>
              <a:rPr spc="-25" dirty="0"/>
              <a:t> </a:t>
            </a:r>
            <a:r>
              <a:rPr spc="-70" dirty="0"/>
              <a:t>Tool</a:t>
            </a:r>
            <a:r>
              <a:rPr spc="-20" dirty="0"/>
              <a:t> </a:t>
            </a:r>
            <a:r>
              <a:rPr dirty="0"/>
              <a:t>and</a:t>
            </a:r>
            <a:r>
              <a:rPr spc="-25" dirty="0"/>
              <a:t> </a:t>
            </a:r>
            <a:r>
              <a:rPr dirty="0"/>
              <a:t>API</a:t>
            </a:r>
          </a:p>
        </p:txBody>
      </p:sp>
      <p:sp>
        <p:nvSpPr>
          <p:cNvPr id="5" name="object 5"/>
          <p:cNvSpPr txBox="1"/>
          <p:nvPr/>
        </p:nvSpPr>
        <p:spPr>
          <a:xfrm>
            <a:off x="546303" y="2928366"/>
            <a:ext cx="5371465" cy="678180"/>
          </a:xfrm>
          <a:prstGeom prst="rect">
            <a:avLst/>
          </a:prstGeom>
        </p:spPr>
        <p:txBody>
          <a:bodyPr vert="horz" wrap="square" lIns="0" tIns="64135" rIns="0" bIns="0" rtlCol="0">
            <a:spAutoFit/>
          </a:bodyPr>
          <a:lstStyle/>
          <a:p>
            <a:pPr marL="299085" marR="0" lvl="0" indent="-287020" algn="l" defTabSz="914400" rtl="0" eaLnBrk="1" fontAlgn="auto" latinLnBrk="0" hangingPunct="1">
              <a:lnSpc>
                <a:spcPct val="100000"/>
              </a:lnSpc>
              <a:spcBef>
                <a:spcPts val="505"/>
              </a:spcBef>
              <a:spcAft>
                <a:spcPts val="0"/>
              </a:spcAft>
              <a:buClrTx/>
              <a:buSzTx/>
              <a:buFont typeface="Arial"/>
              <a:buChar char="•"/>
              <a:tabLst>
                <a:tab pos="299085" algn="l"/>
                <a:tab pos="299720" algn="l"/>
              </a:tabLst>
              <a:defRPr/>
            </a:pPr>
            <a:r>
              <a:rPr kumimoji="0" sz="1800" b="0" i="0" u="none" strike="noStrike" kern="1200" cap="none" spc="-15" normalizeH="0" baseline="0" noProof="0" dirty="0">
                <a:ln>
                  <a:noFill/>
                </a:ln>
                <a:solidFill>
                  <a:srgbClr val="FFFFFF"/>
                </a:solidFill>
                <a:effectLst/>
                <a:uLnTx/>
                <a:uFillTx/>
                <a:latin typeface="Calibri"/>
                <a:ea typeface="+mn-ea"/>
                <a:cs typeface="Calibri"/>
              </a:rPr>
              <a:t>afdc.energy.gov/evi-pro-lite/load-profile</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409"/>
              </a:spcBef>
              <a:spcAft>
                <a:spcPts val="0"/>
              </a:spcAft>
              <a:buClrTx/>
              <a:buSzTx/>
              <a:buFont typeface="Arial"/>
              <a:buChar char="•"/>
              <a:tabLst>
                <a:tab pos="299085" algn="l"/>
                <a:tab pos="299720" algn="l"/>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developer.nrel.gov/docs/transportation/evi-pro-lite-v1</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8913818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3161" y="143002"/>
            <a:ext cx="4004310" cy="482600"/>
          </a:xfrm>
          <a:prstGeom prst="rect">
            <a:avLst/>
          </a:prstGeom>
        </p:spPr>
        <p:txBody>
          <a:bodyPr vert="horz" wrap="square" lIns="0" tIns="12700" rIns="0" bIns="0" rtlCol="0">
            <a:spAutoFit/>
          </a:bodyPr>
          <a:lstStyle/>
          <a:p>
            <a:pPr marL="12700">
              <a:lnSpc>
                <a:spcPct val="100000"/>
              </a:lnSpc>
              <a:spcBef>
                <a:spcPts val="100"/>
              </a:spcBef>
            </a:pPr>
            <a:r>
              <a:rPr spc="-10" dirty="0"/>
              <a:t>EVI-Pro</a:t>
            </a:r>
            <a:r>
              <a:rPr spc="-35" dirty="0"/>
              <a:t> </a:t>
            </a:r>
            <a:r>
              <a:rPr spc="-15" dirty="0"/>
              <a:t>Lite</a:t>
            </a:r>
            <a:r>
              <a:rPr spc="-5" dirty="0"/>
              <a:t> </a:t>
            </a:r>
            <a:r>
              <a:rPr dirty="0"/>
              <a:t>–</a:t>
            </a:r>
            <a:r>
              <a:rPr spc="-10" dirty="0"/>
              <a:t> </a:t>
            </a:r>
            <a:r>
              <a:rPr spc="-5" dirty="0"/>
              <a:t>Load</a:t>
            </a:r>
            <a:r>
              <a:rPr spc="-15" dirty="0"/>
              <a:t> Profile</a:t>
            </a:r>
          </a:p>
        </p:txBody>
      </p:sp>
      <p:sp>
        <p:nvSpPr>
          <p:cNvPr id="3" name="object 3"/>
          <p:cNvSpPr txBox="1"/>
          <p:nvPr/>
        </p:nvSpPr>
        <p:spPr>
          <a:xfrm>
            <a:off x="4662678" y="1093978"/>
            <a:ext cx="4348480" cy="483234"/>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500" b="0" i="0" u="sng" strike="noStrike" kern="1200" cap="none" spc="-10" normalizeH="0" baseline="0" noProof="0" dirty="0">
                <a:ln>
                  <a:noFill/>
                </a:ln>
                <a:solidFill>
                  <a:srgbClr val="0079C1"/>
                </a:solidFill>
                <a:effectLst/>
                <a:uLnTx/>
                <a:uFill>
                  <a:solidFill>
                    <a:srgbClr val="0079C1"/>
                  </a:solidFill>
                </a:uFill>
                <a:latin typeface="Calibri"/>
                <a:ea typeface="+mn-ea"/>
                <a:cs typeface="Calibri"/>
                <a:hlinkClick r:id="rId2"/>
              </a:rPr>
              <a:t>https://developer.nrel.gov/docs/transportation/evi-pro-</a:t>
            </a:r>
            <a:endParaRPr kumimoji="0" sz="15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500" b="0" i="0" u="sng" strike="noStrike" kern="1200" cap="none" spc="-5" normalizeH="0" baseline="0" noProof="0" dirty="0">
                <a:ln>
                  <a:noFill/>
                </a:ln>
                <a:solidFill>
                  <a:srgbClr val="0079C1"/>
                </a:solidFill>
                <a:effectLst/>
                <a:uLnTx/>
                <a:uFill>
                  <a:solidFill>
                    <a:srgbClr val="0079C1"/>
                  </a:solidFill>
                </a:uFill>
                <a:latin typeface="Calibri"/>
                <a:ea typeface="+mn-ea"/>
                <a:cs typeface="Calibri"/>
                <a:hlinkClick r:id="rId2"/>
              </a:rPr>
              <a:t>lite-v1/</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443473" y="1467602"/>
            <a:ext cx="3879363" cy="3486168"/>
          </a:xfrm>
          <a:prstGeom prst="rect">
            <a:avLst/>
          </a:prstGeom>
        </p:spPr>
      </p:pic>
      <p:pic>
        <p:nvPicPr>
          <p:cNvPr id="5" name="object 5"/>
          <p:cNvPicPr/>
          <p:nvPr/>
        </p:nvPicPr>
        <p:blipFill>
          <a:blip r:embed="rId4" cstate="print"/>
          <a:stretch>
            <a:fillRect/>
          </a:stretch>
        </p:blipFill>
        <p:spPr>
          <a:xfrm>
            <a:off x="4736579" y="1645897"/>
            <a:ext cx="4197882" cy="3000034"/>
          </a:xfrm>
          <a:prstGeom prst="rect">
            <a:avLst/>
          </a:prstGeom>
        </p:spPr>
      </p:pic>
      <p:sp>
        <p:nvSpPr>
          <p:cNvPr id="6" name="object 6"/>
          <p:cNvSpPr txBox="1"/>
          <p:nvPr/>
        </p:nvSpPr>
        <p:spPr>
          <a:xfrm>
            <a:off x="504850" y="1093978"/>
            <a:ext cx="3723004"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sng" strike="noStrike" kern="1200" cap="none" spc="-10" normalizeH="0" baseline="0" noProof="0" dirty="0">
                <a:ln>
                  <a:noFill/>
                </a:ln>
                <a:solidFill>
                  <a:srgbClr val="0079C1"/>
                </a:solidFill>
                <a:effectLst/>
                <a:uLnTx/>
                <a:uFill>
                  <a:solidFill>
                    <a:srgbClr val="0079C1"/>
                  </a:solidFill>
                </a:uFill>
                <a:latin typeface="Calibri"/>
                <a:ea typeface="+mn-ea"/>
                <a:cs typeface="Calibri"/>
                <a:hlinkClick r:id="rId5"/>
              </a:rPr>
              <a:t>https://afdc.energy.gov/evi-pro-lite/load-profile</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118</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16939808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63495" y="143002"/>
            <a:ext cx="1724025" cy="482600"/>
          </a:xfrm>
          <a:prstGeom prst="rect">
            <a:avLst/>
          </a:prstGeom>
        </p:spPr>
        <p:txBody>
          <a:bodyPr vert="horz" wrap="square" lIns="0" tIns="12700" rIns="0" bIns="0" rtlCol="0">
            <a:spAutoFit/>
          </a:bodyPr>
          <a:lstStyle/>
          <a:p>
            <a:pPr marL="12700">
              <a:lnSpc>
                <a:spcPct val="100000"/>
              </a:lnSpc>
              <a:spcBef>
                <a:spcPts val="100"/>
              </a:spcBef>
            </a:pPr>
            <a:r>
              <a:rPr spc="-5" dirty="0"/>
              <a:t>Initial</a:t>
            </a:r>
            <a:r>
              <a:rPr spc="-65" dirty="0"/>
              <a:t> </a:t>
            </a:r>
            <a:r>
              <a:rPr spc="-25" dirty="0"/>
              <a:t>form</a:t>
            </a:r>
          </a:p>
        </p:txBody>
      </p:sp>
      <p:sp>
        <p:nvSpPr>
          <p:cNvPr id="3" name="object 3"/>
          <p:cNvSpPr txBox="1"/>
          <p:nvPr/>
        </p:nvSpPr>
        <p:spPr>
          <a:xfrm>
            <a:off x="468274" y="1012694"/>
            <a:ext cx="7772400" cy="958215"/>
          </a:xfrm>
          <a:prstGeom prst="rect">
            <a:avLst/>
          </a:prstGeom>
        </p:spPr>
        <p:txBody>
          <a:bodyPr vert="horz" wrap="square" lIns="0" tIns="67310" rIns="0" bIns="0" rtlCol="0">
            <a:spAutoFit/>
          </a:bodyPr>
          <a:lstStyle/>
          <a:p>
            <a:pPr marL="355600" marR="0" lvl="0" indent="-342900" algn="l" defTabSz="914400" rtl="0" eaLnBrk="1" fontAlgn="auto" latinLnBrk="0" hangingPunct="1">
              <a:lnSpc>
                <a:spcPct val="100000"/>
              </a:lnSpc>
              <a:spcBef>
                <a:spcPts val="530"/>
              </a:spcBef>
              <a:spcAft>
                <a:spcPts val="0"/>
              </a:spcAft>
              <a:buClrTx/>
              <a:buSzTx/>
              <a:buFont typeface="Arial"/>
              <a:buChar char="•"/>
              <a:tabLst>
                <a:tab pos="354965" algn="l"/>
                <a:tab pos="355600" algn="l"/>
              </a:tabLst>
              <a:defRPr/>
            </a:pPr>
            <a:r>
              <a:rPr kumimoji="0" sz="1800" b="0" i="0" u="none" strike="noStrike" kern="1200" cap="none" spc="-10" normalizeH="0" baseline="0" noProof="0" dirty="0">
                <a:ln>
                  <a:noFill/>
                </a:ln>
                <a:solidFill>
                  <a:srgbClr val="333333"/>
                </a:solidFill>
                <a:effectLst/>
                <a:uLnTx/>
                <a:uFillTx/>
                <a:latin typeface="Calibri"/>
                <a:ea typeface="+mn-ea"/>
                <a:cs typeface="Calibri"/>
              </a:rPr>
              <a:t>Users </a:t>
            </a:r>
            <a:r>
              <a:rPr kumimoji="0" sz="1800" b="0" i="0" u="none" strike="noStrike" kern="1200" cap="none" spc="-5" normalizeH="0" baseline="0" noProof="0" dirty="0">
                <a:ln>
                  <a:noFill/>
                </a:ln>
                <a:solidFill>
                  <a:srgbClr val="333333"/>
                </a:solidFill>
                <a:effectLst/>
                <a:uLnTx/>
                <a:uFillTx/>
                <a:latin typeface="Calibri"/>
                <a:ea typeface="+mn-ea"/>
                <a:cs typeface="Calibri"/>
              </a:rPr>
              <a:t>select</a:t>
            </a:r>
            <a:r>
              <a:rPr kumimoji="0" sz="1800" b="0" i="0" u="none" strike="noStrike" kern="1200" cap="none" spc="10" normalizeH="0" baseline="0" noProof="0" dirty="0">
                <a:ln>
                  <a:noFill/>
                </a:ln>
                <a:solidFill>
                  <a:srgbClr val="333333"/>
                </a:solidFill>
                <a:effectLst/>
                <a:uLnTx/>
                <a:uFillTx/>
                <a:latin typeface="Calibri"/>
                <a:ea typeface="+mn-ea"/>
                <a:cs typeface="Calibri"/>
              </a:rPr>
              <a:t> </a:t>
            </a:r>
            <a:r>
              <a:rPr kumimoji="0" sz="1800" b="0" i="0" u="none" strike="noStrike" kern="1200" cap="none" spc="-20" normalizeH="0" baseline="0" noProof="0" dirty="0">
                <a:ln>
                  <a:noFill/>
                </a:ln>
                <a:solidFill>
                  <a:srgbClr val="333333"/>
                </a:solidFill>
                <a:effectLst/>
                <a:uLnTx/>
                <a:uFillTx/>
                <a:latin typeface="Calibri"/>
                <a:ea typeface="+mn-ea"/>
                <a:cs typeface="Calibri"/>
              </a:rPr>
              <a:t>state</a:t>
            </a:r>
            <a:r>
              <a:rPr kumimoji="0" sz="1800" b="0" i="0" u="none" strike="noStrike" kern="1200" cap="none" spc="5" normalizeH="0" baseline="0" noProof="0" dirty="0">
                <a:ln>
                  <a:noFill/>
                </a:ln>
                <a:solidFill>
                  <a:srgbClr val="333333"/>
                </a:solidFill>
                <a:effectLst/>
                <a:uLnTx/>
                <a:uFillTx/>
                <a:latin typeface="Calibri"/>
                <a:ea typeface="+mn-ea"/>
                <a:cs typeface="Calibri"/>
              </a:rPr>
              <a:t> </a:t>
            </a:r>
            <a:r>
              <a:rPr kumimoji="0" sz="1800" b="0" i="0" u="none" strike="noStrike" kern="1200" cap="none" spc="0" normalizeH="0" baseline="0" noProof="0" dirty="0">
                <a:ln>
                  <a:noFill/>
                </a:ln>
                <a:solidFill>
                  <a:srgbClr val="333333"/>
                </a:solidFill>
                <a:effectLst/>
                <a:uLnTx/>
                <a:uFillTx/>
                <a:latin typeface="Calibri"/>
                <a:ea typeface="+mn-ea"/>
                <a:cs typeface="Calibri"/>
              </a:rPr>
              <a:t>and</a:t>
            </a:r>
            <a:r>
              <a:rPr kumimoji="0" sz="1800" b="0" i="0" u="none" strike="noStrike" kern="1200" cap="none" spc="10"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city/urban</a:t>
            </a:r>
            <a:r>
              <a:rPr kumimoji="0" sz="1800" b="0" i="0" u="none" strike="noStrike" kern="1200" cap="none" spc="20"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area</a:t>
            </a:r>
            <a:r>
              <a:rPr kumimoji="0" sz="1800" b="0" i="0" u="none" strike="noStrike" kern="1200" cap="none" spc="20"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on</a:t>
            </a:r>
            <a:r>
              <a:rPr kumimoji="0" sz="1800" b="0" i="0" u="none" strike="noStrike" kern="1200" cap="none" spc="0"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initial</a:t>
            </a:r>
            <a:r>
              <a:rPr kumimoji="0" sz="1800" b="0" i="0" u="none" strike="noStrike" kern="1200" cap="none" spc="15"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screen</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30"/>
              </a:spcBef>
              <a:spcAft>
                <a:spcPts val="0"/>
              </a:spcAft>
              <a:buClrTx/>
              <a:buSzTx/>
              <a:buFont typeface="Arial"/>
              <a:buChar char="•"/>
              <a:tabLst>
                <a:tab pos="354965" algn="l"/>
                <a:tab pos="355600" algn="l"/>
              </a:tabLst>
              <a:defRPr/>
            </a:pPr>
            <a:r>
              <a:rPr kumimoji="0" sz="1800" b="0" i="0" u="none" strike="noStrike" kern="1200" cap="none" spc="-15" normalizeH="0" baseline="0" noProof="0" dirty="0">
                <a:ln>
                  <a:noFill/>
                </a:ln>
                <a:solidFill>
                  <a:srgbClr val="333333"/>
                </a:solidFill>
                <a:effectLst/>
                <a:uLnTx/>
                <a:uFillTx/>
                <a:latin typeface="Calibri"/>
                <a:ea typeface="+mn-ea"/>
                <a:cs typeface="Calibri"/>
              </a:rPr>
              <a:t>May</a:t>
            </a:r>
            <a:r>
              <a:rPr kumimoji="0" sz="1800" b="0" i="0" u="none" strike="noStrike" kern="1200" cap="none" spc="5"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choose</a:t>
            </a:r>
            <a:r>
              <a:rPr kumimoji="0" sz="1800" b="0" i="0" u="none" strike="noStrike" kern="1200" cap="none" spc="20" normalizeH="0" baseline="0" noProof="0" dirty="0">
                <a:ln>
                  <a:noFill/>
                </a:ln>
                <a:solidFill>
                  <a:srgbClr val="333333"/>
                </a:solidFill>
                <a:effectLst/>
                <a:uLnTx/>
                <a:uFillTx/>
                <a:latin typeface="Calibri"/>
                <a:ea typeface="+mn-ea"/>
                <a:cs typeface="Calibri"/>
              </a:rPr>
              <a:t> </a:t>
            </a:r>
            <a:r>
              <a:rPr kumimoji="0" sz="1800" b="0" i="0" u="none" strike="noStrike" kern="1200" cap="none" spc="0" normalizeH="0" baseline="0" noProof="0" dirty="0">
                <a:ln>
                  <a:noFill/>
                </a:ln>
                <a:solidFill>
                  <a:srgbClr val="333333"/>
                </a:solidFill>
                <a:effectLst/>
                <a:uLnTx/>
                <a:uFillTx/>
                <a:latin typeface="Calibri"/>
                <a:ea typeface="+mn-ea"/>
                <a:cs typeface="Calibri"/>
              </a:rPr>
              <a:t>a</a:t>
            </a:r>
            <a:r>
              <a:rPr kumimoji="0" sz="1800" b="0" i="0" u="none" strike="noStrike" kern="1200" cap="none" spc="10"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larger</a:t>
            </a:r>
            <a:r>
              <a:rPr kumimoji="0" sz="1800" b="0" i="0" u="none" strike="noStrike" kern="1200" cap="none" spc="15"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fleet</a:t>
            </a:r>
            <a:r>
              <a:rPr kumimoji="0" sz="1800" b="0" i="0" u="none" strike="noStrike" kern="1200" cap="none" spc="10" normalizeH="0" baseline="0" noProof="0" dirty="0">
                <a:ln>
                  <a:noFill/>
                </a:ln>
                <a:solidFill>
                  <a:srgbClr val="333333"/>
                </a:solidFill>
                <a:effectLst/>
                <a:uLnTx/>
                <a:uFillTx/>
                <a:latin typeface="Calibri"/>
                <a:ea typeface="+mn-ea"/>
                <a:cs typeface="Calibri"/>
              </a:rPr>
              <a:t> </a:t>
            </a:r>
            <a:r>
              <a:rPr kumimoji="0" sz="1800" b="0" i="0" u="none" strike="noStrike" kern="1200" cap="none" spc="-15" normalizeH="0" baseline="0" noProof="0" dirty="0">
                <a:ln>
                  <a:noFill/>
                </a:ln>
                <a:solidFill>
                  <a:srgbClr val="333333"/>
                </a:solidFill>
                <a:effectLst/>
                <a:uLnTx/>
                <a:uFillTx/>
                <a:latin typeface="Calibri"/>
                <a:ea typeface="+mn-ea"/>
                <a:cs typeface="Calibri"/>
              </a:rPr>
              <a:t>size,</a:t>
            </a:r>
            <a:r>
              <a:rPr kumimoji="0" sz="1800" b="0" i="0" u="none" strike="noStrike" kern="1200" cap="none" spc="15"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but</a:t>
            </a:r>
            <a:r>
              <a:rPr kumimoji="0" sz="1800" b="0" i="0" u="none" strike="noStrike" kern="1200" cap="none" spc="15"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max</a:t>
            </a:r>
            <a:r>
              <a:rPr kumimoji="0" sz="1800" b="0" i="0" u="none" strike="noStrike" kern="1200" cap="none" spc="-10" normalizeH="0" baseline="0" noProof="0" dirty="0">
                <a:ln>
                  <a:noFill/>
                </a:ln>
                <a:solidFill>
                  <a:srgbClr val="333333"/>
                </a:solidFill>
                <a:effectLst/>
                <a:uLnTx/>
                <a:uFillTx/>
                <a:latin typeface="Calibri"/>
                <a:ea typeface="+mn-ea"/>
                <a:cs typeface="Calibri"/>
              </a:rPr>
              <a:t> fleet</a:t>
            </a:r>
            <a:r>
              <a:rPr kumimoji="0" sz="1800" b="0" i="0" u="none" strike="noStrike" kern="1200" cap="none" spc="15" normalizeH="0" baseline="0" noProof="0" dirty="0">
                <a:ln>
                  <a:noFill/>
                </a:ln>
                <a:solidFill>
                  <a:srgbClr val="333333"/>
                </a:solidFill>
                <a:effectLst/>
                <a:uLnTx/>
                <a:uFillTx/>
                <a:latin typeface="Calibri"/>
                <a:ea typeface="+mn-ea"/>
                <a:cs typeface="Calibri"/>
              </a:rPr>
              <a:t> </a:t>
            </a:r>
            <a:r>
              <a:rPr kumimoji="0" sz="1800" b="0" i="0" u="none" strike="noStrike" kern="1200" cap="none" spc="-15" normalizeH="0" baseline="0" noProof="0" dirty="0">
                <a:ln>
                  <a:noFill/>
                </a:ln>
                <a:solidFill>
                  <a:srgbClr val="333333"/>
                </a:solidFill>
                <a:effectLst/>
                <a:uLnTx/>
                <a:uFillTx/>
                <a:latin typeface="Calibri"/>
                <a:ea typeface="+mn-ea"/>
                <a:cs typeface="Calibri"/>
              </a:rPr>
              <a:t>size</a:t>
            </a:r>
            <a:r>
              <a:rPr kumimoji="0" sz="1800" b="0" i="0" u="none" strike="noStrike" kern="1200" cap="none" spc="10" normalizeH="0" baseline="0" noProof="0" dirty="0">
                <a:ln>
                  <a:noFill/>
                </a:ln>
                <a:solidFill>
                  <a:srgbClr val="333333"/>
                </a:solidFill>
                <a:effectLst/>
                <a:uLnTx/>
                <a:uFillTx/>
                <a:latin typeface="Calibri"/>
                <a:ea typeface="+mn-ea"/>
                <a:cs typeface="Calibri"/>
              </a:rPr>
              <a:t> </a:t>
            </a:r>
            <a:r>
              <a:rPr kumimoji="0" sz="1800" b="0" i="0" u="none" strike="noStrike" kern="1200" cap="none" spc="0" normalizeH="0" baseline="0" noProof="0" dirty="0">
                <a:ln>
                  <a:noFill/>
                </a:ln>
                <a:solidFill>
                  <a:srgbClr val="333333"/>
                </a:solidFill>
                <a:effectLst/>
                <a:uLnTx/>
                <a:uFillTx/>
                <a:latin typeface="Calibri"/>
                <a:ea typeface="+mn-ea"/>
                <a:cs typeface="Calibri"/>
              </a:rPr>
              <a:t>is</a:t>
            </a:r>
            <a:r>
              <a:rPr kumimoji="0" sz="1800" b="0" i="0" u="none" strike="noStrike" kern="1200" cap="none" spc="5" normalizeH="0" baseline="0" noProof="0" dirty="0">
                <a:ln>
                  <a:noFill/>
                </a:ln>
                <a:solidFill>
                  <a:srgbClr val="333333"/>
                </a:solidFill>
                <a:effectLst/>
                <a:uLnTx/>
                <a:uFillTx/>
                <a:latin typeface="Calibri"/>
                <a:ea typeface="+mn-ea"/>
                <a:cs typeface="Calibri"/>
              </a:rPr>
              <a:t> </a:t>
            </a:r>
            <a:r>
              <a:rPr kumimoji="0" sz="1800" b="0" i="0" u="none" strike="noStrike" kern="1200" cap="none" spc="-15" normalizeH="0" baseline="0" noProof="0" dirty="0">
                <a:ln>
                  <a:noFill/>
                </a:ln>
                <a:solidFill>
                  <a:srgbClr val="333333"/>
                </a:solidFill>
                <a:effectLst/>
                <a:uLnTx/>
                <a:uFillTx/>
                <a:latin typeface="Calibri"/>
                <a:ea typeface="+mn-ea"/>
                <a:cs typeface="Calibri"/>
              </a:rPr>
              <a:t>restricted</a:t>
            </a:r>
            <a:r>
              <a:rPr kumimoji="0" sz="1800" b="0" i="0" u="none" strike="noStrike" kern="1200" cap="none" spc="35"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to</a:t>
            </a:r>
            <a:r>
              <a:rPr kumimoji="0" sz="1800" b="0" i="0" u="none" strike="noStrike" kern="1200" cap="none" spc="5"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100%</a:t>
            </a:r>
            <a:r>
              <a:rPr kumimoji="0" sz="1800" b="0" i="0" u="none" strike="noStrike" kern="1200" cap="none" spc="15"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of</a:t>
            </a:r>
            <a:r>
              <a:rPr kumimoji="0" sz="1800" b="0" i="0" u="none" strike="noStrike" kern="1200" cap="none" spc="0" normalizeH="0" baseline="0" noProof="0" dirty="0">
                <a:ln>
                  <a:noFill/>
                </a:ln>
                <a:solidFill>
                  <a:srgbClr val="333333"/>
                </a:solidFill>
                <a:effectLst/>
                <a:uLnTx/>
                <a:uFillTx/>
                <a:latin typeface="Calibri"/>
                <a:ea typeface="+mn-ea"/>
                <a:cs typeface="Calibri"/>
              </a:rPr>
              <a:t> </a:t>
            </a:r>
            <a:r>
              <a:rPr kumimoji="0" sz="1800" b="0" i="0" u="none" strike="noStrike" kern="1200" cap="none" spc="-10" normalizeH="0" baseline="0" noProof="0" dirty="0">
                <a:ln>
                  <a:noFill/>
                </a:ln>
                <a:solidFill>
                  <a:srgbClr val="333333"/>
                </a:solidFill>
                <a:effectLst/>
                <a:uLnTx/>
                <a:uFillTx/>
                <a:latin typeface="Calibri"/>
                <a:ea typeface="+mn-ea"/>
                <a:cs typeface="Calibri"/>
              </a:rPr>
              <a:t>current</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55600" marR="0" lvl="0" indent="0"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5" normalizeH="0" baseline="0" noProof="0" dirty="0">
                <a:ln>
                  <a:noFill/>
                </a:ln>
                <a:solidFill>
                  <a:srgbClr val="333333"/>
                </a:solidFill>
                <a:effectLst/>
                <a:uLnTx/>
                <a:uFillTx/>
                <a:latin typeface="Calibri"/>
                <a:ea typeface="+mn-ea"/>
                <a:cs typeface="Calibri"/>
              </a:rPr>
              <a:t>light</a:t>
            </a:r>
            <a:r>
              <a:rPr kumimoji="0" sz="1800" b="0" i="0" u="none" strike="noStrike" kern="1200" cap="none" spc="-25"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duty</a:t>
            </a:r>
            <a:r>
              <a:rPr kumimoji="0" sz="1800" b="0" i="0" u="none" strike="noStrike" kern="1200" cap="none" spc="-20" normalizeH="0" baseline="0" noProof="0" dirty="0">
                <a:ln>
                  <a:noFill/>
                </a:ln>
                <a:solidFill>
                  <a:srgbClr val="333333"/>
                </a:solidFill>
                <a:effectLst/>
                <a:uLnTx/>
                <a:uFillTx/>
                <a:latin typeface="Calibri"/>
                <a:ea typeface="+mn-ea"/>
                <a:cs typeface="Calibri"/>
              </a:rPr>
              <a:t> </a:t>
            </a:r>
            <a:r>
              <a:rPr kumimoji="0" sz="1800" b="0" i="0" u="none" strike="noStrike" kern="1200" cap="none" spc="-5" normalizeH="0" baseline="0" noProof="0" dirty="0">
                <a:ln>
                  <a:noFill/>
                </a:ln>
                <a:solidFill>
                  <a:srgbClr val="333333"/>
                </a:solidFill>
                <a:effectLst/>
                <a:uLnTx/>
                <a:uFillTx/>
                <a:latin typeface="Calibri"/>
                <a:ea typeface="+mn-ea"/>
                <a:cs typeface="Calibri"/>
              </a:rPr>
              <a:t>fleet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1156711" y="2005551"/>
            <a:ext cx="6659245" cy="3091815"/>
            <a:chOff x="1156711" y="2005551"/>
            <a:chExt cx="6659245" cy="3091815"/>
          </a:xfrm>
        </p:grpSpPr>
        <p:pic>
          <p:nvPicPr>
            <p:cNvPr id="5" name="object 5"/>
            <p:cNvPicPr/>
            <p:nvPr/>
          </p:nvPicPr>
          <p:blipFill>
            <a:blip r:embed="rId2" cstate="print"/>
            <a:stretch>
              <a:fillRect/>
            </a:stretch>
          </p:blipFill>
          <p:spPr>
            <a:xfrm>
              <a:off x="1156711" y="2005551"/>
              <a:ext cx="6659127" cy="3091507"/>
            </a:xfrm>
            <a:prstGeom prst="rect">
              <a:avLst/>
            </a:prstGeom>
          </p:spPr>
        </p:pic>
        <p:pic>
          <p:nvPicPr>
            <p:cNvPr id="6" name="object 6"/>
            <p:cNvPicPr/>
            <p:nvPr/>
          </p:nvPicPr>
          <p:blipFill>
            <a:blip r:embed="rId3" cstate="print"/>
            <a:stretch>
              <a:fillRect/>
            </a:stretch>
          </p:blipFill>
          <p:spPr>
            <a:xfrm>
              <a:off x="5628132" y="3648455"/>
              <a:ext cx="2039112" cy="903719"/>
            </a:xfrm>
            <a:prstGeom prst="rect">
              <a:avLst/>
            </a:prstGeom>
          </p:spPr>
        </p:pic>
        <p:sp>
          <p:nvSpPr>
            <p:cNvPr id="7" name="object 7"/>
            <p:cNvSpPr/>
            <p:nvPr/>
          </p:nvSpPr>
          <p:spPr>
            <a:xfrm>
              <a:off x="5689853" y="3687317"/>
              <a:ext cx="1920239" cy="784860"/>
            </a:xfrm>
            <a:custGeom>
              <a:avLst/>
              <a:gdLst/>
              <a:ahLst/>
              <a:cxnLst/>
              <a:rect l="l" t="t" r="r" b="b"/>
              <a:pathLst>
                <a:path w="1920240" h="784860">
                  <a:moveTo>
                    <a:pt x="0" y="130809"/>
                  </a:moveTo>
                  <a:lnTo>
                    <a:pt x="10277" y="79884"/>
                  </a:lnTo>
                  <a:lnTo>
                    <a:pt x="38306" y="38306"/>
                  </a:lnTo>
                  <a:lnTo>
                    <a:pt x="79884" y="10277"/>
                  </a:lnTo>
                  <a:lnTo>
                    <a:pt x="130810" y="0"/>
                  </a:lnTo>
                  <a:lnTo>
                    <a:pt x="1789429" y="0"/>
                  </a:lnTo>
                  <a:lnTo>
                    <a:pt x="1840355" y="10277"/>
                  </a:lnTo>
                  <a:lnTo>
                    <a:pt x="1881933" y="38306"/>
                  </a:lnTo>
                  <a:lnTo>
                    <a:pt x="1909962" y="79884"/>
                  </a:lnTo>
                  <a:lnTo>
                    <a:pt x="1920240" y="130809"/>
                  </a:lnTo>
                  <a:lnTo>
                    <a:pt x="1920240" y="654049"/>
                  </a:lnTo>
                  <a:lnTo>
                    <a:pt x="1909962" y="704964"/>
                  </a:lnTo>
                  <a:lnTo>
                    <a:pt x="1881933" y="746544"/>
                  </a:lnTo>
                  <a:lnTo>
                    <a:pt x="1840355" y="774579"/>
                  </a:lnTo>
                  <a:lnTo>
                    <a:pt x="1789429" y="784859"/>
                  </a:lnTo>
                  <a:lnTo>
                    <a:pt x="130810" y="784859"/>
                  </a:lnTo>
                  <a:lnTo>
                    <a:pt x="79884" y="774579"/>
                  </a:lnTo>
                  <a:lnTo>
                    <a:pt x="38306" y="746544"/>
                  </a:lnTo>
                  <a:lnTo>
                    <a:pt x="10277" y="704964"/>
                  </a:lnTo>
                  <a:lnTo>
                    <a:pt x="0" y="654049"/>
                  </a:lnTo>
                  <a:lnTo>
                    <a:pt x="0" y="130809"/>
                  </a:lnTo>
                  <a:close/>
                </a:path>
              </a:pathLst>
            </a:custGeom>
            <a:ln w="3810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119</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3761476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p:txBody>
          <a:bodyPr/>
          <a:lstStyle/>
          <a:p>
            <a:r>
              <a:rPr lang="en-US"/>
              <a:t>Time Stamps &amp; Time Zones</a:t>
            </a:r>
          </a:p>
        </p:txBody>
      </p:sp>
      <p:sp>
        <p:nvSpPr>
          <p:cNvPr id="3" name="TextBox 2">
            <a:extLst>
              <a:ext uri="{FF2B5EF4-FFF2-40B4-BE49-F238E27FC236}">
                <a16:creationId xmlns:a16="http://schemas.microsoft.com/office/drawing/2014/main" id="{1CF0EC7E-C57E-4D6D-8938-642E21E336EA}"/>
              </a:ext>
            </a:extLst>
          </p:cNvPr>
          <p:cNvSpPr txBox="1"/>
          <p:nvPr/>
        </p:nvSpPr>
        <p:spPr>
          <a:xfrm>
            <a:off x="457198" y="1169071"/>
            <a:ext cx="6126481" cy="1815882"/>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33333"/>
                </a:solidFill>
                <a:effectLst/>
                <a:uLnTx/>
                <a:uFillTx/>
                <a:latin typeface="Calibri"/>
                <a:ea typeface="+mn-ea"/>
                <a:cs typeface="+mn-cs"/>
              </a:rPr>
              <a:t>Time Zones: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33333"/>
                </a:solidFill>
                <a:effectLst/>
                <a:uLnTx/>
                <a:uFillTx/>
                <a:latin typeface="Calibri"/>
                <a:ea typeface="+mn-ea"/>
                <a:cs typeface="+mn-cs"/>
              </a:rPr>
              <a:t>Data will be provided in UTC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33333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33333"/>
                </a:solidFill>
                <a:effectLst/>
                <a:uLnTx/>
                <a:uFillTx/>
                <a:latin typeface="Calibri"/>
                <a:ea typeface="+mn-ea"/>
                <a:cs typeface="+mn-cs"/>
              </a:rPr>
              <a:t>Time Stamps: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33333"/>
                </a:solidFill>
                <a:effectLst/>
                <a:uLnTx/>
                <a:uFillTx/>
                <a:latin typeface="Calibri"/>
                <a:ea typeface="+mn-ea"/>
                <a:cs typeface="+mn-cs"/>
              </a:rPr>
              <a:t>Wrap data from first few hours of year back to the end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33333"/>
                </a:solidFill>
                <a:effectLst/>
                <a:uLnTx/>
                <a:uFillTx/>
                <a:latin typeface="Calibri"/>
                <a:ea typeface="+mn-ea"/>
                <a:cs typeface="+mn-cs"/>
              </a:rPr>
              <a:t>Creates a single, aligned 1 year worth of data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3333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333333"/>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4E10DBD-A36E-49A8-AC27-6D303E914F2F}"/>
              </a:ext>
            </a:extLst>
          </p:cNvPr>
          <p:cNvPicPr/>
          <p:nvPr/>
        </p:nvPicPr>
        <p:blipFill>
          <a:blip r:embed="rId3">
            <a:extLst>
              <a:ext uri="{28A0092B-C50C-407E-A947-70E740481C1C}">
                <a14:useLocalDpi xmlns:a14="http://schemas.microsoft.com/office/drawing/2010/main" val="0"/>
              </a:ext>
            </a:extLst>
          </a:blip>
          <a:stretch>
            <a:fillRect/>
          </a:stretch>
        </p:blipFill>
        <p:spPr>
          <a:xfrm>
            <a:off x="1409700" y="2846070"/>
            <a:ext cx="5943600" cy="1962150"/>
          </a:xfrm>
          <a:prstGeom prst="rect">
            <a:avLst/>
          </a:prstGeom>
        </p:spPr>
      </p:pic>
    </p:spTree>
    <p:extLst>
      <p:ext uri="{BB962C8B-B14F-4D97-AF65-F5344CB8AC3E}">
        <p14:creationId xmlns:p14="http://schemas.microsoft.com/office/powerpoint/2010/main" val="16772797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44623" y="143002"/>
            <a:ext cx="1962150" cy="482600"/>
          </a:xfrm>
          <a:prstGeom prst="rect">
            <a:avLst/>
          </a:prstGeom>
        </p:spPr>
        <p:txBody>
          <a:bodyPr vert="horz" wrap="square" lIns="0" tIns="12700" rIns="0" bIns="0" rtlCol="0">
            <a:spAutoFit/>
          </a:bodyPr>
          <a:lstStyle/>
          <a:p>
            <a:pPr marL="12700">
              <a:lnSpc>
                <a:spcPct val="100000"/>
              </a:lnSpc>
              <a:spcBef>
                <a:spcPts val="100"/>
              </a:spcBef>
            </a:pPr>
            <a:r>
              <a:rPr spc="-10" dirty="0"/>
              <a:t>Results</a:t>
            </a:r>
            <a:r>
              <a:rPr spc="-90" dirty="0"/>
              <a:t> </a:t>
            </a:r>
            <a:r>
              <a:rPr spc="-10" dirty="0"/>
              <a:t>page</a:t>
            </a:r>
          </a:p>
        </p:txBody>
      </p:sp>
      <p:sp>
        <p:nvSpPr>
          <p:cNvPr id="3" name="object 3"/>
          <p:cNvSpPr txBox="1"/>
          <p:nvPr/>
        </p:nvSpPr>
        <p:spPr>
          <a:xfrm>
            <a:off x="535940" y="1138554"/>
            <a:ext cx="4394200" cy="2366645"/>
          </a:xfrm>
          <a:prstGeom prst="rect">
            <a:avLst/>
          </a:prstGeom>
        </p:spPr>
        <p:txBody>
          <a:bodyPr vert="horz" wrap="square" lIns="0" tIns="12700" rIns="0" bIns="0" rtlCol="0">
            <a:spAutoFit/>
          </a:bodyPr>
          <a:lstStyle/>
          <a:p>
            <a:pPr marL="355600" marR="396875" lvl="0" indent="-343535" algn="l" defTabSz="914400" rtl="0" eaLnBrk="1" fontAlgn="auto" latinLnBrk="0" hangingPunct="1">
              <a:lnSpc>
                <a:spcPct val="100000"/>
              </a:lnSpc>
              <a:spcBef>
                <a:spcPts val="100"/>
              </a:spcBef>
              <a:spcAft>
                <a:spcPts val="0"/>
              </a:spcAft>
              <a:buClrTx/>
              <a:buSzTx/>
              <a:buFont typeface="Arial"/>
              <a:buChar char="•"/>
              <a:tabLst>
                <a:tab pos="355600" algn="l"/>
                <a:tab pos="356235" algn="l"/>
              </a:tabLst>
              <a:defRPr/>
            </a:pPr>
            <a:r>
              <a:rPr kumimoji="0" sz="2400" b="0" i="0" u="none" strike="noStrike" kern="1200" cap="none" spc="-5" normalizeH="0" baseline="0" noProof="0" dirty="0">
                <a:ln>
                  <a:noFill/>
                </a:ln>
                <a:solidFill>
                  <a:srgbClr val="333333"/>
                </a:solidFill>
                <a:effectLst/>
                <a:uLnTx/>
                <a:uFillTx/>
                <a:latin typeface="Calibri"/>
                <a:ea typeface="+mn-ea"/>
                <a:cs typeface="Calibri"/>
              </a:rPr>
              <a:t>Results</a:t>
            </a:r>
            <a:r>
              <a:rPr kumimoji="0" sz="2400" b="0" i="0" u="none" strike="noStrike" kern="1200" cap="none" spc="-40" normalizeH="0" baseline="0" noProof="0" dirty="0">
                <a:ln>
                  <a:noFill/>
                </a:ln>
                <a:solidFill>
                  <a:srgbClr val="333333"/>
                </a:solidFill>
                <a:effectLst/>
                <a:uLnTx/>
                <a:uFillTx/>
                <a:latin typeface="Calibri"/>
                <a:ea typeface="+mn-ea"/>
                <a:cs typeface="Calibri"/>
              </a:rPr>
              <a:t> </a:t>
            </a:r>
            <a:r>
              <a:rPr kumimoji="0" sz="2400" b="0" i="0" u="none" strike="noStrike" kern="1200" cap="none" spc="-10" normalizeH="0" baseline="0" noProof="0" dirty="0">
                <a:ln>
                  <a:noFill/>
                </a:ln>
                <a:solidFill>
                  <a:srgbClr val="333333"/>
                </a:solidFill>
                <a:effectLst/>
                <a:uLnTx/>
                <a:uFillTx/>
                <a:latin typeface="Calibri"/>
                <a:ea typeface="+mn-ea"/>
                <a:cs typeface="Calibri"/>
              </a:rPr>
              <a:t>show</a:t>
            </a:r>
            <a:r>
              <a:rPr kumimoji="0" sz="2400" b="0" i="0" u="none" strike="noStrike" kern="1200" cap="none" spc="-20"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user</a:t>
            </a:r>
            <a:r>
              <a:rPr kumimoji="0" sz="2400" b="0" i="0" u="none" strike="noStrike" kern="1200" cap="none" spc="-25" normalizeH="0" baseline="0" noProof="0" dirty="0">
                <a:ln>
                  <a:noFill/>
                </a:ln>
                <a:solidFill>
                  <a:srgbClr val="333333"/>
                </a:solidFill>
                <a:effectLst/>
                <a:uLnTx/>
                <a:uFillTx/>
                <a:latin typeface="Calibri"/>
                <a:ea typeface="+mn-ea"/>
                <a:cs typeface="Calibri"/>
              </a:rPr>
              <a:t> </a:t>
            </a:r>
            <a:r>
              <a:rPr kumimoji="0" sz="2400" b="0" i="0" u="none" strike="noStrike" kern="1200" cap="none" spc="0" normalizeH="0" baseline="0" noProof="0" dirty="0">
                <a:ln>
                  <a:noFill/>
                </a:ln>
                <a:solidFill>
                  <a:srgbClr val="333333"/>
                </a:solidFill>
                <a:effectLst/>
                <a:uLnTx/>
                <a:uFillTx/>
                <a:latin typeface="Calibri"/>
                <a:ea typeface="+mn-ea"/>
                <a:cs typeface="Calibri"/>
              </a:rPr>
              <a:t>inputs</a:t>
            </a:r>
            <a:r>
              <a:rPr kumimoji="0" sz="2400" b="0" i="0" u="none" strike="noStrike" kern="1200" cap="none" spc="-20"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plus </a:t>
            </a:r>
            <a:r>
              <a:rPr kumimoji="0" sz="2400" b="0" i="0" u="none" strike="noStrike" kern="1200" cap="none" spc="-525"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other</a:t>
            </a:r>
            <a:r>
              <a:rPr kumimoji="0" sz="2400" b="0" i="0" u="none" strike="noStrike" kern="1200" cap="none" spc="-10" normalizeH="0" baseline="0" noProof="0" dirty="0">
                <a:ln>
                  <a:noFill/>
                </a:ln>
                <a:solidFill>
                  <a:srgbClr val="333333"/>
                </a:solidFill>
                <a:effectLst/>
                <a:uLnTx/>
                <a:uFillTx/>
                <a:latin typeface="Calibri"/>
                <a:ea typeface="+mn-ea"/>
                <a:cs typeface="Calibri"/>
              </a:rPr>
              <a:t> </a:t>
            </a:r>
            <a:r>
              <a:rPr kumimoji="0" sz="2400" b="0" i="0" u="none" strike="noStrike" kern="1200" cap="none" spc="-15" normalizeH="0" baseline="0" noProof="0" dirty="0">
                <a:ln>
                  <a:noFill/>
                </a:ln>
                <a:solidFill>
                  <a:srgbClr val="333333"/>
                </a:solidFill>
                <a:effectLst/>
                <a:uLnTx/>
                <a:uFillTx/>
                <a:latin typeface="Calibri"/>
                <a:ea typeface="+mn-ea"/>
                <a:cs typeface="Calibri"/>
              </a:rPr>
              <a:t>default</a:t>
            </a:r>
            <a:r>
              <a:rPr kumimoji="0" sz="2400" b="0" i="0" u="none" strike="noStrike" kern="1200" cap="none" spc="-10" normalizeH="0" baseline="0" noProof="0" dirty="0">
                <a:ln>
                  <a:noFill/>
                </a:ln>
                <a:solidFill>
                  <a:srgbClr val="333333"/>
                </a:solidFill>
                <a:effectLst/>
                <a:uLnTx/>
                <a:uFillTx/>
                <a:latin typeface="Calibri"/>
                <a:ea typeface="+mn-ea"/>
                <a:cs typeface="Calibri"/>
              </a:rPr>
              <a:t> values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355600" marR="0" lvl="0" indent="-343535" algn="l" defTabSz="914400" rtl="0" eaLnBrk="1" fontAlgn="auto" latinLnBrk="0" hangingPunct="1">
              <a:lnSpc>
                <a:spcPct val="100000"/>
              </a:lnSpc>
              <a:spcBef>
                <a:spcPts val="575"/>
              </a:spcBef>
              <a:spcAft>
                <a:spcPts val="0"/>
              </a:spcAft>
              <a:buClrTx/>
              <a:buSzTx/>
              <a:buFont typeface="Arial"/>
              <a:buChar char="•"/>
              <a:tabLst>
                <a:tab pos="355600" algn="l"/>
                <a:tab pos="356235" algn="l"/>
              </a:tabLst>
              <a:defRPr/>
            </a:pPr>
            <a:r>
              <a:rPr kumimoji="0" sz="2400" b="0" i="0" u="none" strike="noStrike" kern="1200" cap="none" spc="0" normalizeH="0" baseline="0" noProof="0" dirty="0">
                <a:ln>
                  <a:noFill/>
                </a:ln>
                <a:solidFill>
                  <a:srgbClr val="333333"/>
                </a:solidFill>
                <a:effectLst/>
                <a:uLnTx/>
                <a:uFillTx/>
                <a:latin typeface="Calibri"/>
                <a:ea typeface="+mn-ea"/>
                <a:cs typeface="Calibri"/>
              </a:rPr>
              <a:t>All</a:t>
            </a:r>
            <a:r>
              <a:rPr kumimoji="0" sz="2400" b="0" i="0" u="none" strike="noStrike" kern="1200" cap="none" spc="-25" normalizeH="0" baseline="0" noProof="0" dirty="0">
                <a:ln>
                  <a:noFill/>
                </a:ln>
                <a:solidFill>
                  <a:srgbClr val="333333"/>
                </a:solidFill>
                <a:effectLst/>
                <a:uLnTx/>
                <a:uFillTx/>
                <a:latin typeface="Calibri"/>
                <a:ea typeface="+mn-ea"/>
                <a:cs typeface="Calibri"/>
              </a:rPr>
              <a:t> </a:t>
            </a:r>
            <a:r>
              <a:rPr kumimoji="0" sz="2400" b="0" i="0" u="none" strike="noStrike" kern="1200" cap="none" spc="-10" normalizeH="0" baseline="0" noProof="0" dirty="0">
                <a:ln>
                  <a:noFill/>
                </a:ln>
                <a:solidFill>
                  <a:srgbClr val="333333"/>
                </a:solidFill>
                <a:effectLst/>
                <a:uLnTx/>
                <a:uFillTx/>
                <a:latin typeface="Calibri"/>
                <a:ea typeface="+mn-ea"/>
                <a:cs typeface="Calibri"/>
              </a:rPr>
              <a:t>values</a:t>
            </a:r>
            <a:r>
              <a:rPr kumimoji="0" sz="2400" b="0" i="0" u="none" strike="noStrike" kern="1200" cap="none" spc="0" normalizeH="0" baseline="0" noProof="0" dirty="0">
                <a:ln>
                  <a:noFill/>
                </a:ln>
                <a:solidFill>
                  <a:srgbClr val="333333"/>
                </a:solidFill>
                <a:effectLst/>
                <a:uLnTx/>
                <a:uFillTx/>
                <a:latin typeface="Calibri"/>
                <a:ea typeface="+mn-ea"/>
                <a:cs typeface="Calibri"/>
              </a:rPr>
              <a:t> </a:t>
            </a:r>
            <a:r>
              <a:rPr kumimoji="0" sz="2400" b="0" i="0" u="none" strike="noStrike" kern="1200" cap="none" spc="-20" normalizeH="0" baseline="0" noProof="0" dirty="0">
                <a:ln>
                  <a:noFill/>
                </a:ln>
                <a:solidFill>
                  <a:srgbClr val="333333"/>
                </a:solidFill>
                <a:effectLst/>
                <a:uLnTx/>
                <a:uFillTx/>
                <a:latin typeface="Calibri"/>
                <a:ea typeface="+mn-ea"/>
                <a:cs typeface="Calibri"/>
              </a:rPr>
              <a:t>may </a:t>
            </a:r>
            <a:r>
              <a:rPr kumimoji="0" sz="2400" b="0" i="0" u="none" strike="noStrike" kern="1200" cap="none" spc="-5" normalizeH="0" baseline="0" noProof="0" dirty="0">
                <a:ln>
                  <a:noFill/>
                </a:ln>
                <a:solidFill>
                  <a:srgbClr val="333333"/>
                </a:solidFill>
                <a:effectLst/>
                <a:uLnTx/>
                <a:uFillTx/>
                <a:latin typeface="Calibri"/>
                <a:ea typeface="+mn-ea"/>
                <a:cs typeface="Calibri"/>
              </a:rPr>
              <a:t>be</a:t>
            </a:r>
            <a:r>
              <a:rPr kumimoji="0" sz="2400" b="0" i="0" u="none" strike="noStrike" kern="1200" cap="none" spc="-10"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edited</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355600" marR="5080" lvl="0" indent="-343535" algn="l" defTabSz="914400" rtl="0" eaLnBrk="1" fontAlgn="auto" latinLnBrk="0" hangingPunct="1">
              <a:lnSpc>
                <a:spcPct val="100000"/>
              </a:lnSpc>
              <a:spcBef>
                <a:spcPts val="580"/>
              </a:spcBef>
              <a:spcAft>
                <a:spcPts val="0"/>
              </a:spcAft>
              <a:buClrTx/>
              <a:buSzTx/>
              <a:buFont typeface="Arial"/>
              <a:buChar char="•"/>
              <a:tabLst>
                <a:tab pos="355600" algn="l"/>
                <a:tab pos="356235" algn="l"/>
              </a:tabLst>
              <a:defRPr/>
            </a:pPr>
            <a:r>
              <a:rPr kumimoji="0" sz="2400" b="0" i="0" u="none" strike="noStrike" kern="1200" cap="none" spc="-5" normalizeH="0" baseline="0" noProof="0" dirty="0">
                <a:ln>
                  <a:noFill/>
                </a:ln>
                <a:solidFill>
                  <a:srgbClr val="333333"/>
                </a:solidFill>
                <a:effectLst/>
                <a:uLnTx/>
                <a:uFillTx/>
                <a:latin typeface="Calibri"/>
                <a:ea typeface="+mn-ea"/>
                <a:cs typeface="Calibri"/>
              </a:rPr>
              <a:t>Question </a:t>
            </a:r>
            <a:r>
              <a:rPr kumimoji="0" sz="2400" b="0" i="0" u="none" strike="noStrike" kern="1200" cap="none" spc="0" normalizeH="0" baseline="0" noProof="0" dirty="0">
                <a:ln>
                  <a:noFill/>
                </a:ln>
                <a:solidFill>
                  <a:srgbClr val="333333"/>
                </a:solidFill>
                <a:effectLst/>
                <a:uLnTx/>
                <a:uFillTx/>
                <a:latin typeface="Calibri"/>
                <a:ea typeface="+mn-ea"/>
                <a:cs typeface="Calibri"/>
              </a:rPr>
              <a:t>mark </a:t>
            </a:r>
            <a:r>
              <a:rPr kumimoji="0" sz="2400" b="0" i="0" u="none" strike="noStrike" kern="1200" cap="none" spc="-10" normalizeH="0" baseline="0" noProof="0" dirty="0">
                <a:ln>
                  <a:noFill/>
                </a:ln>
                <a:solidFill>
                  <a:srgbClr val="333333"/>
                </a:solidFill>
                <a:effectLst/>
                <a:uLnTx/>
                <a:uFillTx/>
                <a:latin typeface="Calibri"/>
                <a:ea typeface="+mn-ea"/>
                <a:cs typeface="Calibri"/>
              </a:rPr>
              <a:t>icon </a:t>
            </a:r>
            <a:r>
              <a:rPr kumimoji="0" sz="2400" b="0" i="0" u="none" strike="noStrike" kern="1200" cap="none" spc="-5" normalizeH="0" baseline="0" noProof="0" dirty="0">
                <a:ln>
                  <a:noFill/>
                </a:ln>
                <a:solidFill>
                  <a:srgbClr val="333333"/>
                </a:solidFill>
                <a:effectLst/>
                <a:uLnTx/>
                <a:uFillTx/>
                <a:latin typeface="Calibri"/>
                <a:ea typeface="+mn-ea"/>
                <a:cs typeface="Calibri"/>
              </a:rPr>
              <a:t>on results </a:t>
            </a:r>
            <a:r>
              <a:rPr kumimoji="0" sz="2400" b="0" i="0" u="none" strike="noStrike" kern="1200" cap="none" spc="0" normalizeH="0" baseline="0" noProof="0" dirty="0">
                <a:ln>
                  <a:noFill/>
                </a:ln>
                <a:solidFill>
                  <a:srgbClr val="333333"/>
                </a:solidFill>
                <a:effectLst/>
                <a:uLnTx/>
                <a:uFillTx/>
                <a:latin typeface="Calibri"/>
                <a:ea typeface="+mn-ea"/>
                <a:cs typeface="Calibri"/>
              </a:rPr>
              <a:t> </a:t>
            </a:r>
            <a:r>
              <a:rPr kumimoji="0" sz="2400" b="0" i="0" u="none" strike="noStrike" kern="1200" cap="none" spc="-10" normalizeH="0" baseline="0" noProof="0" dirty="0">
                <a:ln>
                  <a:noFill/>
                </a:ln>
                <a:solidFill>
                  <a:srgbClr val="333333"/>
                </a:solidFill>
                <a:effectLst/>
                <a:uLnTx/>
                <a:uFillTx/>
                <a:latin typeface="Calibri"/>
                <a:ea typeface="+mn-ea"/>
                <a:cs typeface="Calibri"/>
              </a:rPr>
              <a:t>page indicates more information </a:t>
            </a:r>
            <a:r>
              <a:rPr kumimoji="0" sz="2400" b="0" i="0" u="none" strike="noStrike" kern="1200" cap="none" spc="-530" normalizeH="0" baseline="0" noProof="0" dirty="0">
                <a:ln>
                  <a:noFill/>
                </a:ln>
                <a:solidFill>
                  <a:srgbClr val="333333"/>
                </a:solidFill>
                <a:effectLst/>
                <a:uLnTx/>
                <a:uFillTx/>
                <a:latin typeface="Calibri"/>
                <a:ea typeface="+mn-ea"/>
                <a:cs typeface="Calibri"/>
              </a:rPr>
              <a:t> </a:t>
            </a:r>
            <a:r>
              <a:rPr kumimoji="0" sz="2400" b="0" i="0" u="none" strike="noStrike" kern="1200" cap="none" spc="0" normalizeH="0" baseline="0" noProof="0" dirty="0">
                <a:ln>
                  <a:noFill/>
                </a:ln>
                <a:solidFill>
                  <a:srgbClr val="333333"/>
                </a:solidFill>
                <a:effectLst/>
                <a:uLnTx/>
                <a:uFillTx/>
                <a:latin typeface="Calibri"/>
                <a:ea typeface="+mn-ea"/>
                <a:cs typeface="Calibri"/>
              </a:rPr>
              <a:t>is</a:t>
            </a:r>
            <a:r>
              <a:rPr kumimoji="0" sz="2400" b="0" i="0" u="none" strike="noStrike" kern="1200" cap="none" spc="-5" normalizeH="0" baseline="0" noProof="0" dirty="0">
                <a:ln>
                  <a:noFill/>
                </a:ln>
                <a:solidFill>
                  <a:srgbClr val="333333"/>
                </a:solidFill>
                <a:effectLst/>
                <a:uLnTx/>
                <a:uFillTx/>
                <a:latin typeface="Calibri"/>
                <a:ea typeface="+mn-ea"/>
                <a:cs typeface="Calibri"/>
              </a:rPr>
              <a:t> </a:t>
            </a:r>
            <a:r>
              <a:rPr kumimoji="0" sz="2400" b="0" i="0" u="none" strike="noStrike" kern="1200" cap="none" spc="-10" normalizeH="0" baseline="0" noProof="0" dirty="0">
                <a:ln>
                  <a:noFill/>
                </a:ln>
                <a:solidFill>
                  <a:srgbClr val="333333"/>
                </a:solidFill>
                <a:effectLst/>
                <a:uLnTx/>
                <a:uFillTx/>
                <a:latin typeface="Calibri"/>
                <a:ea typeface="+mn-ea"/>
                <a:cs typeface="Calibri"/>
              </a:rPr>
              <a:t>available</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2333222" y="39623"/>
            <a:ext cx="6786245" cy="5030470"/>
            <a:chOff x="2333222" y="39623"/>
            <a:chExt cx="6786245" cy="5030470"/>
          </a:xfrm>
        </p:grpSpPr>
        <p:pic>
          <p:nvPicPr>
            <p:cNvPr id="5" name="object 5"/>
            <p:cNvPicPr/>
            <p:nvPr/>
          </p:nvPicPr>
          <p:blipFill>
            <a:blip r:embed="rId2" cstate="print"/>
            <a:stretch>
              <a:fillRect/>
            </a:stretch>
          </p:blipFill>
          <p:spPr>
            <a:xfrm>
              <a:off x="4873752" y="39623"/>
              <a:ext cx="4245102" cy="4874514"/>
            </a:xfrm>
            <a:prstGeom prst="rect">
              <a:avLst/>
            </a:prstGeom>
          </p:spPr>
        </p:pic>
        <p:sp>
          <p:nvSpPr>
            <p:cNvPr id="6" name="object 6"/>
            <p:cNvSpPr/>
            <p:nvPr/>
          </p:nvSpPr>
          <p:spPr>
            <a:xfrm>
              <a:off x="7716774" y="646937"/>
              <a:ext cx="1301750" cy="4061460"/>
            </a:xfrm>
            <a:custGeom>
              <a:avLst/>
              <a:gdLst/>
              <a:ahLst/>
              <a:cxnLst/>
              <a:rect l="l" t="t" r="r" b="b"/>
              <a:pathLst>
                <a:path w="1301750" h="4061460">
                  <a:moveTo>
                    <a:pt x="0" y="216915"/>
                  </a:moveTo>
                  <a:lnTo>
                    <a:pt x="5730" y="167191"/>
                  </a:lnTo>
                  <a:lnTo>
                    <a:pt x="22054" y="121538"/>
                  </a:lnTo>
                  <a:lnTo>
                    <a:pt x="47666" y="81262"/>
                  </a:lnTo>
                  <a:lnTo>
                    <a:pt x="81262" y="47666"/>
                  </a:lnTo>
                  <a:lnTo>
                    <a:pt x="121538" y="22054"/>
                  </a:lnTo>
                  <a:lnTo>
                    <a:pt x="167191" y="5730"/>
                  </a:lnTo>
                  <a:lnTo>
                    <a:pt x="216916" y="0"/>
                  </a:lnTo>
                  <a:lnTo>
                    <a:pt x="1084579" y="0"/>
                  </a:lnTo>
                  <a:lnTo>
                    <a:pt x="1134304" y="5730"/>
                  </a:lnTo>
                  <a:lnTo>
                    <a:pt x="1179957" y="22054"/>
                  </a:lnTo>
                  <a:lnTo>
                    <a:pt x="1220233" y="47666"/>
                  </a:lnTo>
                  <a:lnTo>
                    <a:pt x="1253829" y="81262"/>
                  </a:lnTo>
                  <a:lnTo>
                    <a:pt x="1279441" y="121538"/>
                  </a:lnTo>
                  <a:lnTo>
                    <a:pt x="1295765" y="167191"/>
                  </a:lnTo>
                  <a:lnTo>
                    <a:pt x="1301496" y="216915"/>
                  </a:lnTo>
                  <a:lnTo>
                    <a:pt x="1301496" y="3844544"/>
                  </a:lnTo>
                  <a:lnTo>
                    <a:pt x="1295765" y="3894280"/>
                  </a:lnTo>
                  <a:lnTo>
                    <a:pt x="1279441" y="3939938"/>
                  </a:lnTo>
                  <a:lnTo>
                    <a:pt x="1253829" y="3980213"/>
                  </a:lnTo>
                  <a:lnTo>
                    <a:pt x="1220233" y="4013805"/>
                  </a:lnTo>
                  <a:lnTo>
                    <a:pt x="1179957" y="4039412"/>
                  </a:lnTo>
                  <a:lnTo>
                    <a:pt x="1134304" y="4055731"/>
                  </a:lnTo>
                  <a:lnTo>
                    <a:pt x="1084579" y="4061460"/>
                  </a:lnTo>
                  <a:lnTo>
                    <a:pt x="216916" y="4061460"/>
                  </a:lnTo>
                  <a:lnTo>
                    <a:pt x="167191" y="4055731"/>
                  </a:lnTo>
                  <a:lnTo>
                    <a:pt x="121538" y="4039412"/>
                  </a:lnTo>
                  <a:lnTo>
                    <a:pt x="81262" y="4013805"/>
                  </a:lnTo>
                  <a:lnTo>
                    <a:pt x="47666" y="3980213"/>
                  </a:lnTo>
                  <a:lnTo>
                    <a:pt x="22054" y="3939938"/>
                  </a:lnTo>
                  <a:lnTo>
                    <a:pt x="5730" y="3894280"/>
                  </a:lnTo>
                  <a:lnTo>
                    <a:pt x="0" y="3844544"/>
                  </a:lnTo>
                  <a:lnTo>
                    <a:pt x="0" y="216915"/>
                  </a:lnTo>
                  <a:close/>
                </a:path>
              </a:pathLst>
            </a:custGeom>
            <a:ln w="28575">
              <a:solidFill>
                <a:srgbClr val="00A3E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7" name="object 7"/>
            <p:cNvPicPr/>
            <p:nvPr/>
          </p:nvPicPr>
          <p:blipFill>
            <a:blip r:embed="rId3" cstate="print"/>
            <a:stretch>
              <a:fillRect/>
            </a:stretch>
          </p:blipFill>
          <p:spPr>
            <a:xfrm>
              <a:off x="2333222" y="3227796"/>
              <a:ext cx="2350813" cy="1841832"/>
            </a:xfrm>
            <a:prstGeom prst="rect">
              <a:avLst/>
            </a:prstGeom>
          </p:spPr>
        </p:pic>
        <p:pic>
          <p:nvPicPr>
            <p:cNvPr id="8" name="object 8"/>
            <p:cNvPicPr/>
            <p:nvPr/>
          </p:nvPicPr>
          <p:blipFill>
            <a:blip r:embed="rId4" cstate="print"/>
            <a:stretch>
              <a:fillRect/>
            </a:stretch>
          </p:blipFill>
          <p:spPr>
            <a:xfrm>
              <a:off x="3970020" y="3265970"/>
              <a:ext cx="390131" cy="400773"/>
            </a:xfrm>
            <a:prstGeom prst="rect">
              <a:avLst/>
            </a:prstGeom>
          </p:spPr>
        </p:pic>
        <p:sp>
          <p:nvSpPr>
            <p:cNvPr id="9" name="object 9"/>
            <p:cNvSpPr/>
            <p:nvPr/>
          </p:nvSpPr>
          <p:spPr>
            <a:xfrm>
              <a:off x="4027170" y="3300221"/>
              <a:ext cx="280670" cy="291465"/>
            </a:xfrm>
            <a:custGeom>
              <a:avLst/>
              <a:gdLst/>
              <a:ahLst/>
              <a:cxnLst/>
              <a:rect l="l" t="t" r="r" b="b"/>
              <a:pathLst>
                <a:path w="280670" h="291464">
                  <a:moveTo>
                    <a:pt x="0" y="145541"/>
                  </a:moveTo>
                  <a:lnTo>
                    <a:pt x="7144" y="99535"/>
                  </a:lnTo>
                  <a:lnTo>
                    <a:pt x="27041" y="59582"/>
                  </a:lnTo>
                  <a:lnTo>
                    <a:pt x="57387" y="28078"/>
                  </a:lnTo>
                  <a:lnTo>
                    <a:pt x="95877" y="7418"/>
                  </a:lnTo>
                  <a:lnTo>
                    <a:pt x="140207" y="0"/>
                  </a:lnTo>
                  <a:lnTo>
                    <a:pt x="184538" y="7418"/>
                  </a:lnTo>
                  <a:lnTo>
                    <a:pt x="223028" y="28078"/>
                  </a:lnTo>
                  <a:lnTo>
                    <a:pt x="253374" y="59582"/>
                  </a:lnTo>
                  <a:lnTo>
                    <a:pt x="273271" y="99535"/>
                  </a:lnTo>
                  <a:lnTo>
                    <a:pt x="280415" y="145541"/>
                  </a:lnTo>
                  <a:lnTo>
                    <a:pt x="273271" y="191548"/>
                  </a:lnTo>
                  <a:lnTo>
                    <a:pt x="253374" y="231501"/>
                  </a:lnTo>
                  <a:lnTo>
                    <a:pt x="223028" y="263005"/>
                  </a:lnTo>
                  <a:lnTo>
                    <a:pt x="184538" y="283665"/>
                  </a:lnTo>
                  <a:lnTo>
                    <a:pt x="140207" y="291083"/>
                  </a:lnTo>
                  <a:lnTo>
                    <a:pt x="95877" y="283665"/>
                  </a:lnTo>
                  <a:lnTo>
                    <a:pt x="57387" y="263005"/>
                  </a:lnTo>
                  <a:lnTo>
                    <a:pt x="27041" y="231501"/>
                  </a:lnTo>
                  <a:lnTo>
                    <a:pt x="7144" y="191548"/>
                  </a:lnTo>
                  <a:lnTo>
                    <a:pt x="0" y="145541"/>
                  </a:lnTo>
                  <a:close/>
                </a:path>
              </a:pathLst>
            </a:custGeom>
            <a:ln w="28575">
              <a:solidFill>
                <a:srgbClr val="0077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120</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11792248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44623" y="143002"/>
            <a:ext cx="1962150" cy="482600"/>
          </a:xfrm>
          <a:prstGeom prst="rect">
            <a:avLst/>
          </a:prstGeom>
        </p:spPr>
        <p:txBody>
          <a:bodyPr vert="horz" wrap="square" lIns="0" tIns="12700" rIns="0" bIns="0" rtlCol="0">
            <a:spAutoFit/>
          </a:bodyPr>
          <a:lstStyle/>
          <a:p>
            <a:pPr marL="12700">
              <a:lnSpc>
                <a:spcPct val="100000"/>
              </a:lnSpc>
              <a:spcBef>
                <a:spcPts val="100"/>
              </a:spcBef>
            </a:pPr>
            <a:r>
              <a:rPr spc="-10" dirty="0"/>
              <a:t>Results</a:t>
            </a:r>
            <a:r>
              <a:rPr spc="-90" dirty="0"/>
              <a:t> </a:t>
            </a:r>
            <a:r>
              <a:rPr spc="-10" dirty="0"/>
              <a:t>page</a:t>
            </a:r>
          </a:p>
        </p:txBody>
      </p:sp>
      <p:sp>
        <p:nvSpPr>
          <p:cNvPr id="3" name="object 3"/>
          <p:cNvSpPr txBox="1"/>
          <p:nvPr/>
        </p:nvSpPr>
        <p:spPr>
          <a:xfrm>
            <a:off x="535940" y="1138554"/>
            <a:ext cx="2860675" cy="756920"/>
          </a:xfrm>
          <a:prstGeom prst="rect">
            <a:avLst/>
          </a:prstGeom>
        </p:spPr>
        <p:txBody>
          <a:bodyPr vert="horz" wrap="square" lIns="0" tIns="12700" rIns="0" bIns="0" rtlCol="0">
            <a:spAutoFit/>
          </a:bodyPr>
          <a:lstStyle/>
          <a:p>
            <a:pPr marL="355600" marR="5080" lvl="0" indent="-343535" algn="l" defTabSz="914400" rtl="0" eaLnBrk="1" fontAlgn="auto" latinLnBrk="0" hangingPunct="1">
              <a:lnSpc>
                <a:spcPct val="100000"/>
              </a:lnSpc>
              <a:spcBef>
                <a:spcPts val="100"/>
              </a:spcBef>
              <a:spcAft>
                <a:spcPts val="0"/>
              </a:spcAft>
              <a:buClrTx/>
              <a:buSzTx/>
              <a:buFont typeface="Arial"/>
              <a:buChar char="•"/>
              <a:tabLst>
                <a:tab pos="355600" algn="l"/>
                <a:tab pos="356235" algn="l"/>
              </a:tabLst>
              <a:defRPr/>
            </a:pPr>
            <a:r>
              <a:rPr kumimoji="0" sz="2400" b="0" i="0" u="none" strike="noStrike" kern="1200" cap="none" spc="-35" normalizeH="0" baseline="0" noProof="0" dirty="0">
                <a:ln>
                  <a:noFill/>
                </a:ln>
                <a:solidFill>
                  <a:srgbClr val="333333"/>
                </a:solidFill>
                <a:effectLst/>
                <a:uLnTx/>
                <a:uFillTx/>
                <a:latin typeface="Calibri"/>
                <a:ea typeface="+mn-ea"/>
                <a:cs typeface="Calibri"/>
              </a:rPr>
              <a:t>Tooltips</a:t>
            </a:r>
            <a:r>
              <a:rPr kumimoji="0" sz="2400" b="0" i="0" u="none" strike="noStrike" kern="1200" cap="none" spc="-40" normalizeH="0" baseline="0" noProof="0" dirty="0">
                <a:ln>
                  <a:noFill/>
                </a:ln>
                <a:solidFill>
                  <a:srgbClr val="333333"/>
                </a:solidFill>
                <a:effectLst/>
                <a:uLnTx/>
                <a:uFillTx/>
                <a:latin typeface="Calibri"/>
                <a:ea typeface="+mn-ea"/>
                <a:cs typeface="Calibri"/>
              </a:rPr>
              <a:t> </a:t>
            </a:r>
            <a:r>
              <a:rPr kumimoji="0" sz="2400" b="0" i="0" u="none" strike="noStrike" kern="1200" cap="none" spc="0" normalizeH="0" baseline="0" noProof="0" dirty="0">
                <a:ln>
                  <a:noFill/>
                </a:ln>
                <a:solidFill>
                  <a:srgbClr val="333333"/>
                </a:solidFill>
                <a:effectLst/>
                <a:uLnTx/>
                <a:uFillTx/>
                <a:latin typeface="Calibri"/>
                <a:ea typeface="+mn-ea"/>
                <a:cs typeface="Calibri"/>
              </a:rPr>
              <a:t>add</a:t>
            </a:r>
            <a:r>
              <a:rPr kumimoji="0" sz="2400" b="0" i="0" u="none" strike="noStrike" kern="1200" cap="none" spc="-45" normalizeH="0" baseline="0" noProof="0" dirty="0">
                <a:ln>
                  <a:noFill/>
                </a:ln>
                <a:solidFill>
                  <a:srgbClr val="333333"/>
                </a:solidFill>
                <a:effectLst/>
                <a:uLnTx/>
                <a:uFillTx/>
                <a:latin typeface="Calibri"/>
                <a:ea typeface="+mn-ea"/>
                <a:cs typeface="Calibri"/>
              </a:rPr>
              <a:t> </a:t>
            </a:r>
            <a:r>
              <a:rPr kumimoji="0" sz="2400" b="0" i="0" u="none" strike="noStrike" kern="1200" cap="none" spc="-15" normalizeH="0" baseline="0" noProof="0" dirty="0">
                <a:ln>
                  <a:noFill/>
                </a:ln>
                <a:solidFill>
                  <a:srgbClr val="333333"/>
                </a:solidFill>
                <a:effectLst/>
                <a:uLnTx/>
                <a:uFillTx/>
                <a:latin typeface="Calibri"/>
                <a:ea typeface="+mn-ea"/>
                <a:cs typeface="Calibri"/>
              </a:rPr>
              <a:t>context </a:t>
            </a:r>
            <a:r>
              <a:rPr kumimoji="0" sz="2400" b="0" i="0" u="none" strike="noStrike" kern="1200" cap="none" spc="-525" normalizeH="0" baseline="0" noProof="0" dirty="0">
                <a:ln>
                  <a:noFill/>
                </a:ln>
                <a:solidFill>
                  <a:srgbClr val="333333"/>
                </a:solidFill>
                <a:effectLst/>
                <a:uLnTx/>
                <a:uFillTx/>
                <a:latin typeface="Calibri"/>
                <a:ea typeface="+mn-ea"/>
                <a:cs typeface="Calibri"/>
              </a:rPr>
              <a:t> </a:t>
            </a:r>
            <a:r>
              <a:rPr kumimoji="0" sz="2400" b="0" i="0" u="none" strike="noStrike" kern="1200" cap="none" spc="0" normalizeH="0" baseline="0" noProof="0" dirty="0">
                <a:ln>
                  <a:noFill/>
                </a:ln>
                <a:solidFill>
                  <a:srgbClr val="333333"/>
                </a:solidFill>
                <a:effectLst/>
                <a:uLnTx/>
                <a:uFillTx/>
                <a:latin typeface="Calibri"/>
                <a:ea typeface="+mn-ea"/>
                <a:cs typeface="Calibri"/>
              </a:rPr>
              <a:t>and</a:t>
            </a:r>
            <a:r>
              <a:rPr kumimoji="0" sz="2400" b="0" i="0" u="none" strike="noStrike" kern="1200" cap="none" spc="-15"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clarification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4572000" y="1277111"/>
            <a:ext cx="3622548" cy="3293364"/>
          </a:xfrm>
          <a:prstGeom prst="rect">
            <a:avLst/>
          </a:prstGeom>
        </p:spPr>
      </p:pic>
      <p:grpSp>
        <p:nvGrpSpPr>
          <p:cNvPr id="5" name="object 5"/>
          <p:cNvGrpSpPr/>
          <p:nvPr/>
        </p:nvGrpSpPr>
        <p:grpSpPr>
          <a:xfrm>
            <a:off x="1081990" y="2311845"/>
            <a:ext cx="2287270" cy="1147445"/>
            <a:chOff x="1081990" y="2311845"/>
            <a:chExt cx="2287270" cy="1147445"/>
          </a:xfrm>
        </p:grpSpPr>
        <p:pic>
          <p:nvPicPr>
            <p:cNvPr id="6" name="object 6"/>
            <p:cNvPicPr/>
            <p:nvPr/>
          </p:nvPicPr>
          <p:blipFill>
            <a:blip r:embed="rId3" cstate="print"/>
            <a:stretch>
              <a:fillRect/>
            </a:stretch>
          </p:blipFill>
          <p:spPr>
            <a:xfrm>
              <a:off x="1081990" y="2311845"/>
              <a:ext cx="2286861" cy="1146934"/>
            </a:xfrm>
            <a:prstGeom prst="rect">
              <a:avLst/>
            </a:prstGeom>
          </p:spPr>
        </p:pic>
        <p:pic>
          <p:nvPicPr>
            <p:cNvPr id="7" name="object 7"/>
            <p:cNvPicPr/>
            <p:nvPr/>
          </p:nvPicPr>
          <p:blipFill>
            <a:blip r:embed="rId4" cstate="print"/>
            <a:stretch>
              <a:fillRect/>
            </a:stretch>
          </p:blipFill>
          <p:spPr>
            <a:xfrm>
              <a:off x="2884932" y="2349957"/>
              <a:ext cx="390131" cy="384098"/>
            </a:xfrm>
            <a:prstGeom prst="rect">
              <a:avLst/>
            </a:prstGeom>
          </p:spPr>
        </p:pic>
        <p:sp>
          <p:nvSpPr>
            <p:cNvPr id="8" name="object 8"/>
            <p:cNvSpPr/>
            <p:nvPr/>
          </p:nvSpPr>
          <p:spPr>
            <a:xfrm>
              <a:off x="2942082" y="2384297"/>
              <a:ext cx="280670" cy="274320"/>
            </a:xfrm>
            <a:custGeom>
              <a:avLst/>
              <a:gdLst/>
              <a:ahLst/>
              <a:cxnLst/>
              <a:rect l="l" t="t" r="r" b="b"/>
              <a:pathLst>
                <a:path w="280669" h="274319">
                  <a:moveTo>
                    <a:pt x="0" y="137159"/>
                  </a:moveTo>
                  <a:lnTo>
                    <a:pt x="7144" y="93829"/>
                  </a:lnTo>
                  <a:lnTo>
                    <a:pt x="27041" y="56180"/>
                  </a:lnTo>
                  <a:lnTo>
                    <a:pt x="57387" y="26481"/>
                  </a:lnTo>
                  <a:lnTo>
                    <a:pt x="95877" y="6998"/>
                  </a:lnTo>
                  <a:lnTo>
                    <a:pt x="140207" y="0"/>
                  </a:lnTo>
                  <a:lnTo>
                    <a:pt x="184538" y="6998"/>
                  </a:lnTo>
                  <a:lnTo>
                    <a:pt x="223028" y="26481"/>
                  </a:lnTo>
                  <a:lnTo>
                    <a:pt x="253374" y="56180"/>
                  </a:lnTo>
                  <a:lnTo>
                    <a:pt x="273271" y="93829"/>
                  </a:lnTo>
                  <a:lnTo>
                    <a:pt x="280416" y="137159"/>
                  </a:lnTo>
                  <a:lnTo>
                    <a:pt x="273271" y="180490"/>
                  </a:lnTo>
                  <a:lnTo>
                    <a:pt x="253374" y="218139"/>
                  </a:lnTo>
                  <a:lnTo>
                    <a:pt x="223028" y="247838"/>
                  </a:lnTo>
                  <a:lnTo>
                    <a:pt x="184538" y="267321"/>
                  </a:lnTo>
                  <a:lnTo>
                    <a:pt x="140207" y="274319"/>
                  </a:lnTo>
                  <a:lnTo>
                    <a:pt x="95877" y="267321"/>
                  </a:lnTo>
                  <a:lnTo>
                    <a:pt x="57387" y="247838"/>
                  </a:lnTo>
                  <a:lnTo>
                    <a:pt x="27041" y="218139"/>
                  </a:lnTo>
                  <a:lnTo>
                    <a:pt x="7144" y="180490"/>
                  </a:lnTo>
                  <a:lnTo>
                    <a:pt x="0" y="137159"/>
                  </a:lnTo>
                  <a:close/>
                </a:path>
              </a:pathLst>
            </a:custGeom>
            <a:ln w="28575">
              <a:solidFill>
                <a:srgbClr val="0077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121</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24598790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44623" y="143002"/>
            <a:ext cx="1962150" cy="482600"/>
          </a:xfrm>
          <a:prstGeom prst="rect">
            <a:avLst/>
          </a:prstGeom>
        </p:spPr>
        <p:txBody>
          <a:bodyPr vert="horz" wrap="square" lIns="0" tIns="12700" rIns="0" bIns="0" rtlCol="0">
            <a:spAutoFit/>
          </a:bodyPr>
          <a:lstStyle/>
          <a:p>
            <a:pPr marL="12700">
              <a:lnSpc>
                <a:spcPct val="100000"/>
              </a:lnSpc>
              <a:spcBef>
                <a:spcPts val="100"/>
              </a:spcBef>
            </a:pPr>
            <a:r>
              <a:rPr spc="-10" dirty="0"/>
              <a:t>Results</a:t>
            </a:r>
            <a:r>
              <a:rPr spc="-90" dirty="0"/>
              <a:t> </a:t>
            </a:r>
            <a:r>
              <a:rPr spc="-10" dirty="0"/>
              <a:t>page</a:t>
            </a:r>
          </a:p>
        </p:txBody>
      </p:sp>
      <p:sp>
        <p:nvSpPr>
          <p:cNvPr id="3" name="object 3"/>
          <p:cNvSpPr txBox="1"/>
          <p:nvPr/>
        </p:nvSpPr>
        <p:spPr>
          <a:xfrm>
            <a:off x="535940" y="1094994"/>
            <a:ext cx="4257675" cy="2659380"/>
          </a:xfrm>
          <a:prstGeom prst="rect">
            <a:avLst/>
          </a:prstGeom>
        </p:spPr>
        <p:txBody>
          <a:bodyPr vert="horz" wrap="square" lIns="0" tIns="12700" rIns="0" bIns="0" rtlCol="0">
            <a:spAutoFit/>
          </a:bodyPr>
          <a:lstStyle/>
          <a:p>
            <a:pPr marL="355600" marR="211454" lvl="0" indent="-343535" algn="l" defTabSz="914400" rtl="0" eaLnBrk="1" fontAlgn="auto" latinLnBrk="0" hangingPunct="1">
              <a:lnSpc>
                <a:spcPct val="100000"/>
              </a:lnSpc>
              <a:spcBef>
                <a:spcPts val="100"/>
              </a:spcBef>
              <a:spcAft>
                <a:spcPts val="0"/>
              </a:spcAft>
              <a:buClrTx/>
              <a:buSzTx/>
              <a:buFont typeface="Arial"/>
              <a:buChar char="•"/>
              <a:tabLst>
                <a:tab pos="355600" algn="l"/>
                <a:tab pos="356235" algn="l"/>
              </a:tabLst>
              <a:defRPr/>
            </a:pPr>
            <a:r>
              <a:rPr kumimoji="0" sz="2400" b="0" i="0" u="none" strike="noStrike" kern="1200" cap="none" spc="-5" normalizeH="0" baseline="0" noProof="0" dirty="0">
                <a:ln>
                  <a:noFill/>
                </a:ln>
                <a:solidFill>
                  <a:srgbClr val="333333"/>
                </a:solidFill>
                <a:effectLst/>
                <a:uLnTx/>
                <a:uFillTx/>
                <a:latin typeface="Calibri"/>
                <a:ea typeface="+mn-ea"/>
                <a:cs typeface="Calibri"/>
              </a:rPr>
              <a:t>Load </a:t>
            </a:r>
            <a:r>
              <a:rPr kumimoji="0" sz="2400" b="0" i="0" u="none" strike="noStrike" kern="1200" cap="none" spc="-10" normalizeH="0" baseline="0" noProof="0" dirty="0">
                <a:ln>
                  <a:noFill/>
                </a:ln>
                <a:solidFill>
                  <a:srgbClr val="333333"/>
                </a:solidFill>
                <a:effectLst/>
                <a:uLnTx/>
                <a:uFillTx/>
                <a:latin typeface="Calibri"/>
                <a:ea typeface="+mn-ea"/>
                <a:cs typeface="Calibri"/>
              </a:rPr>
              <a:t>profile </a:t>
            </a:r>
            <a:r>
              <a:rPr kumimoji="0" sz="2400" b="0" i="0" u="none" strike="noStrike" kern="1200" cap="none" spc="0" normalizeH="0" baseline="0" noProof="0" dirty="0">
                <a:ln>
                  <a:noFill/>
                </a:ln>
                <a:solidFill>
                  <a:srgbClr val="333333"/>
                </a:solidFill>
                <a:effectLst/>
                <a:uLnTx/>
                <a:uFillTx/>
                <a:latin typeface="Calibri"/>
                <a:ea typeface="+mn-ea"/>
                <a:cs typeface="Calibri"/>
              </a:rPr>
              <a:t>charts </a:t>
            </a:r>
            <a:r>
              <a:rPr kumimoji="0" sz="2400" b="0" i="0" u="none" strike="noStrike" kern="1200" cap="none" spc="-15" normalizeH="0" baseline="0" noProof="0" dirty="0">
                <a:ln>
                  <a:noFill/>
                </a:ln>
                <a:solidFill>
                  <a:srgbClr val="333333"/>
                </a:solidFill>
                <a:effectLst/>
                <a:uLnTx/>
                <a:uFillTx/>
                <a:latin typeface="Calibri"/>
                <a:ea typeface="+mn-ea"/>
                <a:cs typeface="Calibri"/>
              </a:rPr>
              <a:t>are greyed </a:t>
            </a:r>
            <a:r>
              <a:rPr kumimoji="0" sz="2400" b="0" i="0" u="none" strike="noStrike" kern="1200" cap="none" spc="-530"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out </a:t>
            </a:r>
            <a:r>
              <a:rPr kumimoji="0" sz="2400" b="0" i="0" u="none" strike="noStrike" kern="1200" cap="none" spc="0" normalizeH="0" baseline="0" noProof="0" dirty="0">
                <a:ln>
                  <a:noFill/>
                </a:ln>
                <a:solidFill>
                  <a:srgbClr val="333333"/>
                </a:solidFill>
                <a:effectLst/>
                <a:uLnTx/>
                <a:uFillTx/>
                <a:latin typeface="Calibri"/>
                <a:ea typeface="+mn-ea"/>
                <a:cs typeface="Calibri"/>
              </a:rPr>
              <a:t>and </a:t>
            </a:r>
            <a:r>
              <a:rPr kumimoji="0" sz="2400" b="0" i="0" u="none" strike="noStrike" kern="1200" cap="none" spc="-10" normalizeH="0" baseline="0" noProof="0" dirty="0">
                <a:ln>
                  <a:noFill/>
                </a:ln>
                <a:solidFill>
                  <a:srgbClr val="333333"/>
                </a:solidFill>
                <a:effectLst/>
                <a:uLnTx/>
                <a:uFillTx/>
                <a:latin typeface="Calibri"/>
                <a:ea typeface="+mn-ea"/>
                <a:cs typeface="Calibri"/>
              </a:rPr>
              <a:t>Recalculate </a:t>
            </a:r>
            <a:r>
              <a:rPr kumimoji="0" sz="2400" b="0" i="0" u="none" strike="noStrike" kern="1200" cap="none" spc="-15" normalizeH="0" baseline="0" noProof="0" dirty="0">
                <a:ln>
                  <a:noFill/>
                </a:ln>
                <a:solidFill>
                  <a:srgbClr val="333333"/>
                </a:solidFill>
                <a:effectLst/>
                <a:uLnTx/>
                <a:uFillTx/>
                <a:latin typeface="Calibri"/>
                <a:ea typeface="+mn-ea"/>
                <a:cs typeface="Calibri"/>
              </a:rPr>
              <a:t>button </a:t>
            </a:r>
            <a:r>
              <a:rPr kumimoji="0" sz="2400" b="0" i="0" u="none" strike="noStrike" kern="1200" cap="none" spc="-10"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appears </a:t>
            </a:r>
            <a:r>
              <a:rPr kumimoji="0" sz="2400" b="0" i="0" u="none" strike="noStrike" kern="1200" cap="none" spc="-20" normalizeH="0" baseline="0" noProof="0" dirty="0">
                <a:ln>
                  <a:noFill/>
                </a:ln>
                <a:solidFill>
                  <a:srgbClr val="333333"/>
                </a:solidFill>
                <a:effectLst/>
                <a:uLnTx/>
                <a:uFillTx/>
                <a:latin typeface="Calibri"/>
                <a:ea typeface="+mn-ea"/>
                <a:cs typeface="Calibri"/>
              </a:rPr>
              <a:t>any </a:t>
            </a:r>
            <a:r>
              <a:rPr kumimoji="0" sz="2400" b="0" i="0" u="none" strike="noStrike" kern="1200" cap="none" spc="0" normalizeH="0" baseline="0" noProof="0" dirty="0">
                <a:ln>
                  <a:noFill/>
                </a:ln>
                <a:solidFill>
                  <a:srgbClr val="333333"/>
                </a:solidFill>
                <a:effectLst/>
                <a:uLnTx/>
                <a:uFillTx/>
                <a:latin typeface="Calibri"/>
                <a:ea typeface="+mn-ea"/>
                <a:cs typeface="Calibri"/>
              </a:rPr>
              <a:t>time </a:t>
            </a:r>
            <a:r>
              <a:rPr kumimoji="0" sz="2400" b="0" i="0" u="none" strike="noStrike" kern="1200" cap="none" spc="-5" normalizeH="0" baseline="0" noProof="0" dirty="0">
                <a:ln>
                  <a:noFill/>
                </a:ln>
                <a:solidFill>
                  <a:srgbClr val="333333"/>
                </a:solidFill>
                <a:effectLst/>
                <a:uLnTx/>
                <a:uFillTx/>
                <a:latin typeface="Calibri"/>
                <a:ea typeface="+mn-ea"/>
                <a:cs typeface="Calibri"/>
              </a:rPr>
              <a:t>changes </a:t>
            </a:r>
            <a:r>
              <a:rPr kumimoji="0" sz="2400" b="0" i="0" u="none" strike="noStrike" kern="1200" cap="none" spc="-15" normalizeH="0" baseline="0" noProof="0" dirty="0">
                <a:ln>
                  <a:noFill/>
                </a:ln>
                <a:solidFill>
                  <a:srgbClr val="333333"/>
                </a:solidFill>
                <a:effectLst/>
                <a:uLnTx/>
                <a:uFillTx/>
                <a:latin typeface="Calibri"/>
                <a:ea typeface="+mn-ea"/>
                <a:cs typeface="Calibri"/>
              </a:rPr>
              <a:t>are </a:t>
            </a:r>
            <a:r>
              <a:rPr kumimoji="0" sz="2400" b="0" i="0" u="none" strike="noStrike" kern="1200" cap="none" spc="-530" normalizeH="0" baseline="0" noProof="0" dirty="0">
                <a:ln>
                  <a:noFill/>
                </a:ln>
                <a:solidFill>
                  <a:srgbClr val="333333"/>
                </a:solidFill>
                <a:effectLst/>
                <a:uLnTx/>
                <a:uFillTx/>
                <a:latin typeface="Calibri"/>
                <a:ea typeface="+mn-ea"/>
                <a:cs typeface="Calibri"/>
              </a:rPr>
              <a:t> </a:t>
            </a:r>
            <a:r>
              <a:rPr kumimoji="0" sz="2400" b="0" i="0" u="none" strike="noStrike" kern="1200" cap="none" spc="0" normalizeH="0" baseline="0" noProof="0" dirty="0">
                <a:ln>
                  <a:noFill/>
                </a:ln>
                <a:solidFill>
                  <a:srgbClr val="333333"/>
                </a:solidFill>
                <a:effectLst/>
                <a:uLnTx/>
                <a:uFillTx/>
                <a:latin typeface="Calibri"/>
                <a:ea typeface="+mn-ea"/>
                <a:cs typeface="Calibri"/>
              </a:rPr>
              <a:t>made</a:t>
            </a:r>
            <a:r>
              <a:rPr kumimoji="0" sz="2400" b="0" i="0" u="none" strike="noStrike" kern="1200" cap="none" spc="-15" normalizeH="0" baseline="0" noProof="0" dirty="0">
                <a:ln>
                  <a:noFill/>
                </a:ln>
                <a:solidFill>
                  <a:srgbClr val="333333"/>
                </a:solidFill>
                <a:effectLst/>
                <a:uLnTx/>
                <a:uFillTx/>
                <a:latin typeface="Calibri"/>
                <a:ea typeface="+mn-ea"/>
                <a:cs typeface="Calibri"/>
              </a:rPr>
              <a:t> to </a:t>
            </a:r>
            <a:r>
              <a:rPr kumimoji="0" sz="2400" b="0" i="0" u="none" strike="noStrike" kern="1200" cap="none" spc="0" normalizeH="0" baseline="0" noProof="0" dirty="0">
                <a:ln>
                  <a:noFill/>
                </a:ln>
                <a:solidFill>
                  <a:srgbClr val="333333"/>
                </a:solidFill>
                <a:effectLst/>
                <a:uLnTx/>
                <a:uFillTx/>
                <a:latin typeface="Calibri"/>
                <a:ea typeface="+mn-ea"/>
                <a:cs typeface="Calibri"/>
              </a:rPr>
              <a:t>inputs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355600" marR="5080" lvl="0" indent="-343535" algn="l" defTabSz="914400" rtl="0" eaLnBrk="1" fontAlgn="auto" latinLnBrk="0" hangingPunct="1">
              <a:lnSpc>
                <a:spcPct val="100000"/>
              </a:lnSpc>
              <a:spcBef>
                <a:spcPts val="575"/>
              </a:spcBef>
              <a:spcAft>
                <a:spcPts val="0"/>
              </a:spcAft>
              <a:buClrTx/>
              <a:buSzTx/>
              <a:buFont typeface="Arial"/>
              <a:buChar char="•"/>
              <a:tabLst>
                <a:tab pos="355600" algn="l"/>
                <a:tab pos="356235" algn="l"/>
              </a:tabLst>
              <a:defRPr/>
            </a:pPr>
            <a:r>
              <a:rPr kumimoji="0" sz="2400" b="0" i="0" u="none" strike="noStrike" kern="1200" cap="none" spc="-5" normalizeH="0" baseline="0" noProof="0" dirty="0">
                <a:ln>
                  <a:noFill/>
                </a:ln>
                <a:solidFill>
                  <a:srgbClr val="333333"/>
                </a:solidFill>
                <a:effectLst/>
                <a:uLnTx/>
                <a:uFillTx/>
                <a:latin typeface="Calibri"/>
                <a:ea typeface="+mn-ea"/>
                <a:cs typeface="Calibri"/>
              </a:rPr>
              <a:t>Load </a:t>
            </a:r>
            <a:r>
              <a:rPr kumimoji="0" sz="2400" b="0" i="0" u="none" strike="noStrike" kern="1200" cap="none" spc="-10" normalizeH="0" baseline="0" noProof="0" dirty="0">
                <a:ln>
                  <a:noFill/>
                </a:ln>
                <a:solidFill>
                  <a:srgbClr val="333333"/>
                </a:solidFill>
                <a:effectLst/>
                <a:uLnTx/>
                <a:uFillTx/>
                <a:latin typeface="Calibri"/>
                <a:ea typeface="+mn-ea"/>
                <a:cs typeface="Calibri"/>
              </a:rPr>
              <a:t>profile </a:t>
            </a:r>
            <a:r>
              <a:rPr kumimoji="0" sz="2400" b="0" i="0" u="none" strike="noStrike" kern="1200" cap="none" spc="-5" normalizeH="0" baseline="0" noProof="0" dirty="0">
                <a:ln>
                  <a:noFill/>
                </a:ln>
                <a:solidFill>
                  <a:srgbClr val="333333"/>
                </a:solidFill>
                <a:effectLst/>
                <a:uLnTx/>
                <a:uFillTx/>
                <a:latin typeface="Calibri"/>
                <a:ea typeface="+mn-ea"/>
                <a:cs typeface="Calibri"/>
              </a:rPr>
              <a:t>shapes adjust once </a:t>
            </a:r>
            <a:r>
              <a:rPr kumimoji="0" sz="2400" b="0" i="0" u="none" strike="noStrike" kern="1200" cap="none" spc="-530" normalizeH="0" baseline="0" noProof="0" dirty="0">
                <a:ln>
                  <a:noFill/>
                </a:ln>
                <a:solidFill>
                  <a:srgbClr val="333333"/>
                </a:solidFill>
                <a:effectLst/>
                <a:uLnTx/>
                <a:uFillTx/>
                <a:latin typeface="Calibri"/>
                <a:ea typeface="+mn-ea"/>
                <a:cs typeface="Calibri"/>
              </a:rPr>
              <a:t> </a:t>
            </a:r>
            <a:r>
              <a:rPr kumimoji="0" sz="2400" b="0" i="0" u="none" strike="noStrike" kern="1200" cap="none" spc="0" normalizeH="0" baseline="0" noProof="0" dirty="0">
                <a:ln>
                  <a:noFill/>
                </a:ln>
                <a:solidFill>
                  <a:srgbClr val="333333"/>
                </a:solidFill>
                <a:effectLst/>
                <a:uLnTx/>
                <a:uFillTx/>
                <a:latin typeface="Calibri"/>
                <a:ea typeface="+mn-ea"/>
                <a:cs typeface="Calibri"/>
              </a:rPr>
              <a:t>the</a:t>
            </a:r>
            <a:r>
              <a:rPr kumimoji="0" sz="2400" b="0" i="0" u="none" strike="noStrike" kern="1200" cap="none" spc="15" normalizeH="0" baseline="0" noProof="0" dirty="0">
                <a:ln>
                  <a:noFill/>
                </a:ln>
                <a:solidFill>
                  <a:srgbClr val="333333"/>
                </a:solidFill>
                <a:effectLst/>
                <a:uLnTx/>
                <a:uFillTx/>
                <a:latin typeface="Calibri"/>
                <a:ea typeface="+mn-ea"/>
                <a:cs typeface="Calibri"/>
              </a:rPr>
              <a:t> </a:t>
            </a:r>
            <a:r>
              <a:rPr kumimoji="0" sz="2400" b="0" i="0" u="none" strike="noStrike" kern="1200" cap="none" spc="-10" normalizeH="0" baseline="0" noProof="0" dirty="0">
                <a:ln>
                  <a:noFill/>
                </a:ln>
                <a:solidFill>
                  <a:srgbClr val="333333"/>
                </a:solidFill>
                <a:effectLst/>
                <a:uLnTx/>
                <a:uFillTx/>
                <a:latin typeface="Calibri"/>
                <a:ea typeface="+mn-ea"/>
                <a:cs typeface="Calibri"/>
              </a:rPr>
              <a:t>Recalculate</a:t>
            </a:r>
            <a:r>
              <a:rPr kumimoji="0" sz="2400" b="0" i="0" u="none" strike="noStrike" kern="1200" cap="none" spc="-15" normalizeH="0" baseline="0" noProof="0" dirty="0">
                <a:ln>
                  <a:noFill/>
                </a:ln>
                <a:solidFill>
                  <a:srgbClr val="333333"/>
                </a:solidFill>
                <a:effectLst/>
                <a:uLnTx/>
                <a:uFillTx/>
                <a:latin typeface="Calibri"/>
                <a:ea typeface="+mn-ea"/>
                <a:cs typeface="Calibri"/>
              </a:rPr>
              <a:t> button</a:t>
            </a:r>
            <a:r>
              <a:rPr kumimoji="0" sz="2400" b="0" i="0" u="none" strike="noStrike" kern="1200" cap="none" spc="5" normalizeH="0" baseline="0" noProof="0" dirty="0">
                <a:ln>
                  <a:noFill/>
                </a:ln>
                <a:solidFill>
                  <a:srgbClr val="333333"/>
                </a:solidFill>
                <a:effectLst/>
                <a:uLnTx/>
                <a:uFillTx/>
                <a:latin typeface="Calibri"/>
                <a:ea typeface="+mn-ea"/>
                <a:cs typeface="Calibri"/>
              </a:rPr>
              <a:t> </a:t>
            </a:r>
            <a:r>
              <a:rPr kumimoji="0" sz="2400" b="0" i="0" u="none" strike="noStrike" kern="1200" cap="none" spc="0" normalizeH="0" baseline="0" noProof="0" dirty="0">
                <a:ln>
                  <a:noFill/>
                </a:ln>
                <a:solidFill>
                  <a:srgbClr val="333333"/>
                </a:solidFill>
                <a:effectLst/>
                <a:uLnTx/>
                <a:uFillTx/>
                <a:latin typeface="Calibri"/>
                <a:ea typeface="+mn-ea"/>
                <a:cs typeface="Calibri"/>
              </a:rPr>
              <a:t>is </a:t>
            </a:r>
            <a:r>
              <a:rPr kumimoji="0" sz="2400" b="0" i="0" u="none" strike="noStrike" kern="1200" cap="none" spc="5" normalizeH="0" baseline="0" noProof="0" dirty="0">
                <a:ln>
                  <a:noFill/>
                </a:ln>
                <a:solidFill>
                  <a:srgbClr val="333333"/>
                </a:solidFill>
                <a:effectLst/>
                <a:uLnTx/>
                <a:uFillTx/>
                <a:latin typeface="Calibri"/>
                <a:ea typeface="+mn-ea"/>
                <a:cs typeface="Calibri"/>
              </a:rPr>
              <a:t> </a:t>
            </a:r>
            <a:r>
              <a:rPr kumimoji="0" sz="2400" b="0" i="0" u="none" strike="noStrike" kern="1200" cap="none" spc="-10" normalizeH="0" baseline="0" noProof="0" dirty="0">
                <a:ln>
                  <a:noFill/>
                </a:ln>
                <a:solidFill>
                  <a:srgbClr val="333333"/>
                </a:solidFill>
                <a:effectLst/>
                <a:uLnTx/>
                <a:uFillTx/>
                <a:latin typeface="Calibri"/>
                <a:ea typeface="+mn-ea"/>
                <a:cs typeface="Calibri"/>
              </a:rPr>
              <a:t>clicked</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5239511" y="579119"/>
            <a:ext cx="3836670" cy="4319778"/>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122</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1541009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40866" y="143002"/>
            <a:ext cx="4172585" cy="482600"/>
          </a:xfrm>
          <a:prstGeom prst="rect">
            <a:avLst/>
          </a:prstGeom>
        </p:spPr>
        <p:txBody>
          <a:bodyPr vert="horz" wrap="square" lIns="0" tIns="12700" rIns="0" bIns="0" rtlCol="0">
            <a:spAutoFit/>
          </a:bodyPr>
          <a:lstStyle/>
          <a:p>
            <a:pPr marL="12700">
              <a:lnSpc>
                <a:spcPct val="100000"/>
              </a:lnSpc>
              <a:spcBef>
                <a:spcPts val="100"/>
              </a:spcBef>
            </a:pPr>
            <a:r>
              <a:rPr dirty="0"/>
              <a:t>Multiple</a:t>
            </a:r>
            <a:r>
              <a:rPr spc="-45" dirty="0"/>
              <a:t> </a:t>
            </a:r>
            <a:r>
              <a:rPr spc="-5" dirty="0"/>
              <a:t>scenarios</a:t>
            </a:r>
            <a:r>
              <a:rPr spc="-25" dirty="0"/>
              <a:t> </a:t>
            </a:r>
            <a:r>
              <a:rPr spc="-10" dirty="0"/>
              <a:t>allowed</a:t>
            </a:r>
          </a:p>
        </p:txBody>
      </p:sp>
      <p:grpSp>
        <p:nvGrpSpPr>
          <p:cNvPr id="3" name="object 3"/>
          <p:cNvGrpSpPr/>
          <p:nvPr/>
        </p:nvGrpSpPr>
        <p:grpSpPr>
          <a:xfrm>
            <a:off x="4994103" y="2363710"/>
            <a:ext cx="2795905" cy="2325370"/>
            <a:chOff x="4994103" y="2363710"/>
            <a:chExt cx="2795905" cy="2325370"/>
          </a:xfrm>
        </p:grpSpPr>
        <p:pic>
          <p:nvPicPr>
            <p:cNvPr id="4" name="object 4"/>
            <p:cNvPicPr/>
            <p:nvPr/>
          </p:nvPicPr>
          <p:blipFill>
            <a:blip r:embed="rId2" cstate="print"/>
            <a:stretch>
              <a:fillRect/>
            </a:stretch>
          </p:blipFill>
          <p:spPr>
            <a:xfrm>
              <a:off x="4994103" y="2363710"/>
              <a:ext cx="2795866" cy="2324888"/>
            </a:xfrm>
            <a:prstGeom prst="rect">
              <a:avLst/>
            </a:prstGeom>
          </p:spPr>
        </p:pic>
        <p:pic>
          <p:nvPicPr>
            <p:cNvPr id="5" name="object 5"/>
            <p:cNvPicPr/>
            <p:nvPr/>
          </p:nvPicPr>
          <p:blipFill>
            <a:blip r:embed="rId3" cstate="print"/>
            <a:stretch>
              <a:fillRect/>
            </a:stretch>
          </p:blipFill>
          <p:spPr>
            <a:xfrm>
              <a:off x="7278623" y="3335985"/>
              <a:ext cx="409917" cy="402386"/>
            </a:xfrm>
            <a:prstGeom prst="rect">
              <a:avLst/>
            </a:prstGeom>
          </p:spPr>
        </p:pic>
        <p:sp>
          <p:nvSpPr>
            <p:cNvPr id="6" name="object 6"/>
            <p:cNvSpPr/>
            <p:nvPr/>
          </p:nvSpPr>
          <p:spPr>
            <a:xfrm>
              <a:off x="7340345" y="3374898"/>
              <a:ext cx="291465" cy="283845"/>
            </a:xfrm>
            <a:custGeom>
              <a:avLst/>
              <a:gdLst/>
              <a:ahLst/>
              <a:cxnLst/>
              <a:rect l="l" t="t" r="r" b="b"/>
              <a:pathLst>
                <a:path w="291465" h="283845">
                  <a:moveTo>
                    <a:pt x="0" y="47243"/>
                  </a:moveTo>
                  <a:lnTo>
                    <a:pt x="3720" y="28878"/>
                  </a:lnTo>
                  <a:lnTo>
                    <a:pt x="13858" y="13858"/>
                  </a:lnTo>
                  <a:lnTo>
                    <a:pt x="28878" y="3720"/>
                  </a:lnTo>
                  <a:lnTo>
                    <a:pt x="47244" y="0"/>
                  </a:lnTo>
                  <a:lnTo>
                    <a:pt x="243839" y="0"/>
                  </a:lnTo>
                  <a:lnTo>
                    <a:pt x="262205" y="3720"/>
                  </a:lnTo>
                  <a:lnTo>
                    <a:pt x="277225" y="13858"/>
                  </a:lnTo>
                  <a:lnTo>
                    <a:pt x="287363" y="28878"/>
                  </a:lnTo>
                  <a:lnTo>
                    <a:pt x="291083" y="47243"/>
                  </a:lnTo>
                  <a:lnTo>
                    <a:pt x="291083" y="236219"/>
                  </a:lnTo>
                  <a:lnTo>
                    <a:pt x="287363" y="254585"/>
                  </a:lnTo>
                  <a:lnTo>
                    <a:pt x="277225" y="269605"/>
                  </a:lnTo>
                  <a:lnTo>
                    <a:pt x="262205" y="279743"/>
                  </a:lnTo>
                  <a:lnTo>
                    <a:pt x="243839" y="283463"/>
                  </a:lnTo>
                  <a:lnTo>
                    <a:pt x="47244" y="283463"/>
                  </a:lnTo>
                  <a:lnTo>
                    <a:pt x="28878" y="279743"/>
                  </a:lnTo>
                  <a:lnTo>
                    <a:pt x="13858" y="269605"/>
                  </a:lnTo>
                  <a:lnTo>
                    <a:pt x="3720" y="254585"/>
                  </a:lnTo>
                  <a:lnTo>
                    <a:pt x="0" y="236219"/>
                  </a:lnTo>
                  <a:lnTo>
                    <a:pt x="0" y="47243"/>
                  </a:lnTo>
                  <a:close/>
                </a:path>
              </a:pathLst>
            </a:custGeom>
            <a:ln w="3810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pic>
        <p:nvPicPr>
          <p:cNvPr id="7" name="object 7"/>
          <p:cNvPicPr/>
          <p:nvPr/>
        </p:nvPicPr>
        <p:blipFill>
          <a:blip r:embed="rId4" cstate="print"/>
          <a:stretch>
            <a:fillRect/>
          </a:stretch>
        </p:blipFill>
        <p:spPr>
          <a:xfrm>
            <a:off x="804656" y="2500849"/>
            <a:ext cx="3347496" cy="2065851"/>
          </a:xfrm>
          <a:prstGeom prst="rect">
            <a:avLst/>
          </a:prstGeom>
        </p:spPr>
      </p:pic>
      <p:sp>
        <p:nvSpPr>
          <p:cNvPr id="8" name="object 8"/>
          <p:cNvSpPr txBox="1"/>
          <p:nvPr/>
        </p:nvSpPr>
        <p:spPr>
          <a:xfrm>
            <a:off x="535940" y="1083433"/>
            <a:ext cx="7378065" cy="1113790"/>
          </a:xfrm>
          <a:prstGeom prst="rect">
            <a:avLst/>
          </a:prstGeom>
        </p:spPr>
        <p:txBody>
          <a:bodyPr vert="horz" wrap="square" lIns="0" tIns="76200" rIns="0" bIns="0" rtlCol="0">
            <a:spAutoFit/>
          </a:bodyPr>
          <a:lstStyle/>
          <a:p>
            <a:pPr marL="355600" marR="0" lvl="0" indent="-343535" algn="l" defTabSz="914400" rtl="0" eaLnBrk="1" fontAlgn="auto" latinLnBrk="0" hangingPunct="1">
              <a:lnSpc>
                <a:spcPct val="100000"/>
              </a:lnSpc>
              <a:spcBef>
                <a:spcPts val="600"/>
              </a:spcBef>
              <a:spcAft>
                <a:spcPts val="0"/>
              </a:spcAft>
              <a:buClrTx/>
              <a:buSzTx/>
              <a:buFont typeface="Arial"/>
              <a:buChar char="•"/>
              <a:tabLst>
                <a:tab pos="355600" algn="l"/>
                <a:tab pos="356235" algn="l"/>
              </a:tabLst>
              <a:defRPr/>
            </a:pPr>
            <a:r>
              <a:rPr kumimoji="0" sz="2100" b="0" i="0" u="none" strike="noStrike" kern="1200" cap="none" spc="-10" normalizeH="0" baseline="0" noProof="0" dirty="0">
                <a:ln>
                  <a:noFill/>
                </a:ln>
                <a:solidFill>
                  <a:srgbClr val="333333"/>
                </a:solidFill>
                <a:effectLst/>
                <a:uLnTx/>
                <a:uFillTx/>
                <a:latin typeface="Calibri"/>
                <a:ea typeface="+mn-ea"/>
                <a:cs typeface="Calibri"/>
              </a:rPr>
              <a:t>Users</a:t>
            </a:r>
            <a:r>
              <a:rPr kumimoji="0" sz="2100" b="0" i="0" u="none" strike="noStrike" kern="1200" cap="none" spc="30" normalizeH="0" baseline="0" noProof="0" dirty="0">
                <a:ln>
                  <a:noFill/>
                </a:ln>
                <a:solidFill>
                  <a:srgbClr val="333333"/>
                </a:solidFill>
                <a:effectLst/>
                <a:uLnTx/>
                <a:uFillTx/>
                <a:latin typeface="Calibri"/>
                <a:ea typeface="+mn-ea"/>
                <a:cs typeface="Calibri"/>
              </a:rPr>
              <a:t> </a:t>
            </a:r>
            <a:r>
              <a:rPr kumimoji="0" sz="2100" b="0" i="0" u="none" strike="noStrike" kern="1200" cap="none" spc="-5" normalizeH="0" baseline="0" noProof="0" dirty="0">
                <a:ln>
                  <a:noFill/>
                </a:ln>
                <a:solidFill>
                  <a:srgbClr val="333333"/>
                </a:solidFill>
                <a:effectLst/>
                <a:uLnTx/>
                <a:uFillTx/>
                <a:latin typeface="Calibri"/>
                <a:ea typeface="+mn-ea"/>
                <a:cs typeface="Calibri"/>
              </a:rPr>
              <a:t>can</a:t>
            </a:r>
            <a:r>
              <a:rPr kumimoji="0" sz="2100" b="0" i="0" u="none" strike="noStrike" kern="1200" cap="none" spc="-15" normalizeH="0" baseline="0" noProof="0" dirty="0">
                <a:ln>
                  <a:noFill/>
                </a:ln>
                <a:solidFill>
                  <a:srgbClr val="333333"/>
                </a:solidFill>
                <a:effectLst/>
                <a:uLnTx/>
                <a:uFillTx/>
                <a:latin typeface="Calibri"/>
                <a:ea typeface="+mn-ea"/>
                <a:cs typeface="Calibri"/>
              </a:rPr>
              <a:t> </a:t>
            </a:r>
            <a:r>
              <a:rPr kumimoji="0" sz="2100" b="0" i="0" u="none" strike="noStrike" kern="1200" cap="none" spc="0" normalizeH="0" baseline="0" noProof="0" dirty="0">
                <a:ln>
                  <a:noFill/>
                </a:ln>
                <a:solidFill>
                  <a:srgbClr val="333333"/>
                </a:solidFill>
                <a:effectLst/>
                <a:uLnTx/>
                <a:uFillTx/>
                <a:latin typeface="Calibri"/>
                <a:ea typeface="+mn-ea"/>
                <a:cs typeface="Calibri"/>
              </a:rPr>
              <a:t>add</a:t>
            </a:r>
            <a:r>
              <a:rPr kumimoji="0" sz="2100" b="0" i="0" u="none" strike="noStrike" kern="1200" cap="none" spc="-10" normalizeH="0" baseline="0" noProof="0" dirty="0">
                <a:ln>
                  <a:noFill/>
                </a:ln>
                <a:solidFill>
                  <a:srgbClr val="333333"/>
                </a:solidFill>
                <a:effectLst/>
                <a:uLnTx/>
                <a:uFillTx/>
                <a:latin typeface="Calibri"/>
                <a:ea typeface="+mn-ea"/>
                <a:cs typeface="Calibri"/>
              </a:rPr>
              <a:t> </a:t>
            </a:r>
            <a:r>
              <a:rPr kumimoji="0" sz="2100" b="0" i="0" u="none" strike="noStrike" kern="1200" cap="none" spc="-5" normalizeH="0" baseline="0" noProof="0" dirty="0">
                <a:ln>
                  <a:noFill/>
                </a:ln>
                <a:solidFill>
                  <a:srgbClr val="333333"/>
                </a:solidFill>
                <a:effectLst/>
                <a:uLnTx/>
                <a:uFillTx/>
                <a:latin typeface="Calibri"/>
                <a:ea typeface="+mn-ea"/>
                <a:cs typeface="Calibri"/>
              </a:rPr>
              <a:t>or</a:t>
            </a:r>
            <a:r>
              <a:rPr kumimoji="0" sz="2100" b="0" i="0" u="none" strike="noStrike" kern="1200" cap="none" spc="10" normalizeH="0" baseline="0" noProof="0" dirty="0">
                <a:ln>
                  <a:noFill/>
                </a:ln>
                <a:solidFill>
                  <a:srgbClr val="333333"/>
                </a:solidFill>
                <a:effectLst/>
                <a:uLnTx/>
                <a:uFillTx/>
                <a:latin typeface="Calibri"/>
                <a:ea typeface="+mn-ea"/>
                <a:cs typeface="Calibri"/>
              </a:rPr>
              <a:t> </a:t>
            </a:r>
            <a:r>
              <a:rPr kumimoji="0" sz="2100" b="0" i="0" u="none" strike="noStrike" kern="1200" cap="none" spc="-15" normalizeH="0" baseline="0" noProof="0" dirty="0">
                <a:ln>
                  <a:noFill/>
                </a:ln>
                <a:solidFill>
                  <a:srgbClr val="333333"/>
                </a:solidFill>
                <a:effectLst/>
                <a:uLnTx/>
                <a:uFillTx/>
                <a:latin typeface="Calibri"/>
                <a:ea typeface="+mn-ea"/>
                <a:cs typeface="Calibri"/>
              </a:rPr>
              <a:t>remove</a:t>
            </a:r>
            <a:r>
              <a:rPr kumimoji="0" sz="2100" b="0" i="0" u="none" strike="noStrike" kern="1200" cap="none" spc="10" normalizeH="0" baseline="0" noProof="0" dirty="0">
                <a:ln>
                  <a:noFill/>
                </a:ln>
                <a:solidFill>
                  <a:srgbClr val="333333"/>
                </a:solidFill>
                <a:effectLst/>
                <a:uLnTx/>
                <a:uFillTx/>
                <a:latin typeface="Calibri"/>
                <a:ea typeface="+mn-ea"/>
                <a:cs typeface="Calibri"/>
              </a:rPr>
              <a:t> </a:t>
            </a:r>
            <a:r>
              <a:rPr kumimoji="0" sz="2100" b="0" i="0" u="none" strike="noStrike" kern="1200" cap="none" spc="-5" normalizeH="0" baseline="0" noProof="0" dirty="0">
                <a:ln>
                  <a:noFill/>
                </a:ln>
                <a:solidFill>
                  <a:srgbClr val="333333"/>
                </a:solidFill>
                <a:effectLst/>
                <a:uLnTx/>
                <a:uFillTx/>
                <a:latin typeface="Calibri"/>
                <a:ea typeface="+mn-ea"/>
                <a:cs typeface="Calibri"/>
              </a:rPr>
              <a:t>up</a:t>
            </a:r>
            <a:r>
              <a:rPr kumimoji="0" sz="2100" b="0" i="0" u="none" strike="noStrike" kern="1200" cap="none" spc="0" normalizeH="0" baseline="0" noProof="0" dirty="0">
                <a:ln>
                  <a:noFill/>
                </a:ln>
                <a:solidFill>
                  <a:srgbClr val="333333"/>
                </a:solidFill>
                <a:effectLst/>
                <a:uLnTx/>
                <a:uFillTx/>
                <a:latin typeface="Calibri"/>
                <a:ea typeface="+mn-ea"/>
                <a:cs typeface="Calibri"/>
              </a:rPr>
              <a:t> </a:t>
            </a:r>
            <a:r>
              <a:rPr kumimoji="0" sz="2100" b="0" i="0" u="none" strike="noStrike" kern="1200" cap="none" spc="-15" normalizeH="0" baseline="0" noProof="0" dirty="0">
                <a:ln>
                  <a:noFill/>
                </a:ln>
                <a:solidFill>
                  <a:srgbClr val="333333"/>
                </a:solidFill>
                <a:effectLst/>
                <a:uLnTx/>
                <a:uFillTx/>
                <a:latin typeface="Calibri"/>
                <a:ea typeface="+mn-ea"/>
                <a:cs typeface="Calibri"/>
              </a:rPr>
              <a:t>to</a:t>
            </a:r>
            <a:r>
              <a:rPr kumimoji="0" sz="2100" b="0" i="0" u="none" strike="noStrike" kern="1200" cap="none" spc="-5" normalizeH="0" baseline="0" noProof="0" dirty="0">
                <a:ln>
                  <a:noFill/>
                </a:ln>
                <a:solidFill>
                  <a:srgbClr val="333333"/>
                </a:solidFill>
                <a:effectLst/>
                <a:uLnTx/>
                <a:uFillTx/>
                <a:latin typeface="Calibri"/>
                <a:ea typeface="+mn-ea"/>
                <a:cs typeface="Calibri"/>
              </a:rPr>
              <a:t> </a:t>
            </a:r>
            <a:r>
              <a:rPr kumimoji="0" sz="2100" b="0" i="0" u="none" strike="noStrike" kern="1200" cap="none" spc="0" normalizeH="0" baseline="0" noProof="0" dirty="0">
                <a:ln>
                  <a:noFill/>
                </a:ln>
                <a:solidFill>
                  <a:srgbClr val="333333"/>
                </a:solidFill>
                <a:effectLst/>
                <a:uLnTx/>
                <a:uFillTx/>
                <a:latin typeface="Calibri"/>
                <a:ea typeface="+mn-ea"/>
                <a:cs typeface="Calibri"/>
              </a:rPr>
              <a:t>5</a:t>
            </a:r>
            <a:r>
              <a:rPr kumimoji="0" sz="2100" b="0" i="0" u="none" strike="noStrike" kern="1200" cap="none" spc="5" normalizeH="0" baseline="0" noProof="0" dirty="0">
                <a:ln>
                  <a:noFill/>
                </a:ln>
                <a:solidFill>
                  <a:srgbClr val="333333"/>
                </a:solidFill>
                <a:effectLst/>
                <a:uLnTx/>
                <a:uFillTx/>
                <a:latin typeface="Calibri"/>
                <a:ea typeface="+mn-ea"/>
                <a:cs typeface="Calibri"/>
              </a:rPr>
              <a:t> </a:t>
            </a:r>
            <a:r>
              <a:rPr kumimoji="0" sz="2100" b="0" i="0" u="none" strike="noStrike" kern="1200" cap="none" spc="-10" normalizeH="0" baseline="0" noProof="0" dirty="0">
                <a:ln>
                  <a:noFill/>
                </a:ln>
                <a:solidFill>
                  <a:srgbClr val="333333"/>
                </a:solidFill>
                <a:effectLst/>
                <a:uLnTx/>
                <a:uFillTx/>
                <a:latin typeface="Calibri"/>
                <a:ea typeface="+mn-ea"/>
                <a:cs typeface="Calibri"/>
              </a:rPr>
              <a:t>comparison</a:t>
            </a:r>
            <a:r>
              <a:rPr kumimoji="0" sz="2100" b="0" i="0" u="none" strike="noStrike" kern="1200" cap="none" spc="15" normalizeH="0" baseline="0" noProof="0" dirty="0">
                <a:ln>
                  <a:noFill/>
                </a:ln>
                <a:solidFill>
                  <a:srgbClr val="333333"/>
                </a:solidFill>
                <a:effectLst/>
                <a:uLnTx/>
                <a:uFillTx/>
                <a:latin typeface="Calibri"/>
                <a:ea typeface="+mn-ea"/>
                <a:cs typeface="Calibri"/>
              </a:rPr>
              <a:t> </a:t>
            </a:r>
            <a:r>
              <a:rPr kumimoji="0" sz="2100" b="0" i="0" u="none" strike="noStrike" kern="1200" cap="none" spc="-10" normalizeH="0" baseline="0" noProof="0" dirty="0">
                <a:ln>
                  <a:noFill/>
                </a:ln>
                <a:solidFill>
                  <a:srgbClr val="333333"/>
                </a:solidFill>
                <a:effectLst/>
                <a:uLnTx/>
                <a:uFillTx/>
                <a:latin typeface="Calibri"/>
                <a:ea typeface="+mn-ea"/>
                <a:cs typeface="Calibri"/>
              </a:rPr>
              <a:t>scenarios</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355600" marR="0" lvl="0" indent="-343535" algn="l" defTabSz="914400" rtl="0" eaLnBrk="1" fontAlgn="auto" latinLnBrk="0" hangingPunct="1">
              <a:lnSpc>
                <a:spcPct val="100000"/>
              </a:lnSpc>
              <a:spcBef>
                <a:spcPts val="505"/>
              </a:spcBef>
              <a:spcAft>
                <a:spcPts val="0"/>
              </a:spcAft>
              <a:buClrTx/>
              <a:buSzTx/>
              <a:buFont typeface="Arial"/>
              <a:buChar char="•"/>
              <a:tabLst>
                <a:tab pos="355600" algn="l"/>
                <a:tab pos="356235" algn="l"/>
              </a:tabLst>
              <a:defRPr/>
            </a:pPr>
            <a:r>
              <a:rPr kumimoji="0" sz="2100" b="0" i="0" u="none" strike="noStrike" kern="1200" cap="none" spc="-10" normalizeH="0" baseline="0" noProof="0" dirty="0">
                <a:ln>
                  <a:noFill/>
                </a:ln>
                <a:solidFill>
                  <a:srgbClr val="333333"/>
                </a:solidFill>
                <a:effectLst/>
                <a:uLnTx/>
                <a:uFillTx/>
                <a:latin typeface="Calibri"/>
                <a:ea typeface="+mn-ea"/>
                <a:cs typeface="Calibri"/>
              </a:rPr>
              <a:t>Pre-defined</a:t>
            </a:r>
            <a:r>
              <a:rPr kumimoji="0" sz="2100" b="0" i="0" u="none" strike="noStrike" kern="1200" cap="none" spc="10" normalizeH="0" baseline="0" noProof="0" dirty="0">
                <a:ln>
                  <a:noFill/>
                </a:ln>
                <a:solidFill>
                  <a:srgbClr val="333333"/>
                </a:solidFill>
                <a:effectLst/>
                <a:uLnTx/>
                <a:uFillTx/>
                <a:latin typeface="Calibri"/>
                <a:ea typeface="+mn-ea"/>
                <a:cs typeface="Calibri"/>
              </a:rPr>
              <a:t> </a:t>
            </a:r>
            <a:r>
              <a:rPr kumimoji="0" sz="2100" b="0" i="0" u="none" strike="noStrike" kern="1200" cap="none" spc="0" normalizeH="0" baseline="0" noProof="0" dirty="0">
                <a:ln>
                  <a:noFill/>
                </a:ln>
                <a:solidFill>
                  <a:srgbClr val="333333"/>
                </a:solidFill>
                <a:effectLst/>
                <a:uLnTx/>
                <a:uFillTx/>
                <a:latin typeface="Calibri"/>
                <a:ea typeface="+mn-ea"/>
                <a:cs typeface="Calibri"/>
              </a:rPr>
              <a:t>“Best” and</a:t>
            </a:r>
            <a:r>
              <a:rPr kumimoji="0" sz="2100" b="0" i="0" u="none" strike="noStrike" kern="1200" cap="none" spc="-15" normalizeH="0" baseline="0" noProof="0" dirty="0">
                <a:ln>
                  <a:noFill/>
                </a:ln>
                <a:solidFill>
                  <a:srgbClr val="333333"/>
                </a:solidFill>
                <a:effectLst/>
                <a:uLnTx/>
                <a:uFillTx/>
                <a:latin typeface="Calibri"/>
                <a:ea typeface="+mn-ea"/>
                <a:cs typeface="Calibri"/>
              </a:rPr>
              <a:t> “Worst”</a:t>
            </a:r>
            <a:r>
              <a:rPr kumimoji="0" sz="2100" b="0" i="0" u="none" strike="noStrike" kern="1200" cap="none" spc="0" normalizeH="0" baseline="0" noProof="0" dirty="0">
                <a:ln>
                  <a:noFill/>
                </a:ln>
                <a:solidFill>
                  <a:srgbClr val="333333"/>
                </a:solidFill>
                <a:effectLst/>
                <a:uLnTx/>
                <a:uFillTx/>
                <a:latin typeface="Calibri"/>
                <a:ea typeface="+mn-ea"/>
                <a:cs typeface="Calibri"/>
              </a:rPr>
              <a:t> </a:t>
            </a:r>
            <a:r>
              <a:rPr kumimoji="0" sz="2100" b="0" i="0" u="none" strike="noStrike" kern="1200" cap="none" spc="-5" normalizeH="0" baseline="0" noProof="0" dirty="0">
                <a:ln>
                  <a:noFill/>
                </a:ln>
                <a:solidFill>
                  <a:srgbClr val="333333"/>
                </a:solidFill>
                <a:effectLst/>
                <a:uLnTx/>
                <a:uFillTx/>
                <a:latin typeface="Calibri"/>
                <a:ea typeface="+mn-ea"/>
                <a:cs typeface="Calibri"/>
              </a:rPr>
              <a:t>case</a:t>
            </a:r>
            <a:r>
              <a:rPr kumimoji="0" sz="2100" b="0" i="0" u="none" strike="noStrike" kern="1200" cap="none" spc="-10" normalizeH="0" baseline="0" noProof="0" dirty="0">
                <a:ln>
                  <a:noFill/>
                </a:ln>
                <a:solidFill>
                  <a:srgbClr val="333333"/>
                </a:solidFill>
                <a:effectLst/>
                <a:uLnTx/>
                <a:uFillTx/>
                <a:latin typeface="Calibri"/>
                <a:ea typeface="+mn-ea"/>
                <a:cs typeface="Calibri"/>
              </a:rPr>
              <a:t> </a:t>
            </a:r>
            <a:r>
              <a:rPr kumimoji="0" sz="2100" b="0" i="0" u="none" strike="noStrike" kern="1200" cap="none" spc="-5" normalizeH="0" baseline="0" noProof="0" dirty="0">
                <a:ln>
                  <a:noFill/>
                </a:ln>
                <a:solidFill>
                  <a:srgbClr val="333333"/>
                </a:solidFill>
                <a:effectLst/>
                <a:uLnTx/>
                <a:uFillTx/>
                <a:latin typeface="Calibri"/>
                <a:ea typeface="+mn-ea"/>
                <a:cs typeface="Calibri"/>
              </a:rPr>
              <a:t>scenarios</a:t>
            </a:r>
            <a:r>
              <a:rPr kumimoji="0" sz="2100" b="0" i="0" u="none" strike="noStrike" kern="1200" cap="none" spc="20" normalizeH="0" baseline="0" noProof="0" dirty="0">
                <a:ln>
                  <a:noFill/>
                </a:ln>
                <a:solidFill>
                  <a:srgbClr val="333333"/>
                </a:solidFill>
                <a:effectLst/>
                <a:uLnTx/>
                <a:uFillTx/>
                <a:latin typeface="Calibri"/>
                <a:ea typeface="+mn-ea"/>
                <a:cs typeface="Calibri"/>
              </a:rPr>
              <a:t> </a:t>
            </a:r>
            <a:r>
              <a:rPr kumimoji="0" sz="2100" b="0" i="0" u="none" strike="noStrike" kern="1200" cap="none" spc="-5" normalizeH="0" baseline="0" noProof="0" dirty="0">
                <a:ln>
                  <a:noFill/>
                </a:ln>
                <a:solidFill>
                  <a:srgbClr val="333333"/>
                </a:solidFill>
                <a:effectLst/>
                <a:uLnTx/>
                <a:uFillTx/>
                <a:latin typeface="Calibri"/>
                <a:ea typeface="+mn-ea"/>
                <a:cs typeface="Calibri"/>
              </a:rPr>
              <a:t>cannot</a:t>
            </a:r>
            <a:r>
              <a:rPr kumimoji="0" sz="2100" b="0" i="0" u="none" strike="noStrike" kern="1200" cap="none" spc="-20" normalizeH="0" baseline="0" noProof="0" dirty="0">
                <a:ln>
                  <a:noFill/>
                </a:ln>
                <a:solidFill>
                  <a:srgbClr val="333333"/>
                </a:solidFill>
                <a:effectLst/>
                <a:uLnTx/>
                <a:uFillTx/>
                <a:latin typeface="Calibri"/>
                <a:ea typeface="+mn-ea"/>
                <a:cs typeface="Calibri"/>
              </a:rPr>
              <a:t> </a:t>
            </a:r>
            <a:r>
              <a:rPr kumimoji="0" sz="2100" b="0" i="0" u="none" strike="noStrike" kern="1200" cap="none" spc="-5" normalizeH="0" baseline="0" noProof="0" dirty="0">
                <a:ln>
                  <a:noFill/>
                </a:ln>
                <a:solidFill>
                  <a:srgbClr val="333333"/>
                </a:solidFill>
                <a:effectLst/>
                <a:uLnTx/>
                <a:uFillTx/>
                <a:latin typeface="Calibri"/>
                <a:ea typeface="+mn-ea"/>
                <a:cs typeface="Calibri"/>
              </a:rPr>
              <a:t>be</a:t>
            </a:r>
            <a:r>
              <a:rPr kumimoji="0" sz="2100" b="0" i="0" u="none" strike="noStrike" kern="1200" cap="none" spc="-10" normalizeH="0" baseline="0" noProof="0" dirty="0">
                <a:ln>
                  <a:noFill/>
                </a:ln>
                <a:solidFill>
                  <a:srgbClr val="333333"/>
                </a:solidFill>
                <a:effectLst/>
                <a:uLnTx/>
                <a:uFillTx/>
                <a:latin typeface="Calibri"/>
                <a:ea typeface="+mn-ea"/>
                <a:cs typeface="Calibri"/>
              </a:rPr>
              <a:t> </a:t>
            </a:r>
            <a:r>
              <a:rPr kumimoji="0" sz="2100" b="0" i="0" u="none" strike="noStrike" kern="1200" cap="none" spc="-5" normalizeH="0" baseline="0" noProof="0" dirty="0">
                <a:ln>
                  <a:noFill/>
                </a:ln>
                <a:solidFill>
                  <a:srgbClr val="333333"/>
                </a:solidFill>
                <a:effectLst/>
                <a:uLnTx/>
                <a:uFillTx/>
                <a:latin typeface="Calibri"/>
                <a:ea typeface="+mn-ea"/>
                <a:cs typeface="Calibri"/>
              </a:rPr>
              <a:t>edited,</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0" sz="2100" b="0" i="0" u="none" strike="noStrike" kern="1200" cap="none" spc="-10" normalizeH="0" baseline="0" noProof="0" dirty="0">
                <a:ln>
                  <a:noFill/>
                </a:ln>
                <a:solidFill>
                  <a:srgbClr val="333333"/>
                </a:solidFill>
                <a:effectLst/>
                <a:uLnTx/>
                <a:uFillTx/>
                <a:latin typeface="Calibri"/>
                <a:ea typeface="+mn-ea"/>
                <a:cs typeface="Calibri"/>
              </a:rPr>
              <a:t>show</a:t>
            </a:r>
            <a:r>
              <a:rPr kumimoji="0" sz="2100" b="0" i="0" u="none" strike="noStrike" kern="1200" cap="none" spc="10" normalizeH="0" baseline="0" noProof="0" dirty="0">
                <a:ln>
                  <a:noFill/>
                </a:ln>
                <a:solidFill>
                  <a:srgbClr val="333333"/>
                </a:solidFill>
                <a:effectLst/>
                <a:uLnTx/>
                <a:uFillTx/>
                <a:latin typeface="Calibri"/>
                <a:ea typeface="+mn-ea"/>
                <a:cs typeface="Calibri"/>
              </a:rPr>
              <a:t> </a:t>
            </a:r>
            <a:r>
              <a:rPr kumimoji="0" sz="2100" b="0" i="0" u="none" strike="noStrike" kern="1200" cap="none" spc="0" normalizeH="0" baseline="0" noProof="0" dirty="0">
                <a:ln>
                  <a:noFill/>
                </a:ln>
                <a:solidFill>
                  <a:srgbClr val="333333"/>
                </a:solidFill>
                <a:effectLst/>
                <a:uLnTx/>
                <a:uFillTx/>
                <a:latin typeface="Calibri"/>
                <a:ea typeface="+mn-ea"/>
                <a:cs typeface="Calibri"/>
              </a:rPr>
              <a:t>minimum and</a:t>
            </a:r>
            <a:r>
              <a:rPr kumimoji="0" sz="2100" b="0" i="0" u="none" strike="noStrike" kern="1200" cap="none" spc="-25" normalizeH="0" baseline="0" noProof="0" dirty="0">
                <a:ln>
                  <a:noFill/>
                </a:ln>
                <a:solidFill>
                  <a:srgbClr val="333333"/>
                </a:solidFill>
                <a:effectLst/>
                <a:uLnTx/>
                <a:uFillTx/>
                <a:latin typeface="Calibri"/>
                <a:ea typeface="+mn-ea"/>
                <a:cs typeface="Calibri"/>
              </a:rPr>
              <a:t> </a:t>
            </a:r>
            <a:r>
              <a:rPr kumimoji="0" sz="2100" b="0" i="0" u="none" strike="noStrike" kern="1200" cap="none" spc="-10" normalizeH="0" baseline="0" noProof="0" dirty="0">
                <a:ln>
                  <a:noFill/>
                </a:ln>
                <a:solidFill>
                  <a:srgbClr val="333333"/>
                </a:solidFill>
                <a:effectLst/>
                <a:uLnTx/>
                <a:uFillTx/>
                <a:latin typeface="Calibri"/>
                <a:ea typeface="+mn-ea"/>
                <a:cs typeface="Calibri"/>
              </a:rPr>
              <a:t>maximum</a:t>
            </a:r>
            <a:r>
              <a:rPr kumimoji="0" sz="2100" b="0" i="0" u="none" strike="noStrike" kern="1200" cap="none" spc="-5" normalizeH="0" baseline="0" noProof="0" dirty="0">
                <a:ln>
                  <a:noFill/>
                </a:ln>
                <a:solidFill>
                  <a:srgbClr val="333333"/>
                </a:solidFill>
                <a:effectLst/>
                <a:uLnTx/>
                <a:uFillTx/>
                <a:latin typeface="Calibri"/>
                <a:ea typeface="+mn-ea"/>
                <a:cs typeface="Calibri"/>
              </a:rPr>
              <a:t> peak</a:t>
            </a:r>
            <a:r>
              <a:rPr kumimoji="0" sz="2100" b="0" i="0" u="none" strike="noStrike" kern="1200" cap="none" spc="-20" normalizeH="0" baseline="0" noProof="0" dirty="0">
                <a:ln>
                  <a:noFill/>
                </a:ln>
                <a:solidFill>
                  <a:srgbClr val="333333"/>
                </a:solidFill>
                <a:effectLst/>
                <a:uLnTx/>
                <a:uFillTx/>
                <a:latin typeface="Calibri"/>
                <a:ea typeface="+mn-ea"/>
                <a:cs typeface="Calibri"/>
              </a:rPr>
              <a:t> </a:t>
            </a:r>
            <a:r>
              <a:rPr kumimoji="0" sz="2100" b="0" i="0" u="none" strike="noStrike" kern="1200" cap="none" spc="-10" normalizeH="0" baseline="0" noProof="0" dirty="0">
                <a:ln>
                  <a:noFill/>
                </a:ln>
                <a:solidFill>
                  <a:srgbClr val="333333"/>
                </a:solidFill>
                <a:effectLst/>
                <a:uLnTx/>
                <a:uFillTx/>
                <a:latin typeface="Calibri"/>
                <a:ea typeface="+mn-ea"/>
                <a:cs typeface="Calibri"/>
              </a:rPr>
              <a:t>scenarios</a:t>
            </a:r>
            <a:endParaRPr kumimoji="0" sz="21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123</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2058736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1995" y="143002"/>
            <a:ext cx="2864485" cy="482600"/>
          </a:xfrm>
          <a:prstGeom prst="rect">
            <a:avLst/>
          </a:prstGeom>
        </p:spPr>
        <p:txBody>
          <a:bodyPr vert="horz" wrap="square" lIns="0" tIns="12700" rIns="0" bIns="0" rtlCol="0">
            <a:spAutoFit/>
          </a:bodyPr>
          <a:lstStyle/>
          <a:p>
            <a:pPr marL="12700">
              <a:lnSpc>
                <a:spcPct val="100000"/>
              </a:lnSpc>
              <a:spcBef>
                <a:spcPts val="100"/>
              </a:spcBef>
            </a:pPr>
            <a:r>
              <a:rPr spc="-5" dirty="0"/>
              <a:t>Multiple</a:t>
            </a:r>
            <a:r>
              <a:rPr spc="-55" dirty="0"/>
              <a:t> </a:t>
            </a:r>
            <a:r>
              <a:rPr spc="-10" dirty="0"/>
              <a:t>scenarios</a:t>
            </a:r>
          </a:p>
        </p:txBody>
      </p:sp>
      <p:sp>
        <p:nvSpPr>
          <p:cNvPr id="3" name="object 3"/>
          <p:cNvSpPr txBox="1"/>
          <p:nvPr/>
        </p:nvSpPr>
        <p:spPr>
          <a:xfrm>
            <a:off x="535940" y="1138554"/>
            <a:ext cx="3907790" cy="1927860"/>
          </a:xfrm>
          <a:prstGeom prst="rect">
            <a:avLst/>
          </a:prstGeom>
        </p:spPr>
        <p:txBody>
          <a:bodyPr vert="horz" wrap="square" lIns="0" tIns="12700" rIns="0" bIns="0" rtlCol="0">
            <a:spAutoFit/>
          </a:bodyPr>
          <a:lstStyle/>
          <a:p>
            <a:pPr marL="355600" marR="5080" lvl="0" indent="-343535" algn="l" defTabSz="914400" rtl="0" eaLnBrk="1" fontAlgn="auto" latinLnBrk="0" hangingPunct="1">
              <a:lnSpc>
                <a:spcPct val="100000"/>
              </a:lnSpc>
              <a:spcBef>
                <a:spcPts val="100"/>
              </a:spcBef>
              <a:spcAft>
                <a:spcPts val="0"/>
              </a:spcAft>
              <a:buClrTx/>
              <a:buSzTx/>
              <a:buFont typeface="Arial"/>
              <a:buChar char="•"/>
              <a:tabLst>
                <a:tab pos="355600" algn="l"/>
                <a:tab pos="356235" algn="l"/>
              </a:tabLst>
              <a:defRPr/>
            </a:pPr>
            <a:r>
              <a:rPr kumimoji="0" sz="2400" b="0" i="0" u="none" strike="noStrike" kern="1200" cap="none" spc="0" normalizeH="0" baseline="0" noProof="0" dirty="0">
                <a:ln>
                  <a:noFill/>
                </a:ln>
                <a:solidFill>
                  <a:srgbClr val="333333"/>
                </a:solidFill>
                <a:effectLst/>
                <a:uLnTx/>
                <a:uFillTx/>
                <a:latin typeface="Calibri"/>
                <a:ea typeface="+mn-ea"/>
                <a:cs typeface="Calibri"/>
              </a:rPr>
              <a:t>When</a:t>
            </a:r>
            <a:r>
              <a:rPr kumimoji="0" sz="2400" b="0" i="0" u="none" strike="noStrike" kern="1200" cap="none" spc="-20" normalizeH="0" baseline="0" noProof="0" dirty="0">
                <a:ln>
                  <a:noFill/>
                </a:ln>
                <a:solidFill>
                  <a:srgbClr val="333333"/>
                </a:solidFill>
                <a:effectLst/>
                <a:uLnTx/>
                <a:uFillTx/>
                <a:latin typeface="Calibri"/>
                <a:ea typeface="+mn-ea"/>
                <a:cs typeface="Calibri"/>
              </a:rPr>
              <a:t> </a:t>
            </a:r>
            <a:r>
              <a:rPr kumimoji="0" sz="2400" b="0" i="0" u="none" strike="noStrike" kern="1200" cap="none" spc="0" normalizeH="0" baseline="0" noProof="0" dirty="0">
                <a:ln>
                  <a:noFill/>
                </a:ln>
                <a:solidFill>
                  <a:srgbClr val="333333"/>
                </a:solidFill>
                <a:effectLst/>
                <a:uLnTx/>
                <a:uFillTx/>
                <a:latin typeface="Calibri"/>
                <a:ea typeface="+mn-ea"/>
                <a:cs typeface="Calibri"/>
              </a:rPr>
              <a:t>multiple</a:t>
            </a:r>
            <a:r>
              <a:rPr kumimoji="0" sz="2400" b="0" i="0" u="none" strike="noStrike" kern="1200" cap="none" spc="-30"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scenarios</a:t>
            </a:r>
            <a:r>
              <a:rPr kumimoji="0" sz="2400" b="0" i="0" u="none" strike="noStrike" kern="1200" cap="none" spc="-40" normalizeH="0" baseline="0" noProof="0" dirty="0">
                <a:ln>
                  <a:noFill/>
                </a:ln>
                <a:solidFill>
                  <a:srgbClr val="333333"/>
                </a:solidFill>
                <a:effectLst/>
                <a:uLnTx/>
                <a:uFillTx/>
                <a:latin typeface="Calibri"/>
                <a:ea typeface="+mn-ea"/>
                <a:cs typeface="Calibri"/>
              </a:rPr>
              <a:t> </a:t>
            </a:r>
            <a:r>
              <a:rPr kumimoji="0" sz="2400" b="0" i="0" u="none" strike="noStrike" kern="1200" cap="none" spc="-15" normalizeH="0" baseline="0" noProof="0" dirty="0">
                <a:ln>
                  <a:noFill/>
                </a:ln>
                <a:solidFill>
                  <a:srgbClr val="333333"/>
                </a:solidFill>
                <a:effectLst/>
                <a:uLnTx/>
                <a:uFillTx/>
                <a:latin typeface="Calibri"/>
                <a:ea typeface="+mn-ea"/>
                <a:cs typeface="Calibri"/>
              </a:rPr>
              <a:t>are </a:t>
            </a:r>
            <a:r>
              <a:rPr kumimoji="0" sz="2400" b="0" i="0" u="none" strike="noStrike" kern="1200" cap="none" spc="-530"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selected, </a:t>
            </a:r>
            <a:r>
              <a:rPr kumimoji="0" sz="2400" b="0" i="0" u="none" strike="noStrike" kern="1200" cap="none" spc="0" normalizeH="0" baseline="0" noProof="0" dirty="0">
                <a:ln>
                  <a:noFill/>
                </a:ln>
                <a:solidFill>
                  <a:srgbClr val="333333"/>
                </a:solidFill>
                <a:effectLst/>
                <a:uLnTx/>
                <a:uFillTx/>
                <a:latin typeface="Calibri"/>
                <a:ea typeface="+mn-ea"/>
                <a:cs typeface="Calibri"/>
              </a:rPr>
              <a:t>charts </a:t>
            </a:r>
            <a:r>
              <a:rPr kumimoji="0" sz="2400" b="0" i="0" u="none" strike="noStrike" kern="1200" cap="none" spc="-5" normalizeH="0" baseline="0" noProof="0" dirty="0">
                <a:ln>
                  <a:noFill/>
                </a:ln>
                <a:solidFill>
                  <a:srgbClr val="333333"/>
                </a:solidFill>
                <a:effectLst/>
                <a:uLnTx/>
                <a:uFillTx/>
                <a:latin typeface="Calibri"/>
                <a:ea typeface="+mn-ea"/>
                <a:cs typeface="Calibri"/>
              </a:rPr>
              <a:t>change </a:t>
            </a:r>
            <a:r>
              <a:rPr kumimoji="0" sz="2400" b="0" i="0" u="none" strike="noStrike" kern="1200" cap="none" spc="-15" normalizeH="0" baseline="0" noProof="0" dirty="0">
                <a:ln>
                  <a:noFill/>
                </a:ln>
                <a:solidFill>
                  <a:srgbClr val="333333"/>
                </a:solidFill>
                <a:effectLst/>
                <a:uLnTx/>
                <a:uFillTx/>
                <a:latin typeface="Calibri"/>
                <a:ea typeface="+mn-ea"/>
                <a:cs typeface="Calibri"/>
              </a:rPr>
              <a:t>to </a:t>
            </a:r>
            <a:r>
              <a:rPr kumimoji="0" sz="2400" b="0" i="0" u="none" strike="noStrike" kern="1200" cap="none" spc="0" normalizeH="0" baseline="0" noProof="0" dirty="0">
                <a:ln>
                  <a:noFill/>
                </a:ln>
                <a:solidFill>
                  <a:srgbClr val="333333"/>
                </a:solidFill>
                <a:effectLst/>
                <a:uLnTx/>
                <a:uFillTx/>
                <a:latin typeface="Calibri"/>
                <a:ea typeface="+mn-ea"/>
                <a:cs typeface="Calibri"/>
              </a:rPr>
              <a:t>a </a:t>
            </a:r>
            <a:r>
              <a:rPr kumimoji="0" sz="2400" b="0" i="0" u="none" strike="noStrike" kern="1200" cap="none" spc="5"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single</a:t>
            </a:r>
            <a:r>
              <a:rPr kumimoji="0" sz="2400" b="0" i="0" u="none" strike="noStrike" kern="1200" cap="none" spc="-10" normalizeH="0" baseline="0" noProof="0" dirty="0">
                <a:ln>
                  <a:noFill/>
                </a:ln>
                <a:solidFill>
                  <a:srgbClr val="333333"/>
                </a:solidFill>
                <a:effectLst/>
                <a:uLnTx/>
                <a:uFillTx/>
                <a:latin typeface="Calibri"/>
                <a:ea typeface="+mn-ea"/>
                <a:cs typeface="Calibri"/>
              </a:rPr>
              <a:t> </a:t>
            </a:r>
            <a:r>
              <a:rPr kumimoji="0" sz="2400" b="0" i="0" u="none" strike="noStrike" kern="1200" cap="none" spc="0" normalizeH="0" baseline="0" noProof="0" dirty="0">
                <a:ln>
                  <a:noFill/>
                </a:ln>
                <a:solidFill>
                  <a:srgbClr val="333333"/>
                </a:solidFill>
                <a:effectLst/>
                <a:uLnTx/>
                <a:uFillTx/>
                <a:latin typeface="Calibri"/>
                <a:ea typeface="+mn-ea"/>
                <a:cs typeface="Calibri"/>
              </a:rPr>
              <a:t>line</a:t>
            </a:r>
            <a:r>
              <a:rPr kumimoji="0" sz="2400" b="0" i="0" u="none" strike="noStrike" kern="1200" cap="none" spc="-20"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per</a:t>
            </a:r>
            <a:r>
              <a:rPr kumimoji="0" sz="2400" b="0" i="0" u="none" strike="noStrike" kern="1200" cap="none" spc="-10"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scenario</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355600" marR="254000" lvl="0" indent="-343535" algn="l" defTabSz="914400" rtl="0" eaLnBrk="1" fontAlgn="auto" latinLnBrk="0" hangingPunct="1">
              <a:lnSpc>
                <a:spcPct val="100000"/>
              </a:lnSpc>
              <a:spcBef>
                <a:spcPts val="575"/>
              </a:spcBef>
              <a:spcAft>
                <a:spcPts val="0"/>
              </a:spcAft>
              <a:buClrTx/>
              <a:buSzTx/>
              <a:buFont typeface="Arial"/>
              <a:buChar char="•"/>
              <a:tabLst>
                <a:tab pos="355600" algn="l"/>
                <a:tab pos="356235" algn="l"/>
              </a:tabLst>
              <a:defRPr/>
            </a:pPr>
            <a:r>
              <a:rPr kumimoji="0" sz="2400" b="0" i="0" u="none" strike="noStrike" kern="1200" cap="none" spc="-10" normalizeH="0" baseline="0" noProof="0" dirty="0">
                <a:ln>
                  <a:noFill/>
                </a:ln>
                <a:solidFill>
                  <a:srgbClr val="333333"/>
                </a:solidFill>
                <a:effectLst/>
                <a:uLnTx/>
                <a:uFillTx/>
                <a:latin typeface="Calibri"/>
                <a:ea typeface="+mn-ea"/>
                <a:cs typeface="Calibri"/>
              </a:rPr>
              <a:t>Hovering </a:t>
            </a:r>
            <a:r>
              <a:rPr kumimoji="0" sz="2400" b="0" i="0" u="none" strike="noStrike" kern="1200" cap="none" spc="-15" normalizeH="0" baseline="0" noProof="0" dirty="0">
                <a:ln>
                  <a:noFill/>
                </a:ln>
                <a:solidFill>
                  <a:srgbClr val="333333"/>
                </a:solidFill>
                <a:effectLst/>
                <a:uLnTx/>
                <a:uFillTx/>
                <a:latin typeface="Calibri"/>
                <a:ea typeface="+mn-ea"/>
                <a:cs typeface="Calibri"/>
              </a:rPr>
              <a:t>over </a:t>
            </a:r>
            <a:r>
              <a:rPr kumimoji="0" sz="2400" b="0" i="0" u="none" strike="noStrike" kern="1200" cap="none" spc="0" normalizeH="0" baseline="0" noProof="0" dirty="0">
                <a:ln>
                  <a:noFill/>
                </a:ln>
                <a:solidFill>
                  <a:srgbClr val="333333"/>
                </a:solidFill>
                <a:effectLst/>
                <a:uLnTx/>
                <a:uFillTx/>
                <a:latin typeface="Calibri"/>
                <a:ea typeface="+mn-ea"/>
                <a:cs typeface="Calibri"/>
              </a:rPr>
              <a:t>chart </a:t>
            </a:r>
            <a:r>
              <a:rPr kumimoji="0" sz="2400" b="0" i="0" u="none" strike="noStrike" kern="1200" cap="none" spc="-15" normalizeH="0" baseline="0" noProof="0" dirty="0">
                <a:ln>
                  <a:noFill/>
                </a:ln>
                <a:solidFill>
                  <a:srgbClr val="333333"/>
                </a:solidFill>
                <a:effectLst/>
                <a:uLnTx/>
                <a:uFillTx/>
                <a:latin typeface="Calibri"/>
                <a:ea typeface="+mn-ea"/>
                <a:cs typeface="Calibri"/>
              </a:rPr>
              <a:t>shows </a:t>
            </a:r>
            <a:r>
              <a:rPr kumimoji="0" sz="2400" b="0" i="0" u="none" strike="noStrike" kern="1200" cap="none" spc="-530" normalizeH="0" baseline="0" noProof="0" dirty="0">
                <a:ln>
                  <a:noFill/>
                </a:ln>
                <a:solidFill>
                  <a:srgbClr val="333333"/>
                </a:solidFill>
                <a:effectLst/>
                <a:uLnTx/>
                <a:uFillTx/>
                <a:latin typeface="Calibri"/>
                <a:ea typeface="+mn-ea"/>
                <a:cs typeface="Calibri"/>
              </a:rPr>
              <a:t> </a:t>
            </a:r>
            <a:r>
              <a:rPr kumimoji="0" sz="2400" b="0" i="0" u="none" strike="noStrike" kern="1200" cap="none" spc="0" normalizeH="0" baseline="0" noProof="0" dirty="0">
                <a:ln>
                  <a:noFill/>
                </a:ln>
                <a:solidFill>
                  <a:srgbClr val="333333"/>
                </a:solidFill>
                <a:effectLst/>
                <a:uLnTx/>
                <a:uFillTx/>
                <a:latin typeface="Calibri"/>
                <a:ea typeface="+mn-ea"/>
                <a:cs typeface="Calibri"/>
              </a:rPr>
              <a:t>time</a:t>
            </a:r>
            <a:r>
              <a:rPr kumimoji="0" sz="2400" b="0" i="0" u="none" strike="noStrike" kern="1200" cap="none" spc="-15"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of</a:t>
            </a:r>
            <a:r>
              <a:rPr kumimoji="0" sz="2400" b="0" i="0" u="none" strike="noStrike" kern="1200" cap="none" spc="-15" normalizeH="0" baseline="0" noProof="0" dirty="0">
                <a:ln>
                  <a:noFill/>
                </a:ln>
                <a:solidFill>
                  <a:srgbClr val="333333"/>
                </a:solidFill>
                <a:effectLst/>
                <a:uLnTx/>
                <a:uFillTx/>
                <a:latin typeface="Calibri"/>
                <a:ea typeface="+mn-ea"/>
                <a:cs typeface="Calibri"/>
              </a:rPr>
              <a:t> </a:t>
            </a:r>
            <a:r>
              <a:rPr kumimoji="0" sz="2400" b="0" i="0" u="none" strike="noStrike" kern="1200" cap="none" spc="-20" normalizeH="0" baseline="0" noProof="0" dirty="0">
                <a:ln>
                  <a:noFill/>
                </a:ln>
                <a:solidFill>
                  <a:srgbClr val="333333"/>
                </a:solidFill>
                <a:effectLst/>
                <a:uLnTx/>
                <a:uFillTx/>
                <a:latin typeface="Calibri"/>
                <a:ea typeface="+mn-ea"/>
                <a:cs typeface="Calibri"/>
              </a:rPr>
              <a:t>day</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4482067" y="1147563"/>
            <a:ext cx="4398010" cy="3609975"/>
            <a:chOff x="4482067" y="1147563"/>
            <a:chExt cx="4398010" cy="3609975"/>
          </a:xfrm>
        </p:grpSpPr>
        <p:pic>
          <p:nvPicPr>
            <p:cNvPr id="5" name="object 5"/>
            <p:cNvPicPr/>
            <p:nvPr/>
          </p:nvPicPr>
          <p:blipFill>
            <a:blip r:embed="rId2" cstate="print"/>
            <a:stretch>
              <a:fillRect/>
            </a:stretch>
          </p:blipFill>
          <p:spPr>
            <a:xfrm>
              <a:off x="4482067" y="1147563"/>
              <a:ext cx="4397535" cy="3609611"/>
            </a:xfrm>
            <a:prstGeom prst="rect">
              <a:avLst/>
            </a:prstGeom>
          </p:spPr>
        </p:pic>
        <p:pic>
          <p:nvPicPr>
            <p:cNvPr id="6" name="object 6"/>
            <p:cNvPicPr/>
            <p:nvPr/>
          </p:nvPicPr>
          <p:blipFill>
            <a:blip r:embed="rId3" cstate="print"/>
            <a:stretch>
              <a:fillRect/>
            </a:stretch>
          </p:blipFill>
          <p:spPr>
            <a:xfrm>
              <a:off x="5309616" y="3063214"/>
              <a:ext cx="1431036" cy="705637"/>
            </a:xfrm>
            <a:prstGeom prst="rect">
              <a:avLst/>
            </a:prstGeom>
          </p:spPr>
        </p:pic>
        <p:sp>
          <p:nvSpPr>
            <p:cNvPr id="7" name="object 7"/>
            <p:cNvSpPr/>
            <p:nvPr/>
          </p:nvSpPr>
          <p:spPr>
            <a:xfrm>
              <a:off x="5371338" y="3102102"/>
              <a:ext cx="1312545" cy="586740"/>
            </a:xfrm>
            <a:custGeom>
              <a:avLst/>
              <a:gdLst/>
              <a:ahLst/>
              <a:cxnLst/>
              <a:rect l="l" t="t" r="r" b="b"/>
              <a:pathLst>
                <a:path w="1312545" h="586739">
                  <a:moveTo>
                    <a:pt x="0" y="97790"/>
                  </a:moveTo>
                  <a:lnTo>
                    <a:pt x="7689" y="59739"/>
                  </a:lnTo>
                  <a:lnTo>
                    <a:pt x="28654" y="28654"/>
                  </a:lnTo>
                  <a:lnTo>
                    <a:pt x="59739" y="7689"/>
                  </a:lnTo>
                  <a:lnTo>
                    <a:pt x="97789" y="0"/>
                  </a:lnTo>
                  <a:lnTo>
                    <a:pt x="1214373" y="0"/>
                  </a:lnTo>
                  <a:lnTo>
                    <a:pt x="1252424" y="7689"/>
                  </a:lnTo>
                  <a:lnTo>
                    <a:pt x="1283509" y="28654"/>
                  </a:lnTo>
                  <a:lnTo>
                    <a:pt x="1304474" y="59739"/>
                  </a:lnTo>
                  <a:lnTo>
                    <a:pt x="1312164" y="97790"/>
                  </a:lnTo>
                  <a:lnTo>
                    <a:pt x="1312164" y="488950"/>
                  </a:lnTo>
                  <a:lnTo>
                    <a:pt x="1304474" y="527000"/>
                  </a:lnTo>
                  <a:lnTo>
                    <a:pt x="1283509" y="558085"/>
                  </a:lnTo>
                  <a:lnTo>
                    <a:pt x="1252424" y="579050"/>
                  </a:lnTo>
                  <a:lnTo>
                    <a:pt x="1214373" y="586740"/>
                  </a:lnTo>
                  <a:lnTo>
                    <a:pt x="97789" y="586740"/>
                  </a:lnTo>
                  <a:lnTo>
                    <a:pt x="59739" y="579050"/>
                  </a:lnTo>
                  <a:lnTo>
                    <a:pt x="28654" y="558085"/>
                  </a:lnTo>
                  <a:lnTo>
                    <a:pt x="7689" y="527000"/>
                  </a:lnTo>
                  <a:lnTo>
                    <a:pt x="0" y="488950"/>
                  </a:lnTo>
                  <a:lnTo>
                    <a:pt x="0" y="97790"/>
                  </a:lnTo>
                  <a:close/>
                </a:path>
              </a:pathLst>
            </a:custGeom>
            <a:ln w="38100">
              <a:solidFill>
                <a:srgbClr val="0077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124</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4592443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6482" y="143002"/>
            <a:ext cx="4216400" cy="482600"/>
          </a:xfrm>
          <a:prstGeom prst="rect">
            <a:avLst/>
          </a:prstGeom>
        </p:spPr>
        <p:txBody>
          <a:bodyPr vert="horz" wrap="square" lIns="0" tIns="12700" rIns="0" bIns="0" rtlCol="0">
            <a:spAutoFit/>
          </a:bodyPr>
          <a:lstStyle/>
          <a:p>
            <a:pPr marL="12700">
              <a:lnSpc>
                <a:spcPct val="100000"/>
              </a:lnSpc>
              <a:spcBef>
                <a:spcPts val="100"/>
              </a:spcBef>
            </a:pPr>
            <a:r>
              <a:rPr spc="-5" dirty="0"/>
              <a:t>Chart</a:t>
            </a:r>
            <a:r>
              <a:rPr spc="-35" dirty="0"/>
              <a:t> </a:t>
            </a:r>
            <a:r>
              <a:rPr dirty="0"/>
              <a:t>and</a:t>
            </a:r>
            <a:r>
              <a:rPr spc="-20" dirty="0"/>
              <a:t> </a:t>
            </a:r>
            <a:r>
              <a:rPr spc="-5" dirty="0"/>
              <a:t>input</a:t>
            </a:r>
            <a:r>
              <a:rPr spc="-20" dirty="0"/>
              <a:t> </a:t>
            </a:r>
            <a:r>
              <a:rPr spc="-10" dirty="0"/>
              <a:t>downloads</a:t>
            </a:r>
          </a:p>
        </p:txBody>
      </p:sp>
      <p:sp>
        <p:nvSpPr>
          <p:cNvPr id="3" name="object 3"/>
          <p:cNvSpPr txBox="1"/>
          <p:nvPr/>
        </p:nvSpPr>
        <p:spPr>
          <a:xfrm>
            <a:off x="4085335" y="1098419"/>
            <a:ext cx="3905250" cy="2146935"/>
          </a:xfrm>
          <a:prstGeom prst="rect">
            <a:avLst/>
          </a:prstGeom>
        </p:spPr>
        <p:txBody>
          <a:bodyPr vert="horz" wrap="square" lIns="0" tIns="85090" rIns="0" bIns="0" rtlCol="0">
            <a:spAutoFit/>
          </a:bodyPr>
          <a:lstStyle/>
          <a:p>
            <a:pPr marL="355600" marR="0" lvl="0" indent="-342900" algn="l" defTabSz="914400" rtl="0" eaLnBrk="1" fontAlgn="auto" latinLnBrk="0" hangingPunct="1">
              <a:lnSpc>
                <a:spcPct val="100000"/>
              </a:lnSpc>
              <a:spcBef>
                <a:spcPts val="670"/>
              </a:spcBef>
              <a:spcAft>
                <a:spcPts val="0"/>
              </a:spcAft>
              <a:buClrTx/>
              <a:buSzTx/>
              <a:buFont typeface="Arial"/>
              <a:buChar char="•"/>
              <a:tabLst>
                <a:tab pos="354965" algn="l"/>
                <a:tab pos="355600" algn="l"/>
              </a:tabLst>
              <a:defRPr/>
            </a:pPr>
            <a:r>
              <a:rPr kumimoji="0" sz="2400" b="0" i="0" u="none" strike="noStrike" kern="1200" cap="none" spc="-45" normalizeH="0" baseline="0" noProof="0" dirty="0">
                <a:ln>
                  <a:noFill/>
                </a:ln>
                <a:solidFill>
                  <a:srgbClr val="333333"/>
                </a:solidFill>
                <a:effectLst/>
                <a:uLnTx/>
                <a:uFillTx/>
                <a:latin typeface="Calibri"/>
                <a:ea typeface="+mn-ea"/>
                <a:cs typeface="Calibri"/>
              </a:rPr>
              <a:t>Two</a:t>
            </a:r>
            <a:r>
              <a:rPr kumimoji="0" sz="2400" b="0" i="0" u="none" strike="noStrike" kern="1200" cap="none" spc="-25"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downloads</a:t>
            </a:r>
            <a:r>
              <a:rPr kumimoji="0" sz="2400" b="0" i="0" u="none" strike="noStrike" kern="1200" cap="none" spc="-10" normalizeH="0" baseline="0" noProof="0" dirty="0">
                <a:ln>
                  <a:noFill/>
                </a:ln>
                <a:solidFill>
                  <a:srgbClr val="333333"/>
                </a:solidFill>
                <a:effectLst/>
                <a:uLnTx/>
                <a:uFillTx/>
                <a:latin typeface="Calibri"/>
                <a:ea typeface="+mn-ea"/>
                <a:cs typeface="Calibri"/>
              </a:rPr>
              <a:t> available:</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756285" marR="0" lvl="1" indent="-287020" algn="l" defTabSz="914400" rtl="0" eaLnBrk="1" fontAlgn="auto" latinLnBrk="0" hangingPunct="1">
              <a:lnSpc>
                <a:spcPct val="100000"/>
              </a:lnSpc>
              <a:spcBef>
                <a:spcPts val="580"/>
              </a:spcBef>
              <a:spcAft>
                <a:spcPts val="0"/>
              </a:spcAft>
              <a:buClrTx/>
              <a:buSzTx/>
              <a:buFont typeface="Arial"/>
              <a:buChar char="–"/>
              <a:tabLst>
                <a:tab pos="756920" algn="l"/>
              </a:tabLst>
              <a:defRPr/>
            </a:pPr>
            <a:r>
              <a:rPr kumimoji="0" sz="2400" b="0" i="0" u="none" strike="noStrike" kern="1200" cap="none" spc="-5" normalizeH="0" baseline="0" noProof="0" dirty="0">
                <a:ln>
                  <a:noFill/>
                </a:ln>
                <a:solidFill>
                  <a:srgbClr val="333333"/>
                </a:solidFill>
                <a:effectLst/>
                <a:uLnTx/>
                <a:uFillTx/>
                <a:latin typeface="Calibri"/>
                <a:ea typeface="+mn-ea"/>
                <a:cs typeface="Calibri"/>
              </a:rPr>
              <a:t>Chart</a:t>
            </a:r>
            <a:r>
              <a:rPr kumimoji="0" sz="2400" b="0" i="0" u="none" strike="noStrike" kern="1200" cap="none" spc="-40"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images</a:t>
            </a:r>
            <a:r>
              <a:rPr kumimoji="0" sz="2400" b="0" i="0" u="none" strike="noStrike" kern="1200" cap="none" spc="-40"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(PNG,</a:t>
            </a:r>
            <a:r>
              <a:rPr kumimoji="0" sz="2400" b="0" i="0" u="none" strike="noStrike" kern="1200" cap="none" spc="-35"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JPEG,</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756285"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65" normalizeH="0" baseline="0" noProof="0" dirty="0">
                <a:ln>
                  <a:noFill/>
                </a:ln>
                <a:solidFill>
                  <a:srgbClr val="333333"/>
                </a:solidFill>
                <a:effectLst/>
                <a:uLnTx/>
                <a:uFillTx/>
                <a:latin typeface="Calibri"/>
                <a:ea typeface="+mn-ea"/>
                <a:cs typeface="Calibri"/>
              </a:rPr>
              <a:t>PDF,</a:t>
            </a:r>
            <a:r>
              <a:rPr kumimoji="0" sz="2400" b="0" i="0" u="none" strike="noStrike" kern="1200" cap="none" spc="-25"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or</a:t>
            </a:r>
            <a:r>
              <a:rPr kumimoji="0" sz="2400" b="0" i="0" u="none" strike="noStrike" kern="1200" cap="none" spc="-35" normalizeH="0" baseline="0" noProof="0" dirty="0">
                <a:ln>
                  <a:noFill/>
                </a:ln>
                <a:solidFill>
                  <a:srgbClr val="333333"/>
                </a:solidFill>
                <a:effectLst/>
                <a:uLnTx/>
                <a:uFillTx/>
                <a:latin typeface="Calibri"/>
                <a:ea typeface="+mn-ea"/>
                <a:cs typeface="Calibri"/>
              </a:rPr>
              <a:t> </a:t>
            </a:r>
            <a:r>
              <a:rPr kumimoji="0" sz="2400" b="0" i="0" u="none" strike="noStrike" kern="1200" cap="none" spc="-15" normalizeH="0" baseline="0" noProof="0" dirty="0">
                <a:ln>
                  <a:noFill/>
                </a:ln>
                <a:solidFill>
                  <a:srgbClr val="333333"/>
                </a:solidFill>
                <a:effectLst/>
                <a:uLnTx/>
                <a:uFillTx/>
                <a:latin typeface="Calibri"/>
                <a:ea typeface="+mn-ea"/>
                <a:cs typeface="Calibri"/>
              </a:rPr>
              <a:t>SVG)</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300" b="0" i="0" u="none" strike="noStrike" kern="1200" cap="none" spc="0" normalizeH="0" baseline="0" noProof="0">
              <a:ln>
                <a:noFill/>
              </a:ln>
              <a:solidFill>
                <a:prstClr val="black"/>
              </a:solidFill>
              <a:effectLst/>
              <a:uLnTx/>
              <a:uFillTx/>
              <a:latin typeface="Calibri"/>
              <a:ea typeface="+mn-ea"/>
              <a:cs typeface="Calibri"/>
            </a:endParaRPr>
          </a:p>
          <a:p>
            <a:pPr marL="756285" marR="0" lvl="1" indent="-287020" algn="l" defTabSz="914400" rtl="0" eaLnBrk="1" fontAlgn="auto" latinLnBrk="0" hangingPunct="1">
              <a:lnSpc>
                <a:spcPct val="100000"/>
              </a:lnSpc>
              <a:spcBef>
                <a:spcPts val="5"/>
              </a:spcBef>
              <a:spcAft>
                <a:spcPts val="0"/>
              </a:spcAft>
              <a:buClrTx/>
              <a:buSzTx/>
              <a:buFont typeface="Arial"/>
              <a:buChar char="–"/>
              <a:tabLst>
                <a:tab pos="756920" algn="l"/>
              </a:tabLst>
              <a:defRPr/>
            </a:pPr>
            <a:r>
              <a:rPr kumimoji="0" sz="2400" b="0" i="0" u="none" strike="noStrike" kern="1200" cap="none" spc="-5" normalizeH="0" baseline="0" noProof="0" dirty="0">
                <a:ln>
                  <a:noFill/>
                </a:ln>
                <a:solidFill>
                  <a:srgbClr val="333333"/>
                </a:solidFill>
                <a:effectLst/>
                <a:uLnTx/>
                <a:uFillTx/>
                <a:latin typeface="Calibri"/>
                <a:ea typeface="+mn-ea"/>
                <a:cs typeface="Calibri"/>
              </a:rPr>
              <a:t>Scenario</a:t>
            </a:r>
            <a:r>
              <a:rPr kumimoji="0" sz="2400" b="0" i="0" u="none" strike="noStrike" kern="1200" cap="none" spc="-45" normalizeH="0" baseline="0" noProof="0" dirty="0">
                <a:ln>
                  <a:noFill/>
                </a:ln>
                <a:solidFill>
                  <a:srgbClr val="333333"/>
                </a:solidFill>
                <a:effectLst/>
                <a:uLnTx/>
                <a:uFillTx/>
                <a:latin typeface="Calibri"/>
                <a:ea typeface="+mn-ea"/>
                <a:cs typeface="Calibri"/>
              </a:rPr>
              <a:t> </a:t>
            </a:r>
            <a:r>
              <a:rPr kumimoji="0" sz="2400" b="0" i="0" u="none" strike="noStrike" kern="1200" cap="none" spc="0" normalizeH="0" baseline="0" noProof="0" dirty="0">
                <a:ln>
                  <a:noFill/>
                </a:ln>
                <a:solidFill>
                  <a:srgbClr val="333333"/>
                </a:solidFill>
                <a:effectLst/>
                <a:uLnTx/>
                <a:uFillTx/>
                <a:latin typeface="Calibri"/>
                <a:ea typeface="+mn-ea"/>
                <a:cs typeface="Calibri"/>
              </a:rPr>
              <a:t>inputs</a:t>
            </a:r>
            <a:r>
              <a:rPr kumimoji="0" sz="2400" b="0" i="0" u="none" strike="noStrike" kern="1200" cap="none" spc="-30" normalizeH="0" baseline="0" noProof="0" dirty="0">
                <a:ln>
                  <a:noFill/>
                </a:ln>
                <a:solidFill>
                  <a:srgbClr val="333333"/>
                </a:solidFill>
                <a:effectLst/>
                <a:uLnTx/>
                <a:uFillTx/>
                <a:latin typeface="Calibri"/>
                <a:ea typeface="+mn-ea"/>
                <a:cs typeface="Calibri"/>
              </a:rPr>
              <a:t> </a:t>
            </a:r>
            <a:r>
              <a:rPr kumimoji="0" sz="2400" b="0" i="0" u="none" strike="noStrike" kern="1200" cap="none" spc="-5" normalizeH="0" baseline="0" noProof="0" dirty="0">
                <a:ln>
                  <a:noFill/>
                </a:ln>
                <a:solidFill>
                  <a:srgbClr val="333333"/>
                </a:solidFill>
                <a:effectLst/>
                <a:uLnTx/>
                <a:uFillTx/>
                <a:latin typeface="Calibri"/>
                <a:ea typeface="+mn-ea"/>
                <a:cs typeface="Calibri"/>
              </a:rPr>
              <a:t>(CSV)</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556225" y="975337"/>
            <a:ext cx="3956685" cy="4128135"/>
            <a:chOff x="556225" y="975337"/>
            <a:chExt cx="3956685" cy="4128135"/>
          </a:xfrm>
        </p:grpSpPr>
        <p:pic>
          <p:nvPicPr>
            <p:cNvPr id="5" name="object 5"/>
            <p:cNvPicPr/>
            <p:nvPr/>
          </p:nvPicPr>
          <p:blipFill>
            <a:blip r:embed="rId2" cstate="print"/>
            <a:stretch>
              <a:fillRect/>
            </a:stretch>
          </p:blipFill>
          <p:spPr>
            <a:xfrm>
              <a:off x="556225" y="975337"/>
              <a:ext cx="2820230" cy="4127794"/>
            </a:xfrm>
            <a:prstGeom prst="rect">
              <a:avLst/>
            </a:prstGeom>
          </p:spPr>
        </p:pic>
        <p:pic>
          <p:nvPicPr>
            <p:cNvPr id="6" name="object 6"/>
            <p:cNvPicPr/>
            <p:nvPr/>
          </p:nvPicPr>
          <p:blipFill>
            <a:blip r:embed="rId3" cstate="print"/>
            <a:stretch>
              <a:fillRect/>
            </a:stretch>
          </p:blipFill>
          <p:spPr>
            <a:xfrm>
              <a:off x="3011423" y="1539278"/>
              <a:ext cx="1417320" cy="382485"/>
            </a:xfrm>
            <a:prstGeom prst="rect">
              <a:avLst/>
            </a:prstGeom>
          </p:spPr>
        </p:pic>
        <p:sp>
          <p:nvSpPr>
            <p:cNvPr id="7" name="object 7"/>
            <p:cNvSpPr/>
            <p:nvPr/>
          </p:nvSpPr>
          <p:spPr>
            <a:xfrm>
              <a:off x="3131058" y="1614169"/>
              <a:ext cx="1259840" cy="250190"/>
            </a:xfrm>
            <a:custGeom>
              <a:avLst/>
              <a:gdLst/>
              <a:ahLst/>
              <a:cxnLst/>
              <a:rect l="l" t="t" r="r" b="b"/>
              <a:pathLst>
                <a:path w="1259839" h="250189">
                  <a:moveTo>
                    <a:pt x="77293" y="25101"/>
                  </a:moveTo>
                  <a:lnTo>
                    <a:pt x="73065" y="50135"/>
                  </a:lnTo>
                  <a:lnTo>
                    <a:pt x="1255141" y="249681"/>
                  </a:lnTo>
                  <a:lnTo>
                    <a:pt x="1259458" y="224662"/>
                  </a:lnTo>
                  <a:lnTo>
                    <a:pt x="77293" y="25101"/>
                  </a:lnTo>
                  <a:close/>
                </a:path>
                <a:path w="1259839" h="250189">
                  <a:moveTo>
                    <a:pt x="81534" y="0"/>
                  </a:moveTo>
                  <a:lnTo>
                    <a:pt x="0" y="24891"/>
                  </a:lnTo>
                  <a:lnTo>
                    <a:pt x="68834" y="75183"/>
                  </a:lnTo>
                  <a:lnTo>
                    <a:pt x="73065" y="50135"/>
                  </a:lnTo>
                  <a:lnTo>
                    <a:pt x="60452" y="48005"/>
                  </a:lnTo>
                  <a:lnTo>
                    <a:pt x="64769" y="22987"/>
                  </a:lnTo>
                  <a:lnTo>
                    <a:pt x="77651" y="22987"/>
                  </a:lnTo>
                  <a:lnTo>
                    <a:pt x="81534" y="0"/>
                  </a:lnTo>
                  <a:close/>
                </a:path>
                <a:path w="1259839" h="250189">
                  <a:moveTo>
                    <a:pt x="64769" y="22987"/>
                  </a:moveTo>
                  <a:lnTo>
                    <a:pt x="60452" y="48005"/>
                  </a:lnTo>
                  <a:lnTo>
                    <a:pt x="73065" y="50135"/>
                  </a:lnTo>
                  <a:lnTo>
                    <a:pt x="77293" y="25101"/>
                  </a:lnTo>
                  <a:lnTo>
                    <a:pt x="64769" y="22987"/>
                  </a:lnTo>
                  <a:close/>
                </a:path>
                <a:path w="1259839" h="250189">
                  <a:moveTo>
                    <a:pt x="77651" y="22987"/>
                  </a:moveTo>
                  <a:lnTo>
                    <a:pt x="64769" y="22987"/>
                  </a:lnTo>
                  <a:lnTo>
                    <a:pt x="77293" y="25101"/>
                  </a:lnTo>
                  <a:lnTo>
                    <a:pt x="77651" y="22987"/>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8" name="object 8"/>
            <p:cNvPicPr/>
            <p:nvPr/>
          </p:nvPicPr>
          <p:blipFill>
            <a:blip r:embed="rId4" cstate="print"/>
            <a:stretch>
              <a:fillRect/>
            </a:stretch>
          </p:blipFill>
          <p:spPr>
            <a:xfrm>
              <a:off x="2983992" y="1880616"/>
              <a:ext cx="1446276" cy="1548384"/>
            </a:xfrm>
            <a:prstGeom prst="rect">
              <a:avLst/>
            </a:prstGeom>
          </p:spPr>
        </p:pic>
        <p:sp>
          <p:nvSpPr>
            <p:cNvPr id="9" name="object 9"/>
            <p:cNvSpPr/>
            <p:nvPr/>
          </p:nvSpPr>
          <p:spPr>
            <a:xfrm>
              <a:off x="3103626" y="1903222"/>
              <a:ext cx="1288415" cy="1391285"/>
            </a:xfrm>
            <a:custGeom>
              <a:avLst/>
              <a:gdLst/>
              <a:ahLst/>
              <a:cxnLst/>
              <a:rect l="l" t="t" r="r" b="b"/>
              <a:pathLst>
                <a:path w="1288414" h="1391285">
                  <a:moveTo>
                    <a:pt x="23749" y="1309370"/>
                  </a:moveTo>
                  <a:lnTo>
                    <a:pt x="0" y="1391158"/>
                  </a:lnTo>
                  <a:lnTo>
                    <a:pt x="79756" y="1361058"/>
                  </a:lnTo>
                  <a:lnTo>
                    <a:pt x="71224" y="1353184"/>
                  </a:lnTo>
                  <a:lnTo>
                    <a:pt x="52450" y="1353184"/>
                  </a:lnTo>
                  <a:lnTo>
                    <a:pt x="33781" y="1335913"/>
                  </a:lnTo>
                  <a:lnTo>
                    <a:pt x="42407" y="1326589"/>
                  </a:lnTo>
                  <a:lnTo>
                    <a:pt x="23749" y="1309370"/>
                  </a:lnTo>
                  <a:close/>
                </a:path>
                <a:path w="1288414" h="1391285">
                  <a:moveTo>
                    <a:pt x="42407" y="1326589"/>
                  </a:moveTo>
                  <a:lnTo>
                    <a:pt x="33781" y="1335913"/>
                  </a:lnTo>
                  <a:lnTo>
                    <a:pt x="52450" y="1353184"/>
                  </a:lnTo>
                  <a:lnTo>
                    <a:pt x="61097" y="1343839"/>
                  </a:lnTo>
                  <a:lnTo>
                    <a:pt x="42407" y="1326589"/>
                  </a:lnTo>
                  <a:close/>
                </a:path>
                <a:path w="1288414" h="1391285">
                  <a:moveTo>
                    <a:pt x="61097" y="1343839"/>
                  </a:moveTo>
                  <a:lnTo>
                    <a:pt x="52450" y="1353184"/>
                  </a:lnTo>
                  <a:lnTo>
                    <a:pt x="71224" y="1353184"/>
                  </a:lnTo>
                  <a:lnTo>
                    <a:pt x="61097" y="1343839"/>
                  </a:lnTo>
                  <a:close/>
                </a:path>
                <a:path w="1288414" h="1391285">
                  <a:moveTo>
                    <a:pt x="1269746" y="0"/>
                  </a:moveTo>
                  <a:lnTo>
                    <a:pt x="42407" y="1326589"/>
                  </a:lnTo>
                  <a:lnTo>
                    <a:pt x="61097" y="1343839"/>
                  </a:lnTo>
                  <a:lnTo>
                    <a:pt x="1288414" y="17271"/>
                  </a:lnTo>
                  <a:lnTo>
                    <a:pt x="1269746" y="0"/>
                  </a:lnTo>
                  <a:close/>
                </a:path>
              </a:pathLst>
            </a:custGeom>
            <a:solidFill>
              <a:srgbClr val="0079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10" name="object 10"/>
            <p:cNvPicPr/>
            <p:nvPr/>
          </p:nvPicPr>
          <p:blipFill>
            <a:blip r:embed="rId5" cstate="print"/>
            <a:stretch>
              <a:fillRect/>
            </a:stretch>
          </p:blipFill>
          <p:spPr>
            <a:xfrm>
              <a:off x="3092195" y="3127247"/>
              <a:ext cx="1420368" cy="1787652"/>
            </a:xfrm>
            <a:prstGeom prst="rect">
              <a:avLst/>
            </a:prstGeom>
          </p:spPr>
        </p:pic>
        <p:sp>
          <p:nvSpPr>
            <p:cNvPr id="11" name="object 11"/>
            <p:cNvSpPr/>
            <p:nvPr/>
          </p:nvSpPr>
          <p:spPr>
            <a:xfrm>
              <a:off x="3211829" y="3149218"/>
              <a:ext cx="1262380" cy="1630680"/>
            </a:xfrm>
            <a:custGeom>
              <a:avLst/>
              <a:gdLst/>
              <a:ahLst/>
              <a:cxnLst/>
              <a:rect l="l" t="t" r="r" b="b"/>
              <a:pathLst>
                <a:path w="1262379" h="1630679">
                  <a:moveTo>
                    <a:pt x="16382" y="1546567"/>
                  </a:moveTo>
                  <a:lnTo>
                    <a:pt x="0" y="1630172"/>
                  </a:lnTo>
                  <a:lnTo>
                    <a:pt x="76707" y="1593113"/>
                  </a:lnTo>
                  <a:lnTo>
                    <a:pt x="69646" y="1587665"/>
                  </a:lnTo>
                  <a:lnTo>
                    <a:pt x="48894" y="1587665"/>
                  </a:lnTo>
                  <a:lnTo>
                    <a:pt x="28701" y="1572145"/>
                  </a:lnTo>
                  <a:lnTo>
                    <a:pt x="36475" y="1562071"/>
                  </a:lnTo>
                  <a:lnTo>
                    <a:pt x="16382" y="1546567"/>
                  </a:lnTo>
                  <a:close/>
                </a:path>
                <a:path w="1262379" h="1630679">
                  <a:moveTo>
                    <a:pt x="36475" y="1562071"/>
                  </a:moveTo>
                  <a:lnTo>
                    <a:pt x="28701" y="1572145"/>
                  </a:lnTo>
                  <a:lnTo>
                    <a:pt x="48894" y="1587665"/>
                  </a:lnTo>
                  <a:lnTo>
                    <a:pt x="56638" y="1577628"/>
                  </a:lnTo>
                  <a:lnTo>
                    <a:pt x="36475" y="1562071"/>
                  </a:lnTo>
                  <a:close/>
                </a:path>
                <a:path w="1262379" h="1630679">
                  <a:moveTo>
                    <a:pt x="56638" y="1577628"/>
                  </a:moveTo>
                  <a:lnTo>
                    <a:pt x="48894" y="1587665"/>
                  </a:lnTo>
                  <a:lnTo>
                    <a:pt x="69646" y="1587665"/>
                  </a:lnTo>
                  <a:lnTo>
                    <a:pt x="56638" y="1577628"/>
                  </a:lnTo>
                  <a:close/>
                </a:path>
                <a:path w="1262379" h="1630679">
                  <a:moveTo>
                    <a:pt x="1241806" y="0"/>
                  </a:moveTo>
                  <a:lnTo>
                    <a:pt x="36475" y="1562071"/>
                  </a:lnTo>
                  <a:lnTo>
                    <a:pt x="56638" y="1577628"/>
                  </a:lnTo>
                  <a:lnTo>
                    <a:pt x="1261871" y="15493"/>
                  </a:lnTo>
                  <a:lnTo>
                    <a:pt x="1241806" y="0"/>
                  </a:lnTo>
                  <a:close/>
                </a:path>
              </a:pathLst>
            </a:custGeom>
            <a:solidFill>
              <a:srgbClr val="F69F1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125</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32952853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69363" y="143002"/>
            <a:ext cx="2312670" cy="482600"/>
          </a:xfrm>
          <a:prstGeom prst="rect">
            <a:avLst/>
          </a:prstGeom>
        </p:spPr>
        <p:txBody>
          <a:bodyPr vert="horz" wrap="square" lIns="0" tIns="12700" rIns="0" bIns="0" rtlCol="0">
            <a:spAutoFit/>
          </a:bodyPr>
          <a:lstStyle/>
          <a:p>
            <a:pPr marL="12700">
              <a:lnSpc>
                <a:spcPct val="100000"/>
              </a:lnSpc>
              <a:spcBef>
                <a:spcPts val="100"/>
              </a:spcBef>
            </a:pPr>
            <a:r>
              <a:rPr spc="-5" dirty="0"/>
              <a:t>Load</a:t>
            </a:r>
            <a:r>
              <a:rPr spc="-75" dirty="0"/>
              <a:t> </a:t>
            </a:r>
            <a:r>
              <a:rPr spc="-10" dirty="0"/>
              <a:t>Flexibility</a:t>
            </a:r>
          </a:p>
        </p:txBody>
      </p:sp>
      <p:sp>
        <p:nvSpPr>
          <p:cNvPr id="3" name="object 3"/>
          <p:cNvSpPr txBox="1"/>
          <p:nvPr/>
        </p:nvSpPr>
        <p:spPr>
          <a:xfrm>
            <a:off x="385368" y="1107694"/>
            <a:ext cx="2893695" cy="3421379"/>
          </a:xfrm>
          <a:prstGeom prst="rect">
            <a:avLst/>
          </a:prstGeom>
        </p:spPr>
        <p:txBody>
          <a:bodyPr vert="horz" wrap="square" lIns="0" tIns="38735" rIns="0" bIns="0" rtlCol="0">
            <a:spAutoFit/>
          </a:bodyPr>
          <a:lstStyle/>
          <a:p>
            <a:pPr marL="355600" marR="5080" lvl="0" indent="-342900" algn="l" defTabSz="914400" rtl="0" eaLnBrk="1" fontAlgn="auto" latinLnBrk="0" hangingPunct="1">
              <a:lnSpc>
                <a:spcPct val="90000"/>
              </a:lnSpc>
              <a:spcBef>
                <a:spcPts val="305"/>
              </a:spcBef>
              <a:spcAft>
                <a:spcPts val="0"/>
              </a:spcAft>
              <a:buClrTx/>
              <a:buSzTx/>
              <a:buFont typeface="Arial"/>
              <a:buChar char="•"/>
              <a:tabLst>
                <a:tab pos="354965" algn="l"/>
                <a:tab pos="355600" algn="l"/>
              </a:tabLst>
              <a:defRPr/>
            </a:pPr>
            <a:r>
              <a:rPr kumimoji="0" sz="1700" b="0" i="0" u="none" strike="noStrike" kern="1200" cap="none" spc="-10" normalizeH="0" baseline="0" noProof="0" dirty="0">
                <a:ln>
                  <a:noFill/>
                </a:ln>
                <a:solidFill>
                  <a:srgbClr val="333333"/>
                </a:solidFill>
                <a:effectLst/>
                <a:uLnTx/>
                <a:uFillTx/>
                <a:latin typeface="Calibri"/>
                <a:ea typeface="+mn-ea"/>
                <a:cs typeface="Calibri"/>
              </a:rPr>
              <a:t>Default </a:t>
            </a:r>
            <a:r>
              <a:rPr kumimoji="0" sz="1700" b="0" i="0" u="none" strike="noStrike" kern="1200" cap="none" spc="0" normalizeH="0" baseline="0" noProof="0" dirty="0">
                <a:ln>
                  <a:noFill/>
                </a:ln>
                <a:solidFill>
                  <a:srgbClr val="333333"/>
                </a:solidFill>
                <a:effectLst/>
                <a:uLnTx/>
                <a:uFillTx/>
                <a:latin typeface="Calibri"/>
                <a:ea typeface="+mn-ea"/>
                <a:cs typeface="Calibri"/>
              </a:rPr>
              <a:t>scenario </a:t>
            </a:r>
            <a:r>
              <a:rPr kumimoji="0" sz="1700" b="0" i="0" u="none" strike="noStrike" kern="1200" cap="none" spc="-15" normalizeH="0" baseline="0" noProof="0" dirty="0">
                <a:ln>
                  <a:noFill/>
                </a:ln>
                <a:solidFill>
                  <a:srgbClr val="333333"/>
                </a:solidFill>
                <a:effectLst/>
                <a:uLnTx/>
                <a:uFillTx/>
                <a:latin typeface="Calibri"/>
                <a:ea typeface="+mn-ea"/>
                <a:cs typeface="Calibri"/>
              </a:rPr>
              <a:t>for </a:t>
            </a:r>
            <a:r>
              <a:rPr kumimoji="0" sz="1700" b="0" i="0" u="none" strike="noStrike" kern="1200" cap="none" spc="-5" normalizeH="0" baseline="0" noProof="0" dirty="0">
                <a:ln>
                  <a:noFill/>
                </a:ln>
                <a:solidFill>
                  <a:srgbClr val="333333"/>
                </a:solidFill>
                <a:effectLst/>
                <a:uLnTx/>
                <a:uFillTx/>
                <a:latin typeface="Calibri"/>
                <a:ea typeface="+mn-ea"/>
                <a:cs typeface="Calibri"/>
              </a:rPr>
              <a:t>EVI-Pro </a:t>
            </a:r>
            <a:r>
              <a:rPr kumimoji="0" sz="1700" b="0" i="0" u="none" strike="noStrike" kern="1200" cap="none" spc="0"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Lite </a:t>
            </a:r>
            <a:r>
              <a:rPr kumimoji="0" sz="1700" b="0" i="0" u="none" strike="noStrike" kern="1200" cap="none" spc="0" normalizeH="0" baseline="0" noProof="0" dirty="0">
                <a:ln>
                  <a:noFill/>
                </a:ln>
                <a:solidFill>
                  <a:srgbClr val="333333"/>
                </a:solidFill>
                <a:effectLst/>
                <a:uLnTx/>
                <a:uFillTx/>
                <a:latin typeface="Calibri"/>
                <a:ea typeface="+mn-ea"/>
                <a:cs typeface="Calibri"/>
              </a:rPr>
              <a:t>is “minimum delay” – </a:t>
            </a:r>
            <a:r>
              <a:rPr kumimoji="0" sz="1700" b="0" i="0" u="none" strike="noStrike" kern="1200" cap="none" spc="5" normalizeH="0" baseline="0" noProof="0" dirty="0">
                <a:ln>
                  <a:noFill/>
                </a:ln>
                <a:solidFill>
                  <a:srgbClr val="333333"/>
                </a:solidFill>
                <a:effectLst/>
                <a:uLnTx/>
                <a:uFillTx/>
                <a:latin typeface="Calibri"/>
                <a:ea typeface="+mn-ea"/>
                <a:cs typeface="Calibri"/>
              </a:rPr>
              <a:t> </a:t>
            </a:r>
            <a:r>
              <a:rPr kumimoji="0" sz="1700" b="0" i="0" u="none" strike="noStrike" kern="1200" cap="none" spc="0" normalizeH="0" baseline="0" noProof="0" dirty="0">
                <a:ln>
                  <a:noFill/>
                </a:ln>
                <a:solidFill>
                  <a:srgbClr val="333333"/>
                </a:solidFill>
                <a:effectLst/>
                <a:uLnTx/>
                <a:uFillTx/>
                <a:latin typeface="Calibri"/>
                <a:ea typeface="+mn-ea"/>
                <a:cs typeface="Calibri"/>
              </a:rPr>
              <a:t>charging begins </a:t>
            </a:r>
            <a:r>
              <a:rPr kumimoji="0" sz="1700" b="0" i="0" u="none" strike="noStrike" kern="1200" cap="none" spc="-5" normalizeH="0" baseline="0" noProof="0" dirty="0">
                <a:ln>
                  <a:noFill/>
                </a:ln>
                <a:solidFill>
                  <a:srgbClr val="333333"/>
                </a:solidFill>
                <a:effectLst/>
                <a:uLnTx/>
                <a:uFillTx/>
                <a:latin typeface="Calibri"/>
                <a:ea typeface="+mn-ea"/>
                <a:cs typeface="Calibri"/>
              </a:rPr>
              <a:t>at full </a:t>
            </a:r>
            <a:r>
              <a:rPr kumimoji="0" sz="1700" b="0" i="0" u="none" strike="noStrike" kern="1200" cap="none" spc="0"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power/speed </a:t>
            </a:r>
            <a:r>
              <a:rPr kumimoji="0" sz="1700" b="0" i="0" u="none" strike="noStrike" kern="1200" cap="none" spc="0" normalizeH="0" baseline="0" noProof="0" dirty="0">
                <a:ln>
                  <a:noFill/>
                </a:ln>
                <a:solidFill>
                  <a:srgbClr val="333333"/>
                </a:solidFill>
                <a:effectLst/>
                <a:uLnTx/>
                <a:uFillTx/>
                <a:latin typeface="Calibri"/>
                <a:ea typeface="+mn-ea"/>
                <a:cs typeface="Calibri"/>
              </a:rPr>
              <a:t>as </a:t>
            </a:r>
            <a:r>
              <a:rPr kumimoji="0" sz="1700" b="0" i="0" u="none" strike="noStrike" kern="1200" cap="none" spc="-5" normalizeH="0" baseline="0" noProof="0" dirty="0">
                <a:ln>
                  <a:noFill/>
                </a:ln>
                <a:solidFill>
                  <a:srgbClr val="333333"/>
                </a:solidFill>
                <a:effectLst/>
                <a:uLnTx/>
                <a:uFillTx/>
                <a:latin typeface="Calibri"/>
                <a:ea typeface="+mn-ea"/>
                <a:cs typeface="Calibri"/>
              </a:rPr>
              <a:t>soon </a:t>
            </a:r>
            <a:r>
              <a:rPr kumimoji="0" sz="1700" b="0" i="0" u="none" strike="noStrike" kern="1200" cap="none" spc="0" normalizeH="0" baseline="0" noProof="0" dirty="0">
                <a:ln>
                  <a:noFill/>
                </a:ln>
                <a:solidFill>
                  <a:srgbClr val="333333"/>
                </a:solidFill>
                <a:effectLst/>
                <a:uLnTx/>
                <a:uFillTx/>
                <a:latin typeface="Calibri"/>
                <a:ea typeface="+mn-ea"/>
                <a:cs typeface="Calibri"/>
              </a:rPr>
              <a:t>as a </a:t>
            </a:r>
            <a:r>
              <a:rPr kumimoji="0" sz="1700" b="0" i="0" u="none" strike="noStrike" kern="1200" cap="none" spc="5" normalizeH="0" baseline="0" noProof="0" dirty="0">
                <a:ln>
                  <a:noFill/>
                </a:ln>
                <a:solidFill>
                  <a:srgbClr val="333333"/>
                </a:solidFill>
                <a:effectLst/>
                <a:uLnTx/>
                <a:uFillTx/>
                <a:latin typeface="Calibri"/>
                <a:ea typeface="+mn-ea"/>
                <a:cs typeface="Calibri"/>
              </a:rPr>
              <a:t> </a:t>
            </a:r>
            <a:r>
              <a:rPr kumimoji="0" sz="1700" b="0" i="0" u="none" strike="noStrike" kern="1200" cap="none" spc="0" normalizeH="0" baseline="0" noProof="0" dirty="0">
                <a:ln>
                  <a:noFill/>
                </a:ln>
                <a:solidFill>
                  <a:srgbClr val="333333"/>
                </a:solidFill>
                <a:effectLst/>
                <a:uLnTx/>
                <a:uFillTx/>
                <a:latin typeface="Calibri"/>
                <a:ea typeface="+mn-ea"/>
                <a:cs typeface="Calibri"/>
              </a:rPr>
              <a:t>user</a:t>
            </a:r>
            <a:r>
              <a:rPr kumimoji="0" sz="1700" b="0" i="0" u="none" strike="noStrike" kern="1200" cap="none" spc="-35"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arrives </a:t>
            </a:r>
            <a:r>
              <a:rPr kumimoji="0" sz="1700" b="0" i="0" u="none" strike="noStrike" kern="1200" cap="none" spc="-10" normalizeH="0" baseline="0" noProof="0" dirty="0">
                <a:ln>
                  <a:noFill/>
                </a:ln>
                <a:solidFill>
                  <a:srgbClr val="333333"/>
                </a:solidFill>
                <a:effectLst/>
                <a:uLnTx/>
                <a:uFillTx/>
                <a:latin typeface="Calibri"/>
                <a:ea typeface="+mn-ea"/>
                <a:cs typeface="Calibri"/>
              </a:rPr>
              <a:t>at</a:t>
            </a:r>
            <a:r>
              <a:rPr kumimoji="0" sz="1700" b="0" i="0" u="none" strike="noStrike" kern="1200" cap="none" spc="-40"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home</a:t>
            </a:r>
            <a:r>
              <a:rPr kumimoji="0" sz="1700" b="0" i="0" u="none" strike="noStrike" kern="1200" cap="none" spc="-10"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or</a:t>
            </a:r>
            <a:r>
              <a:rPr kumimoji="0" sz="1700" b="0" i="0" u="none" strike="noStrike" kern="1200" cap="none" spc="-15"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work </a:t>
            </a:r>
            <a:r>
              <a:rPr kumimoji="0" sz="1700" b="0" i="0" u="none" strike="noStrike" kern="1200" cap="none" spc="-370" normalizeH="0" baseline="0" noProof="0" dirty="0">
                <a:ln>
                  <a:noFill/>
                </a:ln>
                <a:solidFill>
                  <a:srgbClr val="333333"/>
                </a:solidFill>
                <a:effectLst/>
                <a:uLnTx/>
                <a:uFillTx/>
                <a:latin typeface="Calibri"/>
                <a:ea typeface="+mn-ea"/>
                <a:cs typeface="Calibri"/>
              </a:rPr>
              <a:t> </a:t>
            </a:r>
            <a:r>
              <a:rPr kumimoji="0" sz="1700" b="0" i="0" u="none" strike="noStrike" kern="1200" cap="none" spc="0" normalizeH="0" baseline="0" noProof="0" dirty="0">
                <a:ln>
                  <a:noFill/>
                </a:ln>
                <a:solidFill>
                  <a:srgbClr val="333333"/>
                </a:solidFill>
                <a:effectLst/>
                <a:uLnTx/>
                <a:uFillTx/>
                <a:latin typeface="Calibri"/>
                <a:ea typeface="+mn-ea"/>
                <a:cs typeface="Calibri"/>
              </a:rPr>
              <a:t>and </a:t>
            </a:r>
            <a:r>
              <a:rPr kumimoji="0" sz="1700" b="0" i="0" u="none" strike="noStrike" kern="1200" cap="none" spc="-5" normalizeH="0" baseline="0" noProof="0" dirty="0">
                <a:ln>
                  <a:noFill/>
                </a:ln>
                <a:solidFill>
                  <a:srgbClr val="333333"/>
                </a:solidFill>
                <a:effectLst/>
                <a:uLnTx/>
                <a:uFillTx/>
                <a:latin typeface="Calibri"/>
                <a:ea typeface="+mn-ea"/>
                <a:cs typeface="Calibri"/>
              </a:rPr>
              <a:t>lasts until </a:t>
            </a:r>
            <a:r>
              <a:rPr kumimoji="0" sz="1700" b="0" i="0" u="none" strike="noStrike" kern="1200" cap="none" spc="0" normalizeH="0" baseline="0" noProof="0" dirty="0">
                <a:ln>
                  <a:noFill/>
                </a:ln>
                <a:solidFill>
                  <a:srgbClr val="333333"/>
                </a:solidFill>
                <a:effectLst/>
                <a:uLnTx/>
                <a:uFillTx/>
                <a:latin typeface="Calibri"/>
                <a:ea typeface="+mn-ea"/>
                <a:cs typeface="Calibri"/>
              </a:rPr>
              <a:t>the vehicle is </a:t>
            </a:r>
            <a:r>
              <a:rPr kumimoji="0" sz="1700" b="0" i="0" u="none" strike="noStrike" kern="1200" cap="none" spc="5"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fully</a:t>
            </a:r>
            <a:r>
              <a:rPr kumimoji="0" sz="1700" b="0" i="0" u="none" strike="noStrike" kern="1200" cap="none" spc="-20"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charged</a:t>
            </a:r>
            <a:r>
              <a:rPr kumimoji="0" sz="1700" b="0" i="0" u="none" strike="noStrike" kern="1200" cap="none" spc="-30"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or</a:t>
            </a:r>
            <a:r>
              <a:rPr kumimoji="0" sz="1700" b="0" i="0" u="none" strike="noStrike" kern="1200" cap="none" spc="-10"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unplugged</a:t>
            </a:r>
            <a:endParaRPr kumimoji="0" sz="1700" b="0" i="0" u="none" strike="noStrike" kern="1200" cap="none" spc="0" normalizeH="0" baseline="0" noProof="0">
              <a:ln>
                <a:noFill/>
              </a:ln>
              <a:solidFill>
                <a:prstClr val="black"/>
              </a:solidFill>
              <a:effectLst/>
              <a:uLnTx/>
              <a:uFillTx/>
              <a:latin typeface="Calibri"/>
              <a:ea typeface="+mn-ea"/>
              <a:cs typeface="Calibri"/>
            </a:endParaRPr>
          </a:p>
          <a:p>
            <a:pPr marL="355600" marR="62865" lvl="0" indent="-342900" algn="l" defTabSz="914400" rtl="0" eaLnBrk="1" fontAlgn="auto" latinLnBrk="0" hangingPunct="1">
              <a:lnSpc>
                <a:spcPct val="90000"/>
              </a:lnSpc>
              <a:spcBef>
                <a:spcPts val="409"/>
              </a:spcBef>
              <a:spcAft>
                <a:spcPts val="0"/>
              </a:spcAft>
              <a:buClrTx/>
              <a:buSzTx/>
              <a:buFont typeface="Arial"/>
              <a:buChar char="•"/>
              <a:tabLst>
                <a:tab pos="354965" algn="l"/>
                <a:tab pos="355600" algn="l"/>
              </a:tabLst>
              <a:defRPr/>
            </a:pPr>
            <a:r>
              <a:rPr kumimoji="0" sz="1700" b="0" i="0" u="none" strike="noStrike" kern="1200" cap="none" spc="0" normalizeH="0" baseline="0" noProof="0" dirty="0">
                <a:ln>
                  <a:noFill/>
                </a:ln>
                <a:solidFill>
                  <a:srgbClr val="333333"/>
                </a:solidFill>
                <a:effectLst/>
                <a:uLnTx/>
                <a:uFillTx/>
                <a:latin typeface="Calibri"/>
                <a:ea typeface="+mn-ea"/>
                <a:cs typeface="Calibri"/>
              </a:rPr>
              <a:t>Inputs </a:t>
            </a:r>
            <a:r>
              <a:rPr kumimoji="0" sz="1700" b="0" i="0" u="none" strike="noStrike" kern="1200" cap="none" spc="-5" normalizeH="0" baseline="0" noProof="0" dirty="0">
                <a:ln>
                  <a:noFill/>
                </a:ln>
                <a:solidFill>
                  <a:srgbClr val="333333"/>
                </a:solidFill>
                <a:effectLst/>
                <a:uLnTx/>
                <a:uFillTx/>
                <a:latin typeface="Calibri"/>
                <a:ea typeface="+mn-ea"/>
                <a:cs typeface="Calibri"/>
              </a:rPr>
              <a:t>to </a:t>
            </a:r>
            <a:r>
              <a:rPr kumimoji="0" sz="1700" b="0" i="0" u="none" strike="noStrike" kern="1200" cap="none" spc="-10" normalizeH="0" baseline="0" noProof="0" dirty="0">
                <a:ln>
                  <a:noFill/>
                </a:ln>
                <a:solidFill>
                  <a:srgbClr val="333333"/>
                </a:solidFill>
                <a:effectLst/>
                <a:uLnTx/>
                <a:uFillTx/>
                <a:latin typeface="Calibri"/>
                <a:ea typeface="+mn-ea"/>
                <a:cs typeface="Calibri"/>
              </a:rPr>
              <a:t>represent </a:t>
            </a:r>
            <a:r>
              <a:rPr kumimoji="0" sz="1700" b="0" i="0" u="none" strike="noStrike" kern="1200" cap="none" spc="0" normalizeH="0" baseline="0" noProof="0" dirty="0">
                <a:ln>
                  <a:noFill/>
                </a:ln>
                <a:solidFill>
                  <a:srgbClr val="333333"/>
                </a:solidFill>
                <a:effectLst/>
                <a:uLnTx/>
                <a:uFillTx/>
                <a:latin typeface="Calibri"/>
                <a:ea typeface="+mn-ea"/>
                <a:cs typeface="Calibri"/>
              </a:rPr>
              <a:t>load </a:t>
            </a:r>
            <a:r>
              <a:rPr kumimoji="0" sz="1700" b="0" i="0" u="none" strike="noStrike" kern="1200" cap="none" spc="5"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flexibility were </a:t>
            </a:r>
            <a:r>
              <a:rPr kumimoji="0" sz="1700" b="0" i="0" u="none" strike="noStrike" kern="1200" cap="none" spc="0" normalizeH="0" baseline="0" noProof="0" dirty="0">
                <a:ln>
                  <a:noFill/>
                </a:ln>
                <a:solidFill>
                  <a:srgbClr val="333333"/>
                </a:solidFill>
                <a:effectLst/>
                <a:uLnTx/>
                <a:uFillTx/>
                <a:latin typeface="Calibri"/>
                <a:ea typeface="+mn-ea"/>
                <a:cs typeface="Calibri"/>
              </a:rPr>
              <a:t>added </a:t>
            </a:r>
            <a:r>
              <a:rPr kumimoji="0" sz="1700" b="0" i="0" u="none" strike="noStrike" kern="1200" cap="none" spc="-10" normalizeH="0" baseline="0" noProof="0" dirty="0">
                <a:ln>
                  <a:noFill/>
                </a:ln>
                <a:solidFill>
                  <a:srgbClr val="333333"/>
                </a:solidFill>
                <a:effectLst/>
                <a:uLnTx/>
                <a:uFillTx/>
                <a:latin typeface="Calibri"/>
                <a:ea typeface="+mn-ea"/>
                <a:cs typeface="Calibri"/>
              </a:rPr>
              <a:t>to </a:t>
            </a:r>
            <a:r>
              <a:rPr kumimoji="0" sz="1700" b="0" i="0" u="none" strike="noStrike" kern="1200" cap="none" spc="0" normalizeH="0" baseline="0" noProof="0" dirty="0">
                <a:ln>
                  <a:noFill/>
                </a:ln>
                <a:solidFill>
                  <a:srgbClr val="333333"/>
                </a:solidFill>
                <a:effectLst/>
                <a:uLnTx/>
                <a:uFillTx/>
                <a:latin typeface="Calibri"/>
                <a:ea typeface="+mn-ea"/>
                <a:cs typeface="Calibri"/>
              </a:rPr>
              <a:t>the </a:t>
            </a:r>
            <a:r>
              <a:rPr kumimoji="0" sz="1700" b="0" i="0" u="none" strike="noStrike" kern="1200" cap="none" spc="-370"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results</a:t>
            </a:r>
            <a:r>
              <a:rPr kumimoji="0" sz="1700" b="0" i="0" u="none" strike="noStrike" kern="1200" cap="none" spc="-25"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page</a:t>
            </a:r>
            <a:r>
              <a:rPr kumimoji="0" sz="1700" b="0" i="0" u="none" strike="noStrike" kern="1200" cap="none" spc="-45"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to</a:t>
            </a:r>
            <a:r>
              <a:rPr kumimoji="0" sz="1700" b="0" i="0" u="none" strike="noStrike" kern="1200" cap="none" spc="-15" normalizeH="0" baseline="0" noProof="0" dirty="0">
                <a:ln>
                  <a:noFill/>
                </a:ln>
                <a:solidFill>
                  <a:srgbClr val="333333"/>
                </a:solidFill>
                <a:effectLst/>
                <a:uLnTx/>
                <a:uFillTx/>
                <a:latin typeface="Calibri"/>
                <a:ea typeface="+mn-ea"/>
                <a:cs typeface="Calibri"/>
              </a:rPr>
              <a:t> </a:t>
            </a:r>
            <a:r>
              <a:rPr kumimoji="0" sz="1700" b="0" i="0" u="none" strike="noStrike" kern="1200" cap="none" spc="-10" normalizeH="0" baseline="0" noProof="0" dirty="0">
                <a:ln>
                  <a:noFill/>
                </a:ln>
                <a:solidFill>
                  <a:srgbClr val="333333"/>
                </a:solidFill>
                <a:effectLst/>
                <a:uLnTx/>
                <a:uFillTx/>
                <a:latin typeface="Calibri"/>
                <a:ea typeface="+mn-ea"/>
                <a:cs typeface="Calibri"/>
              </a:rPr>
              <a:t>demonstrate </a:t>
            </a:r>
            <a:r>
              <a:rPr kumimoji="0" sz="1700" b="0" i="0" u="none" strike="noStrike" kern="1200" cap="none" spc="-370"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potential </a:t>
            </a:r>
            <a:r>
              <a:rPr kumimoji="0" sz="1700" b="0" i="0" u="none" strike="noStrike" kern="1200" cap="none" spc="0" normalizeH="0" baseline="0" noProof="0" dirty="0">
                <a:ln>
                  <a:noFill/>
                </a:ln>
                <a:solidFill>
                  <a:srgbClr val="333333"/>
                </a:solidFill>
                <a:effectLst/>
                <a:uLnTx/>
                <a:uFillTx/>
                <a:latin typeface="Calibri"/>
                <a:ea typeface="+mn-ea"/>
                <a:cs typeface="Calibri"/>
              </a:rPr>
              <a:t>shifts in </a:t>
            </a:r>
            <a:r>
              <a:rPr kumimoji="0" sz="1700" b="0" i="0" u="none" strike="noStrike" kern="1200" cap="none" spc="-5" normalizeH="0" baseline="0" noProof="0" dirty="0">
                <a:ln>
                  <a:noFill/>
                </a:ln>
                <a:solidFill>
                  <a:srgbClr val="333333"/>
                </a:solidFill>
                <a:effectLst/>
                <a:uLnTx/>
                <a:uFillTx/>
                <a:latin typeface="Calibri"/>
                <a:ea typeface="+mn-ea"/>
                <a:cs typeface="Calibri"/>
              </a:rPr>
              <a:t>charging </a:t>
            </a:r>
            <a:r>
              <a:rPr kumimoji="0" sz="1700" b="0" i="0" u="none" strike="noStrike" kern="1200" cap="none" spc="0" normalizeH="0" baseline="0" noProof="0" dirty="0">
                <a:ln>
                  <a:noFill/>
                </a:ln>
                <a:solidFill>
                  <a:srgbClr val="333333"/>
                </a:solidFill>
                <a:effectLst/>
                <a:uLnTx/>
                <a:uFillTx/>
                <a:latin typeface="Calibri"/>
                <a:ea typeface="+mn-ea"/>
                <a:cs typeface="Calibri"/>
              </a:rPr>
              <a:t> loads</a:t>
            </a:r>
            <a:endParaRPr kumimoji="0" sz="1700" b="0" i="0" u="none" strike="noStrike" kern="1200" cap="none" spc="0" normalizeH="0" baseline="0" noProof="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1939"/>
              </a:lnSpc>
              <a:spcBef>
                <a:spcPts val="204"/>
              </a:spcBef>
              <a:spcAft>
                <a:spcPts val="0"/>
              </a:spcAft>
              <a:buClrTx/>
              <a:buSzTx/>
              <a:buFont typeface="Arial"/>
              <a:buChar char="•"/>
              <a:tabLst>
                <a:tab pos="354965" algn="l"/>
                <a:tab pos="355600" algn="l"/>
              </a:tabLst>
              <a:defRPr/>
            </a:pPr>
            <a:r>
              <a:rPr kumimoji="0" sz="1700" b="0" i="0" u="none" strike="noStrike" kern="1200" cap="none" spc="-25" normalizeH="0" baseline="0" noProof="0" dirty="0">
                <a:ln>
                  <a:noFill/>
                </a:ln>
                <a:solidFill>
                  <a:srgbClr val="333333"/>
                </a:solidFill>
                <a:effectLst/>
                <a:uLnTx/>
                <a:uFillTx/>
                <a:latin typeface="Calibri"/>
                <a:ea typeface="+mn-ea"/>
                <a:cs typeface="Calibri"/>
              </a:rPr>
              <a:t>Tooltip</a:t>
            </a:r>
            <a:r>
              <a:rPr kumimoji="0" sz="1700" b="0" i="0" u="none" strike="noStrike" kern="1200" cap="none" spc="-35"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defines</a:t>
            </a:r>
            <a:r>
              <a:rPr kumimoji="0" sz="1700" b="0" i="0" u="none" strike="noStrike" kern="1200" cap="none" spc="-25" normalizeH="0" baseline="0" noProof="0" dirty="0">
                <a:ln>
                  <a:noFill/>
                </a:ln>
                <a:solidFill>
                  <a:srgbClr val="333333"/>
                </a:solidFill>
                <a:effectLst/>
                <a:uLnTx/>
                <a:uFillTx/>
                <a:latin typeface="Calibri"/>
                <a:ea typeface="+mn-ea"/>
                <a:cs typeface="Calibri"/>
              </a:rPr>
              <a:t> </a:t>
            </a:r>
            <a:r>
              <a:rPr kumimoji="0" sz="1700" b="0" i="0" u="none" strike="noStrike" kern="1200" cap="none" spc="-5" normalizeH="0" baseline="0" noProof="0" dirty="0">
                <a:ln>
                  <a:noFill/>
                </a:ln>
                <a:solidFill>
                  <a:srgbClr val="333333"/>
                </a:solidFill>
                <a:effectLst/>
                <a:uLnTx/>
                <a:uFillTx/>
                <a:latin typeface="Calibri"/>
                <a:ea typeface="+mn-ea"/>
                <a:cs typeface="Calibri"/>
              </a:rPr>
              <a:t>charging</a:t>
            </a:r>
            <a:endParaRPr kumimoji="0" sz="1700" b="0" i="0" u="none" strike="noStrike" kern="1200" cap="none" spc="0" normalizeH="0" baseline="0" noProof="0">
              <a:ln>
                <a:noFill/>
              </a:ln>
              <a:solidFill>
                <a:prstClr val="black"/>
              </a:solidFill>
              <a:effectLst/>
              <a:uLnTx/>
              <a:uFillTx/>
              <a:latin typeface="Calibri"/>
              <a:ea typeface="+mn-ea"/>
              <a:cs typeface="Calibri"/>
            </a:endParaRPr>
          </a:p>
          <a:p>
            <a:pPr marL="355600" marR="0" lvl="0" indent="0" algn="l" defTabSz="914400" rtl="0" eaLnBrk="1" fontAlgn="auto" latinLnBrk="0" hangingPunct="1">
              <a:lnSpc>
                <a:spcPts val="1939"/>
              </a:lnSpc>
              <a:spcBef>
                <a:spcPts val="0"/>
              </a:spcBef>
              <a:spcAft>
                <a:spcPts val="0"/>
              </a:spcAft>
              <a:buClrTx/>
              <a:buSzTx/>
              <a:buFontTx/>
              <a:buNone/>
              <a:tabLst/>
              <a:defRPr/>
            </a:pPr>
            <a:r>
              <a:rPr kumimoji="0" sz="1700" b="0" i="0" u="none" strike="noStrike" kern="1200" cap="none" spc="-10" normalizeH="0" baseline="0" noProof="0" dirty="0">
                <a:ln>
                  <a:noFill/>
                </a:ln>
                <a:solidFill>
                  <a:srgbClr val="333333"/>
                </a:solidFill>
                <a:effectLst/>
                <a:uLnTx/>
                <a:uFillTx/>
                <a:latin typeface="Calibri"/>
                <a:ea typeface="+mn-ea"/>
                <a:cs typeface="Calibri"/>
              </a:rPr>
              <a:t>strategies</a:t>
            </a:r>
            <a:endParaRPr kumimoji="0" sz="17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3528059" y="0"/>
            <a:ext cx="4848225" cy="5143500"/>
            <a:chOff x="3528059" y="0"/>
            <a:chExt cx="4848225" cy="5143500"/>
          </a:xfrm>
        </p:grpSpPr>
        <p:pic>
          <p:nvPicPr>
            <p:cNvPr id="5" name="object 5"/>
            <p:cNvPicPr/>
            <p:nvPr/>
          </p:nvPicPr>
          <p:blipFill>
            <a:blip r:embed="rId2" cstate="print"/>
            <a:stretch>
              <a:fillRect/>
            </a:stretch>
          </p:blipFill>
          <p:spPr>
            <a:xfrm>
              <a:off x="6716267" y="0"/>
              <a:ext cx="1659635" cy="5143498"/>
            </a:xfrm>
            <a:prstGeom prst="rect">
              <a:avLst/>
            </a:prstGeom>
          </p:spPr>
        </p:pic>
        <p:pic>
          <p:nvPicPr>
            <p:cNvPr id="6" name="object 6"/>
            <p:cNvPicPr/>
            <p:nvPr/>
          </p:nvPicPr>
          <p:blipFill>
            <a:blip r:embed="rId3" cstate="print"/>
            <a:stretch>
              <a:fillRect/>
            </a:stretch>
          </p:blipFill>
          <p:spPr>
            <a:xfrm>
              <a:off x="6655307" y="3959357"/>
              <a:ext cx="1566672" cy="1124724"/>
            </a:xfrm>
            <a:prstGeom prst="rect">
              <a:avLst/>
            </a:prstGeom>
          </p:spPr>
        </p:pic>
        <p:sp>
          <p:nvSpPr>
            <p:cNvPr id="7" name="object 7"/>
            <p:cNvSpPr/>
            <p:nvPr/>
          </p:nvSpPr>
          <p:spPr>
            <a:xfrm>
              <a:off x="6717029" y="3998214"/>
              <a:ext cx="1447800" cy="1005840"/>
            </a:xfrm>
            <a:custGeom>
              <a:avLst/>
              <a:gdLst/>
              <a:ahLst/>
              <a:cxnLst/>
              <a:rect l="l" t="t" r="r" b="b"/>
              <a:pathLst>
                <a:path w="1447800" h="1005839">
                  <a:moveTo>
                    <a:pt x="0" y="167640"/>
                  </a:moveTo>
                  <a:lnTo>
                    <a:pt x="5988" y="123075"/>
                  </a:lnTo>
                  <a:lnTo>
                    <a:pt x="22888" y="83029"/>
                  </a:lnTo>
                  <a:lnTo>
                    <a:pt x="49101" y="49101"/>
                  </a:lnTo>
                  <a:lnTo>
                    <a:pt x="83029" y="22888"/>
                  </a:lnTo>
                  <a:lnTo>
                    <a:pt x="123075" y="5988"/>
                  </a:lnTo>
                  <a:lnTo>
                    <a:pt x="167640" y="0"/>
                  </a:lnTo>
                  <a:lnTo>
                    <a:pt x="1280160" y="0"/>
                  </a:lnTo>
                  <a:lnTo>
                    <a:pt x="1324724" y="5988"/>
                  </a:lnTo>
                  <a:lnTo>
                    <a:pt x="1364770" y="22888"/>
                  </a:lnTo>
                  <a:lnTo>
                    <a:pt x="1398698" y="49101"/>
                  </a:lnTo>
                  <a:lnTo>
                    <a:pt x="1424911" y="83029"/>
                  </a:lnTo>
                  <a:lnTo>
                    <a:pt x="1441811" y="123075"/>
                  </a:lnTo>
                  <a:lnTo>
                    <a:pt x="1447800" y="167640"/>
                  </a:lnTo>
                  <a:lnTo>
                    <a:pt x="1447800" y="838200"/>
                  </a:lnTo>
                  <a:lnTo>
                    <a:pt x="1441811" y="882764"/>
                  </a:lnTo>
                  <a:lnTo>
                    <a:pt x="1424911" y="922810"/>
                  </a:lnTo>
                  <a:lnTo>
                    <a:pt x="1398698" y="956738"/>
                  </a:lnTo>
                  <a:lnTo>
                    <a:pt x="1364770" y="982951"/>
                  </a:lnTo>
                  <a:lnTo>
                    <a:pt x="1324724" y="999851"/>
                  </a:lnTo>
                  <a:lnTo>
                    <a:pt x="1280160" y="1005840"/>
                  </a:lnTo>
                  <a:lnTo>
                    <a:pt x="167640" y="1005840"/>
                  </a:lnTo>
                  <a:lnTo>
                    <a:pt x="123075" y="999851"/>
                  </a:lnTo>
                  <a:lnTo>
                    <a:pt x="83029" y="982951"/>
                  </a:lnTo>
                  <a:lnTo>
                    <a:pt x="49101" y="956738"/>
                  </a:lnTo>
                  <a:lnTo>
                    <a:pt x="22888" y="922810"/>
                  </a:lnTo>
                  <a:lnTo>
                    <a:pt x="5988" y="882764"/>
                  </a:lnTo>
                  <a:lnTo>
                    <a:pt x="0" y="838200"/>
                  </a:lnTo>
                  <a:lnTo>
                    <a:pt x="0" y="167640"/>
                  </a:lnTo>
                  <a:close/>
                </a:path>
              </a:pathLst>
            </a:custGeom>
            <a:ln w="3810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8" name="object 8"/>
            <p:cNvPicPr/>
            <p:nvPr/>
          </p:nvPicPr>
          <p:blipFill>
            <a:blip r:embed="rId4" cstate="print"/>
            <a:stretch>
              <a:fillRect/>
            </a:stretch>
          </p:blipFill>
          <p:spPr>
            <a:xfrm>
              <a:off x="3528059" y="1501139"/>
              <a:ext cx="3165347" cy="2141220"/>
            </a:xfrm>
            <a:prstGeom prst="rect">
              <a:avLst/>
            </a:prstGeom>
          </p:spPr>
        </p:pic>
      </p:gr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126</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Tree>
    <p:extLst>
      <p:ext uri="{BB962C8B-B14F-4D97-AF65-F5344CB8AC3E}">
        <p14:creationId xmlns:p14="http://schemas.microsoft.com/office/powerpoint/2010/main" val="7778018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37486" y="143002"/>
            <a:ext cx="3376295" cy="482600"/>
          </a:xfrm>
          <a:prstGeom prst="rect">
            <a:avLst/>
          </a:prstGeom>
        </p:spPr>
        <p:txBody>
          <a:bodyPr vert="horz" wrap="square" lIns="0" tIns="12700" rIns="0" bIns="0" rtlCol="0">
            <a:spAutoFit/>
          </a:bodyPr>
          <a:lstStyle/>
          <a:p>
            <a:pPr marL="12700">
              <a:lnSpc>
                <a:spcPct val="100000"/>
              </a:lnSpc>
              <a:spcBef>
                <a:spcPts val="100"/>
              </a:spcBef>
            </a:pPr>
            <a:r>
              <a:rPr dirty="0"/>
              <a:t>API</a:t>
            </a:r>
            <a:r>
              <a:rPr spc="-35" dirty="0"/>
              <a:t> </a:t>
            </a:r>
            <a:r>
              <a:rPr dirty="0"/>
              <a:t>and</a:t>
            </a:r>
            <a:r>
              <a:rPr spc="-40" dirty="0"/>
              <a:t> </a:t>
            </a:r>
            <a:r>
              <a:rPr spc="-5" dirty="0"/>
              <a:t>Methodology</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333333"/>
                </a:solidFill>
                <a:effectLst/>
                <a:uLnTx/>
                <a:uFillTx/>
                <a:latin typeface="Calibri"/>
                <a:ea typeface="+mn-ea"/>
                <a:cs typeface="Calibri"/>
              </a:rPr>
              <a:t>NREL</a:t>
            </a:r>
            <a:r>
              <a:rPr kumimoji="0" sz="800" b="0" i="0" u="none" strike="noStrike" kern="1200" cap="none" spc="310" normalizeH="0" baseline="0" noProof="0" dirty="0">
                <a:ln>
                  <a:noFill/>
                </a:ln>
                <a:solidFill>
                  <a:srgbClr val="333333"/>
                </a:solidFill>
                <a:effectLst/>
                <a:uLnTx/>
                <a:uFillTx/>
                <a:latin typeface="Calibri"/>
                <a:ea typeface="+mn-ea"/>
                <a:cs typeface="Calibri"/>
              </a:rPr>
              <a:t> </a:t>
            </a:r>
            <a:r>
              <a:rPr kumimoji="0" sz="800" b="0" i="0" u="none" strike="noStrike" kern="1200" cap="none" spc="0" normalizeH="0" baseline="0" noProof="0" dirty="0">
                <a:ln>
                  <a:noFill/>
                </a:ln>
                <a:solidFill>
                  <a:srgbClr val="333333"/>
                </a:solidFill>
                <a:effectLst/>
                <a:uLnTx/>
                <a:uFillTx/>
                <a:latin typeface="Calibri"/>
                <a:ea typeface="+mn-ea"/>
                <a:cs typeface="Calibri"/>
              </a:rPr>
              <a:t>|  </a:t>
            </a:r>
            <a:r>
              <a:rPr kumimoji="0" sz="800" b="0" i="0" u="none" strike="noStrike" kern="1200" cap="none" spc="114" normalizeH="0" baseline="0" noProof="0" dirty="0">
                <a:ln>
                  <a:noFill/>
                </a:ln>
                <a:solidFill>
                  <a:srgbClr val="333333"/>
                </a:solidFill>
                <a:effectLst/>
                <a:uLnTx/>
                <a:uFillTx/>
                <a:latin typeface="Calibri"/>
                <a:ea typeface="+mn-ea"/>
                <a:cs typeface="Calibri"/>
              </a:rPr>
              <a:t> </a:t>
            </a:r>
            <a:fld id="{81D60167-4931-47E6-BA6A-407CBD079E47}" type="slidenum">
              <a:rPr kumimoji="0" sz="800" b="0" i="0" u="none" strike="noStrike" kern="1200" cap="none" spc="0" normalizeH="0" baseline="0" noProof="0" dirty="0">
                <a:ln>
                  <a:noFill/>
                </a:ln>
                <a:solidFill>
                  <a:srgbClr val="333333"/>
                </a:solidFill>
                <a:effectLst/>
                <a:uLnTx/>
                <a:uFillTx/>
                <a:latin typeface="Calibri"/>
                <a:ea typeface="+mn-ea"/>
                <a:cs typeface="Calibri"/>
              </a:rPr>
              <a:pPr marL="12700" marR="0" lvl="0" indent="0" algn="l" defTabSz="914400" rtl="0" eaLnBrk="1" fontAlgn="auto" latinLnBrk="0" hangingPunct="1">
                <a:lnSpc>
                  <a:spcPts val="865"/>
                </a:lnSpc>
                <a:spcBef>
                  <a:spcPts val="0"/>
                </a:spcBef>
                <a:spcAft>
                  <a:spcPts val="0"/>
                </a:spcAft>
                <a:buClrTx/>
                <a:buSzTx/>
                <a:buFontTx/>
                <a:buNone/>
                <a:tabLst/>
                <a:defRPr/>
              </a:pPr>
              <a:t>127</a:t>
            </a:fld>
            <a:endParaRPr kumimoji="0" sz="800" b="0" i="0" u="none" strike="noStrike" kern="1200" cap="none" spc="0" normalizeH="0" baseline="0" noProof="0" dirty="0">
              <a:ln>
                <a:noFill/>
              </a:ln>
              <a:solidFill>
                <a:srgbClr val="333333"/>
              </a:solidFill>
              <a:effectLst/>
              <a:uLnTx/>
              <a:uFillTx/>
              <a:latin typeface="Calibri"/>
              <a:ea typeface="+mn-ea"/>
              <a:cs typeface="Calibri"/>
            </a:endParaRPr>
          </a:p>
        </p:txBody>
      </p:sp>
      <p:sp>
        <p:nvSpPr>
          <p:cNvPr id="3" name="object 3"/>
          <p:cNvSpPr txBox="1"/>
          <p:nvPr/>
        </p:nvSpPr>
        <p:spPr>
          <a:xfrm>
            <a:off x="535940" y="1138554"/>
            <a:ext cx="7855584" cy="2293620"/>
          </a:xfrm>
          <a:prstGeom prst="rect">
            <a:avLst/>
          </a:prstGeom>
        </p:spPr>
        <p:txBody>
          <a:bodyPr vert="horz" wrap="square" lIns="0" tIns="12700" rIns="0" bIns="0" rtlCol="0">
            <a:spAutoFit/>
          </a:bodyPr>
          <a:lstStyle/>
          <a:p>
            <a:pPr marL="355600" marR="107950" lvl="0" indent="-343535" algn="l" defTabSz="914400" rtl="0" eaLnBrk="1" fontAlgn="auto" latinLnBrk="0" hangingPunct="1">
              <a:lnSpc>
                <a:spcPct val="100000"/>
              </a:lnSpc>
              <a:spcBef>
                <a:spcPts val="100"/>
              </a:spcBef>
              <a:spcAft>
                <a:spcPts val="0"/>
              </a:spcAft>
              <a:buClrTx/>
              <a:buSzTx/>
              <a:buFont typeface="Arial"/>
              <a:buChar char="•"/>
              <a:tabLst>
                <a:tab pos="355600" algn="l"/>
                <a:tab pos="356235" algn="l"/>
              </a:tabLst>
              <a:defRPr/>
            </a:pPr>
            <a:r>
              <a:rPr kumimoji="0" sz="2400" b="0" i="0" u="none" strike="noStrike" kern="1200" cap="none" spc="-5" normalizeH="0" baseline="0" noProof="0" dirty="0">
                <a:ln>
                  <a:noFill/>
                </a:ln>
                <a:solidFill>
                  <a:srgbClr val="333333"/>
                </a:solidFill>
                <a:effectLst/>
                <a:uLnTx/>
                <a:uFillTx/>
                <a:latin typeface="Calibri"/>
                <a:ea typeface="+mn-ea"/>
                <a:cs typeface="Calibri"/>
              </a:rPr>
              <a:t>Assumptions</a:t>
            </a:r>
            <a:r>
              <a:rPr kumimoji="0" sz="2400" b="0" i="0" u="none" strike="noStrike" kern="1200" cap="none" spc="-15" normalizeH="0" baseline="0" noProof="0" dirty="0">
                <a:ln>
                  <a:noFill/>
                </a:ln>
                <a:solidFill>
                  <a:srgbClr val="333333"/>
                </a:solidFill>
                <a:effectLst/>
                <a:uLnTx/>
                <a:uFillTx/>
                <a:latin typeface="Calibri"/>
                <a:ea typeface="+mn-ea"/>
                <a:cs typeface="Calibri"/>
              </a:rPr>
              <a:t> </a:t>
            </a:r>
            <a:r>
              <a:rPr kumimoji="0" sz="2400" b="0" i="0" u="none" strike="noStrike" kern="1200" cap="none" spc="0" normalizeH="0" baseline="0" noProof="0" dirty="0">
                <a:ln>
                  <a:noFill/>
                </a:ln>
                <a:solidFill>
                  <a:srgbClr val="333333"/>
                </a:solidFill>
                <a:effectLst/>
                <a:uLnTx/>
                <a:uFillTx/>
                <a:latin typeface="Calibri"/>
                <a:ea typeface="+mn-ea"/>
                <a:cs typeface="Calibri"/>
              </a:rPr>
              <a:t>and</a:t>
            </a:r>
            <a:r>
              <a:rPr kumimoji="0" sz="2400" b="0" i="0" u="none" strike="noStrike" kern="1200" cap="none" spc="-5" normalizeH="0" baseline="0" noProof="0" dirty="0">
                <a:ln>
                  <a:noFill/>
                </a:ln>
                <a:solidFill>
                  <a:srgbClr val="333333"/>
                </a:solidFill>
                <a:effectLst/>
                <a:uLnTx/>
                <a:uFillTx/>
                <a:latin typeface="Calibri"/>
                <a:ea typeface="+mn-ea"/>
                <a:cs typeface="Calibri"/>
              </a:rPr>
              <a:t> Methodology</a:t>
            </a:r>
            <a:r>
              <a:rPr kumimoji="0" sz="2400" b="0" i="0" u="none" strike="noStrike" kern="1200" cap="none" spc="-10" normalizeH="0" baseline="0" noProof="0" dirty="0">
                <a:ln>
                  <a:noFill/>
                </a:ln>
                <a:solidFill>
                  <a:srgbClr val="333333"/>
                </a:solidFill>
                <a:effectLst/>
                <a:uLnTx/>
                <a:uFillTx/>
                <a:latin typeface="Calibri"/>
                <a:ea typeface="+mn-ea"/>
                <a:cs typeface="Calibri"/>
              </a:rPr>
              <a:t> </a:t>
            </a:r>
            <a:r>
              <a:rPr kumimoji="0" sz="2400" b="0" i="0" u="none" strike="noStrike" kern="1200" cap="none" spc="-15" normalizeH="0" baseline="0" noProof="0" dirty="0">
                <a:ln>
                  <a:noFill/>
                </a:ln>
                <a:solidFill>
                  <a:srgbClr val="333333"/>
                </a:solidFill>
                <a:effectLst/>
                <a:uLnTx/>
                <a:uFillTx/>
                <a:latin typeface="Calibri"/>
                <a:ea typeface="+mn-ea"/>
                <a:cs typeface="Calibri"/>
              </a:rPr>
              <a:t>content</a:t>
            </a:r>
            <a:r>
              <a:rPr kumimoji="0" sz="2400" b="0" i="0" u="none" strike="noStrike" kern="1200" cap="none" spc="0" normalizeH="0" baseline="0" noProof="0" dirty="0">
                <a:ln>
                  <a:noFill/>
                </a:ln>
                <a:solidFill>
                  <a:srgbClr val="333333"/>
                </a:solidFill>
                <a:effectLst/>
                <a:uLnTx/>
                <a:uFillTx/>
                <a:latin typeface="Calibri"/>
                <a:ea typeface="+mn-ea"/>
                <a:cs typeface="Calibri"/>
              </a:rPr>
              <a:t> </a:t>
            </a:r>
            <a:r>
              <a:rPr kumimoji="0" sz="2400" b="0" i="0" u="none" strike="noStrike" kern="1200" cap="none" spc="-10" normalizeH="0" baseline="0" noProof="0" dirty="0">
                <a:ln>
                  <a:noFill/>
                </a:ln>
                <a:solidFill>
                  <a:srgbClr val="333333"/>
                </a:solidFill>
                <a:effectLst/>
                <a:uLnTx/>
                <a:uFillTx/>
                <a:latin typeface="Calibri"/>
                <a:ea typeface="+mn-ea"/>
                <a:cs typeface="Calibri"/>
              </a:rPr>
              <a:t>provided</a:t>
            </a:r>
            <a:r>
              <a:rPr kumimoji="0" sz="2400" b="0" i="0" u="none" strike="noStrike" kern="1200" cap="none" spc="0" normalizeH="0" baseline="0" noProof="0" dirty="0">
                <a:ln>
                  <a:noFill/>
                </a:ln>
                <a:solidFill>
                  <a:srgbClr val="333333"/>
                </a:solidFill>
                <a:effectLst/>
                <a:uLnTx/>
                <a:uFillTx/>
                <a:latin typeface="Calibri"/>
                <a:ea typeface="+mn-ea"/>
                <a:cs typeface="Calibri"/>
              </a:rPr>
              <a:t> </a:t>
            </a:r>
            <a:r>
              <a:rPr kumimoji="0" sz="2400" b="0" i="0" u="none" strike="noStrike" kern="1200" cap="none" spc="-15" normalizeH="0" baseline="0" noProof="0" dirty="0">
                <a:ln>
                  <a:noFill/>
                </a:ln>
                <a:solidFill>
                  <a:srgbClr val="333333"/>
                </a:solidFill>
                <a:effectLst/>
                <a:uLnTx/>
                <a:uFillTx/>
                <a:latin typeface="Calibri"/>
                <a:ea typeface="+mn-ea"/>
                <a:cs typeface="Calibri"/>
              </a:rPr>
              <a:t>from</a:t>
            </a:r>
            <a:r>
              <a:rPr kumimoji="0" sz="2400" b="0" i="0" u="none" strike="noStrike" kern="1200" cap="none" spc="-5" normalizeH="0" baseline="0" noProof="0" dirty="0">
                <a:ln>
                  <a:noFill/>
                </a:ln>
                <a:solidFill>
                  <a:srgbClr val="333333"/>
                </a:solidFill>
                <a:effectLst/>
                <a:uLnTx/>
                <a:uFillTx/>
                <a:latin typeface="Calibri"/>
                <a:ea typeface="+mn-ea"/>
                <a:cs typeface="Calibri"/>
              </a:rPr>
              <a:t> </a:t>
            </a:r>
            <a:r>
              <a:rPr kumimoji="0" sz="2400" b="0" i="0" u="none" strike="noStrike" kern="1200" cap="none" spc="-10" normalizeH="0" baseline="0" noProof="0" dirty="0">
                <a:ln>
                  <a:noFill/>
                </a:ln>
                <a:solidFill>
                  <a:srgbClr val="333333"/>
                </a:solidFill>
                <a:effectLst/>
                <a:uLnTx/>
                <a:uFillTx/>
                <a:latin typeface="Calibri"/>
                <a:ea typeface="+mn-ea"/>
                <a:cs typeface="Calibri"/>
              </a:rPr>
              <a:t>page </a:t>
            </a:r>
            <a:r>
              <a:rPr kumimoji="0" sz="2400" b="0" i="0" u="none" strike="noStrike" kern="1200" cap="none" spc="-530" normalizeH="0" baseline="0" noProof="0" dirty="0">
                <a:ln>
                  <a:noFill/>
                </a:ln>
                <a:solidFill>
                  <a:srgbClr val="333333"/>
                </a:solidFill>
                <a:effectLst/>
                <a:uLnTx/>
                <a:uFillTx/>
                <a:latin typeface="Calibri"/>
                <a:ea typeface="+mn-ea"/>
                <a:cs typeface="Calibri"/>
              </a:rPr>
              <a:t> </a:t>
            </a:r>
            <a:r>
              <a:rPr kumimoji="0" sz="2400" b="0" i="0" u="none" strike="noStrike" kern="1200" cap="none" spc="-20" normalizeH="0" baseline="0" noProof="0" dirty="0">
                <a:ln>
                  <a:noFill/>
                </a:ln>
                <a:solidFill>
                  <a:srgbClr val="333333"/>
                </a:solidFill>
                <a:effectLst/>
                <a:uLnTx/>
                <a:uFillTx/>
                <a:latin typeface="Calibri"/>
                <a:ea typeface="+mn-ea"/>
                <a:cs typeface="Calibri"/>
                <a:hlinkClick r:id="rId2"/>
              </a:rPr>
              <a:t>footer</a:t>
            </a:r>
            <a:r>
              <a:rPr kumimoji="0" sz="2400" b="0" i="0" u="none" strike="noStrike" kern="1200" cap="none" spc="0" normalizeH="0" baseline="0" noProof="0" dirty="0">
                <a:ln>
                  <a:noFill/>
                </a:ln>
                <a:solidFill>
                  <a:srgbClr val="333333"/>
                </a:solidFill>
                <a:effectLst/>
                <a:uLnTx/>
                <a:uFillTx/>
                <a:latin typeface="Calibri"/>
                <a:ea typeface="+mn-ea"/>
                <a:cs typeface="Calibri"/>
                <a:hlinkClick r:id="rId2"/>
              </a:rPr>
              <a:t> </a:t>
            </a:r>
            <a:r>
              <a:rPr kumimoji="0" sz="2400" b="0" i="0" u="none" strike="noStrike" kern="1200" cap="none" spc="-15" normalizeH="0" baseline="0" noProof="0" dirty="0">
                <a:ln>
                  <a:noFill/>
                </a:ln>
                <a:solidFill>
                  <a:srgbClr val="333333"/>
                </a:solidFill>
                <a:effectLst/>
                <a:uLnTx/>
                <a:uFillTx/>
                <a:latin typeface="Calibri"/>
                <a:ea typeface="+mn-ea"/>
                <a:cs typeface="Calibri"/>
                <a:hlinkClick r:id="rId2"/>
              </a:rPr>
              <a:t>(</a:t>
            </a:r>
            <a:r>
              <a:rPr kumimoji="0" sz="2400" b="0" i="0" u="sng" strike="noStrike" kern="1200" cap="none" spc="-15" normalizeH="0" baseline="0" noProof="0" dirty="0">
                <a:ln>
                  <a:noFill/>
                </a:ln>
                <a:solidFill>
                  <a:srgbClr val="0079C1"/>
                </a:solidFill>
                <a:effectLst/>
                <a:uLnTx/>
                <a:uFill>
                  <a:solidFill>
                    <a:srgbClr val="0079C1"/>
                  </a:solidFill>
                </a:uFill>
                <a:latin typeface="Calibri"/>
                <a:ea typeface="+mn-ea"/>
                <a:cs typeface="Calibri"/>
                <a:hlinkClick r:id="rId2"/>
              </a:rPr>
              <a:t>https://afdc.energy.gov/evi-pro-lite/load- </a:t>
            </a:r>
            <a:r>
              <a:rPr kumimoji="0" sz="2400" b="0" i="0" u="none" strike="noStrike" kern="1200" cap="none" spc="-10" normalizeH="0" baseline="0" noProof="0" dirty="0">
                <a:ln>
                  <a:noFill/>
                </a:ln>
                <a:solidFill>
                  <a:srgbClr val="0079C1"/>
                </a:solidFill>
                <a:effectLst/>
                <a:uLnTx/>
                <a:uFillTx/>
                <a:latin typeface="Calibri"/>
                <a:ea typeface="+mn-ea"/>
                <a:cs typeface="Calibri"/>
                <a:hlinkClick r:id="rId2"/>
              </a:rPr>
              <a:t> </a:t>
            </a:r>
            <a:r>
              <a:rPr kumimoji="0" sz="2400" b="0" i="0" u="sng" strike="noStrike" kern="1200" cap="none" spc="-10" normalizeH="0" baseline="0" noProof="0" dirty="0">
                <a:ln>
                  <a:noFill/>
                </a:ln>
                <a:solidFill>
                  <a:srgbClr val="0079C1"/>
                </a:solidFill>
                <a:effectLst/>
                <a:uLnTx/>
                <a:uFill>
                  <a:solidFill>
                    <a:srgbClr val="0079C1"/>
                  </a:solidFill>
                </a:uFill>
                <a:latin typeface="Calibri"/>
                <a:ea typeface="+mn-ea"/>
                <a:cs typeface="Calibri"/>
                <a:hlinkClick r:id="rId2"/>
              </a:rPr>
              <a:t>profile/assumptions</a:t>
            </a:r>
            <a:r>
              <a:rPr kumimoji="0" sz="2400" b="0" i="0" u="none" strike="noStrike" kern="1200" cap="none" spc="-10" normalizeH="0" baseline="0" noProof="0" dirty="0">
                <a:ln>
                  <a:noFill/>
                </a:ln>
                <a:solidFill>
                  <a:srgbClr val="333333"/>
                </a:solidFill>
                <a:effectLst/>
                <a:uLnTx/>
                <a:uFillTx/>
                <a:latin typeface="Calibri"/>
                <a:ea typeface="+mn-ea"/>
                <a:cs typeface="Calibri"/>
                <a:hlinkClick r:id="rId2"/>
              </a:rPr>
              <a:t>)</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355600" marR="5080" lvl="0" indent="-343535" algn="l" defTabSz="914400" rtl="0" eaLnBrk="1" fontAlgn="auto" latinLnBrk="0" hangingPunct="1">
              <a:lnSpc>
                <a:spcPct val="100000"/>
              </a:lnSpc>
              <a:spcBef>
                <a:spcPts val="575"/>
              </a:spcBef>
              <a:spcAft>
                <a:spcPts val="0"/>
              </a:spcAft>
              <a:buClrTx/>
              <a:buSzTx/>
              <a:buFont typeface="Arial"/>
              <a:buChar char="•"/>
              <a:tabLst>
                <a:tab pos="355600" algn="l"/>
                <a:tab pos="356235" algn="l"/>
              </a:tabLst>
              <a:defRPr/>
            </a:pPr>
            <a:r>
              <a:rPr kumimoji="0" sz="2400" b="0" i="0" u="none" strike="noStrike" kern="1200" cap="none" spc="0" normalizeH="0" baseline="0" noProof="0" dirty="0">
                <a:ln>
                  <a:noFill/>
                </a:ln>
                <a:solidFill>
                  <a:srgbClr val="333333"/>
                </a:solidFill>
                <a:effectLst/>
                <a:uLnTx/>
                <a:uFillTx/>
                <a:latin typeface="Calibri"/>
                <a:ea typeface="+mn-ea"/>
                <a:cs typeface="Calibri"/>
              </a:rPr>
              <a:t>API </a:t>
            </a:r>
            <a:r>
              <a:rPr kumimoji="0" sz="2400" b="0" i="0" u="none" strike="noStrike" kern="1200" cap="none" spc="-10" normalizeH="0" baseline="0" noProof="0" dirty="0">
                <a:ln>
                  <a:noFill/>
                </a:ln>
                <a:solidFill>
                  <a:srgbClr val="333333"/>
                </a:solidFill>
                <a:effectLst/>
                <a:uLnTx/>
                <a:uFillTx/>
                <a:latin typeface="Calibri"/>
                <a:ea typeface="+mn-ea"/>
                <a:cs typeface="Calibri"/>
              </a:rPr>
              <a:t>documentation </a:t>
            </a:r>
            <a:r>
              <a:rPr kumimoji="0" sz="2400" b="0" i="0" u="none" strike="noStrike" kern="1200" cap="none" spc="-20" normalizeH="0" baseline="0" noProof="0" dirty="0">
                <a:ln>
                  <a:noFill/>
                </a:ln>
                <a:solidFill>
                  <a:srgbClr val="333333"/>
                </a:solidFill>
                <a:effectLst/>
                <a:uLnTx/>
                <a:uFillTx/>
                <a:latin typeface="Calibri"/>
                <a:ea typeface="+mn-ea"/>
                <a:cs typeface="Calibri"/>
              </a:rPr>
              <a:t>for </a:t>
            </a:r>
            <a:r>
              <a:rPr kumimoji="0" sz="2400" b="0" i="0" u="none" strike="noStrike" kern="1200" cap="none" spc="-5" normalizeH="0" baseline="0" noProof="0" dirty="0">
                <a:ln>
                  <a:noFill/>
                </a:ln>
                <a:solidFill>
                  <a:srgbClr val="333333"/>
                </a:solidFill>
                <a:effectLst/>
                <a:uLnTx/>
                <a:uFillTx/>
                <a:latin typeface="Calibri"/>
                <a:ea typeface="+mn-ea"/>
                <a:cs typeface="Calibri"/>
              </a:rPr>
              <a:t>underlying APIs </a:t>
            </a:r>
            <a:r>
              <a:rPr kumimoji="0" sz="2400" b="0" i="0" u="none" strike="noStrike" kern="1200" cap="none" spc="0" normalizeH="0" baseline="0" noProof="0" dirty="0">
                <a:ln>
                  <a:noFill/>
                </a:ln>
                <a:solidFill>
                  <a:srgbClr val="333333"/>
                </a:solidFill>
                <a:effectLst/>
                <a:uLnTx/>
                <a:uFillTx/>
                <a:latin typeface="Calibri"/>
                <a:ea typeface="+mn-ea"/>
                <a:cs typeface="Calibri"/>
              </a:rPr>
              <a:t>also </a:t>
            </a:r>
            <a:r>
              <a:rPr kumimoji="0" sz="2400" b="0" i="0" u="none" strike="noStrike" kern="1200" cap="none" spc="-15" normalizeH="0" baseline="0" noProof="0" dirty="0">
                <a:ln>
                  <a:noFill/>
                </a:ln>
                <a:solidFill>
                  <a:srgbClr val="333333"/>
                </a:solidFill>
                <a:effectLst/>
                <a:uLnTx/>
                <a:uFillTx/>
                <a:latin typeface="Calibri"/>
                <a:ea typeface="+mn-ea"/>
                <a:cs typeface="Calibri"/>
              </a:rPr>
              <a:t>linked from </a:t>
            </a:r>
            <a:r>
              <a:rPr kumimoji="0" sz="2400" b="0" i="0" u="none" strike="noStrike" kern="1200" cap="none" spc="-10" normalizeH="0" baseline="0" noProof="0" dirty="0">
                <a:ln>
                  <a:noFill/>
                </a:ln>
                <a:solidFill>
                  <a:srgbClr val="333333"/>
                </a:solidFill>
                <a:effectLst/>
                <a:uLnTx/>
                <a:uFillTx/>
                <a:latin typeface="Calibri"/>
                <a:ea typeface="+mn-ea"/>
                <a:cs typeface="Calibri"/>
              </a:rPr>
              <a:t>page </a:t>
            </a:r>
            <a:r>
              <a:rPr kumimoji="0" sz="2400" b="0" i="0" u="none" strike="noStrike" kern="1200" cap="none" spc="-530" normalizeH="0" baseline="0" noProof="0" dirty="0">
                <a:ln>
                  <a:noFill/>
                </a:ln>
                <a:solidFill>
                  <a:srgbClr val="333333"/>
                </a:solidFill>
                <a:effectLst/>
                <a:uLnTx/>
                <a:uFillTx/>
                <a:latin typeface="Calibri"/>
                <a:ea typeface="+mn-ea"/>
                <a:cs typeface="Calibri"/>
              </a:rPr>
              <a:t> </a:t>
            </a:r>
            <a:r>
              <a:rPr kumimoji="0" sz="2400" b="0" i="0" u="none" strike="noStrike" kern="1200" cap="none" spc="-20" normalizeH="0" baseline="0" noProof="0" dirty="0">
                <a:ln>
                  <a:noFill/>
                </a:ln>
                <a:solidFill>
                  <a:srgbClr val="333333"/>
                </a:solidFill>
                <a:effectLst/>
                <a:uLnTx/>
                <a:uFillTx/>
                <a:latin typeface="Calibri"/>
                <a:ea typeface="+mn-ea"/>
                <a:cs typeface="Calibri"/>
                <a:hlinkClick r:id="rId3"/>
              </a:rPr>
              <a:t>footer</a:t>
            </a:r>
            <a:r>
              <a:rPr kumimoji="0" sz="2400" b="0" i="0" u="none" strike="noStrike" kern="1200" cap="none" spc="20" normalizeH="0" baseline="0" noProof="0" dirty="0">
                <a:ln>
                  <a:noFill/>
                </a:ln>
                <a:solidFill>
                  <a:srgbClr val="333333"/>
                </a:solidFill>
                <a:effectLst/>
                <a:uLnTx/>
                <a:uFillTx/>
                <a:latin typeface="Calibri"/>
                <a:ea typeface="+mn-ea"/>
                <a:cs typeface="Calibri"/>
                <a:hlinkClick r:id="rId3"/>
              </a:rPr>
              <a:t> </a:t>
            </a:r>
            <a:r>
              <a:rPr kumimoji="0" sz="2400" b="0" i="0" u="none" strike="noStrike" kern="1200" cap="none" spc="-15" normalizeH="0" baseline="0" noProof="0" dirty="0">
                <a:ln>
                  <a:noFill/>
                </a:ln>
                <a:solidFill>
                  <a:srgbClr val="333333"/>
                </a:solidFill>
                <a:effectLst/>
                <a:uLnTx/>
                <a:uFillTx/>
                <a:latin typeface="Calibri"/>
                <a:ea typeface="+mn-ea"/>
                <a:cs typeface="Calibri"/>
                <a:hlinkClick r:id="rId3"/>
              </a:rPr>
              <a:t>(</a:t>
            </a:r>
            <a:r>
              <a:rPr kumimoji="0" sz="2400" b="0" i="0" u="sng" strike="noStrike" kern="1200" cap="none" spc="-15" normalizeH="0" baseline="0" noProof="0" dirty="0">
                <a:ln>
                  <a:noFill/>
                </a:ln>
                <a:solidFill>
                  <a:srgbClr val="0079C1"/>
                </a:solidFill>
                <a:effectLst/>
                <a:uLnTx/>
                <a:uFill>
                  <a:solidFill>
                    <a:srgbClr val="0079C1"/>
                  </a:solidFill>
                </a:uFill>
                <a:latin typeface="Calibri"/>
                <a:ea typeface="+mn-ea"/>
                <a:cs typeface="Calibri"/>
                <a:hlinkClick r:id="rId3"/>
              </a:rPr>
              <a:t>https://developer.nrel.gov/docs/transportation/evi- </a:t>
            </a:r>
            <a:r>
              <a:rPr kumimoji="0" sz="2400" b="0" i="0" u="none" strike="noStrike" kern="1200" cap="none" spc="-10" normalizeH="0" baseline="0" noProof="0" dirty="0">
                <a:ln>
                  <a:noFill/>
                </a:ln>
                <a:solidFill>
                  <a:srgbClr val="0079C1"/>
                </a:solidFill>
                <a:effectLst/>
                <a:uLnTx/>
                <a:uFillTx/>
                <a:latin typeface="Calibri"/>
                <a:ea typeface="+mn-ea"/>
                <a:cs typeface="Calibri"/>
                <a:hlinkClick r:id="rId3"/>
              </a:rPr>
              <a:t> </a:t>
            </a:r>
            <a:r>
              <a:rPr kumimoji="0" sz="2400" b="0" i="0" u="sng" strike="noStrike" kern="1200" cap="none" spc="-10" normalizeH="0" baseline="0" noProof="0" dirty="0">
                <a:ln>
                  <a:noFill/>
                </a:ln>
                <a:solidFill>
                  <a:srgbClr val="0079C1"/>
                </a:solidFill>
                <a:effectLst/>
                <a:uLnTx/>
                <a:uFill>
                  <a:solidFill>
                    <a:srgbClr val="0079C1"/>
                  </a:solidFill>
                </a:uFill>
                <a:latin typeface="Calibri"/>
                <a:ea typeface="+mn-ea"/>
                <a:cs typeface="Calibri"/>
                <a:hlinkClick r:id="rId3"/>
              </a:rPr>
              <a:t>pro-lite-v1/</a:t>
            </a:r>
            <a:r>
              <a:rPr kumimoji="0" sz="2400" b="0" i="0" u="none" strike="noStrike" kern="1200" cap="none" spc="-10" normalizeH="0" baseline="0" noProof="0" dirty="0">
                <a:ln>
                  <a:noFill/>
                </a:ln>
                <a:solidFill>
                  <a:srgbClr val="333333"/>
                </a:solidFill>
                <a:effectLst/>
                <a:uLnTx/>
                <a:uFillTx/>
                <a:latin typeface="Calibri"/>
                <a:ea typeface="+mn-ea"/>
                <a:cs typeface="Calibri"/>
                <a:hlinkClick r:id="rId3"/>
              </a:rPr>
              <a:t>)</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0339206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66184" y="2082164"/>
            <a:ext cx="135699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5" normalizeH="0" baseline="0" noProof="0" dirty="0">
                <a:ln>
                  <a:noFill/>
                </a:ln>
                <a:solidFill>
                  <a:srgbClr val="333333"/>
                </a:solidFill>
                <a:effectLst/>
                <a:uLnTx/>
                <a:uFillTx/>
                <a:latin typeface="Calibri"/>
                <a:ea typeface="+mn-ea"/>
                <a:cs typeface="Calibri"/>
                <a:hlinkClick r:id="rId2"/>
              </a:rPr>
              <a:t>www.nrel.gov</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3" name="object 3"/>
          <p:cNvGrpSpPr/>
          <p:nvPr/>
        </p:nvGrpSpPr>
        <p:grpSpPr>
          <a:xfrm>
            <a:off x="6119463" y="4019341"/>
            <a:ext cx="2402205" cy="1121410"/>
            <a:chOff x="6119463" y="4019341"/>
            <a:chExt cx="2402205" cy="1121410"/>
          </a:xfrm>
        </p:grpSpPr>
        <p:sp>
          <p:nvSpPr>
            <p:cNvPr id="4" name="object 4"/>
            <p:cNvSpPr/>
            <p:nvPr/>
          </p:nvSpPr>
          <p:spPr>
            <a:xfrm>
              <a:off x="6119463" y="4019341"/>
              <a:ext cx="2402205" cy="1121410"/>
            </a:xfrm>
            <a:custGeom>
              <a:avLst/>
              <a:gdLst/>
              <a:ahLst/>
              <a:cxnLst/>
              <a:rect l="l" t="t" r="r" b="b"/>
              <a:pathLst>
                <a:path w="2402204" h="1121410">
                  <a:moveTo>
                    <a:pt x="2401631" y="0"/>
                  </a:moveTo>
                  <a:lnTo>
                    <a:pt x="0" y="0"/>
                  </a:lnTo>
                  <a:lnTo>
                    <a:pt x="0" y="1121190"/>
                  </a:lnTo>
                  <a:lnTo>
                    <a:pt x="2401631" y="1121190"/>
                  </a:lnTo>
                  <a:lnTo>
                    <a:pt x="2401631" y="0"/>
                  </a:lnTo>
                  <a:close/>
                </a:path>
              </a:pathLst>
            </a:custGeom>
            <a:solidFill>
              <a:srgbClr val="0079C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6339130" y="4194256"/>
              <a:ext cx="400902" cy="399514"/>
            </a:xfrm>
            <a:prstGeom prst="rect">
              <a:avLst/>
            </a:prstGeom>
          </p:spPr>
        </p:pic>
        <p:sp>
          <p:nvSpPr>
            <p:cNvPr id="6" name="object 6"/>
            <p:cNvSpPr/>
            <p:nvPr/>
          </p:nvSpPr>
          <p:spPr>
            <a:xfrm>
              <a:off x="6831736" y="4193158"/>
              <a:ext cx="1469390" cy="402590"/>
            </a:xfrm>
            <a:custGeom>
              <a:avLst/>
              <a:gdLst/>
              <a:ahLst/>
              <a:cxnLst/>
              <a:rect l="l" t="t" r="r" b="b"/>
              <a:pathLst>
                <a:path w="1469390" h="402589">
                  <a:moveTo>
                    <a:pt x="328104" y="0"/>
                  </a:moveTo>
                  <a:lnTo>
                    <a:pt x="262864" y="0"/>
                  </a:lnTo>
                  <a:lnTo>
                    <a:pt x="262864" y="277977"/>
                  </a:lnTo>
                  <a:lnTo>
                    <a:pt x="62407" y="0"/>
                  </a:lnTo>
                  <a:lnTo>
                    <a:pt x="952" y="0"/>
                  </a:lnTo>
                  <a:lnTo>
                    <a:pt x="0" y="0"/>
                  </a:lnTo>
                  <a:lnTo>
                    <a:pt x="0" y="401408"/>
                  </a:lnTo>
                  <a:lnTo>
                    <a:pt x="65252" y="401408"/>
                  </a:lnTo>
                  <a:lnTo>
                    <a:pt x="65252" y="115887"/>
                  </a:lnTo>
                  <a:lnTo>
                    <a:pt x="273265" y="401408"/>
                  </a:lnTo>
                  <a:lnTo>
                    <a:pt x="328104" y="401408"/>
                  </a:lnTo>
                  <a:lnTo>
                    <a:pt x="328104" y="0"/>
                  </a:lnTo>
                  <a:close/>
                </a:path>
                <a:path w="1469390" h="402589">
                  <a:moveTo>
                    <a:pt x="731850" y="400456"/>
                  </a:moveTo>
                  <a:lnTo>
                    <a:pt x="627837" y="248767"/>
                  </a:lnTo>
                  <a:lnTo>
                    <a:pt x="665060" y="232295"/>
                  </a:lnTo>
                  <a:lnTo>
                    <a:pt x="694385" y="206717"/>
                  </a:lnTo>
                  <a:lnTo>
                    <a:pt x="713600" y="171780"/>
                  </a:lnTo>
                  <a:lnTo>
                    <a:pt x="720509" y="127203"/>
                  </a:lnTo>
                  <a:lnTo>
                    <a:pt x="718934" y="102514"/>
                  </a:lnTo>
                  <a:lnTo>
                    <a:pt x="702691" y="58547"/>
                  </a:lnTo>
                  <a:lnTo>
                    <a:pt x="666915" y="23063"/>
                  </a:lnTo>
                  <a:lnTo>
                    <a:pt x="610565" y="2743"/>
                  </a:lnTo>
                  <a:lnTo>
                    <a:pt x="575843" y="0"/>
                  </a:lnTo>
                  <a:lnTo>
                    <a:pt x="402805" y="0"/>
                  </a:lnTo>
                  <a:lnTo>
                    <a:pt x="402805" y="402348"/>
                  </a:lnTo>
                  <a:lnTo>
                    <a:pt x="470890" y="402348"/>
                  </a:lnTo>
                  <a:lnTo>
                    <a:pt x="470890" y="65011"/>
                  </a:lnTo>
                  <a:lnTo>
                    <a:pt x="570166" y="65011"/>
                  </a:lnTo>
                  <a:lnTo>
                    <a:pt x="604266" y="69354"/>
                  </a:lnTo>
                  <a:lnTo>
                    <a:pt x="629500" y="82092"/>
                  </a:lnTo>
                  <a:lnTo>
                    <a:pt x="645160" y="102781"/>
                  </a:lnTo>
                  <a:lnTo>
                    <a:pt x="650532" y="130962"/>
                  </a:lnTo>
                  <a:lnTo>
                    <a:pt x="645033" y="159473"/>
                  </a:lnTo>
                  <a:lnTo>
                    <a:pt x="629259" y="180581"/>
                  </a:lnTo>
                  <a:lnTo>
                    <a:pt x="604266" y="194081"/>
                  </a:lnTo>
                  <a:lnTo>
                    <a:pt x="571106" y="198831"/>
                  </a:lnTo>
                  <a:lnTo>
                    <a:pt x="514375" y="198831"/>
                  </a:lnTo>
                  <a:lnTo>
                    <a:pt x="651484" y="400456"/>
                  </a:lnTo>
                  <a:lnTo>
                    <a:pt x="731850" y="400456"/>
                  </a:lnTo>
                  <a:close/>
                </a:path>
                <a:path w="1469390" h="402589">
                  <a:moveTo>
                    <a:pt x="1100607" y="338277"/>
                  </a:moveTo>
                  <a:lnTo>
                    <a:pt x="867054" y="338277"/>
                  </a:lnTo>
                  <a:lnTo>
                    <a:pt x="867054" y="229920"/>
                  </a:lnTo>
                  <a:lnTo>
                    <a:pt x="1054277" y="229920"/>
                  </a:lnTo>
                  <a:lnTo>
                    <a:pt x="1054277" y="166801"/>
                  </a:lnTo>
                  <a:lnTo>
                    <a:pt x="867054" y="166801"/>
                  </a:lnTo>
                  <a:lnTo>
                    <a:pt x="867054" y="63131"/>
                  </a:lnTo>
                  <a:lnTo>
                    <a:pt x="1096822" y="63131"/>
                  </a:lnTo>
                  <a:lnTo>
                    <a:pt x="1096822" y="0"/>
                  </a:lnTo>
                  <a:lnTo>
                    <a:pt x="790473" y="0"/>
                  </a:lnTo>
                  <a:lnTo>
                    <a:pt x="791413" y="401408"/>
                  </a:lnTo>
                  <a:lnTo>
                    <a:pt x="1100607" y="401408"/>
                  </a:lnTo>
                  <a:lnTo>
                    <a:pt x="1100607" y="338277"/>
                  </a:lnTo>
                  <a:close/>
                </a:path>
                <a:path w="1469390" h="402589">
                  <a:moveTo>
                    <a:pt x="1469351" y="337337"/>
                  </a:moveTo>
                  <a:lnTo>
                    <a:pt x="1256614" y="337337"/>
                  </a:lnTo>
                  <a:lnTo>
                    <a:pt x="1256614" y="0"/>
                  </a:lnTo>
                  <a:lnTo>
                    <a:pt x="1180033" y="0"/>
                  </a:lnTo>
                  <a:lnTo>
                    <a:pt x="1180033" y="401408"/>
                  </a:lnTo>
                  <a:lnTo>
                    <a:pt x="1469351" y="401408"/>
                  </a:lnTo>
                  <a:lnTo>
                    <a:pt x="1469351" y="33733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6826729" y="4678574"/>
              <a:ext cx="1488475" cy="146751"/>
            </a:xfrm>
            <a:prstGeom prst="rect">
              <a:avLst/>
            </a:prstGeom>
          </p:spPr>
        </p:pic>
      </p:grpSp>
      <p:sp>
        <p:nvSpPr>
          <p:cNvPr id="8" name="object 8"/>
          <p:cNvSpPr txBox="1"/>
          <p:nvPr/>
        </p:nvSpPr>
        <p:spPr>
          <a:xfrm>
            <a:off x="3752469" y="1058621"/>
            <a:ext cx="1006475" cy="6350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4000" b="0" i="0" u="none" strike="noStrike" kern="1200" cap="none" spc="-10" normalizeH="0" baseline="0" noProof="0" dirty="0">
                <a:ln>
                  <a:noFill/>
                </a:ln>
                <a:solidFill>
                  <a:srgbClr val="333333"/>
                </a:solidFill>
                <a:effectLst/>
                <a:uLnTx/>
                <a:uFillTx/>
                <a:latin typeface="Calibri"/>
                <a:ea typeface="+mn-ea"/>
                <a:cs typeface="Calibri"/>
              </a:rPr>
              <a:t>Q&amp;A</a:t>
            </a:r>
            <a:endParaRPr kumimoji="0" sz="40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295757" y="1412874"/>
            <a:ext cx="1685289" cy="51308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5" normalizeH="0" baseline="0" noProof="0" dirty="0">
                <a:ln>
                  <a:noFill/>
                </a:ln>
                <a:solidFill>
                  <a:srgbClr val="333333"/>
                </a:solidFill>
                <a:effectLst/>
                <a:uLnTx/>
                <a:uFillTx/>
                <a:latin typeface="Calibri"/>
                <a:ea typeface="+mn-ea"/>
                <a:cs typeface="Calibri"/>
              </a:rPr>
              <a:t>Eric</a:t>
            </a:r>
            <a:r>
              <a:rPr kumimoji="0" sz="1600" b="1" i="0" u="none" strike="noStrike" kern="1200" cap="none" spc="-30" normalizeH="0" baseline="0" noProof="0" dirty="0">
                <a:ln>
                  <a:noFill/>
                </a:ln>
                <a:solidFill>
                  <a:srgbClr val="333333"/>
                </a:solidFill>
                <a:effectLst/>
                <a:uLnTx/>
                <a:uFillTx/>
                <a:latin typeface="Calibri"/>
                <a:ea typeface="+mn-ea"/>
                <a:cs typeface="Calibri"/>
              </a:rPr>
              <a:t> </a:t>
            </a:r>
            <a:r>
              <a:rPr kumimoji="0" sz="1600" b="1" i="0" u="none" strike="noStrike" kern="1200" cap="none" spc="-20" normalizeH="0" baseline="0" noProof="0" dirty="0">
                <a:ln>
                  <a:noFill/>
                </a:ln>
                <a:solidFill>
                  <a:srgbClr val="333333"/>
                </a:solidFill>
                <a:effectLst/>
                <a:uLnTx/>
                <a:uFillTx/>
                <a:latin typeface="Calibri"/>
                <a:ea typeface="+mn-ea"/>
                <a:cs typeface="Calibri"/>
              </a:rPr>
              <a:t>Wood</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sng" strike="noStrike" kern="1200" cap="none" spc="-10" normalizeH="0" baseline="0" noProof="0" dirty="0">
                <a:ln>
                  <a:noFill/>
                </a:ln>
                <a:solidFill>
                  <a:srgbClr val="0079C1"/>
                </a:solidFill>
                <a:effectLst/>
                <a:uLnTx/>
                <a:uFill>
                  <a:solidFill>
                    <a:srgbClr val="0079C1"/>
                  </a:solidFill>
                </a:uFill>
                <a:latin typeface="Calibri"/>
                <a:ea typeface="+mn-ea"/>
                <a:cs typeface="Calibri"/>
                <a:hlinkClick r:id="rId5"/>
              </a:rPr>
              <a:t>eric.wood@nrel.gov</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8927301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DF0D5-190E-E246-A087-859C7450EA2B}"/>
              </a:ext>
            </a:extLst>
          </p:cNvPr>
          <p:cNvSpPr>
            <a:spLocks noGrp="1"/>
          </p:cNvSpPr>
          <p:nvPr>
            <p:ph type="title"/>
          </p:nvPr>
        </p:nvSpPr>
        <p:spPr/>
        <p:txBody>
          <a:bodyPr/>
          <a:lstStyle/>
          <a:p>
            <a:pPr algn="l"/>
            <a:r>
              <a:rPr lang="en-US" dirty="0"/>
              <a:t>What’s next? </a:t>
            </a:r>
          </a:p>
        </p:txBody>
      </p:sp>
      <p:sp>
        <p:nvSpPr>
          <p:cNvPr id="4" name="TextBox 3">
            <a:extLst>
              <a:ext uri="{FF2B5EF4-FFF2-40B4-BE49-F238E27FC236}">
                <a16:creationId xmlns:a16="http://schemas.microsoft.com/office/drawing/2014/main" id="{F8B40479-3AF9-AB47-AEA4-9CAEB21784F5}"/>
              </a:ext>
            </a:extLst>
          </p:cNvPr>
          <p:cNvSpPr txBox="1"/>
          <p:nvPr/>
        </p:nvSpPr>
        <p:spPr>
          <a:xfrm>
            <a:off x="457201" y="871200"/>
            <a:ext cx="8229599" cy="4518673"/>
          </a:xfrm>
          <a:prstGeom prst="rect">
            <a:avLst/>
          </a:prstGeom>
          <a:noFill/>
        </p:spPr>
        <p:txBody>
          <a:bodyPr wrap="square" rtlCol="0">
            <a:spAutoFit/>
          </a:bodyPr>
          <a:lstStyle/>
          <a:p>
            <a:pPr marL="285750" indent="-285750" defTabSz="795528">
              <a:buFont typeface="Arial" panose="020B0604020202020204" pitchFamily="34" charset="0"/>
              <a:buChar char="•"/>
            </a:pPr>
            <a:r>
              <a:rPr lang="en-US" sz="1875" dirty="0">
                <a:solidFill>
                  <a:srgbClr val="333333"/>
                </a:solidFill>
                <a:latin typeface="Arial" panose="020B0604020202020204" pitchFamily="34" charset="0"/>
                <a:cs typeface="Arial" panose="020B0604020202020204" pitchFamily="34" charset="0"/>
              </a:rPr>
              <a:t>What additional resources or effort is of most interest to you or your organization? </a:t>
            </a:r>
          </a:p>
          <a:p>
            <a:pPr marL="285750" indent="-285750" defTabSz="795528">
              <a:buFont typeface="Arial" panose="020B0604020202020204" pitchFamily="34" charset="0"/>
              <a:buChar char="•"/>
            </a:pPr>
            <a:endParaRPr lang="en-US" sz="1875" dirty="0">
              <a:solidFill>
                <a:srgbClr val="333333"/>
              </a:solidFill>
              <a:latin typeface="Arial" panose="020B0604020202020204" pitchFamily="34" charset="0"/>
              <a:cs typeface="Arial" panose="020B0604020202020204" pitchFamily="34" charset="0"/>
            </a:endParaRPr>
          </a:p>
          <a:p>
            <a:pPr marL="285750" indent="-285750" defTabSz="795528">
              <a:buFont typeface="Arial" panose="020B0604020202020204" pitchFamily="34" charset="0"/>
              <a:buChar char="•"/>
            </a:pPr>
            <a:r>
              <a:rPr lang="en-US" sz="1875" dirty="0">
                <a:solidFill>
                  <a:srgbClr val="333333"/>
                </a:solidFill>
                <a:latin typeface="Arial" panose="020B0604020202020204" pitchFamily="34" charset="0"/>
                <a:cs typeface="Arial" panose="020B0604020202020204" pitchFamily="34" charset="0"/>
              </a:rPr>
              <a:t>What additional data or functionality would be most useful for our </a:t>
            </a:r>
            <a:r>
              <a:rPr lang="en-US" sz="1875" i="1" dirty="0">
                <a:solidFill>
                  <a:srgbClr val="333333"/>
                </a:solidFill>
                <a:latin typeface="Arial" panose="020B0604020202020204" pitchFamily="34" charset="0"/>
                <a:cs typeface="Arial" panose="020B0604020202020204" pitchFamily="34" charset="0"/>
              </a:rPr>
              <a:t>residential </a:t>
            </a:r>
            <a:r>
              <a:rPr lang="en-US" sz="1875" dirty="0">
                <a:solidFill>
                  <a:srgbClr val="333333"/>
                </a:solidFill>
                <a:latin typeface="Arial" panose="020B0604020202020204" pitchFamily="34" charset="0"/>
                <a:cs typeface="Arial" panose="020B0604020202020204" pitchFamily="34" charset="0"/>
              </a:rPr>
              <a:t>end use load shapes? </a:t>
            </a:r>
          </a:p>
          <a:p>
            <a:pPr marL="285750" indent="-285750" defTabSz="795528">
              <a:buFont typeface="Arial" panose="020B0604020202020204" pitchFamily="34" charset="0"/>
              <a:buChar char="•"/>
            </a:pPr>
            <a:endParaRPr lang="en-US" sz="1875" dirty="0">
              <a:solidFill>
                <a:srgbClr val="333333"/>
              </a:solidFill>
              <a:latin typeface="Arial" panose="020B0604020202020204" pitchFamily="34" charset="0"/>
              <a:cs typeface="Arial" panose="020B0604020202020204" pitchFamily="34" charset="0"/>
            </a:endParaRPr>
          </a:p>
          <a:p>
            <a:pPr marL="285750" indent="-285750" defTabSz="795528">
              <a:buFont typeface="Arial" panose="020B0604020202020204" pitchFamily="34" charset="0"/>
              <a:buChar char="•"/>
            </a:pPr>
            <a:r>
              <a:rPr lang="en-US" sz="1875" dirty="0">
                <a:solidFill>
                  <a:srgbClr val="333333"/>
                </a:solidFill>
                <a:latin typeface="Arial" panose="020B0604020202020204" pitchFamily="34" charset="0"/>
                <a:cs typeface="Arial" panose="020B0604020202020204" pitchFamily="34" charset="0"/>
              </a:rPr>
              <a:t>What additional data or functionality would be most useful for our </a:t>
            </a:r>
            <a:r>
              <a:rPr lang="en-US" sz="1875" i="1" dirty="0">
                <a:solidFill>
                  <a:srgbClr val="333333"/>
                </a:solidFill>
                <a:latin typeface="Arial" panose="020B0604020202020204" pitchFamily="34" charset="0"/>
                <a:cs typeface="Arial" panose="020B0604020202020204" pitchFamily="34" charset="0"/>
              </a:rPr>
              <a:t>commercial </a:t>
            </a:r>
            <a:r>
              <a:rPr lang="en-US" sz="1875" dirty="0">
                <a:solidFill>
                  <a:srgbClr val="333333"/>
                </a:solidFill>
                <a:latin typeface="Arial" panose="020B0604020202020204" pitchFamily="34" charset="0"/>
                <a:cs typeface="Arial" panose="020B0604020202020204" pitchFamily="34" charset="0"/>
              </a:rPr>
              <a:t>end use load shapes? </a:t>
            </a:r>
          </a:p>
          <a:p>
            <a:pPr marL="285750" indent="-285750" defTabSz="795528">
              <a:buFont typeface="Arial" panose="020B0604020202020204" pitchFamily="34" charset="0"/>
              <a:buChar char="•"/>
            </a:pPr>
            <a:endParaRPr lang="en-US" sz="1875" dirty="0">
              <a:solidFill>
                <a:srgbClr val="333333"/>
              </a:solidFill>
              <a:latin typeface="Arial" panose="020B0604020202020204" pitchFamily="34" charset="0"/>
              <a:cs typeface="Arial" panose="020B0604020202020204" pitchFamily="34" charset="0"/>
            </a:endParaRPr>
          </a:p>
          <a:p>
            <a:pPr marL="285750" indent="-285750" defTabSz="795528">
              <a:buFont typeface="Arial" panose="020B0604020202020204" pitchFamily="34" charset="0"/>
              <a:buChar char="•"/>
            </a:pPr>
            <a:r>
              <a:rPr lang="en-US" sz="1875" dirty="0">
                <a:solidFill>
                  <a:srgbClr val="333333"/>
                </a:solidFill>
                <a:latin typeface="Arial" panose="020B0604020202020204" pitchFamily="34" charset="0"/>
                <a:cs typeface="Arial" panose="020B0604020202020204" pitchFamily="34" charset="0"/>
              </a:rPr>
              <a:t>What additional model functionality would be useful? </a:t>
            </a:r>
          </a:p>
          <a:p>
            <a:pPr marL="285750" indent="-285750" defTabSz="795528">
              <a:buFont typeface="Arial" panose="020B0604020202020204" pitchFamily="34" charset="0"/>
              <a:buChar char="•"/>
            </a:pPr>
            <a:endParaRPr lang="en-US" sz="1875" dirty="0">
              <a:solidFill>
                <a:srgbClr val="333333"/>
              </a:solidFill>
              <a:latin typeface="Arial" panose="020B0604020202020204" pitchFamily="34" charset="0"/>
              <a:cs typeface="Arial" panose="020B0604020202020204" pitchFamily="34" charset="0"/>
            </a:endParaRPr>
          </a:p>
          <a:p>
            <a:pPr marL="285750" indent="-285750" defTabSz="795528">
              <a:buFont typeface="Arial" panose="020B0604020202020204" pitchFamily="34" charset="0"/>
              <a:buChar char="•"/>
            </a:pPr>
            <a:r>
              <a:rPr lang="en-US" sz="1875" dirty="0">
                <a:solidFill>
                  <a:srgbClr val="333333"/>
                </a:solidFill>
                <a:latin typeface="Arial" panose="020B0604020202020204" pitchFamily="34" charset="0"/>
                <a:cs typeface="Arial" panose="020B0604020202020204" pitchFamily="34" charset="0"/>
              </a:rPr>
              <a:t>What topics do you hope we will cover in our final two TAG meetings?</a:t>
            </a:r>
          </a:p>
          <a:p>
            <a:pPr marL="285750" indent="-285750" defTabSz="795528">
              <a:buFont typeface="Arial" panose="020B0604020202020204" pitchFamily="34" charset="0"/>
              <a:buChar char="•"/>
            </a:pPr>
            <a:endParaRPr lang="en-US" sz="1566" dirty="0">
              <a:solidFill>
                <a:srgbClr val="333333"/>
              </a:solidFill>
              <a:latin typeface="Arial" panose="020B0604020202020204" pitchFamily="34" charset="0"/>
              <a:cs typeface="Arial" panose="020B0604020202020204" pitchFamily="34" charset="0"/>
            </a:endParaRPr>
          </a:p>
          <a:p>
            <a:pPr defTabSz="795528"/>
            <a:r>
              <a:rPr lang="en-US" sz="1566" dirty="0">
                <a:solidFill>
                  <a:srgbClr val="333333"/>
                </a:solidFill>
                <a:latin typeface="Arial" panose="020B0604020202020204" pitchFamily="34" charset="0"/>
                <a:cs typeface="Arial" panose="020B0604020202020204" pitchFamily="34" charset="0"/>
              </a:rPr>
              <a:t/>
            </a:r>
            <a:br>
              <a:rPr lang="en-US" sz="1566" dirty="0">
                <a:solidFill>
                  <a:srgbClr val="333333"/>
                </a:solidFill>
                <a:latin typeface="Arial" panose="020B0604020202020204" pitchFamily="34" charset="0"/>
                <a:cs typeface="Arial" panose="020B0604020202020204" pitchFamily="34" charset="0"/>
              </a:rPr>
            </a:br>
            <a:r>
              <a:rPr lang="en-US" sz="1566" dirty="0">
                <a:solidFill>
                  <a:srgbClr val="333333"/>
                </a:solidFill>
                <a:latin typeface="Calibri"/>
              </a:rPr>
              <a:t/>
            </a:r>
            <a:br>
              <a:rPr lang="en-US" sz="1566" dirty="0">
                <a:solidFill>
                  <a:srgbClr val="333333"/>
                </a:solidFill>
                <a:latin typeface="Calibri"/>
              </a:rPr>
            </a:br>
            <a:endParaRPr lang="en-US" sz="1566"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168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p:txBody>
          <a:bodyPr/>
          <a:lstStyle/>
          <a:p>
            <a:r>
              <a:rPr lang="en-US">
                <a:cs typeface="Calibri"/>
              </a:rPr>
              <a:t>Questions &amp; Discussion</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06519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Residential Building Types &amp; End Uses</a:t>
            </a:r>
          </a:p>
        </p:txBody>
      </p:sp>
      <p:graphicFrame>
        <p:nvGraphicFramePr>
          <p:cNvPr id="4" name="Table 3">
            <a:extLst>
              <a:ext uri="{FF2B5EF4-FFF2-40B4-BE49-F238E27FC236}">
                <a16:creationId xmlns:a16="http://schemas.microsoft.com/office/drawing/2014/main" id="{2B40870D-4188-4F7F-9773-7CC6656A996C}"/>
              </a:ext>
            </a:extLst>
          </p:cNvPr>
          <p:cNvGraphicFramePr>
            <a:graphicFrameLocks noGrp="1"/>
          </p:cNvGraphicFramePr>
          <p:nvPr>
            <p:extLst>
              <p:ext uri="{D42A27DB-BD31-4B8C-83A1-F6EECF244321}">
                <p14:modId xmlns:p14="http://schemas.microsoft.com/office/powerpoint/2010/main" val="1175994832"/>
              </p:ext>
            </p:extLst>
          </p:nvPr>
        </p:nvGraphicFramePr>
        <p:xfrm>
          <a:off x="1677166" y="1793557"/>
          <a:ext cx="5866634" cy="2337435"/>
        </p:xfrm>
        <a:graphic>
          <a:graphicData uri="http://schemas.openxmlformats.org/drawingml/2006/table">
            <a:tbl>
              <a:tblPr firstRow="1" firstCol="1">
                <a:tableStyleId>{616DA210-FB5B-4158-B5E0-FEB733F419BA}</a:tableStyleId>
              </a:tblPr>
              <a:tblGrid>
                <a:gridCol w="3056759">
                  <a:extLst>
                    <a:ext uri="{9D8B030D-6E8A-4147-A177-3AD203B41FA5}">
                      <a16:colId xmlns:a16="http://schemas.microsoft.com/office/drawing/2014/main" val="1684860192"/>
                    </a:ext>
                  </a:extLst>
                </a:gridCol>
                <a:gridCol w="2809875">
                  <a:extLst>
                    <a:ext uri="{9D8B030D-6E8A-4147-A177-3AD203B41FA5}">
                      <a16:colId xmlns:a16="http://schemas.microsoft.com/office/drawing/2014/main" val="3340431824"/>
                    </a:ext>
                  </a:extLst>
                </a:gridCol>
              </a:tblGrid>
              <a:tr h="0">
                <a:tc>
                  <a:txBody>
                    <a:bodyPr/>
                    <a:lstStyle/>
                    <a:p>
                      <a:pPr marL="0" marR="0">
                        <a:lnSpc>
                          <a:spcPct val="107000"/>
                        </a:lnSpc>
                        <a:spcBef>
                          <a:spcPts val="0"/>
                        </a:spcBef>
                        <a:spcAft>
                          <a:spcPts val="0"/>
                        </a:spcAft>
                      </a:pPr>
                      <a:r>
                        <a:rPr lang="en-US" sz="1000">
                          <a:effectLst/>
                        </a:rPr>
                        <a:t>Residential Building Types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Residential End Uses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75525489"/>
                  </a:ext>
                </a:extLst>
              </a:tr>
              <a:tr h="0">
                <a:tc>
                  <a:txBody>
                    <a:bodyPr/>
                    <a:lstStyle/>
                    <a:p>
                      <a:pPr marL="0" marR="0">
                        <a:lnSpc>
                          <a:spcPct val="107000"/>
                        </a:lnSpc>
                        <a:spcBef>
                          <a:spcPts val="0"/>
                        </a:spcBef>
                        <a:spcAft>
                          <a:spcPts val="0"/>
                        </a:spcAft>
                      </a:pPr>
                      <a:r>
                        <a:rPr lang="en-US" sz="1000" b="0">
                          <a:effectLst/>
                        </a:rPr>
                        <a:t>Single-Family Detached </a:t>
                      </a:r>
                      <a:endParaRPr lang="en-US" sz="1000" b="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Heating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61195943"/>
                  </a:ext>
                </a:extLst>
              </a:tr>
              <a:tr h="0">
                <a:tc>
                  <a:txBody>
                    <a:bodyPr/>
                    <a:lstStyle/>
                    <a:p>
                      <a:pPr marL="0" marR="0">
                        <a:lnSpc>
                          <a:spcPct val="107000"/>
                        </a:lnSpc>
                        <a:spcBef>
                          <a:spcPts val="0"/>
                        </a:spcBef>
                        <a:spcAft>
                          <a:spcPts val="0"/>
                        </a:spcAft>
                      </a:pPr>
                      <a:r>
                        <a:rPr lang="en-US" sz="1000" b="0">
                          <a:effectLst/>
                        </a:rPr>
                        <a:t>Single-Family Attached </a:t>
                      </a:r>
                      <a:endParaRPr lang="en-US" sz="1000" b="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Cooling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45814843"/>
                  </a:ext>
                </a:extLst>
              </a:tr>
              <a:tr h="0">
                <a:tc>
                  <a:txBody>
                    <a:bodyPr/>
                    <a:lstStyle/>
                    <a:p>
                      <a:pPr marL="0" marR="0">
                        <a:lnSpc>
                          <a:spcPct val="107000"/>
                        </a:lnSpc>
                        <a:spcBef>
                          <a:spcPts val="0"/>
                        </a:spcBef>
                        <a:spcAft>
                          <a:spcPts val="0"/>
                        </a:spcAft>
                      </a:pPr>
                      <a:r>
                        <a:rPr lang="en-US" sz="1000" b="0">
                          <a:effectLst/>
                        </a:rPr>
                        <a:t>Multifamily 2–4 Units     </a:t>
                      </a:r>
                      <a:endParaRPr lang="en-US" sz="1000" b="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Furnace/AC fan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54144605"/>
                  </a:ext>
                </a:extLst>
              </a:tr>
              <a:tr h="0">
                <a:tc>
                  <a:txBody>
                    <a:bodyPr/>
                    <a:lstStyle/>
                    <a:p>
                      <a:pPr marL="0" marR="0">
                        <a:lnSpc>
                          <a:spcPct val="107000"/>
                        </a:lnSpc>
                        <a:spcBef>
                          <a:spcPts val="0"/>
                        </a:spcBef>
                        <a:spcAft>
                          <a:spcPts val="0"/>
                        </a:spcAft>
                      </a:pPr>
                      <a:r>
                        <a:rPr lang="en-US" sz="1000" b="0">
                          <a:effectLst/>
                        </a:rPr>
                        <a:t>Multifamily 5+ Units (1-3 stories)</a:t>
                      </a:r>
                      <a:endParaRPr lang="en-US" sz="1000" b="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Boiler pumps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29997178"/>
                  </a:ext>
                </a:extLst>
              </a:tr>
              <a:tr h="0">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000" b="0" kern="1200">
                          <a:solidFill>
                            <a:schemeClr val="tx1"/>
                          </a:solidFill>
                          <a:effectLst/>
                          <a:latin typeface="+mn-lt"/>
                          <a:ea typeface="+mn-ea"/>
                          <a:cs typeface="+mn-cs"/>
                        </a:rPr>
                        <a:t>Multifamily</a:t>
                      </a:r>
                      <a:r>
                        <a:rPr lang="en-US" sz="1000" b="0">
                          <a:effectLst/>
                        </a:rPr>
                        <a:t> 5+ Units (4-7 stories)</a:t>
                      </a:r>
                      <a:endParaRPr lang="en-US" sz="1000" b="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Vent. fans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73672978"/>
                  </a:ext>
                </a:extLst>
              </a:tr>
              <a:tr h="0">
                <a:tc>
                  <a:txBody>
                    <a:bodyPr/>
                    <a:lstStyle/>
                    <a:p>
                      <a:pPr marL="0" marR="0">
                        <a:lnSpc>
                          <a:spcPct val="107000"/>
                        </a:lnSpc>
                        <a:spcBef>
                          <a:spcPts val="0"/>
                        </a:spcBef>
                        <a:spcAft>
                          <a:spcPts val="0"/>
                        </a:spcAft>
                      </a:pPr>
                      <a:r>
                        <a:rPr lang="en-US" sz="1000" b="0" kern="1200">
                          <a:solidFill>
                            <a:schemeClr val="tx1"/>
                          </a:solidFill>
                          <a:effectLst/>
                          <a:latin typeface="+mn-lt"/>
                          <a:ea typeface="+mn-ea"/>
                          <a:cs typeface="+mn-cs"/>
                        </a:rPr>
                        <a:t>Multifamily</a:t>
                      </a:r>
                      <a:r>
                        <a:rPr lang="en-US" sz="1000" b="0">
                          <a:effectLst/>
                        </a:rPr>
                        <a:t> 5+ Units (8+ stories)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Water heating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41342188"/>
                  </a:ext>
                </a:extLst>
              </a:tr>
              <a:tr h="0">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Interior Lights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57598526"/>
                  </a:ext>
                </a:extLst>
              </a:tr>
              <a:tr h="0">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Exterior Lights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05963486"/>
                  </a:ext>
                </a:extLst>
              </a:tr>
              <a:tr h="0">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Misc. plug loads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92337737"/>
                  </a:ext>
                </a:extLst>
              </a:tr>
              <a:tr h="0">
                <a:tc>
                  <a:txBody>
                    <a:bodyPr/>
                    <a:lstStyle/>
                    <a:p>
                      <a:pPr marL="0" marR="0">
                        <a:lnSpc>
                          <a:spcPct val="107000"/>
                        </a:lnSpc>
                        <a:spcBef>
                          <a:spcPts val="0"/>
                        </a:spcBef>
                        <a:spcAft>
                          <a:spcPts val="0"/>
                        </a:spcAft>
                      </a:pPr>
                      <a:r>
                        <a:rPr lang="en-US" sz="10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Refrigerator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73222540"/>
                  </a:ext>
                </a:extLst>
              </a:tr>
              <a:tr h="0">
                <a:tc>
                  <a:txBody>
                    <a:bodyPr/>
                    <a:lstStyle/>
                    <a:p>
                      <a:pPr marL="0" marR="0">
                        <a:lnSpc>
                          <a:spcPct val="107000"/>
                        </a:lnSpc>
                        <a:spcBef>
                          <a:spcPts val="0"/>
                        </a:spcBef>
                        <a:spcAft>
                          <a:spcPts val="0"/>
                        </a:spcAft>
                      </a:pPr>
                      <a:r>
                        <a:rPr lang="en-US" sz="10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Clothes washer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56095709"/>
                  </a:ext>
                </a:extLst>
              </a:tr>
              <a:tr h="0">
                <a:tc>
                  <a:txBody>
                    <a:bodyPr/>
                    <a:lstStyle/>
                    <a:p>
                      <a:pPr marL="0" marR="0">
                        <a:lnSpc>
                          <a:spcPct val="107000"/>
                        </a:lnSpc>
                        <a:spcBef>
                          <a:spcPts val="0"/>
                        </a:spcBef>
                        <a:spcAft>
                          <a:spcPts val="0"/>
                        </a:spcAft>
                      </a:pPr>
                      <a:r>
                        <a:rPr lang="en-US" sz="10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Clothes dryer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43174407"/>
                  </a:ext>
                </a:extLst>
              </a:tr>
              <a:tr h="0">
                <a:tc>
                  <a:txBody>
                    <a:bodyPr/>
                    <a:lstStyle/>
                    <a:p>
                      <a:pPr marL="0" marR="0">
                        <a:lnSpc>
                          <a:spcPct val="107000"/>
                        </a:lnSpc>
                        <a:spcBef>
                          <a:spcPts val="0"/>
                        </a:spcBef>
                        <a:spcAft>
                          <a:spcPts val="0"/>
                        </a:spcAft>
                      </a:pPr>
                      <a:r>
                        <a:rPr lang="en-US" sz="10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Dishwasher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7747198"/>
                  </a:ext>
                </a:extLst>
              </a:tr>
              <a:tr h="0">
                <a:tc>
                  <a:txBody>
                    <a:bodyPr/>
                    <a:lstStyle/>
                    <a:p>
                      <a:pPr marL="0" marR="0">
                        <a:lnSpc>
                          <a:spcPct val="107000"/>
                        </a:lnSpc>
                        <a:spcBef>
                          <a:spcPts val="0"/>
                        </a:spcBef>
                        <a:spcAft>
                          <a:spcPts val="0"/>
                        </a:spcAft>
                      </a:pPr>
                      <a:r>
                        <a:rPr lang="en-US" sz="10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Cooking Range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48499523"/>
                  </a:ext>
                </a:extLst>
              </a:tr>
            </a:tbl>
          </a:graphicData>
        </a:graphic>
      </p:graphicFrame>
    </p:spTree>
    <p:extLst>
      <p:ext uri="{BB962C8B-B14F-4D97-AF65-F5344CB8AC3E}">
        <p14:creationId xmlns:p14="http://schemas.microsoft.com/office/powerpoint/2010/main" val="6399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Commercial Building Types &amp; End Uses</a:t>
            </a:r>
          </a:p>
        </p:txBody>
      </p:sp>
      <p:graphicFrame>
        <p:nvGraphicFramePr>
          <p:cNvPr id="6" name="Table 5">
            <a:extLst>
              <a:ext uri="{FF2B5EF4-FFF2-40B4-BE49-F238E27FC236}">
                <a16:creationId xmlns:a16="http://schemas.microsoft.com/office/drawing/2014/main" id="{BDCB864C-87E7-4CC6-9D4E-D9745B9BAC98}"/>
              </a:ext>
            </a:extLst>
          </p:cNvPr>
          <p:cNvGraphicFramePr>
            <a:graphicFrameLocks noGrp="1"/>
          </p:cNvGraphicFramePr>
          <p:nvPr>
            <p:extLst>
              <p:ext uri="{D42A27DB-BD31-4B8C-83A1-F6EECF244321}">
                <p14:modId xmlns:p14="http://schemas.microsoft.com/office/powerpoint/2010/main" val="2285080616"/>
              </p:ext>
            </p:extLst>
          </p:nvPr>
        </p:nvGraphicFramePr>
        <p:xfrm>
          <a:off x="1600200" y="1637728"/>
          <a:ext cx="5943600" cy="2337435"/>
        </p:xfrm>
        <a:graphic>
          <a:graphicData uri="http://schemas.openxmlformats.org/drawingml/2006/table">
            <a:tbl>
              <a:tblPr firstRow="1" firstCol="1">
                <a:tableStyleId>{616DA210-FB5B-4158-B5E0-FEB733F419BA}</a:tableStyleId>
              </a:tblPr>
              <a:tblGrid>
                <a:gridCol w="3133725">
                  <a:extLst>
                    <a:ext uri="{9D8B030D-6E8A-4147-A177-3AD203B41FA5}">
                      <a16:colId xmlns:a16="http://schemas.microsoft.com/office/drawing/2014/main" val="2395551082"/>
                    </a:ext>
                  </a:extLst>
                </a:gridCol>
                <a:gridCol w="2809875">
                  <a:extLst>
                    <a:ext uri="{9D8B030D-6E8A-4147-A177-3AD203B41FA5}">
                      <a16:colId xmlns:a16="http://schemas.microsoft.com/office/drawing/2014/main" val="2791107372"/>
                    </a:ext>
                  </a:extLst>
                </a:gridCol>
              </a:tblGrid>
              <a:tr h="0">
                <a:tc>
                  <a:txBody>
                    <a:bodyPr/>
                    <a:lstStyle/>
                    <a:p>
                      <a:pPr marL="0" marR="0">
                        <a:lnSpc>
                          <a:spcPct val="107000"/>
                        </a:lnSpc>
                        <a:spcBef>
                          <a:spcPts val="0"/>
                        </a:spcBef>
                        <a:spcAft>
                          <a:spcPts val="0"/>
                        </a:spcAft>
                      </a:pPr>
                      <a:r>
                        <a:rPr lang="en-US" sz="1000">
                          <a:effectLst/>
                        </a:rPr>
                        <a:t>Commercial Building Types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Commercial End Uses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91668109"/>
                  </a:ext>
                </a:extLst>
              </a:tr>
              <a:tr h="0">
                <a:tc>
                  <a:txBody>
                    <a:bodyPr/>
                    <a:lstStyle/>
                    <a:p>
                      <a:pPr marL="0" marR="0">
                        <a:lnSpc>
                          <a:spcPct val="107000"/>
                        </a:lnSpc>
                        <a:spcBef>
                          <a:spcPts val="0"/>
                        </a:spcBef>
                        <a:spcAft>
                          <a:spcPts val="0"/>
                        </a:spcAft>
                      </a:pPr>
                      <a:r>
                        <a:rPr lang="en-US" sz="1000">
                          <a:effectLst/>
                        </a:rPr>
                        <a:t>Small Office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Heating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40073128"/>
                  </a:ext>
                </a:extLst>
              </a:tr>
              <a:tr h="0">
                <a:tc>
                  <a:txBody>
                    <a:bodyPr/>
                    <a:lstStyle/>
                    <a:p>
                      <a:pPr marL="0" marR="0">
                        <a:lnSpc>
                          <a:spcPct val="107000"/>
                        </a:lnSpc>
                        <a:spcBef>
                          <a:spcPts val="0"/>
                        </a:spcBef>
                        <a:spcAft>
                          <a:spcPts val="0"/>
                        </a:spcAft>
                      </a:pPr>
                      <a:r>
                        <a:rPr lang="en-US" sz="1000">
                          <a:effectLst/>
                        </a:rPr>
                        <a:t>Medium Office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Cooling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86383573"/>
                  </a:ext>
                </a:extLst>
              </a:tr>
              <a:tr h="0">
                <a:tc>
                  <a:txBody>
                    <a:bodyPr/>
                    <a:lstStyle/>
                    <a:p>
                      <a:pPr marL="0" marR="0">
                        <a:lnSpc>
                          <a:spcPct val="107000"/>
                        </a:lnSpc>
                        <a:spcBef>
                          <a:spcPts val="0"/>
                        </a:spcBef>
                        <a:spcAft>
                          <a:spcPts val="0"/>
                        </a:spcAft>
                      </a:pPr>
                      <a:r>
                        <a:rPr lang="en-US" sz="1000">
                          <a:effectLst/>
                        </a:rPr>
                        <a:t>Large Office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Interior Lighting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52905291"/>
                  </a:ext>
                </a:extLst>
              </a:tr>
              <a:tr h="0">
                <a:tc>
                  <a:txBody>
                    <a:bodyPr/>
                    <a:lstStyle/>
                    <a:p>
                      <a:pPr marL="0" marR="0">
                        <a:lnSpc>
                          <a:spcPct val="107000"/>
                        </a:lnSpc>
                        <a:spcBef>
                          <a:spcPts val="0"/>
                        </a:spcBef>
                        <a:spcAft>
                          <a:spcPts val="0"/>
                        </a:spcAft>
                      </a:pPr>
                      <a:r>
                        <a:rPr lang="en-US" sz="1000">
                          <a:effectLst/>
                        </a:rPr>
                        <a:t>Stand-alone Retail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Exterior Lighting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89496434"/>
                  </a:ext>
                </a:extLst>
              </a:tr>
              <a:tr h="0">
                <a:tc>
                  <a:txBody>
                    <a:bodyPr/>
                    <a:lstStyle/>
                    <a:p>
                      <a:pPr marL="0" marR="0">
                        <a:lnSpc>
                          <a:spcPct val="107000"/>
                        </a:lnSpc>
                        <a:spcBef>
                          <a:spcPts val="0"/>
                        </a:spcBef>
                        <a:spcAft>
                          <a:spcPts val="0"/>
                        </a:spcAft>
                      </a:pPr>
                      <a:r>
                        <a:rPr lang="en-US" sz="1000">
                          <a:effectLst/>
                        </a:rPr>
                        <a:t>Strip Mall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Interior Equipment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13867644"/>
                  </a:ext>
                </a:extLst>
              </a:tr>
              <a:tr h="0">
                <a:tc>
                  <a:txBody>
                    <a:bodyPr/>
                    <a:lstStyle/>
                    <a:p>
                      <a:pPr marL="0" marR="0">
                        <a:lnSpc>
                          <a:spcPct val="107000"/>
                        </a:lnSpc>
                        <a:spcBef>
                          <a:spcPts val="0"/>
                        </a:spcBef>
                        <a:spcAft>
                          <a:spcPts val="0"/>
                        </a:spcAft>
                      </a:pPr>
                      <a:r>
                        <a:rPr lang="en-US" sz="1000">
                          <a:effectLst/>
                        </a:rPr>
                        <a:t>Primary School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Exterior Equipment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56594656"/>
                  </a:ext>
                </a:extLst>
              </a:tr>
              <a:tr h="0">
                <a:tc>
                  <a:txBody>
                    <a:bodyPr/>
                    <a:lstStyle/>
                    <a:p>
                      <a:pPr marL="0" marR="0">
                        <a:lnSpc>
                          <a:spcPct val="107000"/>
                        </a:lnSpc>
                        <a:spcBef>
                          <a:spcPts val="0"/>
                        </a:spcBef>
                        <a:spcAft>
                          <a:spcPts val="0"/>
                        </a:spcAft>
                      </a:pPr>
                      <a:r>
                        <a:rPr lang="en-US" sz="1000">
                          <a:effectLst/>
                        </a:rPr>
                        <a:t>Secondary School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Fans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70668354"/>
                  </a:ext>
                </a:extLst>
              </a:tr>
              <a:tr h="0">
                <a:tc>
                  <a:txBody>
                    <a:bodyPr/>
                    <a:lstStyle/>
                    <a:p>
                      <a:pPr marL="0" marR="0">
                        <a:lnSpc>
                          <a:spcPct val="107000"/>
                        </a:lnSpc>
                        <a:spcBef>
                          <a:spcPts val="0"/>
                        </a:spcBef>
                        <a:spcAft>
                          <a:spcPts val="0"/>
                        </a:spcAft>
                      </a:pPr>
                      <a:r>
                        <a:rPr lang="en-US" sz="1000">
                          <a:effectLst/>
                        </a:rPr>
                        <a:t>Outpatient Healthcare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Pumps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14490500"/>
                  </a:ext>
                </a:extLst>
              </a:tr>
              <a:tr h="0">
                <a:tc>
                  <a:txBody>
                    <a:bodyPr/>
                    <a:lstStyle/>
                    <a:p>
                      <a:pPr marL="0" marR="0">
                        <a:lnSpc>
                          <a:spcPct val="107000"/>
                        </a:lnSpc>
                        <a:spcBef>
                          <a:spcPts val="0"/>
                        </a:spcBef>
                        <a:spcAft>
                          <a:spcPts val="0"/>
                        </a:spcAft>
                      </a:pPr>
                      <a:r>
                        <a:rPr lang="en-US" sz="1000">
                          <a:effectLst/>
                        </a:rPr>
                        <a:t>Hospital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Heat Rejection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69390257"/>
                  </a:ext>
                </a:extLst>
              </a:tr>
              <a:tr h="0">
                <a:tc>
                  <a:txBody>
                    <a:bodyPr/>
                    <a:lstStyle/>
                    <a:p>
                      <a:pPr marL="0" marR="0">
                        <a:lnSpc>
                          <a:spcPct val="107000"/>
                        </a:lnSpc>
                        <a:spcBef>
                          <a:spcPts val="0"/>
                        </a:spcBef>
                        <a:spcAft>
                          <a:spcPts val="0"/>
                        </a:spcAft>
                      </a:pPr>
                      <a:r>
                        <a:rPr lang="en-US" sz="1000">
                          <a:effectLst/>
                        </a:rPr>
                        <a:t>Small Hotel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Humidification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06293193"/>
                  </a:ext>
                </a:extLst>
              </a:tr>
              <a:tr h="0">
                <a:tc>
                  <a:txBody>
                    <a:bodyPr/>
                    <a:lstStyle/>
                    <a:p>
                      <a:pPr marL="0" marR="0">
                        <a:lnSpc>
                          <a:spcPct val="107000"/>
                        </a:lnSpc>
                        <a:spcBef>
                          <a:spcPts val="0"/>
                        </a:spcBef>
                        <a:spcAft>
                          <a:spcPts val="0"/>
                        </a:spcAft>
                      </a:pPr>
                      <a:r>
                        <a:rPr lang="en-US" sz="1000">
                          <a:effectLst/>
                        </a:rPr>
                        <a:t>Large Hotel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Heat Recovery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0649280"/>
                  </a:ext>
                </a:extLst>
              </a:tr>
              <a:tr h="0">
                <a:tc>
                  <a:txBody>
                    <a:bodyPr/>
                    <a:lstStyle/>
                    <a:p>
                      <a:pPr marL="0" marR="0">
                        <a:lnSpc>
                          <a:spcPct val="107000"/>
                        </a:lnSpc>
                        <a:spcBef>
                          <a:spcPts val="0"/>
                        </a:spcBef>
                        <a:spcAft>
                          <a:spcPts val="0"/>
                        </a:spcAft>
                      </a:pPr>
                      <a:r>
                        <a:rPr lang="en-US" sz="1000">
                          <a:effectLst/>
                        </a:rPr>
                        <a:t>Warehouse (non-refrigerated)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Water Systems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99945130"/>
                  </a:ext>
                </a:extLst>
              </a:tr>
              <a:tr h="0">
                <a:tc>
                  <a:txBody>
                    <a:bodyPr/>
                    <a:lstStyle/>
                    <a:p>
                      <a:pPr marL="0" marR="0">
                        <a:lnSpc>
                          <a:spcPct val="107000"/>
                        </a:lnSpc>
                        <a:spcBef>
                          <a:spcPts val="0"/>
                        </a:spcBef>
                        <a:spcAft>
                          <a:spcPts val="0"/>
                        </a:spcAft>
                      </a:pPr>
                      <a:r>
                        <a:rPr lang="en-US" sz="1000">
                          <a:effectLst/>
                        </a:rPr>
                        <a:t>Quick Service Restaurant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Refrigeration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84029611"/>
                  </a:ext>
                </a:extLst>
              </a:tr>
              <a:tr h="0">
                <a:tc>
                  <a:txBody>
                    <a:bodyPr/>
                    <a:lstStyle/>
                    <a:p>
                      <a:pPr marL="0" marR="0">
                        <a:lnSpc>
                          <a:spcPct val="107000"/>
                        </a:lnSpc>
                        <a:spcBef>
                          <a:spcPts val="0"/>
                        </a:spcBef>
                        <a:spcAft>
                          <a:spcPts val="0"/>
                        </a:spcAft>
                      </a:pPr>
                      <a:r>
                        <a:rPr lang="en-US" sz="1000">
                          <a:effectLst/>
                        </a:rPr>
                        <a:t>Full Service Restaurant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0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2681209"/>
                  </a:ext>
                </a:extLst>
              </a:tr>
            </a:tbl>
          </a:graphicData>
        </a:graphic>
      </p:graphicFrame>
    </p:spTree>
    <p:extLst>
      <p:ext uri="{BB962C8B-B14F-4D97-AF65-F5344CB8AC3E}">
        <p14:creationId xmlns:p14="http://schemas.microsoft.com/office/powerpoint/2010/main" val="1364355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Residential Building Characteristics</a:t>
            </a:r>
          </a:p>
        </p:txBody>
      </p:sp>
      <p:graphicFrame>
        <p:nvGraphicFramePr>
          <p:cNvPr id="3" name="Table 2">
            <a:extLst>
              <a:ext uri="{FF2B5EF4-FFF2-40B4-BE49-F238E27FC236}">
                <a16:creationId xmlns:a16="http://schemas.microsoft.com/office/drawing/2014/main" id="{8FB8E072-EF39-4AB1-AD15-CE7C2944080F}"/>
              </a:ext>
            </a:extLst>
          </p:cNvPr>
          <p:cNvGraphicFramePr>
            <a:graphicFrameLocks noGrp="1"/>
          </p:cNvGraphicFramePr>
          <p:nvPr>
            <p:extLst>
              <p:ext uri="{D42A27DB-BD31-4B8C-83A1-F6EECF244321}">
                <p14:modId xmlns:p14="http://schemas.microsoft.com/office/powerpoint/2010/main" val="2448889286"/>
              </p:ext>
            </p:extLst>
          </p:nvPr>
        </p:nvGraphicFramePr>
        <p:xfrm>
          <a:off x="1055370" y="886671"/>
          <a:ext cx="7033260" cy="4069953"/>
        </p:xfrm>
        <a:graphic>
          <a:graphicData uri="http://schemas.openxmlformats.org/drawingml/2006/table">
            <a:tbl>
              <a:tblPr firstRow="1" firstCol="1">
                <a:tableStyleId>{616DA210-FB5B-4158-B5E0-FEB733F419BA}</a:tableStyleId>
              </a:tblPr>
              <a:tblGrid>
                <a:gridCol w="2535978">
                  <a:extLst>
                    <a:ext uri="{9D8B030D-6E8A-4147-A177-3AD203B41FA5}">
                      <a16:colId xmlns:a16="http://schemas.microsoft.com/office/drawing/2014/main" val="1039974590"/>
                    </a:ext>
                  </a:extLst>
                </a:gridCol>
                <a:gridCol w="2380259">
                  <a:extLst>
                    <a:ext uri="{9D8B030D-6E8A-4147-A177-3AD203B41FA5}">
                      <a16:colId xmlns:a16="http://schemas.microsoft.com/office/drawing/2014/main" val="2762755693"/>
                    </a:ext>
                  </a:extLst>
                </a:gridCol>
                <a:gridCol w="2117023">
                  <a:extLst>
                    <a:ext uri="{9D8B030D-6E8A-4147-A177-3AD203B41FA5}">
                      <a16:colId xmlns:a16="http://schemas.microsoft.com/office/drawing/2014/main" val="914452428"/>
                    </a:ext>
                  </a:extLst>
                </a:gridCol>
              </a:tblGrid>
              <a:tr h="86431">
                <a:tc>
                  <a:txBody>
                    <a:bodyPr/>
                    <a:lstStyle/>
                    <a:p>
                      <a:pPr marL="0" marR="0">
                        <a:lnSpc>
                          <a:spcPct val="107000"/>
                        </a:lnSpc>
                        <a:spcBef>
                          <a:spcPts val="0"/>
                        </a:spcBef>
                        <a:spcAft>
                          <a:spcPts val="0"/>
                        </a:spcAft>
                      </a:pPr>
                      <a:r>
                        <a:rPr lang="en-US" sz="600">
                          <a:effectLst/>
                        </a:rPr>
                        <a:t>Residential Model Characteristics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(continued)</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(continued)</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4004287881"/>
                  </a:ext>
                </a:extLst>
              </a:tr>
              <a:tr h="86431">
                <a:tc>
                  <a:txBody>
                    <a:bodyPr/>
                    <a:lstStyle/>
                    <a:p>
                      <a:pPr marL="0" marR="0">
                        <a:lnSpc>
                          <a:spcPct val="107000"/>
                        </a:lnSpc>
                        <a:spcBef>
                          <a:spcPts val="0"/>
                        </a:spcBef>
                        <a:spcAft>
                          <a:spcPts val="0"/>
                        </a:spcAft>
                      </a:pPr>
                      <a:r>
                        <a:rPr lang="en-US" sz="600">
                          <a:effectLst/>
                        </a:rPr>
                        <a:t>ahs_region</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heating_fuel</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location_latitude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3864606611"/>
                  </a:ext>
                </a:extLst>
              </a:tr>
              <a:tr h="86431">
                <a:tc>
                  <a:txBody>
                    <a:bodyPr/>
                    <a:lstStyle/>
                    <a:p>
                      <a:pPr marL="0" marR="0">
                        <a:lnSpc>
                          <a:spcPct val="107000"/>
                        </a:lnSpc>
                        <a:spcBef>
                          <a:spcPts val="0"/>
                        </a:spcBef>
                        <a:spcAft>
                          <a:spcPts val="0"/>
                        </a:spcAft>
                      </a:pPr>
                      <a:r>
                        <a:rPr lang="en-US" sz="600">
                          <a:effectLst/>
                        </a:rPr>
                        <a:t>applicable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heating_setpoint</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location_longitude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3510575193"/>
                  </a:ext>
                </a:extLst>
              </a:tr>
              <a:tr h="86431">
                <a:tc>
                  <a:txBody>
                    <a:bodyPr/>
                    <a:lstStyle/>
                    <a:p>
                      <a:pPr marL="0" marR="0">
                        <a:lnSpc>
                          <a:spcPct val="107000"/>
                        </a:lnSpc>
                        <a:spcBef>
                          <a:spcPts val="0"/>
                        </a:spcBef>
                        <a:spcAft>
                          <a:spcPts val="0"/>
                        </a:spcAft>
                      </a:pPr>
                      <a:r>
                        <a:rPr lang="en-US" sz="600">
                          <a:effectLst/>
                        </a:rPr>
                        <a:t>ashrae_iecc_climate_zone_2004</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heating_setpoint_has_offset</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location_region</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122756106"/>
                  </a:ext>
                </a:extLst>
              </a:tr>
              <a:tr h="95545">
                <a:tc>
                  <a:txBody>
                    <a:bodyPr/>
                    <a:lstStyle/>
                    <a:p>
                      <a:pPr marL="0" marR="0">
                        <a:lnSpc>
                          <a:spcPct val="107000"/>
                        </a:lnSpc>
                        <a:spcBef>
                          <a:spcPts val="0"/>
                        </a:spcBef>
                        <a:spcAft>
                          <a:spcPts val="0"/>
                        </a:spcAft>
                      </a:pPr>
                      <a:r>
                        <a:rPr lang="en-US" sz="600" err="1">
                          <a:effectLst/>
                        </a:rPr>
                        <a:t>bathroom_spot_vent_hour</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heating_setpoint_offset_magnitude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location_state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1831256433"/>
                  </a:ext>
                </a:extLst>
              </a:tr>
              <a:tr h="86431">
                <a:tc>
                  <a:txBody>
                    <a:bodyPr/>
                    <a:lstStyle/>
                    <a:p>
                      <a:pPr marL="0" marR="0">
                        <a:lnSpc>
                          <a:spcPct val="107000"/>
                        </a:lnSpc>
                        <a:spcBef>
                          <a:spcPts val="0"/>
                        </a:spcBef>
                        <a:spcAft>
                          <a:spcPts val="0"/>
                        </a:spcAft>
                      </a:pPr>
                      <a:r>
                        <a:rPr lang="en-US" sz="600">
                          <a:effectLst/>
                        </a:rPr>
                        <a:t>bedrooms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heating_setpoint_offset_period</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mechanical_ventilation</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1957899045"/>
                  </a:ext>
                </a:extLst>
              </a:tr>
              <a:tr h="86431">
                <a:tc>
                  <a:txBody>
                    <a:bodyPr/>
                    <a:lstStyle/>
                    <a:p>
                      <a:pPr marL="0" marR="0">
                        <a:lnSpc>
                          <a:spcPct val="107000"/>
                        </a:lnSpc>
                        <a:spcBef>
                          <a:spcPts val="0"/>
                        </a:spcBef>
                        <a:spcAft>
                          <a:spcPts val="0"/>
                        </a:spcAft>
                      </a:pPr>
                      <a:r>
                        <a:rPr lang="en-US" sz="600">
                          <a:effectLst/>
                        </a:rPr>
                        <a:t>building_america_climate_zone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holiday_lighting</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misc_extra_refrigerator</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1519097736"/>
                  </a:ext>
                </a:extLst>
              </a:tr>
              <a:tr h="86431">
                <a:tc>
                  <a:txBody>
                    <a:bodyPr/>
                    <a:lstStyle/>
                    <a:p>
                      <a:pPr marL="0" marR="0">
                        <a:lnSpc>
                          <a:spcPct val="107000"/>
                        </a:lnSpc>
                        <a:spcBef>
                          <a:spcPts val="0"/>
                        </a:spcBef>
                        <a:spcAft>
                          <a:spcPts val="0"/>
                        </a:spcAft>
                      </a:pPr>
                      <a:r>
                        <a:rPr lang="en-US" sz="600">
                          <a:effectLst/>
                        </a:rPr>
                        <a:t>ceiling_fan</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hot_water_distribution</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misc_freezer</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4205658820"/>
                  </a:ext>
                </a:extLst>
              </a:tr>
              <a:tr h="86431">
                <a:tc>
                  <a:txBody>
                    <a:bodyPr/>
                    <a:lstStyle/>
                    <a:p>
                      <a:pPr marL="0" marR="0">
                        <a:lnSpc>
                          <a:spcPct val="107000"/>
                        </a:lnSpc>
                        <a:spcBef>
                          <a:spcPts val="0"/>
                        </a:spcBef>
                        <a:spcAft>
                          <a:spcPts val="0"/>
                        </a:spcAft>
                      </a:pPr>
                      <a:r>
                        <a:rPr lang="en-US" sz="600">
                          <a:effectLst/>
                        </a:rPr>
                        <a:t>census_division</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hot_water_fixtures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misc_gas_fireplace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2277593746"/>
                  </a:ext>
                </a:extLst>
              </a:tr>
              <a:tr h="86431">
                <a:tc>
                  <a:txBody>
                    <a:bodyPr/>
                    <a:lstStyle/>
                    <a:p>
                      <a:pPr marL="0" marR="0">
                        <a:lnSpc>
                          <a:spcPct val="107000"/>
                        </a:lnSpc>
                        <a:spcBef>
                          <a:spcPts val="0"/>
                        </a:spcBef>
                        <a:spcAft>
                          <a:spcPts val="0"/>
                        </a:spcAft>
                      </a:pPr>
                      <a:r>
                        <a:rPr lang="en-US" sz="600">
                          <a:effectLst/>
                        </a:rPr>
                        <a:t>census_region</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hvac_system_cooling</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misc_gas_grill</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3890678706"/>
                  </a:ext>
                </a:extLst>
              </a:tr>
              <a:tr h="86431">
                <a:tc>
                  <a:txBody>
                    <a:bodyPr/>
                    <a:lstStyle/>
                    <a:p>
                      <a:pPr marL="0" marR="0">
                        <a:lnSpc>
                          <a:spcPct val="107000"/>
                        </a:lnSpc>
                        <a:spcBef>
                          <a:spcPts val="0"/>
                        </a:spcBef>
                        <a:spcAft>
                          <a:spcPts val="0"/>
                        </a:spcAft>
                      </a:pPr>
                      <a:r>
                        <a:rPr lang="en-US" sz="600">
                          <a:effectLst/>
                        </a:rPr>
                        <a:t>climate_zone_ba</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hvac_system_cooling_type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misc_gas_lighting</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2084131488"/>
                  </a:ext>
                </a:extLst>
              </a:tr>
              <a:tr h="86431">
                <a:tc>
                  <a:txBody>
                    <a:bodyPr/>
                    <a:lstStyle/>
                    <a:p>
                      <a:pPr marL="0" marR="0">
                        <a:lnSpc>
                          <a:spcPct val="107000"/>
                        </a:lnSpc>
                        <a:spcBef>
                          <a:spcPts val="0"/>
                        </a:spcBef>
                        <a:spcAft>
                          <a:spcPts val="0"/>
                        </a:spcAft>
                      </a:pPr>
                      <a:r>
                        <a:rPr lang="en-US" sz="600">
                          <a:effectLst/>
                        </a:rPr>
                        <a:t>climate_zone_iecc</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hvac_system_heat_pump</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misc_hot_tub_spa</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2175456627"/>
                  </a:ext>
                </a:extLst>
              </a:tr>
              <a:tr h="86431">
                <a:tc>
                  <a:txBody>
                    <a:bodyPr/>
                    <a:lstStyle/>
                    <a:p>
                      <a:pPr marL="0" marR="0">
                        <a:lnSpc>
                          <a:spcPct val="107000"/>
                        </a:lnSpc>
                        <a:spcBef>
                          <a:spcPts val="0"/>
                        </a:spcBef>
                        <a:spcAft>
                          <a:spcPts val="0"/>
                        </a:spcAft>
                      </a:pPr>
                      <a:r>
                        <a:rPr lang="en-US" sz="600">
                          <a:effectLst/>
                        </a:rPr>
                        <a:t>clothes_dryer</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hvac_system_heating_electricity</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misc_pool</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4229351609"/>
                  </a:ext>
                </a:extLst>
              </a:tr>
              <a:tr h="86431">
                <a:tc>
                  <a:txBody>
                    <a:bodyPr/>
                    <a:lstStyle/>
                    <a:p>
                      <a:pPr marL="0" marR="0">
                        <a:lnSpc>
                          <a:spcPct val="107000"/>
                        </a:lnSpc>
                        <a:spcBef>
                          <a:spcPts val="0"/>
                        </a:spcBef>
                        <a:spcAft>
                          <a:spcPts val="0"/>
                        </a:spcAft>
                      </a:pPr>
                      <a:r>
                        <a:rPr lang="en-US" sz="600">
                          <a:effectLst/>
                        </a:rPr>
                        <a:t>clothes_washer</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hvac_system_heating_fuel_oil</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misc_pool_heater</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1102641667"/>
                  </a:ext>
                </a:extLst>
              </a:tr>
              <a:tr h="86431">
                <a:tc>
                  <a:txBody>
                    <a:bodyPr/>
                    <a:lstStyle/>
                    <a:p>
                      <a:pPr marL="0" marR="0">
                        <a:lnSpc>
                          <a:spcPct val="107000"/>
                        </a:lnSpc>
                        <a:spcBef>
                          <a:spcPts val="0"/>
                        </a:spcBef>
                        <a:spcAft>
                          <a:spcPts val="0"/>
                        </a:spcAft>
                      </a:pPr>
                      <a:r>
                        <a:rPr lang="en-US" sz="600">
                          <a:effectLst/>
                        </a:rPr>
                        <a:t>clothes_washer_presence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hvac_system_heating_natural_gas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misc_pool_pump</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4243341879"/>
                  </a:ext>
                </a:extLst>
              </a:tr>
              <a:tr h="86431">
                <a:tc>
                  <a:txBody>
                    <a:bodyPr/>
                    <a:lstStyle/>
                    <a:p>
                      <a:pPr marL="0" marR="0">
                        <a:lnSpc>
                          <a:spcPct val="107000"/>
                        </a:lnSpc>
                        <a:spcBef>
                          <a:spcPts val="0"/>
                        </a:spcBef>
                        <a:spcAft>
                          <a:spcPts val="0"/>
                        </a:spcAft>
                      </a:pPr>
                      <a:r>
                        <a:rPr lang="en-US" sz="600">
                          <a:effectLst/>
                        </a:rPr>
                        <a:t>cooking_range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hvac_system_heating_none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misc_pool_schedule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1737191582"/>
                  </a:ext>
                </a:extLst>
              </a:tr>
              <a:tr h="86431">
                <a:tc>
                  <a:txBody>
                    <a:bodyPr/>
                    <a:lstStyle/>
                    <a:p>
                      <a:pPr marL="0" marR="0">
                        <a:lnSpc>
                          <a:spcPct val="107000"/>
                        </a:lnSpc>
                        <a:spcBef>
                          <a:spcPts val="0"/>
                        </a:spcBef>
                        <a:spcAft>
                          <a:spcPts val="0"/>
                        </a:spcAft>
                      </a:pPr>
                      <a:r>
                        <a:rPr lang="en-US" sz="600">
                          <a:effectLst/>
                        </a:rPr>
                        <a:t>cooking_range_schedule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hvac_system_heating_other_fuel</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misc_well_pump</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2639746363"/>
                  </a:ext>
                </a:extLst>
              </a:tr>
              <a:tr h="86431">
                <a:tc>
                  <a:txBody>
                    <a:bodyPr/>
                    <a:lstStyle/>
                    <a:p>
                      <a:pPr marL="0" marR="0">
                        <a:lnSpc>
                          <a:spcPct val="107000"/>
                        </a:lnSpc>
                        <a:spcBef>
                          <a:spcPts val="0"/>
                        </a:spcBef>
                        <a:spcAft>
                          <a:spcPts val="0"/>
                        </a:spcAft>
                      </a:pPr>
                      <a:r>
                        <a:rPr lang="en-US" sz="600">
                          <a:effectLst/>
                        </a:rPr>
                        <a:t>cooling_setpoint</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hvac_system_heating_propane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natural_ventilation</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4233833618"/>
                  </a:ext>
                </a:extLst>
              </a:tr>
              <a:tr h="86431">
                <a:tc>
                  <a:txBody>
                    <a:bodyPr/>
                    <a:lstStyle/>
                    <a:p>
                      <a:pPr marL="0" marR="0">
                        <a:lnSpc>
                          <a:spcPct val="107000"/>
                        </a:lnSpc>
                        <a:spcBef>
                          <a:spcPts val="0"/>
                        </a:spcBef>
                        <a:spcAft>
                          <a:spcPts val="0"/>
                        </a:spcAft>
                      </a:pPr>
                      <a:r>
                        <a:rPr lang="en-US" sz="600">
                          <a:effectLst/>
                        </a:rPr>
                        <a:t>cooling_setpoint_has_offset</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hvac_system_is_heat_pump</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neighbors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3130832111"/>
                  </a:ext>
                </a:extLst>
              </a:tr>
              <a:tr h="86431">
                <a:tc>
                  <a:txBody>
                    <a:bodyPr/>
                    <a:lstStyle/>
                    <a:p>
                      <a:pPr marL="0" marR="0">
                        <a:lnSpc>
                          <a:spcPct val="107000"/>
                        </a:lnSpc>
                        <a:spcBef>
                          <a:spcPts val="0"/>
                        </a:spcBef>
                        <a:spcAft>
                          <a:spcPts val="0"/>
                        </a:spcAft>
                      </a:pPr>
                      <a:r>
                        <a:rPr lang="en-US" sz="600">
                          <a:effectLst/>
                        </a:rPr>
                        <a:t>cooling_setpoint_offset_magnitude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hvac_system_is_shared</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occupants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777380591"/>
                  </a:ext>
                </a:extLst>
              </a:tr>
              <a:tr h="86431">
                <a:tc>
                  <a:txBody>
                    <a:bodyPr/>
                    <a:lstStyle/>
                    <a:p>
                      <a:pPr marL="0" marR="0">
                        <a:lnSpc>
                          <a:spcPct val="107000"/>
                        </a:lnSpc>
                        <a:spcBef>
                          <a:spcPts val="0"/>
                        </a:spcBef>
                        <a:spcAft>
                          <a:spcPts val="0"/>
                        </a:spcAft>
                      </a:pPr>
                      <a:r>
                        <a:rPr lang="en-US" sz="600">
                          <a:effectLst/>
                        </a:rPr>
                        <a:t>cooling_setpoint_offset_period</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hvac_system_shared_electricity</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orientation</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4068525067"/>
                  </a:ext>
                </a:extLst>
              </a:tr>
              <a:tr h="86431">
                <a:tc>
                  <a:txBody>
                    <a:bodyPr/>
                    <a:lstStyle/>
                    <a:p>
                      <a:pPr marL="0" marR="0">
                        <a:lnSpc>
                          <a:spcPct val="107000"/>
                        </a:lnSpc>
                        <a:spcBef>
                          <a:spcPts val="0"/>
                        </a:spcBef>
                        <a:spcAft>
                          <a:spcPts val="0"/>
                        </a:spcAft>
                      </a:pPr>
                      <a:r>
                        <a:rPr lang="en-US" sz="600">
                          <a:effectLst/>
                        </a:rPr>
                        <a:t>corridor</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hvac_system_shared_fuel_oil</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overhangs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1950247424"/>
                  </a:ext>
                </a:extLst>
              </a:tr>
              <a:tr h="86431">
                <a:tc>
                  <a:txBody>
                    <a:bodyPr/>
                    <a:lstStyle/>
                    <a:p>
                      <a:pPr marL="0" marR="0">
                        <a:lnSpc>
                          <a:spcPct val="107000"/>
                        </a:lnSpc>
                        <a:spcBef>
                          <a:spcPts val="0"/>
                        </a:spcBef>
                        <a:spcAft>
                          <a:spcPts val="0"/>
                        </a:spcAft>
                      </a:pPr>
                      <a:r>
                        <a:rPr lang="en-US" sz="600">
                          <a:effectLst/>
                        </a:rPr>
                        <a:t>county</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hvac_system_shared_natural_gas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plug_loads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711561474"/>
                  </a:ext>
                </a:extLst>
              </a:tr>
              <a:tr h="86431">
                <a:tc>
                  <a:txBody>
                    <a:bodyPr/>
                    <a:lstStyle/>
                    <a:p>
                      <a:pPr marL="0" marR="0">
                        <a:lnSpc>
                          <a:spcPct val="107000"/>
                        </a:lnSpc>
                        <a:spcBef>
                          <a:spcPts val="0"/>
                        </a:spcBef>
                        <a:spcAft>
                          <a:spcPts val="0"/>
                        </a:spcAft>
                      </a:pPr>
                      <a:r>
                        <a:rPr lang="en-US" sz="600">
                          <a:effectLst/>
                        </a:rPr>
                        <a:t>days_shifted</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hvac_system_shared_none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plug_loads_schedule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1764249375"/>
                  </a:ext>
                </a:extLst>
              </a:tr>
              <a:tr h="86431">
                <a:tc>
                  <a:txBody>
                    <a:bodyPr/>
                    <a:lstStyle/>
                    <a:p>
                      <a:pPr marL="0" marR="0">
                        <a:lnSpc>
                          <a:spcPct val="107000"/>
                        </a:lnSpc>
                        <a:spcBef>
                          <a:spcPts val="0"/>
                        </a:spcBef>
                        <a:spcAft>
                          <a:spcPts val="0"/>
                        </a:spcAft>
                      </a:pPr>
                      <a:r>
                        <a:rPr lang="en-US" sz="600">
                          <a:effectLst/>
                        </a:rPr>
                        <a:t>dehumidifier</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hvac_system_shared_other_fuel</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puma</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1331585234"/>
                  </a:ext>
                </a:extLst>
              </a:tr>
              <a:tr h="86431">
                <a:tc>
                  <a:txBody>
                    <a:bodyPr/>
                    <a:lstStyle/>
                    <a:p>
                      <a:pPr marL="0" marR="0">
                        <a:lnSpc>
                          <a:spcPct val="107000"/>
                        </a:lnSpc>
                        <a:spcBef>
                          <a:spcPts val="0"/>
                        </a:spcBef>
                        <a:spcAft>
                          <a:spcPts val="0"/>
                        </a:spcAft>
                      </a:pPr>
                      <a:r>
                        <a:rPr lang="en-US" sz="600">
                          <a:effectLst/>
                        </a:rPr>
                        <a:t>dishwasher</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hvac_system_shared_propane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pv</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2390260394"/>
                  </a:ext>
                </a:extLst>
              </a:tr>
              <a:tr h="86431">
                <a:tc>
                  <a:txBody>
                    <a:bodyPr/>
                    <a:lstStyle/>
                    <a:p>
                      <a:pPr marL="0" marR="0">
                        <a:lnSpc>
                          <a:spcPct val="107000"/>
                        </a:lnSpc>
                        <a:spcBef>
                          <a:spcPts val="0"/>
                        </a:spcBef>
                        <a:spcAft>
                          <a:spcPts val="0"/>
                        </a:spcAft>
                      </a:pPr>
                      <a:r>
                        <a:rPr lang="en-US" sz="600">
                          <a:effectLst/>
                        </a:rPr>
                        <a:t>door_area</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infiltration</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radiant_barrier</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85655948"/>
                  </a:ext>
                </a:extLst>
              </a:tr>
              <a:tr h="86431">
                <a:tc>
                  <a:txBody>
                    <a:bodyPr/>
                    <a:lstStyle/>
                    <a:p>
                      <a:pPr marL="0" marR="0">
                        <a:lnSpc>
                          <a:spcPct val="107000"/>
                        </a:lnSpc>
                        <a:spcBef>
                          <a:spcPts val="0"/>
                        </a:spcBef>
                        <a:spcAft>
                          <a:spcPts val="0"/>
                        </a:spcAft>
                      </a:pPr>
                      <a:r>
                        <a:rPr lang="en-US" sz="600">
                          <a:effectLst/>
                        </a:rPr>
                        <a:t>doors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insulation_crawlspace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range_spot_vent_hour</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2974842644"/>
                  </a:ext>
                </a:extLst>
              </a:tr>
              <a:tr h="86431">
                <a:tc>
                  <a:txBody>
                    <a:bodyPr/>
                    <a:lstStyle/>
                    <a:p>
                      <a:pPr marL="0" marR="0">
                        <a:lnSpc>
                          <a:spcPct val="107000"/>
                        </a:lnSpc>
                        <a:spcBef>
                          <a:spcPts val="0"/>
                        </a:spcBef>
                        <a:spcAft>
                          <a:spcPts val="0"/>
                        </a:spcAft>
                      </a:pPr>
                      <a:r>
                        <a:rPr lang="en-US" sz="600">
                          <a:effectLst/>
                        </a:rPr>
                        <a:t>ducts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insulation_finished_basement</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refrigeration_schedule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1093812034"/>
                  </a:ext>
                </a:extLst>
              </a:tr>
              <a:tr h="86431">
                <a:tc>
                  <a:txBody>
                    <a:bodyPr/>
                    <a:lstStyle/>
                    <a:p>
                      <a:pPr marL="0" marR="0">
                        <a:lnSpc>
                          <a:spcPct val="107000"/>
                        </a:lnSpc>
                        <a:spcBef>
                          <a:spcPts val="0"/>
                        </a:spcBef>
                        <a:spcAft>
                          <a:spcPts val="0"/>
                        </a:spcAft>
                      </a:pPr>
                      <a:r>
                        <a:rPr lang="en-US" sz="600">
                          <a:effectLst/>
                        </a:rPr>
                        <a:t>eaves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insulation_finished_roof</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refrigerator</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1264550182"/>
                  </a:ext>
                </a:extLst>
              </a:tr>
              <a:tr h="86431">
                <a:tc>
                  <a:txBody>
                    <a:bodyPr/>
                    <a:lstStyle/>
                    <a:p>
                      <a:pPr marL="0" marR="0">
                        <a:lnSpc>
                          <a:spcPct val="107000"/>
                        </a:lnSpc>
                        <a:spcBef>
                          <a:spcPts val="0"/>
                        </a:spcBef>
                        <a:spcAft>
                          <a:spcPts val="0"/>
                        </a:spcAft>
                      </a:pPr>
                      <a:r>
                        <a:rPr lang="en-US" sz="600">
                          <a:effectLst/>
                        </a:rPr>
                        <a:t>electric_vehicle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insulation_interzonal_floor</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roof_material_finished_roof</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1644951993"/>
                  </a:ext>
                </a:extLst>
              </a:tr>
              <a:tr h="86431">
                <a:tc>
                  <a:txBody>
                    <a:bodyPr/>
                    <a:lstStyle/>
                    <a:p>
                      <a:pPr marL="0" marR="0">
                        <a:lnSpc>
                          <a:spcPct val="107000"/>
                        </a:lnSpc>
                        <a:spcBef>
                          <a:spcPts val="0"/>
                        </a:spcBef>
                        <a:spcAft>
                          <a:spcPts val="0"/>
                        </a:spcAft>
                      </a:pPr>
                      <a:r>
                        <a:rPr lang="en-US" sz="600">
                          <a:effectLst/>
                        </a:rPr>
                        <a:t>geometry_building_number_units_hl</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insulation_pier_beam</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roof_material_unfinished_attic</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1438886725"/>
                  </a:ext>
                </a:extLst>
              </a:tr>
              <a:tr h="118668">
                <a:tc>
                  <a:txBody>
                    <a:bodyPr/>
                    <a:lstStyle/>
                    <a:p>
                      <a:pPr marL="0" marR="0">
                        <a:lnSpc>
                          <a:spcPct val="107000"/>
                        </a:lnSpc>
                        <a:spcBef>
                          <a:spcPts val="0"/>
                        </a:spcBef>
                        <a:spcAft>
                          <a:spcPts val="0"/>
                        </a:spcAft>
                      </a:pPr>
                      <a:r>
                        <a:rPr lang="en-US" sz="600">
                          <a:effectLst/>
                        </a:rPr>
                        <a:t>geometry_building_number_units_mf</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insulation_slab</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sample_weight</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3685337049"/>
                  </a:ext>
                </a:extLst>
              </a:tr>
              <a:tr h="114300">
                <a:tc>
                  <a:txBody>
                    <a:bodyPr/>
                    <a:lstStyle/>
                    <a:p>
                      <a:pPr marL="0" marR="0">
                        <a:lnSpc>
                          <a:spcPct val="107000"/>
                        </a:lnSpc>
                        <a:spcBef>
                          <a:spcPts val="0"/>
                        </a:spcBef>
                        <a:spcAft>
                          <a:spcPts val="0"/>
                        </a:spcAft>
                      </a:pPr>
                      <a:r>
                        <a:rPr lang="en-US" sz="600">
                          <a:effectLst/>
                        </a:rPr>
                        <a:t>geometry_building_number_units_sfa</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insulation_unfinished_attic</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solar_hot_water</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1393707388"/>
                  </a:ext>
                </a:extLst>
              </a:tr>
              <a:tr h="86431">
                <a:tc>
                  <a:txBody>
                    <a:bodyPr/>
                    <a:lstStyle/>
                    <a:p>
                      <a:pPr marL="0" marR="0">
                        <a:lnSpc>
                          <a:spcPct val="107000"/>
                        </a:lnSpc>
                        <a:spcBef>
                          <a:spcPts val="0"/>
                        </a:spcBef>
                        <a:spcAft>
                          <a:spcPts val="0"/>
                        </a:spcAft>
                      </a:pPr>
                      <a:r>
                        <a:rPr lang="en-US" sz="600">
                          <a:effectLst/>
                        </a:rPr>
                        <a:t>geometry_building_type_acs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insulation_unfinished_basement</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state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3985497225"/>
                  </a:ext>
                </a:extLst>
              </a:tr>
              <a:tr h="86431">
                <a:tc>
                  <a:txBody>
                    <a:bodyPr/>
                    <a:lstStyle/>
                    <a:p>
                      <a:pPr marL="0" marR="0">
                        <a:lnSpc>
                          <a:spcPct val="107000"/>
                        </a:lnSpc>
                        <a:spcBef>
                          <a:spcPts val="0"/>
                        </a:spcBef>
                        <a:spcAft>
                          <a:spcPts val="0"/>
                        </a:spcAft>
                      </a:pPr>
                      <a:r>
                        <a:rPr lang="en-US" sz="600">
                          <a:effectLst/>
                        </a:rPr>
                        <a:t>geometry_building_type_recs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insulation_wall</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units_modeled</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1096299737"/>
                  </a:ext>
                </a:extLst>
              </a:tr>
              <a:tr h="86431">
                <a:tc>
                  <a:txBody>
                    <a:bodyPr/>
                    <a:lstStyle/>
                    <a:p>
                      <a:pPr marL="0" marR="0">
                        <a:lnSpc>
                          <a:spcPct val="107000"/>
                        </a:lnSpc>
                        <a:spcBef>
                          <a:spcPts val="0"/>
                        </a:spcBef>
                        <a:spcAft>
                          <a:spcPts val="0"/>
                        </a:spcAft>
                      </a:pPr>
                      <a:r>
                        <a:rPr lang="en-US" sz="600">
                          <a:effectLst/>
                        </a:rPr>
                        <a:t>geometry_floor_area</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interior_shading</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units_represented</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2153474237"/>
                  </a:ext>
                </a:extLst>
              </a:tr>
              <a:tr h="86431">
                <a:tc>
                  <a:txBody>
                    <a:bodyPr/>
                    <a:lstStyle/>
                    <a:p>
                      <a:pPr marL="0" marR="0">
                        <a:lnSpc>
                          <a:spcPct val="107000"/>
                        </a:lnSpc>
                        <a:spcBef>
                          <a:spcPts val="0"/>
                        </a:spcBef>
                        <a:spcAft>
                          <a:spcPts val="0"/>
                        </a:spcAft>
                      </a:pPr>
                      <a:r>
                        <a:rPr lang="en-US" sz="600">
                          <a:effectLst/>
                        </a:rPr>
                        <a:t>geometry_floor_area_bin</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iso_rto_region</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usage_level</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3442388030"/>
                  </a:ext>
                </a:extLst>
              </a:tr>
              <a:tr h="86431">
                <a:tc>
                  <a:txBody>
                    <a:bodyPr/>
                    <a:lstStyle/>
                    <a:p>
                      <a:pPr marL="0" marR="0">
                        <a:lnSpc>
                          <a:spcPct val="107000"/>
                        </a:lnSpc>
                        <a:spcBef>
                          <a:spcPts val="0"/>
                        </a:spcBef>
                        <a:spcAft>
                          <a:spcPts val="0"/>
                        </a:spcAft>
                      </a:pPr>
                      <a:r>
                        <a:rPr lang="en-US" sz="600">
                          <a:effectLst/>
                        </a:rPr>
                        <a:t>geometry_foundation_type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lighting</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vintage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414992787"/>
                  </a:ext>
                </a:extLst>
              </a:tr>
              <a:tr h="86431">
                <a:tc>
                  <a:txBody>
                    <a:bodyPr/>
                    <a:lstStyle/>
                    <a:p>
                      <a:pPr marL="0" marR="0">
                        <a:lnSpc>
                          <a:spcPct val="107000"/>
                        </a:lnSpc>
                        <a:spcBef>
                          <a:spcPts val="0"/>
                        </a:spcBef>
                        <a:spcAft>
                          <a:spcPts val="0"/>
                        </a:spcAft>
                      </a:pPr>
                      <a:r>
                        <a:rPr lang="en-US" sz="600">
                          <a:effectLst/>
                        </a:rPr>
                        <a:t>geometry_garage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lighting_interior_use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vintage_acs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21540273"/>
                  </a:ext>
                </a:extLst>
              </a:tr>
              <a:tr h="86431">
                <a:tc>
                  <a:txBody>
                    <a:bodyPr/>
                    <a:lstStyle/>
                    <a:p>
                      <a:pPr marL="0" marR="0">
                        <a:lnSpc>
                          <a:spcPct val="107000"/>
                        </a:lnSpc>
                        <a:spcBef>
                          <a:spcPts val="0"/>
                        </a:spcBef>
                        <a:spcAft>
                          <a:spcPts val="0"/>
                        </a:spcAft>
                      </a:pPr>
                      <a:r>
                        <a:rPr lang="en-US" sz="600">
                          <a:effectLst/>
                        </a:rPr>
                        <a:t>geometry_perimeter_footprint_ratio</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lighting_other_use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water_heater</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2052953919"/>
                  </a:ext>
                </a:extLst>
              </a:tr>
              <a:tr h="86431">
                <a:tc>
                  <a:txBody>
                    <a:bodyPr/>
                    <a:lstStyle/>
                    <a:p>
                      <a:pPr marL="0" marR="0">
                        <a:lnSpc>
                          <a:spcPct val="107000"/>
                        </a:lnSpc>
                        <a:spcBef>
                          <a:spcPts val="0"/>
                        </a:spcBef>
                        <a:spcAft>
                          <a:spcPts val="0"/>
                        </a:spcAft>
                      </a:pPr>
                      <a:r>
                        <a:rPr lang="en-US" sz="600">
                          <a:effectLst/>
                        </a:rPr>
                        <a:t>geometry_stories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location</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window_areas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4279034623"/>
                  </a:ext>
                </a:extLst>
              </a:tr>
              <a:tr h="86431">
                <a:tc>
                  <a:txBody>
                    <a:bodyPr/>
                    <a:lstStyle/>
                    <a:p>
                      <a:pPr marL="0" marR="0">
                        <a:lnSpc>
                          <a:spcPct val="107000"/>
                        </a:lnSpc>
                        <a:spcBef>
                          <a:spcPts val="0"/>
                        </a:spcBef>
                        <a:spcAft>
                          <a:spcPts val="0"/>
                        </a:spcAft>
                      </a:pPr>
                      <a:r>
                        <a:rPr lang="en-US" sz="600">
                          <a:effectLst/>
                        </a:rPr>
                        <a:t>geometry_wall_type</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err="1">
                          <a:effectLst/>
                        </a:rPr>
                        <a:t>location_city</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tc>
                  <a:txBody>
                    <a:bodyPr/>
                    <a:lstStyle/>
                    <a:p>
                      <a:pPr marL="0" marR="0">
                        <a:lnSpc>
                          <a:spcPct val="107000"/>
                        </a:lnSpc>
                        <a:spcBef>
                          <a:spcPts val="0"/>
                        </a:spcBef>
                        <a:spcAft>
                          <a:spcPts val="0"/>
                        </a:spcAft>
                      </a:pPr>
                      <a:r>
                        <a:rPr lang="en-US" sz="600">
                          <a:effectLst/>
                        </a:rPr>
                        <a:t>windows</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3405" marR="33405" marT="0" marB="0"/>
                </a:tc>
                <a:extLst>
                  <a:ext uri="{0D108BD9-81ED-4DB2-BD59-A6C34878D82A}">
                    <a16:rowId xmlns:a16="http://schemas.microsoft.com/office/drawing/2014/main" val="3206246989"/>
                  </a:ext>
                </a:extLst>
              </a:tr>
            </a:tbl>
          </a:graphicData>
        </a:graphic>
      </p:graphicFrame>
    </p:spTree>
    <p:extLst>
      <p:ext uri="{BB962C8B-B14F-4D97-AF65-F5344CB8AC3E}">
        <p14:creationId xmlns:p14="http://schemas.microsoft.com/office/powerpoint/2010/main" val="130915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Commercial Building Characteristics</a:t>
            </a:r>
          </a:p>
        </p:txBody>
      </p:sp>
      <p:graphicFrame>
        <p:nvGraphicFramePr>
          <p:cNvPr id="4" name="Table 3">
            <a:extLst>
              <a:ext uri="{FF2B5EF4-FFF2-40B4-BE49-F238E27FC236}">
                <a16:creationId xmlns:a16="http://schemas.microsoft.com/office/drawing/2014/main" id="{5FD0366B-3662-4069-A81E-78FBF098C3E1}"/>
              </a:ext>
            </a:extLst>
          </p:cNvPr>
          <p:cNvGraphicFramePr>
            <a:graphicFrameLocks noGrp="1"/>
          </p:cNvGraphicFramePr>
          <p:nvPr>
            <p:extLst>
              <p:ext uri="{D42A27DB-BD31-4B8C-83A1-F6EECF244321}">
                <p14:modId xmlns:p14="http://schemas.microsoft.com/office/powerpoint/2010/main" val="1466344684"/>
              </p:ext>
            </p:extLst>
          </p:nvPr>
        </p:nvGraphicFramePr>
        <p:xfrm>
          <a:off x="1759499" y="949209"/>
          <a:ext cx="5625002" cy="2894827"/>
        </p:xfrm>
        <a:graphic>
          <a:graphicData uri="http://schemas.openxmlformats.org/drawingml/2006/table">
            <a:tbl>
              <a:tblPr firstRow="1" firstCol="1">
                <a:tableStyleId>{616DA210-FB5B-4158-B5E0-FEB733F419BA}</a:tableStyleId>
              </a:tblPr>
              <a:tblGrid>
                <a:gridCol w="2886652">
                  <a:extLst>
                    <a:ext uri="{9D8B030D-6E8A-4147-A177-3AD203B41FA5}">
                      <a16:colId xmlns:a16="http://schemas.microsoft.com/office/drawing/2014/main" val="602187242"/>
                    </a:ext>
                  </a:extLst>
                </a:gridCol>
                <a:gridCol w="2738350">
                  <a:extLst>
                    <a:ext uri="{9D8B030D-6E8A-4147-A177-3AD203B41FA5}">
                      <a16:colId xmlns:a16="http://schemas.microsoft.com/office/drawing/2014/main" val="3144915721"/>
                    </a:ext>
                  </a:extLst>
                </a:gridCol>
              </a:tblGrid>
              <a:tr h="132059">
                <a:tc>
                  <a:txBody>
                    <a:bodyPr/>
                    <a:lstStyle/>
                    <a:p>
                      <a:pPr marL="0" marR="0">
                        <a:lnSpc>
                          <a:spcPct val="107000"/>
                        </a:lnSpc>
                        <a:spcBef>
                          <a:spcPts val="0"/>
                        </a:spcBef>
                        <a:spcAft>
                          <a:spcPts val="0"/>
                        </a:spcAft>
                      </a:pPr>
                      <a:r>
                        <a:rPr lang="en-US" sz="800">
                          <a:effectLst/>
                        </a:rPr>
                        <a:t>Commercial Model Characteristics</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(continued)</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463281746"/>
                  </a:ext>
                </a:extLst>
              </a:tr>
              <a:tr h="120027">
                <a:tc>
                  <a:txBody>
                    <a:bodyPr/>
                    <a:lstStyle/>
                    <a:p>
                      <a:pPr marL="0" marR="0">
                        <a:lnSpc>
                          <a:spcPct val="107000"/>
                        </a:lnSpc>
                        <a:spcBef>
                          <a:spcPts val="0"/>
                        </a:spcBef>
                        <a:spcAft>
                          <a:spcPts val="0"/>
                        </a:spcAft>
                      </a:pPr>
                      <a:r>
                        <a:rPr lang="en-US" sz="800">
                          <a:effectLst/>
                        </a:rPr>
                        <a:t>building_type</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cooling_source_fuel</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2283506998"/>
                  </a:ext>
                </a:extLst>
              </a:tr>
              <a:tr h="120027">
                <a:tc>
                  <a:txBody>
                    <a:bodyPr/>
                    <a:lstStyle/>
                    <a:p>
                      <a:pPr marL="0" marR="0">
                        <a:lnSpc>
                          <a:spcPct val="107000"/>
                        </a:lnSpc>
                        <a:spcBef>
                          <a:spcPts val="0"/>
                        </a:spcBef>
                        <a:spcAft>
                          <a:spcPts val="0"/>
                        </a:spcAft>
                      </a:pPr>
                      <a:r>
                        <a:rPr lang="en-US" sz="800">
                          <a:effectLst/>
                        </a:rPr>
                        <a:t>climate_zone</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heating_source_fuel</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1026736516"/>
                  </a:ext>
                </a:extLst>
              </a:tr>
              <a:tr h="120027">
                <a:tc>
                  <a:txBody>
                    <a:bodyPr/>
                    <a:lstStyle/>
                    <a:p>
                      <a:pPr marL="0" marR="0">
                        <a:lnSpc>
                          <a:spcPct val="107000"/>
                        </a:lnSpc>
                        <a:spcBef>
                          <a:spcPts val="0"/>
                        </a:spcBef>
                        <a:spcAft>
                          <a:spcPts val="0"/>
                        </a:spcAft>
                      </a:pPr>
                      <a:r>
                        <a:rPr lang="en-US" sz="800">
                          <a:effectLst/>
                        </a:rPr>
                        <a:t>weather_file_name</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hvac_delivery_type</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1656133965"/>
                  </a:ext>
                </a:extLst>
              </a:tr>
              <a:tr h="120027">
                <a:tc>
                  <a:txBody>
                    <a:bodyPr/>
                    <a:lstStyle/>
                    <a:p>
                      <a:pPr marL="0" marR="0">
                        <a:lnSpc>
                          <a:spcPct val="107000"/>
                        </a:lnSpc>
                        <a:spcBef>
                          <a:spcPts val="0"/>
                        </a:spcBef>
                        <a:spcAft>
                          <a:spcPts val="0"/>
                        </a:spcAft>
                      </a:pPr>
                      <a:r>
                        <a:rPr lang="en-US" sz="800">
                          <a:effectLst/>
                        </a:rPr>
                        <a:t>rentable_area</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service_water_heating_source_fuel</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104906885"/>
                  </a:ext>
                </a:extLst>
              </a:tr>
              <a:tr h="120027">
                <a:tc>
                  <a:txBody>
                    <a:bodyPr/>
                    <a:lstStyle/>
                    <a:p>
                      <a:pPr marL="0" marR="0">
                        <a:lnSpc>
                          <a:spcPct val="107000"/>
                        </a:lnSpc>
                        <a:spcBef>
                          <a:spcPts val="0"/>
                        </a:spcBef>
                        <a:spcAft>
                          <a:spcPts val="0"/>
                        </a:spcAft>
                      </a:pPr>
                      <a:r>
                        <a:rPr lang="en-US" sz="800">
                          <a:effectLst/>
                        </a:rPr>
                        <a:t>number_stories</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kitchen_makeup</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1549385028"/>
                  </a:ext>
                </a:extLst>
              </a:tr>
              <a:tr h="120027">
                <a:tc>
                  <a:txBody>
                    <a:bodyPr/>
                    <a:lstStyle/>
                    <a:p>
                      <a:pPr marL="0" marR="0">
                        <a:lnSpc>
                          <a:spcPct val="107000"/>
                        </a:lnSpc>
                        <a:spcBef>
                          <a:spcPts val="0"/>
                        </a:spcBef>
                        <a:spcAft>
                          <a:spcPts val="0"/>
                        </a:spcAft>
                      </a:pPr>
                      <a:r>
                        <a:rPr lang="en-US" sz="800">
                          <a:effectLst/>
                        </a:rPr>
                        <a:t>aspect_ratio</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exterior_lighting_zone</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1885285022"/>
                  </a:ext>
                </a:extLst>
              </a:tr>
              <a:tr h="120027">
                <a:tc>
                  <a:txBody>
                    <a:bodyPr/>
                    <a:lstStyle/>
                    <a:p>
                      <a:pPr marL="0" marR="0">
                        <a:lnSpc>
                          <a:spcPct val="107000"/>
                        </a:lnSpc>
                        <a:spcBef>
                          <a:spcPts val="0"/>
                        </a:spcBef>
                        <a:spcAft>
                          <a:spcPts val="0"/>
                        </a:spcAft>
                      </a:pPr>
                      <a:r>
                        <a:rPr lang="en-US" sz="800">
                          <a:effectLst/>
                        </a:rPr>
                        <a:t>total_bldg_floor_area</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onsite_parking_fraction</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948113161"/>
                  </a:ext>
                </a:extLst>
              </a:tr>
              <a:tr h="120027">
                <a:tc>
                  <a:txBody>
                    <a:bodyPr/>
                    <a:lstStyle/>
                    <a:p>
                      <a:pPr marL="0" marR="0">
                        <a:lnSpc>
                          <a:spcPct val="107000"/>
                        </a:lnSpc>
                        <a:spcBef>
                          <a:spcPts val="0"/>
                        </a:spcBef>
                        <a:spcAft>
                          <a:spcPts val="0"/>
                        </a:spcAft>
                      </a:pPr>
                      <a:r>
                        <a:rPr lang="en-US" sz="800">
                          <a:effectLst/>
                        </a:rPr>
                        <a:t>bottom_story_ground_exposed_floor</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energy_code_when_built</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1811511255"/>
                  </a:ext>
                </a:extLst>
              </a:tr>
              <a:tr h="120027">
                <a:tc>
                  <a:txBody>
                    <a:bodyPr/>
                    <a:lstStyle/>
                    <a:p>
                      <a:pPr marL="0" marR="0">
                        <a:lnSpc>
                          <a:spcPct val="107000"/>
                        </a:lnSpc>
                        <a:spcBef>
                          <a:spcPts val="0"/>
                        </a:spcBef>
                        <a:spcAft>
                          <a:spcPts val="0"/>
                        </a:spcAft>
                      </a:pPr>
                      <a:r>
                        <a:rPr lang="en-US" sz="800">
                          <a:effectLst/>
                        </a:rPr>
                        <a:t>building_height_relative_to_neighbors</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energy_code_when_envelope_last_updated</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1163350015"/>
                  </a:ext>
                </a:extLst>
              </a:tr>
              <a:tr h="120027">
                <a:tc>
                  <a:txBody>
                    <a:bodyPr/>
                    <a:lstStyle/>
                    <a:p>
                      <a:pPr marL="0" marR="0">
                        <a:lnSpc>
                          <a:spcPct val="107000"/>
                        </a:lnSpc>
                        <a:spcBef>
                          <a:spcPts val="0"/>
                        </a:spcBef>
                        <a:spcAft>
                          <a:spcPts val="0"/>
                        </a:spcAft>
                      </a:pPr>
                      <a:r>
                        <a:rPr lang="en-US" sz="800">
                          <a:effectLst/>
                        </a:rPr>
                        <a:t>building_rotation</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energy_code_when_exterior_lighting_last_updated</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1357644082"/>
                  </a:ext>
                </a:extLst>
              </a:tr>
              <a:tr h="120027">
                <a:tc>
                  <a:txBody>
                    <a:bodyPr/>
                    <a:lstStyle/>
                    <a:p>
                      <a:pPr marL="0" marR="0">
                        <a:lnSpc>
                          <a:spcPct val="107000"/>
                        </a:lnSpc>
                        <a:spcBef>
                          <a:spcPts val="0"/>
                        </a:spcBef>
                        <a:spcAft>
                          <a:spcPts val="0"/>
                        </a:spcAft>
                      </a:pPr>
                      <a:r>
                        <a:rPr lang="en-US" sz="800">
                          <a:effectLst/>
                        </a:rPr>
                        <a:t>floor_to_floor_height</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energy_code_when_hvac_last_updated</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1304488719"/>
                  </a:ext>
                </a:extLst>
              </a:tr>
              <a:tr h="120027">
                <a:tc>
                  <a:txBody>
                    <a:bodyPr/>
                    <a:lstStyle/>
                    <a:p>
                      <a:pPr marL="0" marR="0">
                        <a:lnSpc>
                          <a:spcPct val="107000"/>
                        </a:lnSpc>
                        <a:spcBef>
                          <a:spcPts val="0"/>
                        </a:spcBef>
                        <a:spcAft>
                          <a:spcPts val="0"/>
                        </a:spcAft>
                      </a:pPr>
                      <a:r>
                        <a:rPr lang="en-US" sz="800">
                          <a:effectLst/>
                        </a:rPr>
                        <a:t>party_wall_stories_west</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party_wall_fraction</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450959020"/>
                  </a:ext>
                </a:extLst>
              </a:tr>
              <a:tr h="120027">
                <a:tc>
                  <a:txBody>
                    <a:bodyPr/>
                    <a:lstStyle/>
                    <a:p>
                      <a:pPr marL="0" marR="0">
                        <a:lnSpc>
                          <a:spcPct val="107000"/>
                        </a:lnSpc>
                        <a:spcBef>
                          <a:spcPts val="0"/>
                        </a:spcBef>
                        <a:spcAft>
                          <a:spcPts val="0"/>
                        </a:spcAft>
                      </a:pPr>
                      <a:r>
                        <a:rPr lang="en-US" sz="800">
                          <a:effectLst/>
                        </a:rPr>
                        <a:t>single_floor_area</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party_wall_stories_east</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296396643"/>
                  </a:ext>
                </a:extLst>
              </a:tr>
              <a:tr h="120027">
                <a:tc>
                  <a:txBody>
                    <a:bodyPr/>
                    <a:lstStyle/>
                    <a:p>
                      <a:pPr marL="0" marR="0">
                        <a:lnSpc>
                          <a:spcPct val="107000"/>
                        </a:lnSpc>
                        <a:spcBef>
                          <a:spcPts val="0"/>
                        </a:spcBef>
                        <a:spcAft>
                          <a:spcPts val="0"/>
                        </a:spcAft>
                      </a:pPr>
                      <a:r>
                        <a:rPr lang="en-US" sz="800">
                          <a:effectLst/>
                        </a:rPr>
                        <a:t>story_multiplier</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party_wall_stories_north</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499952077"/>
                  </a:ext>
                </a:extLst>
              </a:tr>
              <a:tr h="120027">
                <a:tc>
                  <a:txBody>
                    <a:bodyPr/>
                    <a:lstStyle/>
                    <a:p>
                      <a:pPr marL="0" marR="0">
                        <a:lnSpc>
                          <a:spcPct val="107000"/>
                        </a:lnSpc>
                        <a:spcBef>
                          <a:spcPts val="0"/>
                        </a:spcBef>
                        <a:spcAft>
                          <a:spcPts val="0"/>
                        </a:spcAft>
                      </a:pPr>
                      <a:r>
                        <a:rPr lang="en-US" sz="800">
                          <a:effectLst/>
                        </a:rPr>
                        <a:t>top_story_exterior_exposed_roof</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party_wall_stories_south</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523822085"/>
                  </a:ext>
                </a:extLst>
              </a:tr>
              <a:tr h="126502">
                <a:tc>
                  <a:txBody>
                    <a:bodyPr/>
                    <a:lstStyle/>
                    <a:p>
                      <a:pPr marL="0" marR="0">
                        <a:lnSpc>
                          <a:spcPct val="107000"/>
                        </a:lnSpc>
                        <a:spcBef>
                          <a:spcPts val="0"/>
                        </a:spcBef>
                        <a:spcAft>
                          <a:spcPts val="0"/>
                        </a:spcAft>
                      </a:pPr>
                      <a:r>
                        <a:rPr lang="en-US" sz="800" err="1">
                          <a:effectLst/>
                        </a:rPr>
                        <a:t>window_to_wall_ratio</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energy_code_when_interior_equipment_last_updated</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2019068266"/>
                  </a:ext>
                </a:extLst>
              </a:tr>
              <a:tr h="120027">
                <a:tc>
                  <a:txBody>
                    <a:bodyPr/>
                    <a:lstStyle/>
                    <a:p>
                      <a:pPr marL="0" marR="0">
                        <a:lnSpc>
                          <a:spcPct val="107000"/>
                        </a:lnSpc>
                        <a:spcBef>
                          <a:spcPts val="0"/>
                        </a:spcBef>
                        <a:spcAft>
                          <a:spcPts val="0"/>
                        </a:spcAft>
                      </a:pPr>
                      <a:r>
                        <a:rPr lang="en-US" sz="800">
                          <a:effectLst/>
                        </a:rPr>
                        <a:t>hvac_system_type</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energy_code_when_interior_lighting_last_updated</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3872975946"/>
                  </a:ext>
                </a:extLst>
              </a:tr>
              <a:tr h="141986">
                <a:tc>
                  <a:txBody>
                    <a:bodyPr/>
                    <a:lstStyle/>
                    <a:p>
                      <a:pPr marL="0" marR="0">
                        <a:lnSpc>
                          <a:spcPct val="107000"/>
                        </a:lnSpc>
                        <a:spcBef>
                          <a:spcPts val="0"/>
                        </a:spcBef>
                        <a:spcAft>
                          <a:spcPts val="0"/>
                        </a:spcAft>
                      </a:pPr>
                      <a:r>
                        <a:rPr lang="en-US" sz="800">
                          <a:effectLst/>
                        </a:rPr>
                        <a:t>energy_code_when_service_water_heating_last_updated</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3781356520"/>
                  </a:ext>
                </a:extLst>
              </a:tr>
              <a:tr h="120027">
                <a:tc>
                  <a:txBody>
                    <a:bodyPr/>
                    <a:lstStyle/>
                    <a:p>
                      <a:pPr marL="0" marR="0">
                        <a:lnSpc>
                          <a:spcPct val="107000"/>
                        </a:lnSpc>
                        <a:spcBef>
                          <a:spcPts val="0"/>
                        </a:spcBef>
                        <a:spcAft>
                          <a:spcPts val="0"/>
                        </a:spcAft>
                      </a:pPr>
                      <a:r>
                        <a:rPr lang="en-US" sz="800">
                          <a:effectLst/>
                        </a:rPr>
                        <a:t>weekday_operation_start_time</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2878956600"/>
                  </a:ext>
                </a:extLst>
              </a:tr>
              <a:tr h="120027">
                <a:tc>
                  <a:txBody>
                    <a:bodyPr/>
                    <a:lstStyle/>
                    <a:p>
                      <a:pPr marL="0" marR="0">
                        <a:lnSpc>
                          <a:spcPct val="107000"/>
                        </a:lnSpc>
                        <a:spcBef>
                          <a:spcPts val="0"/>
                        </a:spcBef>
                        <a:spcAft>
                          <a:spcPts val="0"/>
                        </a:spcAft>
                      </a:pPr>
                      <a:r>
                        <a:rPr lang="en-US" sz="800">
                          <a:effectLst/>
                        </a:rPr>
                        <a:t>weekday_operation_duration</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1317943816"/>
                  </a:ext>
                </a:extLst>
              </a:tr>
              <a:tr h="120027">
                <a:tc>
                  <a:txBody>
                    <a:bodyPr/>
                    <a:lstStyle/>
                    <a:p>
                      <a:pPr marL="0" marR="0">
                        <a:lnSpc>
                          <a:spcPct val="107000"/>
                        </a:lnSpc>
                        <a:spcBef>
                          <a:spcPts val="0"/>
                        </a:spcBef>
                        <a:spcAft>
                          <a:spcPts val="0"/>
                        </a:spcAft>
                      </a:pPr>
                      <a:r>
                        <a:rPr lang="en-US" sz="800">
                          <a:effectLst/>
                        </a:rPr>
                        <a:t>weekend_operation_start_time</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3576522661"/>
                  </a:ext>
                </a:extLst>
              </a:tr>
              <a:tr h="120027">
                <a:tc>
                  <a:txBody>
                    <a:bodyPr/>
                    <a:lstStyle/>
                    <a:p>
                      <a:pPr marL="0" marR="0">
                        <a:lnSpc>
                          <a:spcPct val="107000"/>
                        </a:lnSpc>
                        <a:spcBef>
                          <a:spcPts val="0"/>
                        </a:spcBef>
                        <a:spcAft>
                          <a:spcPts val="0"/>
                        </a:spcAft>
                      </a:pPr>
                      <a:r>
                        <a:rPr lang="en-US" sz="800">
                          <a:effectLst/>
                        </a:rPr>
                        <a:t>weekend_operation_duration</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2823" marR="52823" marT="0" marB="0"/>
                </a:tc>
                <a:extLst>
                  <a:ext uri="{0D108BD9-81ED-4DB2-BD59-A6C34878D82A}">
                    <a16:rowId xmlns:a16="http://schemas.microsoft.com/office/drawing/2014/main" val="3008610464"/>
                  </a:ext>
                </a:extLst>
              </a:tr>
            </a:tbl>
          </a:graphicData>
        </a:graphic>
      </p:graphicFrame>
    </p:spTree>
    <p:extLst>
      <p:ext uri="{BB962C8B-B14F-4D97-AF65-F5344CB8AC3E}">
        <p14:creationId xmlns:p14="http://schemas.microsoft.com/office/powerpoint/2010/main" val="3131801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908F97-D0D2-6349-91AA-DE50E09841E7}"/>
              </a:ext>
            </a:extLst>
          </p:cNvPr>
          <p:cNvSpPr>
            <a:spLocks noGrp="1"/>
          </p:cNvSpPr>
          <p:nvPr>
            <p:ph type="body" sz="quarter" idx="10"/>
          </p:nvPr>
        </p:nvSpPr>
        <p:spPr/>
        <p:txBody>
          <a:bodyPr/>
          <a:lstStyle/>
          <a:p>
            <a:pPr>
              <a:lnSpc>
                <a:spcPts val="2900"/>
              </a:lnSpc>
            </a:pPr>
            <a:r>
              <a:rPr lang="en-US"/>
              <a:t>Commercial Calibration Update</a:t>
            </a:r>
          </a:p>
          <a:p>
            <a:pPr>
              <a:lnSpc>
                <a:spcPts val="2900"/>
              </a:lnSpc>
            </a:pPr>
            <a:r>
              <a:rPr lang="en-US"/>
              <a:t>Region 2 &amp; Overall Status </a:t>
            </a:r>
          </a:p>
        </p:txBody>
      </p:sp>
      <p:sp>
        <p:nvSpPr>
          <p:cNvPr id="3" name="Text Placeholder 2">
            <a:extLst>
              <a:ext uri="{FF2B5EF4-FFF2-40B4-BE49-F238E27FC236}">
                <a16:creationId xmlns:a16="http://schemas.microsoft.com/office/drawing/2014/main" id="{28E20B43-0597-C146-9A67-1304172A3852}"/>
              </a:ext>
            </a:extLst>
          </p:cNvPr>
          <p:cNvSpPr>
            <a:spLocks noGrp="1"/>
          </p:cNvSpPr>
          <p:nvPr>
            <p:ph type="body" sz="quarter" idx="11"/>
          </p:nvPr>
        </p:nvSpPr>
        <p:spPr/>
        <p:txBody>
          <a:bodyPr/>
          <a:lstStyle/>
          <a:p>
            <a:r>
              <a:rPr lang="en-US">
                <a:cs typeface="Calibri"/>
              </a:rPr>
              <a:t>Andrew Parker</a:t>
            </a:r>
          </a:p>
          <a:p>
            <a:r>
              <a:rPr lang="en-US">
                <a:cs typeface="Calibri"/>
              </a:rPr>
              <a:t>Matthew Dahlhausen</a:t>
            </a:r>
          </a:p>
          <a:p>
            <a:r>
              <a:rPr lang="en-US"/>
              <a:t>April 22, 2021</a:t>
            </a:r>
            <a:endParaRPr lang="en-US">
              <a:cs typeface="Calibri"/>
            </a:endParaRPr>
          </a:p>
        </p:txBody>
      </p:sp>
    </p:spTree>
    <p:extLst>
      <p:ext uri="{BB962C8B-B14F-4D97-AF65-F5344CB8AC3E}">
        <p14:creationId xmlns:p14="http://schemas.microsoft.com/office/powerpoint/2010/main" val="3005086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
            <a:ext cx="8236857" cy="776514"/>
          </a:xfrm>
          <a:solidFill>
            <a:schemeClr val="accent1"/>
          </a:solidFill>
          <a:ln>
            <a:noFill/>
          </a:ln>
        </p:spPr>
        <p:txBody>
          <a:bodyPr spcFirstLastPara="1" wrap="square" lIns="91425" tIns="45700" rIns="91425" bIns="45700" anchor="ctr" anchorCtr="0"/>
          <a:lstStyle/>
          <a:p>
            <a:pPr algn="l"/>
            <a:r>
              <a:rPr lang="en-US">
                <a:latin typeface="+mj-lt"/>
                <a:ea typeface="Roboto Light" panose="02000000000000000000" pitchFamily="2" charset="0"/>
              </a:rPr>
              <a:t>Commercial Calibration Team</a:t>
            </a:r>
          </a:p>
        </p:txBody>
      </p:sp>
      <p:pic>
        <p:nvPicPr>
          <p:cNvPr id="5124" name="Picture 4" descr="Photo of Andrew Parker">
            <a:extLst>
              <a:ext uri="{FF2B5EF4-FFF2-40B4-BE49-F238E27FC236}">
                <a16:creationId xmlns:a16="http://schemas.microsoft.com/office/drawing/2014/main" id="{798840BE-DCA4-D245-9830-BBA8AFB6E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734" y="982793"/>
            <a:ext cx="566148" cy="816871"/>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2EC3D339-A5A3-DE46-A431-F00E16DFEABD}"/>
              </a:ext>
            </a:extLst>
          </p:cNvPr>
          <p:cNvSpPr txBox="1"/>
          <p:nvPr/>
        </p:nvSpPr>
        <p:spPr>
          <a:xfrm>
            <a:off x="6757062" y="1768126"/>
            <a:ext cx="1163398" cy="461665"/>
          </a:xfrm>
          <a:prstGeom prst="rect">
            <a:avLst/>
          </a:prstGeom>
          <a:noFill/>
        </p:spPr>
        <p:txBody>
          <a:bodyPr wrap="square" rtlCol="0">
            <a:spAutoFit/>
          </a:bodyPr>
          <a:lstStyle/>
          <a:p>
            <a:pPr algn="ctr"/>
            <a:r>
              <a:rPr lang="en-US" sz="1200">
                <a:latin typeface="Franklin Gothic Book" panose="020B0503020102020204" pitchFamily="34" charset="0"/>
              </a:rPr>
              <a:t>Andrew</a:t>
            </a:r>
          </a:p>
          <a:p>
            <a:pPr algn="ctr"/>
            <a:r>
              <a:rPr lang="en-US" sz="1200">
                <a:latin typeface="Franklin Gothic Book" panose="020B0503020102020204" pitchFamily="34" charset="0"/>
              </a:rPr>
              <a:t>Parker</a:t>
            </a:r>
          </a:p>
        </p:txBody>
      </p:sp>
      <p:sp>
        <p:nvSpPr>
          <p:cNvPr id="56" name="TextBox 55">
            <a:extLst>
              <a:ext uri="{FF2B5EF4-FFF2-40B4-BE49-F238E27FC236}">
                <a16:creationId xmlns:a16="http://schemas.microsoft.com/office/drawing/2014/main" id="{A892D2DC-2A53-C149-8AE6-F7593CE3C4E4}"/>
              </a:ext>
            </a:extLst>
          </p:cNvPr>
          <p:cNvSpPr txBox="1"/>
          <p:nvPr/>
        </p:nvSpPr>
        <p:spPr>
          <a:xfrm>
            <a:off x="2061706" y="1768127"/>
            <a:ext cx="1163398" cy="461665"/>
          </a:xfrm>
          <a:prstGeom prst="rect">
            <a:avLst/>
          </a:prstGeom>
          <a:noFill/>
        </p:spPr>
        <p:txBody>
          <a:bodyPr wrap="square" rtlCol="0">
            <a:spAutoFit/>
          </a:bodyPr>
          <a:lstStyle/>
          <a:p>
            <a:pPr algn="ctr"/>
            <a:r>
              <a:rPr lang="en-US" sz="1200">
                <a:latin typeface="Franklin Gothic Book" panose="020B0503020102020204" pitchFamily="34" charset="0"/>
              </a:rPr>
              <a:t>Chris</a:t>
            </a:r>
          </a:p>
          <a:p>
            <a:pPr algn="ctr"/>
            <a:r>
              <a:rPr lang="en-US" sz="1200">
                <a:latin typeface="Franklin Gothic Book" panose="020B0503020102020204" pitchFamily="34" charset="0"/>
              </a:rPr>
              <a:t>CaraDonna</a:t>
            </a:r>
          </a:p>
        </p:txBody>
      </p:sp>
      <p:sp>
        <p:nvSpPr>
          <p:cNvPr id="30" name="TextBox 29">
            <a:extLst>
              <a:ext uri="{FF2B5EF4-FFF2-40B4-BE49-F238E27FC236}">
                <a16:creationId xmlns:a16="http://schemas.microsoft.com/office/drawing/2014/main" id="{FBFB2106-8067-4B29-87AB-292544DDC07C}"/>
              </a:ext>
            </a:extLst>
          </p:cNvPr>
          <p:cNvSpPr txBox="1"/>
          <p:nvPr/>
        </p:nvSpPr>
        <p:spPr>
          <a:xfrm>
            <a:off x="5891336" y="1768126"/>
            <a:ext cx="1163398" cy="461665"/>
          </a:xfrm>
          <a:prstGeom prst="rect">
            <a:avLst/>
          </a:prstGeom>
          <a:noFill/>
        </p:spPr>
        <p:txBody>
          <a:bodyPr wrap="square" rtlCol="0">
            <a:spAutoFit/>
          </a:bodyPr>
          <a:lstStyle/>
          <a:p>
            <a:pPr algn="ctr"/>
            <a:r>
              <a:rPr lang="en-US" sz="1200">
                <a:latin typeface="Franklin Gothic Book" panose="020B0503020102020204" pitchFamily="34" charset="0"/>
              </a:rPr>
              <a:t>Dr. Janghyun Kim</a:t>
            </a:r>
          </a:p>
        </p:txBody>
      </p:sp>
      <p:sp>
        <p:nvSpPr>
          <p:cNvPr id="34" name="TextBox 33">
            <a:extLst>
              <a:ext uri="{FF2B5EF4-FFF2-40B4-BE49-F238E27FC236}">
                <a16:creationId xmlns:a16="http://schemas.microsoft.com/office/drawing/2014/main" id="{4A2D0039-8330-41CA-94AD-406F29019CE4}"/>
              </a:ext>
            </a:extLst>
          </p:cNvPr>
          <p:cNvSpPr txBox="1"/>
          <p:nvPr/>
        </p:nvSpPr>
        <p:spPr>
          <a:xfrm>
            <a:off x="7673379" y="1768125"/>
            <a:ext cx="1163398" cy="461665"/>
          </a:xfrm>
          <a:prstGeom prst="rect">
            <a:avLst/>
          </a:prstGeom>
          <a:noFill/>
        </p:spPr>
        <p:txBody>
          <a:bodyPr wrap="square" rtlCol="0">
            <a:spAutoFit/>
          </a:bodyPr>
          <a:lstStyle/>
          <a:p>
            <a:pPr algn="ctr"/>
            <a:r>
              <a:rPr lang="en-US" sz="1200">
                <a:latin typeface="Franklin Gothic Book" panose="020B0503020102020204" pitchFamily="34" charset="0"/>
              </a:rPr>
              <a:t>Elaina </a:t>
            </a:r>
          </a:p>
          <a:p>
            <a:pPr algn="ctr"/>
            <a:r>
              <a:rPr lang="en-US" sz="1200">
                <a:latin typeface="Franklin Gothic Book" panose="020B0503020102020204" pitchFamily="34" charset="0"/>
              </a:rPr>
              <a:t>Present</a:t>
            </a:r>
          </a:p>
        </p:txBody>
      </p:sp>
      <p:sp>
        <p:nvSpPr>
          <p:cNvPr id="43" name="TextBox 42">
            <a:extLst>
              <a:ext uri="{FF2B5EF4-FFF2-40B4-BE49-F238E27FC236}">
                <a16:creationId xmlns:a16="http://schemas.microsoft.com/office/drawing/2014/main" id="{D4F6A4CF-EC21-4617-9F42-BE223FBE9880}"/>
              </a:ext>
            </a:extLst>
          </p:cNvPr>
          <p:cNvSpPr txBox="1"/>
          <p:nvPr/>
        </p:nvSpPr>
        <p:spPr>
          <a:xfrm>
            <a:off x="3041220" y="1768127"/>
            <a:ext cx="1163398" cy="461665"/>
          </a:xfrm>
          <a:prstGeom prst="rect">
            <a:avLst/>
          </a:prstGeom>
          <a:noFill/>
        </p:spPr>
        <p:txBody>
          <a:bodyPr wrap="square" rtlCol="0">
            <a:spAutoFit/>
          </a:bodyPr>
          <a:lstStyle/>
          <a:p>
            <a:pPr algn="ctr"/>
            <a:r>
              <a:rPr lang="en-US" sz="1200">
                <a:latin typeface="Franklin Gothic Book" panose="020B0503020102020204" pitchFamily="34" charset="0"/>
              </a:rPr>
              <a:t>Dr. Matthew</a:t>
            </a:r>
          </a:p>
          <a:p>
            <a:pPr algn="ctr"/>
            <a:r>
              <a:rPr lang="en-US" sz="1200">
                <a:latin typeface="Franklin Gothic Book" panose="020B0503020102020204" pitchFamily="34" charset="0"/>
              </a:rPr>
              <a:t>Dahlhausen</a:t>
            </a:r>
          </a:p>
        </p:txBody>
      </p:sp>
      <p:sp>
        <p:nvSpPr>
          <p:cNvPr id="45" name="TextBox 44">
            <a:extLst>
              <a:ext uri="{FF2B5EF4-FFF2-40B4-BE49-F238E27FC236}">
                <a16:creationId xmlns:a16="http://schemas.microsoft.com/office/drawing/2014/main" id="{E3447410-9624-4B21-AB5E-348607BDDBBA}"/>
              </a:ext>
            </a:extLst>
          </p:cNvPr>
          <p:cNvSpPr txBox="1"/>
          <p:nvPr/>
        </p:nvSpPr>
        <p:spPr>
          <a:xfrm>
            <a:off x="3981180" y="1768127"/>
            <a:ext cx="1270689" cy="461665"/>
          </a:xfrm>
          <a:prstGeom prst="rect">
            <a:avLst/>
          </a:prstGeom>
          <a:noFill/>
        </p:spPr>
        <p:txBody>
          <a:bodyPr wrap="square" rtlCol="0">
            <a:spAutoFit/>
          </a:bodyPr>
          <a:lstStyle/>
          <a:p>
            <a:pPr algn="ctr"/>
            <a:r>
              <a:rPr lang="en-US" sz="1200">
                <a:latin typeface="Franklin Gothic Book" panose="020B0503020102020204" pitchFamily="34" charset="0"/>
              </a:rPr>
              <a:t>Amy</a:t>
            </a:r>
          </a:p>
          <a:p>
            <a:pPr algn="ctr"/>
            <a:r>
              <a:rPr lang="en-US" sz="1200">
                <a:latin typeface="Franklin Gothic Book" panose="020B0503020102020204" pitchFamily="34" charset="0"/>
              </a:rPr>
              <a:t>LeBar</a:t>
            </a:r>
          </a:p>
        </p:txBody>
      </p:sp>
      <p:sp>
        <p:nvSpPr>
          <p:cNvPr id="46" name="TextBox 45">
            <a:extLst>
              <a:ext uri="{FF2B5EF4-FFF2-40B4-BE49-F238E27FC236}">
                <a16:creationId xmlns:a16="http://schemas.microsoft.com/office/drawing/2014/main" id="{C35F9667-5C23-4D34-86DE-D4032D70FD8F}"/>
              </a:ext>
            </a:extLst>
          </p:cNvPr>
          <p:cNvSpPr txBox="1"/>
          <p:nvPr/>
        </p:nvSpPr>
        <p:spPr>
          <a:xfrm>
            <a:off x="133916" y="1797573"/>
            <a:ext cx="1270689" cy="461665"/>
          </a:xfrm>
          <a:prstGeom prst="rect">
            <a:avLst/>
          </a:prstGeom>
          <a:noFill/>
        </p:spPr>
        <p:txBody>
          <a:bodyPr wrap="square" rtlCol="0">
            <a:spAutoFit/>
          </a:bodyPr>
          <a:lstStyle/>
          <a:p>
            <a:pPr algn="ctr"/>
            <a:r>
              <a:rPr lang="en-US" sz="1200">
                <a:latin typeface="Franklin Gothic Book" panose="020B0503020102020204" pitchFamily="34" charset="0"/>
              </a:rPr>
              <a:t>Dr. Rajendra</a:t>
            </a:r>
          </a:p>
          <a:p>
            <a:pPr algn="ctr"/>
            <a:r>
              <a:rPr lang="en-US" sz="1200">
                <a:latin typeface="Franklin Gothic Book" panose="020B0503020102020204" pitchFamily="34" charset="0"/>
              </a:rPr>
              <a:t>Adhikari</a:t>
            </a:r>
          </a:p>
        </p:txBody>
      </p:sp>
      <p:pic>
        <p:nvPicPr>
          <p:cNvPr id="6" name="Picture 5">
            <a:extLst>
              <a:ext uri="{FF2B5EF4-FFF2-40B4-BE49-F238E27FC236}">
                <a16:creationId xmlns:a16="http://schemas.microsoft.com/office/drawing/2014/main" id="{AFDBD538-913C-4529-8AB3-EA4056C3187A}"/>
              </a:ext>
            </a:extLst>
          </p:cNvPr>
          <p:cNvPicPr>
            <a:picLocks noChangeAspect="1"/>
          </p:cNvPicPr>
          <p:nvPr/>
        </p:nvPicPr>
        <p:blipFill rotWithShape="1">
          <a:blip r:embed="rId4"/>
          <a:srcRect t="9045"/>
          <a:stretch/>
        </p:blipFill>
        <p:spPr>
          <a:xfrm>
            <a:off x="7904909" y="982793"/>
            <a:ext cx="607351" cy="824969"/>
          </a:xfrm>
          <a:prstGeom prst="rect">
            <a:avLst/>
          </a:prstGeom>
        </p:spPr>
      </p:pic>
      <p:pic>
        <p:nvPicPr>
          <p:cNvPr id="1028" name="Picture 4" descr="https://media.licdn.com/dms/image/C4E03AQEN9E7lC-S8Cw/profile-displayphoto-shrink_800_800/0?e=1557360000&amp;v=beta&amp;t=gT9bq5TjJthGYToZ7R-mW7HWycd4L35qRv76-Sat8mU">
            <a:extLst>
              <a:ext uri="{FF2B5EF4-FFF2-40B4-BE49-F238E27FC236}">
                <a16:creationId xmlns:a16="http://schemas.microsoft.com/office/drawing/2014/main" id="{FCB42D4E-A709-1B43-A35C-CB444F411C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15" r="12025"/>
          <a:stretch/>
        </p:blipFill>
        <p:spPr bwMode="auto">
          <a:xfrm>
            <a:off x="448224" y="982793"/>
            <a:ext cx="610997" cy="815101"/>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A6B7EDD6-C4A7-413E-840B-F2DB10837A79}"/>
              </a:ext>
            </a:extLst>
          </p:cNvPr>
          <p:cNvSpPr txBox="1"/>
          <p:nvPr/>
        </p:nvSpPr>
        <p:spPr>
          <a:xfrm>
            <a:off x="4949837" y="1768126"/>
            <a:ext cx="1163398" cy="461665"/>
          </a:xfrm>
          <a:prstGeom prst="rect">
            <a:avLst/>
          </a:prstGeom>
          <a:noFill/>
        </p:spPr>
        <p:txBody>
          <a:bodyPr wrap="square" rtlCol="0">
            <a:spAutoFit/>
          </a:bodyPr>
          <a:lstStyle/>
          <a:p>
            <a:pPr algn="ctr"/>
            <a:r>
              <a:rPr lang="en-US" sz="1200">
                <a:latin typeface="Franklin Gothic Book" panose="020B0503020102020204" pitchFamily="34" charset="0"/>
              </a:rPr>
              <a:t>Dr. Lixi</a:t>
            </a:r>
          </a:p>
          <a:p>
            <a:pPr algn="ctr"/>
            <a:r>
              <a:rPr lang="en-US" sz="1200">
                <a:latin typeface="Franklin Gothic Book" panose="020B0503020102020204" pitchFamily="34" charset="0"/>
              </a:rPr>
              <a:t>Liu</a:t>
            </a:r>
          </a:p>
        </p:txBody>
      </p:sp>
      <p:pic>
        <p:nvPicPr>
          <p:cNvPr id="1032" name="Picture 8" descr="Photo of Matthew Dahlhausen">
            <a:extLst>
              <a:ext uri="{FF2B5EF4-FFF2-40B4-BE49-F238E27FC236}">
                <a16:creationId xmlns:a16="http://schemas.microsoft.com/office/drawing/2014/main" id="{6169CA67-6C1F-42FE-8D07-8148F71A6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8107" y="982793"/>
            <a:ext cx="691697" cy="8399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hoto of Chris CaraDonna.">
            <a:extLst>
              <a:ext uri="{FF2B5EF4-FFF2-40B4-BE49-F238E27FC236}">
                <a16:creationId xmlns:a16="http://schemas.microsoft.com/office/drawing/2014/main" id="{8E9A616B-DCAA-4169-8B79-B49C59AE43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7367" y="982793"/>
            <a:ext cx="706711" cy="8581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hoto of Amy LeBar">
            <a:extLst>
              <a:ext uri="{FF2B5EF4-FFF2-40B4-BE49-F238E27FC236}">
                <a16:creationId xmlns:a16="http://schemas.microsoft.com/office/drawing/2014/main" id="{469A05F2-4FE3-4889-94A4-66232D4B57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3833" y="982793"/>
            <a:ext cx="691698" cy="8399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AF31153-306C-4EB6-92BD-58B1FD1C7D4D}"/>
              </a:ext>
            </a:extLst>
          </p:cNvPr>
          <p:cNvPicPr>
            <a:picLocks noChangeAspect="1"/>
          </p:cNvPicPr>
          <p:nvPr/>
        </p:nvPicPr>
        <p:blipFill rotWithShape="1">
          <a:blip r:embed="rId9"/>
          <a:srcRect l="7054" r="14603"/>
          <a:stretch/>
        </p:blipFill>
        <p:spPr>
          <a:xfrm>
            <a:off x="5229560" y="982793"/>
            <a:ext cx="658014" cy="839919"/>
          </a:xfrm>
          <a:prstGeom prst="rect">
            <a:avLst/>
          </a:prstGeom>
        </p:spPr>
      </p:pic>
      <p:sp>
        <p:nvSpPr>
          <p:cNvPr id="49" name="TextBox 48">
            <a:extLst>
              <a:ext uri="{FF2B5EF4-FFF2-40B4-BE49-F238E27FC236}">
                <a16:creationId xmlns:a16="http://schemas.microsoft.com/office/drawing/2014/main" id="{FA44C7C3-3E41-4935-B3AC-51AF6C9E005B}"/>
              </a:ext>
            </a:extLst>
          </p:cNvPr>
          <p:cNvSpPr txBox="1"/>
          <p:nvPr/>
        </p:nvSpPr>
        <p:spPr>
          <a:xfrm>
            <a:off x="1108436" y="1797572"/>
            <a:ext cx="1163398" cy="461665"/>
          </a:xfrm>
          <a:prstGeom prst="rect">
            <a:avLst/>
          </a:prstGeom>
          <a:noFill/>
        </p:spPr>
        <p:txBody>
          <a:bodyPr wrap="square" rtlCol="0">
            <a:spAutoFit/>
          </a:bodyPr>
          <a:lstStyle/>
          <a:p>
            <a:pPr algn="ctr"/>
            <a:r>
              <a:rPr lang="en-US" sz="1200">
                <a:latin typeface="Franklin Gothic Book" panose="020B0503020102020204" pitchFamily="34" charset="0"/>
              </a:rPr>
              <a:t>Dr. Anthony</a:t>
            </a:r>
          </a:p>
          <a:p>
            <a:pPr algn="ctr"/>
            <a:r>
              <a:rPr lang="en-US" sz="1200">
                <a:latin typeface="Franklin Gothic Book" panose="020B0503020102020204" pitchFamily="34" charset="0"/>
              </a:rPr>
              <a:t>Fontanini</a:t>
            </a:r>
          </a:p>
        </p:txBody>
      </p:sp>
      <p:pic>
        <p:nvPicPr>
          <p:cNvPr id="1038" name="Picture 14" descr="Photo of Anthony Fontanini">
            <a:extLst>
              <a:ext uri="{FF2B5EF4-FFF2-40B4-BE49-F238E27FC236}">
                <a16:creationId xmlns:a16="http://schemas.microsoft.com/office/drawing/2014/main" id="{BB8F403B-A368-4632-B4C5-A0CB2C46BE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6601" y="982791"/>
            <a:ext cx="706712" cy="8581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hoto of Janghyun Kim.">
            <a:extLst>
              <a:ext uri="{FF2B5EF4-FFF2-40B4-BE49-F238E27FC236}">
                <a16:creationId xmlns:a16="http://schemas.microsoft.com/office/drawing/2014/main" id="{D01FF42E-8CFC-45B7-928F-C6470E272D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08890" y="974512"/>
            <a:ext cx="706711" cy="85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705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a:ln>
            <a:noFill/>
          </a:ln>
        </p:spPr>
        <p:txBody>
          <a:bodyPr spcFirstLastPara="1" vert="horz" wrap="square" lIns="91425" tIns="45700" rIns="91425" bIns="45700" rtlCol="0" anchor="ctr" anchorCtr="0">
            <a:noAutofit/>
          </a:bodyPr>
          <a:lstStyle/>
          <a:p>
            <a:pPr algn="l"/>
            <a:r>
              <a:rPr lang="en-US">
                <a:latin typeface="Roboto Light" panose="02000000000000000000" pitchFamily="2" charset="0"/>
                <a:ea typeface="Roboto Light" panose="02000000000000000000" pitchFamily="2" charset="0"/>
              </a:rPr>
              <a:t>Logistics </a:t>
            </a:r>
          </a:p>
        </p:txBody>
      </p:sp>
      <p:sp>
        <p:nvSpPr>
          <p:cNvPr id="7" name="Rectangle 6"/>
          <p:cNvSpPr/>
          <p:nvPr/>
        </p:nvSpPr>
        <p:spPr>
          <a:xfrm>
            <a:off x="477985" y="1279458"/>
            <a:ext cx="7797337" cy="2858475"/>
          </a:xfrm>
          <a:prstGeom prst="rect">
            <a:avLst/>
          </a:prstGeom>
        </p:spPr>
        <p:txBody>
          <a:bodyPr wrap="square" anchor="t">
            <a:spAutoFit/>
          </a:bodyPr>
          <a:lstStyle/>
          <a:p>
            <a:pPr marL="214313" indent="-214313" defTabSz="795528">
              <a:spcBef>
                <a:spcPts val="1800"/>
              </a:spcBef>
              <a:buFont typeface="Arial"/>
              <a:buChar char="•"/>
            </a:pPr>
            <a:r>
              <a:rPr lang="en-US" sz="1725" dirty="0">
                <a:solidFill>
                  <a:srgbClr val="333333"/>
                </a:solidFill>
                <a:latin typeface="Calibri Light" panose="020F0302020204030204" pitchFamily="34" charset="0"/>
                <a:cs typeface="Calibri" panose="020F0502020204030204" pitchFamily="34" charset="0"/>
              </a:rPr>
              <a:t>We are recording the webinar and breakout groups.</a:t>
            </a:r>
          </a:p>
          <a:p>
            <a:pPr marL="214313" indent="-214313" defTabSz="795528">
              <a:spcBef>
                <a:spcPts val="1800"/>
              </a:spcBef>
              <a:buFont typeface="Arial"/>
              <a:buChar char="•"/>
            </a:pPr>
            <a:r>
              <a:rPr lang="en-US" sz="1725" dirty="0">
                <a:solidFill>
                  <a:srgbClr val="333333"/>
                </a:solidFill>
                <a:latin typeface="Calibri Light" panose="020F0302020204030204" pitchFamily="34" charset="0"/>
                <a:cs typeface="Calibri" panose="020F0502020204030204" pitchFamily="34" charset="0"/>
              </a:rPr>
              <a:t>Because of the large number of participants on the phone, </a:t>
            </a:r>
            <a:r>
              <a:rPr lang="en-US" sz="1725" dirty="0">
                <a:solidFill>
                  <a:srgbClr val="FF0000"/>
                </a:solidFill>
                <a:latin typeface="Calibri Light" panose="020F0302020204030204" pitchFamily="34" charset="0"/>
                <a:cs typeface="Calibri" panose="020F0502020204030204" pitchFamily="34" charset="0"/>
              </a:rPr>
              <a:t>please keep yourself muted during presentations.</a:t>
            </a:r>
          </a:p>
          <a:p>
            <a:pPr marL="213995" indent="-213995" defTabSz="795528">
              <a:spcBef>
                <a:spcPts val="1800"/>
              </a:spcBef>
              <a:buFont typeface="Arial"/>
              <a:buChar char="•"/>
            </a:pPr>
            <a:r>
              <a:rPr lang="en-US" sz="1700" dirty="0">
                <a:solidFill>
                  <a:srgbClr val="FF0000"/>
                </a:solidFill>
                <a:latin typeface="Calibri Light" panose="020F0302020204030204" pitchFamily="34" charset="0"/>
                <a:cs typeface="Calibri"/>
              </a:rPr>
              <a:t>Please use the chat box to send us clarifying questions </a:t>
            </a:r>
            <a:r>
              <a:rPr lang="en-US" sz="1700" dirty="0">
                <a:solidFill>
                  <a:srgbClr val="333333"/>
                </a:solidFill>
                <a:latin typeface="Calibri Light" panose="020F0302020204030204" pitchFamily="34" charset="0"/>
                <a:cs typeface="Calibri"/>
              </a:rPr>
              <a:t>during presentations. You can chat or unmute yourself to ask a question during our designated discussion time. </a:t>
            </a:r>
          </a:p>
          <a:p>
            <a:pPr marL="213995" indent="-213995" defTabSz="795528">
              <a:spcBef>
                <a:spcPts val="1800"/>
              </a:spcBef>
              <a:buFont typeface="Arial"/>
              <a:buChar char="•"/>
            </a:pPr>
            <a:r>
              <a:rPr lang="en-US" sz="1700" dirty="0">
                <a:solidFill>
                  <a:srgbClr val="333333"/>
                </a:solidFill>
                <a:latin typeface="Calibri Light" panose="020F0302020204030204" pitchFamily="34" charset="0"/>
                <a:cs typeface="Calibri"/>
              </a:rPr>
              <a:t>Links to the slides are in the chat box.</a:t>
            </a:r>
          </a:p>
          <a:p>
            <a:pPr marL="213995" indent="-213995" defTabSz="795528">
              <a:spcBef>
                <a:spcPts val="1800"/>
              </a:spcBef>
              <a:buFont typeface="Arial"/>
              <a:buChar char="•"/>
            </a:pPr>
            <a:endParaRPr lang="en-US" sz="1700" dirty="0">
              <a:solidFill>
                <a:srgbClr val="333333"/>
              </a:solidFill>
              <a:latin typeface="Calibri Light" panose="020F0302020204030204" pitchFamily="34" charset="0"/>
              <a:cs typeface="Calibri"/>
            </a:endParaRPr>
          </a:p>
        </p:txBody>
      </p:sp>
    </p:spTree>
    <p:extLst>
      <p:ext uri="{BB962C8B-B14F-4D97-AF65-F5344CB8AC3E}">
        <p14:creationId xmlns:p14="http://schemas.microsoft.com/office/powerpoint/2010/main" val="2678200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Calibration Progress</a:t>
            </a:r>
          </a:p>
        </p:txBody>
      </p:sp>
      <p:sp>
        <p:nvSpPr>
          <p:cNvPr id="5" name="Text Placeholder 4">
            <a:extLst>
              <a:ext uri="{FF2B5EF4-FFF2-40B4-BE49-F238E27FC236}">
                <a16:creationId xmlns:a16="http://schemas.microsoft.com/office/drawing/2014/main" id="{0CE28881-4FB1-7D41-BB9C-BBC68449D1E3}"/>
              </a:ext>
            </a:extLst>
          </p:cNvPr>
          <p:cNvSpPr>
            <a:spLocks noGrp="1"/>
          </p:cNvSpPr>
          <p:nvPr>
            <p:ph type="body" sz="quarter" idx="10"/>
          </p:nvPr>
        </p:nvSpPr>
        <p:spPr/>
        <p:txBody>
          <a:bodyPr vert="horz" lIns="91440" tIns="45720" rIns="91440" bIns="45720" rtlCol="0" anchor="t">
            <a:noAutofit/>
          </a:bodyPr>
          <a:lstStyle/>
          <a:p>
            <a:pPr marL="0" indent="0">
              <a:buNone/>
            </a:pPr>
            <a:r>
              <a:rPr lang="en-US">
                <a:cs typeface="Calibri"/>
              </a:rPr>
              <a:t>About 60% through the commercial calibration timeline</a:t>
            </a:r>
          </a:p>
          <a:p>
            <a:endParaRPr lang="en-US" sz="1800">
              <a:cs typeface="Calibri"/>
            </a:endParaRPr>
          </a:p>
          <a:p>
            <a:r>
              <a:rPr lang="en-US" sz="1800">
                <a:cs typeface="Calibri"/>
              </a:rPr>
              <a:t>Finished Region 1 of 4 (Ft. Collins) in Fall 2020</a:t>
            </a:r>
          </a:p>
          <a:p>
            <a:pPr lvl="1"/>
            <a:r>
              <a:rPr lang="en-US" sz="1800">
                <a:cs typeface="Calibri"/>
              </a:rPr>
              <a:t>Paused commercial calibration while awaiting AMI data</a:t>
            </a:r>
          </a:p>
          <a:p>
            <a:r>
              <a:rPr lang="en-US" sz="1800">
                <a:cs typeface="Calibri"/>
              </a:rPr>
              <a:t>Finished Region 2 of 4 (Seattle, Portland) in February 2021 </a:t>
            </a:r>
            <a:r>
              <a:rPr lang="en-US" sz="1800">
                <a:solidFill>
                  <a:srgbClr val="00B050"/>
                </a:solidFill>
                <a:cs typeface="Calibri"/>
              </a:rPr>
              <a:t>- today’s focus</a:t>
            </a:r>
          </a:p>
          <a:p>
            <a:r>
              <a:rPr lang="en-US" sz="1800">
                <a:cs typeface="Calibri"/>
              </a:rPr>
              <a:t>Halfway through Region 3 of 4 (Cold/Very Cold) today</a:t>
            </a:r>
          </a:p>
          <a:p>
            <a:r>
              <a:rPr lang="en-US" sz="1800">
                <a:cs typeface="Calibri"/>
              </a:rPr>
              <a:t>Region 4 of 4 (Southeast) June-August 2021</a:t>
            </a:r>
          </a:p>
          <a:p>
            <a:endParaRPr lang="en-US" sz="1800">
              <a:cs typeface="Calibri"/>
            </a:endParaRPr>
          </a:p>
          <a:p>
            <a:endParaRPr lang="en-US" sz="1800">
              <a:cs typeface="Calibri"/>
            </a:endParaRPr>
          </a:p>
        </p:txBody>
      </p:sp>
    </p:spTree>
    <p:extLst>
      <p:ext uri="{BB962C8B-B14F-4D97-AF65-F5344CB8AC3E}">
        <p14:creationId xmlns:p14="http://schemas.microsoft.com/office/powerpoint/2010/main" val="3506301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Commercial AMI Data Challenges</a:t>
            </a:r>
          </a:p>
        </p:txBody>
      </p:sp>
      <p:sp>
        <p:nvSpPr>
          <p:cNvPr id="5" name="Text Placeholder 4">
            <a:extLst>
              <a:ext uri="{FF2B5EF4-FFF2-40B4-BE49-F238E27FC236}">
                <a16:creationId xmlns:a16="http://schemas.microsoft.com/office/drawing/2014/main" id="{0CE28881-4FB1-7D41-BB9C-BBC68449D1E3}"/>
              </a:ext>
            </a:extLst>
          </p:cNvPr>
          <p:cNvSpPr>
            <a:spLocks noGrp="1"/>
          </p:cNvSpPr>
          <p:nvPr>
            <p:ph type="body" sz="quarter" idx="10"/>
          </p:nvPr>
        </p:nvSpPr>
        <p:spPr/>
        <p:txBody>
          <a:bodyPr vert="horz" lIns="91440" tIns="45720" rIns="91440" bIns="45720" rtlCol="0" anchor="t">
            <a:noAutofit/>
          </a:bodyPr>
          <a:lstStyle/>
          <a:p>
            <a:r>
              <a:rPr lang="en-US" sz="1600">
                <a:cs typeface="Calibri"/>
              </a:rPr>
              <a:t>Misclassification of buildings (outlier removal technique, see previous TAG presentation)</a:t>
            </a:r>
          </a:p>
          <a:p>
            <a:r>
              <a:rPr lang="en-US" sz="1600">
                <a:cs typeface="Calibri"/>
              </a:rPr>
              <a:t>Partially-occupied buildings (outlier removal)</a:t>
            </a:r>
          </a:p>
          <a:p>
            <a:r>
              <a:rPr lang="en-US" sz="1600">
                <a:cs typeface="Calibri"/>
              </a:rPr>
              <a:t>Knowingly/unknowingly missing large fraction of meters for a building (outlier removal)</a:t>
            </a:r>
          </a:p>
          <a:p>
            <a:r>
              <a:rPr lang="en-US" sz="1600">
                <a:cs typeface="Calibri"/>
              </a:rPr>
              <a:t>Missing some timesteps for some meters (new method, described in later slides)</a:t>
            </a:r>
          </a:p>
          <a:p>
            <a:r>
              <a:rPr lang="en-US" sz="1600">
                <a:cs typeface="Calibri"/>
              </a:rPr>
              <a:t>Knowingly missing a small fraction of the meters for a building</a:t>
            </a:r>
          </a:p>
          <a:p>
            <a:pPr lvl="1"/>
            <a:r>
              <a:rPr lang="en-US" sz="1600">
                <a:cs typeface="Calibri"/>
              </a:rPr>
              <a:t>Reason may vary between utilities (meters not all AMI, meters defunct, oversight)</a:t>
            </a:r>
          </a:p>
          <a:p>
            <a:pPr lvl="1"/>
            <a:r>
              <a:rPr lang="en-US" sz="1600">
                <a:cs typeface="Calibri"/>
              </a:rPr>
              <a:t>Current </a:t>
            </a:r>
            <a:r>
              <a:rPr lang="en-US" sz="1600" u="sng">
                <a:solidFill>
                  <a:srgbClr val="FF0000"/>
                </a:solidFill>
                <a:cs typeface="Calibri"/>
              </a:rPr>
              <a:t>crude correction</a:t>
            </a:r>
            <a:r>
              <a:rPr lang="en-US" sz="1600">
                <a:cs typeface="Calibri"/>
              </a:rPr>
              <a:t>: assume equal area served by all meters, scale floor area</a:t>
            </a:r>
          </a:p>
          <a:p>
            <a:pPr lvl="1"/>
            <a:r>
              <a:rPr lang="en-US" sz="1600">
                <a:cs typeface="Calibri"/>
              </a:rPr>
              <a:t>Investigating prevalence of this situation and impact of this correction now</a:t>
            </a:r>
          </a:p>
          <a:p>
            <a:r>
              <a:rPr lang="en-US" sz="1600">
                <a:cs typeface="Calibri"/>
              </a:rPr>
              <a:t>Unknowingly missing a small fraction of the meters for a building</a:t>
            </a:r>
          </a:p>
          <a:p>
            <a:pPr lvl="1"/>
            <a:r>
              <a:rPr lang="en-US" sz="1600">
                <a:cs typeface="Calibri"/>
              </a:rPr>
              <a:t>EUI likely within 3x median, load shape still reasonable… undetectable error?</a:t>
            </a:r>
          </a:p>
          <a:p>
            <a:endParaRPr lang="en-US" sz="1600">
              <a:cs typeface="Calibri"/>
            </a:endParaRPr>
          </a:p>
          <a:p>
            <a:pPr marL="0" indent="0">
              <a:buNone/>
            </a:pPr>
            <a:r>
              <a:rPr lang="en-US" sz="1600" b="1">
                <a:cs typeface="Calibri"/>
              </a:rPr>
              <a:t>For utilities, fundamental unit of reporting one meter, not buildings or </a:t>
            </a:r>
            <a:r>
              <a:rPr lang="en-US" sz="1600" b="1" err="1">
                <a:cs typeface="Calibri"/>
              </a:rPr>
              <a:t>sqft</a:t>
            </a:r>
            <a:endParaRPr lang="en-US" sz="1600" b="1">
              <a:cs typeface="Calibri"/>
            </a:endParaRPr>
          </a:p>
          <a:p>
            <a:endParaRPr lang="en-US" sz="1600">
              <a:cs typeface="Calibri"/>
            </a:endParaRPr>
          </a:p>
        </p:txBody>
      </p:sp>
      <p:pic>
        <p:nvPicPr>
          <p:cNvPr id="6" name="Graphic 5">
            <a:extLst>
              <a:ext uri="{FF2B5EF4-FFF2-40B4-BE49-F238E27FC236}">
                <a16:creationId xmlns:a16="http://schemas.microsoft.com/office/drawing/2014/main" id="{D693288B-F255-40D0-9282-9A9F3CCD4610}"/>
              </a:ext>
            </a:extLst>
          </p:cNvPr>
          <p:cNvPicPr>
            <a:picLocks/>
          </p:cNvPicPr>
          <p:nvPr/>
        </p:nvPicPr>
        <p:blipFill>
          <a:blip r:embed="rId3">
            <a:extLst>
              <a:ext uri="{96DAC541-7B7A-43D3-8B79-37D633B846F1}">
                <asvg:svgBlip xmlns:asvg="http://schemas.microsoft.com/office/drawing/2016/SVG/main" xmlns="" r:embed="rId4"/>
              </a:ext>
            </a:extLst>
          </a:blip>
          <a:stretch>
            <a:fillRect/>
          </a:stretch>
        </p:blipFill>
        <p:spPr>
          <a:xfrm>
            <a:off x="417535" y="1074866"/>
            <a:ext cx="311856" cy="350539"/>
          </a:xfrm>
          <a:prstGeom prst="rect">
            <a:avLst/>
          </a:prstGeom>
        </p:spPr>
      </p:pic>
      <p:pic>
        <p:nvPicPr>
          <p:cNvPr id="7" name="Graphic 6">
            <a:extLst>
              <a:ext uri="{FF2B5EF4-FFF2-40B4-BE49-F238E27FC236}">
                <a16:creationId xmlns:a16="http://schemas.microsoft.com/office/drawing/2014/main" id="{E6BE0392-257F-484A-B8E8-A6E4B8A170B3}"/>
              </a:ext>
            </a:extLst>
          </p:cNvPr>
          <p:cNvPicPr>
            <a:picLocks/>
          </p:cNvPicPr>
          <p:nvPr/>
        </p:nvPicPr>
        <p:blipFill>
          <a:blip r:embed="rId3">
            <a:extLst>
              <a:ext uri="{96DAC541-7B7A-43D3-8B79-37D633B846F1}">
                <asvg:svgBlip xmlns:asvg="http://schemas.microsoft.com/office/drawing/2016/SVG/main" xmlns="" r:embed="rId4"/>
              </a:ext>
            </a:extLst>
          </a:blip>
          <a:stretch>
            <a:fillRect/>
          </a:stretch>
        </p:blipFill>
        <p:spPr>
          <a:xfrm>
            <a:off x="427021" y="1353050"/>
            <a:ext cx="311856" cy="350539"/>
          </a:xfrm>
          <a:prstGeom prst="rect">
            <a:avLst/>
          </a:prstGeom>
        </p:spPr>
      </p:pic>
      <p:pic>
        <p:nvPicPr>
          <p:cNvPr id="8" name="Graphic 7">
            <a:extLst>
              <a:ext uri="{FF2B5EF4-FFF2-40B4-BE49-F238E27FC236}">
                <a16:creationId xmlns:a16="http://schemas.microsoft.com/office/drawing/2014/main" id="{7A342C1D-E9A4-4143-977D-E1C400931BCC}"/>
              </a:ext>
            </a:extLst>
          </p:cNvPr>
          <p:cNvPicPr>
            <a:picLocks/>
          </p:cNvPicPr>
          <p:nvPr/>
        </p:nvPicPr>
        <p:blipFill>
          <a:blip r:embed="rId3">
            <a:extLst>
              <a:ext uri="{96DAC541-7B7A-43D3-8B79-37D633B846F1}">
                <asvg:svgBlip xmlns:asvg="http://schemas.microsoft.com/office/drawing/2016/SVG/main" xmlns="" r:embed="rId4"/>
              </a:ext>
            </a:extLst>
          </a:blip>
          <a:stretch>
            <a:fillRect/>
          </a:stretch>
        </p:blipFill>
        <p:spPr>
          <a:xfrm>
            <a:off x="424520" y="1648359"/>
            <a:ext cx="311856" cy="350539"/>
          </a:xfrm>
          <a:prstGeom prst="rect">
            <a:avLst/>
          </a:prstGeom>
        </p:spPr>
      </p:pic>
      <p:pic>
        <p:nvPicPr>
          <p:cNvPr id="9" name="Graphic 8">
            <a:extLst>
              <a:ext uri="{FF2B5EF4-FFF2-40B4-BE49-F238E27FC236}">
                <a16:creationId xmlns:a16="http://schemas.microsoft.com/office/drawing/2014/main" id="{4690269B-5EDF-4FC5-ADA5-091A74C6363A}"/>
              </a:ext>
            </a:extLst>
          </p:cNvPr>
          <p:cNvPicPr>
            <a:picLocks/>
          </p:cNvPicPr>
          <p:nvPr/>
        </p:nvPicPr>
        <p:blipFill>
          <a:blip r:embed="rId3">
            <a:extLst>
              <a:ext uri="{96DAC541-7B7A-43D3-8B79-37D633B846F1}">
                <asvg:svgBlip xmlns:asvg="http://schemas.microsoft.com/office/drawing/2016/SVG/main" xmlns="" r:embed="rId4"/>
              </a:ext>
            </a:extLst>
          </a:blip>
          <a:stretch>
            <a:fillRect/>
          </a:stretch>
        </p:blipFill>
        <p:spPr>
          <a:xfrm>
            <a:off x="410808" y="1966157"/>
            <a:ext cx="311856" cy="350539"/>
          </a:xfrm>
          <a:prstGeom prst="rect">
            <a:avLst/>
          </a:prstGeom>
        </p:spPr>
      </p:pic>
      <p:pic>
        <p:nvPicPr>
          <p:cNvPr id="2" name="Graphic 1">
            <a:extLst>
              <a:ext uri="{FF2B5EF4-FFF2-40B4-BE49-F238E27FC236}">
                <a16:creationId xmlns:a16="http://schemas.microsoft.com/office/drawing/2014/main" id="{3B24C22C-ED18-4EEF-8BAB-2BA1101F6155}"/>
              </a:ext>
            </a:extLst>
          </p:cNvPr>
          <p:cNvPicPr>
            <a:picLocks/>
          </p:cNvPicPr>
          <p:nvPr/>
        </p:nvPicPr>
        <p:blipFill>
          <a:blip r:embed="rId5">
            <a:extLst>
              <a:ext uri="{96DAC541-7B7A-43D3-8B79-37D633B846F1}">
                <asvg:svgBlip xmlns:asvg="http://schemas.microsoft.com/office/drawing/2016/SVG/main" xmlns="" r:embed="rId6"/>
              </a:ext>
            </a:extLst>
          </a:blip>
          <a:stretch>
            <a:fillRect/>
          </a:stretch>
        </p:blipFill>
        <p:spPr>
          <a:xfrm>
            <a:off x="396498" y="2422972"/>
            <a:ext cx="340477" cy="350539"/>
          </a:xfrm>
          <a:prstGeom prst="rect">
            <a:avLst/>
          </a:prstGeom>
        </p:spPr>
      </p:pic>
      <p:pic>
        <p:nvPicPr>
          <p:cNvPr id="3" name="Graphic 2">
            <a:extLst>
              <a:ext uri="{FF2B5EF4-FFF2-40B4-BE49-F238E27FC236}">
                <a16:creationId xmlns:a16="http://schemas.microsoft.com/office/drawing/2014/main" id="{02CF2A67-57ED-441D-BA75-62218ECC4A0B}"/>
              </a:ext>
            </a:extLst>
          </p:cNvPr>
          <p:cNvPicPr>
            <a:picLocks/>
          </p:cNvPicPr>
          <p:nvPr/>
        </p:nvPicPr>
        <p:blipFill>
          <a:blip r:embed="rId7">
            <a:extLst>
              <a:ext uri="{96DAC541-7B7A-43D3-8B79-37D633B846F1}">
                <asvg:svgBlip xmlns:asvg="http://schemas.microsoft.com/office/drawing/2016/SVG/main" xmlns="" r:embed="rId8"/>
              </a:ext>
            </a:extLst>
          </a:blip>
          <a:stretch>
            <a:fillRect/>
          </a:stretch>
        </p:blipFill>
        <p:spPr>
          <a:xfrm>
            <a:off x="447496" y="3504028"/>
            <a:ext cx="251934" cy="256040"/>
          </a:xfrm>
          <a:prstGeom prst="rect">
            <a:avLst/>
          </a:prstGeom>
        </p:spPr>
      </p:pic>
    </p:spTree>
    <p:extLst>
      <p:ext uri="{BB962C8B-B14F-4D97-AF65-F5344CB8AC3E}">
        <p14:creationId xmlns:p14="http://schemas.microsoft.com/office/powerpoint/2010/main" val="1878666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Commercial AMI Confidence</a:t>
            </a:r>
          </a:p>
        </p:txBody>
      </p:sp>
      <p:pic>
        <p:nvPicPr>
          <p:cNvPr id="9" name="Picture 8" descr="Chart, diagram&#10;&#10;Description automatically generated">
            <a:extLst>
              <a:ext uri="{FF2B5EF4-FFF2-40B4-BE49-F238E27FC236}">
                <a16:creationId xmlns:a16="http://schemas.microsoft.com/office/drawing/2014/main" id="{59730333-0B34-4847-9729-5D1EF7072663}"/>
              </a:ext>
            </a:extLst>
          </p:cNvPr>
          <p:cNvPicPr>
            <a:picLocks noChangeAspect="1"/>
          </p:cNvPicPr>
          <p:nvPr/>
        </p:nvPicPr>
        <p:blipFill rotWithShape="1">
          <a:blip r:embed="rId3"/>
          <a:srcRect t="2503" r="62757" b="65761"/>
          <a:stretch/>
        </p:blipFill>
        <p:spPr>
          <a:xfrm>
            <a:off x="5296977" y="1124857"/>
            <a:ext cx="2596868" cy="1752180"/>
          </a:xfrm>
          <a:prstGeom prst="rect">
            <a:avLst/>
          </a:prstGeom>
        </p:spPr>
      </p:pic>
      <p:sp>
        <p:nvSpPr>
          <p:cNvPr id="10" name="Text Placeholder 4">
            <a:extLst>
              <a:ext uri="{FF2B5EF4-FFF2-40B4-BE49-F238E27FC236}">
                <a16:creationId xmlns:a16="http://schemas.microsoft.com/office/drawing/2014/main" id="{E0D69035-03B0-46BF-BBC0-0BCE2723CACA}"/>
              </a:ext>
            </a:extLst>
          </p:cNvPr>
          <p:cNvSpPr>
            <a:spLocks noGrp="1"/>
          </p:cNvSpPr>
          <p:nvPr>
            <p:ph type="body" sz="quarter" idx="10"/>
          </p:nvPr>
        </p:nvSpPr>
        <p:spPr>
          <a:xfrm>
            <a:off x="457200" y="1124857"/>
            <a:ext cx="6679406" cy="3621769"/>
          </a:xfrm>
        </p:spPr>
        <p:txBody>
          <a:bodyPr vert="horz" lIns="91440" tIns="45720" rIns="91440" bIns="45720" rtlCol="0" anchor="t">
            <a:noAutofit/>
          </a:bodyPr>
          <a:lstStyle/>
          <a:p>
            <a:pPr marL="0" indent="0">
              <a:buNone/>
            </a:pPr>
            <a:r>
              <a:rPr lang="en-US" sz="1400"/>
              <a:t>Current Situation </a:t>
            </a:r>
            <a:r>
              <a:rPr lang="en-US" sz="1400" b="1"/>
              <a:t>(all graphs in this slide deck)</a:t>
            </a:r>
          </a:p>
          <a:p>
            <a:r>
              <a:rPr lang="en-US" sz="1400"/>
              <a:t>Graphs show mean AMI (kWh/</a:t>
            </a:r>
            <a:r>
              <a:rPr lang="en-US" sz="1400" err="1"/>
              <a:t>sqft</a:t>
            </a:r>
            <a:r>
              <a:rPr lang="en-US" sz="1400"/>
              <a:t> per </a:t>
            </a:r>
            <a:r>
              <a:rPr lang="en-US" sz="1400" err="1"/>
              <a:t>hr</a:t>
            </a:r>
            <a:r>
              <a:rPr lang="en-US" sz="1400"/>
              <a:t>)</a:t>
            </a:r>
          </a:p>
          <a:p>
            <a:r>
              <a:rPr lang="en-US" sz="1400"/>
              <a:t>Dashed lines show mean +/- 10%</a:t>
            </a:r>
          </a:p>
          <a:p>
            <a:r>
              <a:rPr lang="en-US" sz="1400"/>
              <a:t>Overstates confidence in the mean of the AMI</a:t>
            </a:r>
          </a:p>
          <a:p>
            <a:pPr marL="0" indent="0">
              <a:buNone/>
            </a:pPr>
            <a:endParaRPr lang="en-US" sz="1400"/>
          </a:p>
          <a:p>
            <a:pPr marL="0" indent="0">
              <a:buNone/>
            </a:pPr>
            <a:r>
              <a:rPr lang="en-US" sz="1400"/>
              <a:t>Plan to Address: </a:t>
            </a:r>
          </a:p>
          <a:p>
            <a:pPr>
              <a:buFont typeface="+mj-lt"/>
              <a:buAutoNum type="arabicPeriod"/>
            </a:pPr>
            <a:r>
              <a:rPr lang="en-US" sz="1400"/>
              <a:t>Adjust AMI confidence bands based on sample size</a:t>
            </a:r>
          </a:p>
          <a:p>
            <a:pPr lvl="1"/>
            <a:r>
              <a:rPr lang="en-US" sz="1400"/>
              <a:t>Realistic depiction of confidence in AMI mean</a:t>
            </a:r>
          </a:p>
          <a:p>
            <a:pPr lvl="1"/>
            <a:r>
              <a:rPr lang="en-US" sz="1400"/>
              <a:t>Ranges likely large for building types and datasets with smaller sample sizes. Sometimes too large to inform model changes?</a:t>
            </a:r>
          </a:p>
          <a:p>
            <a:pPr>
              <a:buFont typeface="+mj-lt"/>
              <a:buAutoNum type="arabicPeriod"/>
            </a:pPr>
            <a:r>
              <a:rPr lang="en-US" sz="1400"/>
              <a:t>(Maybe) Focus on AMI for load shape comparison, use CBECS for load magnitude comparison</a:t>
            </a:r>
          </a:p>
          <a:p>
            <a:pPr lvl="1"/>
            <a:r>
              <a:rPr lang="en-US" sz="1400">
                <a:solidFill>
                  <a:srgbClr val="00B050"/>
                </a:solidFill>
              </a:rPr>
              <a:t>Upside</a:t>
            </a:r>
            <a:r>
              <a:rPr lang="en-US" sz="1400"/>
              <a:t>: don’t drive model changes with uncertain data</a:t>
            </a:r>
            <a:endParaRPr lang="en-US" sz="1400">
              <a:solidFill>
                <a:srgbClr val="FF0000"/>
              </a:solidFill>
            </a:endParaRPr>
          </a:p>
          <a:p>
            <a:pPr lvl="1"/>
            <a:r>
              <a:rPr lang="en-US" sz="1400">
                <a:solidFill>
                  <a:srgbClr val="FF0000"/>
                </a:solidFill>
              </a:rPr>
              <a:t>Downside</a:t>
            </a:r>
            <a:r>
              <a:rPr lang="en-US" sz="1400"/>
              <a:t>: CBECS data from different year, less geographically condensed</a:t>
            </a:r>
          </a:p>
          <a:p>
            <a:pPr>
              <a:buFont typeface="+mj-lt"/>
              <a:buAutoNum type="arabicPeriod"/>
            </a:pPr>
            <a:r>
              <a:rPr lang="en-US" sz="1400"/>
              <a:t>Other? – discuss during breakout</a:t>
            </a:r>
          </a:p>
          <a:p>
            <a:pPr lvl="1">
              <a:buFont typeface="+mj-lt"/>
              <a:buAutoNum type="arabicPeriod"/>
            </a:pPr>
            <a:endParaRPr lang="en-US" sz="1400"/>
          </a:p>
        </p:txBody>
      </p:sp>
      <p:cxnSp>
        <p:nvCxnSpPr>
          <p:cNvPr id="12" name="Straight Arrow Connector 11">
            <a:extLst>
              <a:ext uri="{FF2B5EF4-FFF2-40B4-BE49-F238E27FC236}">
                <a16:creationId xmlns:a16="http://schemas.microsoft.com/office/drawing/2014/main" id="{80C837E8-41E4-4759-AB97-230C97ECEF8D}"/>
              </a:ext>
            </a:extLst>
          </p:cNvPr>
          <p:cNvCxnSpPr>
            <a:cxnSpLocks/>
          </p:cNvCxnSpPr>
          <p:nvPr/>
        </p:nvCxnSpPr>
        <p:spPr>
          <a:xfrm>
            <a:off x="3425370" y="1800225"/>
            <a:ext cx="2203905" cy="4143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91159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BAE843D-E651-AF45-B7A8-0C110F7C8811}"/>
              </a:ext>
            </a:extLst>
          </p:cNvPr>
          <p:cNvGraphicFramePr/>
          <p:nvPr>
            <p:extLst>
              <p:ext uri="{D42A27DB-BD31-4B8C-83A1-F6EECF244321}">
                <p14:modId xmlns:p14="http://schemas.microsoft.com/office/powerpoint/2010/main" val="800418026"/>
              </p:ext>
            </p:extLst>
          </p:nvPr>
        </p:nvGraphicFramePr>
        <p:xfrm>
          <a:off x="1650872" y="871218"/>
          <a:ext cx="5842256" cy="3937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586924" y="53382"/>
            <a:ext cx="8236857" cy="776514"/>
          </a:xfrm>
        </p:spPr>
        <p:txBody>
          <a:bodyPr/>
          <a:lstStyle/>
          <a:p>
            <a:r>
              <a:rPr lang="en-US"/>
              <a:t>Commercial Calibration Dimensions</a:t>
            </a:r>
          </a:p>
        </p:txBody>
      </p:sp>
      <p:sp>
        <p:nvSpPr>
          <p:cNvPr id="22" name="TextBox 21">
            <a:extLst>
              <a:ext uri="{FF2B5EF4-FFF2-40B4-BE49-F238E27FC236}">
                <a16:creationId xmlns:a16="http://schemas.microsoft.com/office/drawing/2014/main" id="{5A959A88-EF84-594B-AA45-94722BE91D11}"/>
              </a:ext>
            </a:extLst>
          </p:cNvPr>
          <p:cNvSpPr txBox="1"/>
          <p:nvPr/>
        </p:nvSpPr>
        <p:spPr>
          <a:xfrm>
            <a:off x="6089224" y="1467442"/>
            <a:ext cx="1572983" cy="646331"/>
          </a:xfrm>
          <a:prstGeom prst="rect">
            <a:avLst/>
          </a:prstGeom>
          <a:noFill/>
        </p:spPr>
        <p:txBody>
          <a:bodyPr wrap="square" lIns="91440" tIns="45720" rIns="91440" bIns="45720" rtlCol="0" anchor="t">
            <a:spAutoFit/>
          </a:bodyPr>
          <a:lstStyle/>
          <a:p>
            <a:r>
              <a:rPr lang="en-US" sz="1200">
                <a:solidFill>
                  <a:srgbClr val="00B050"/>
                </a:solidFill>
                <a:cs typeface="Calibri"/>
              </a:rPr>
              <a:t>Annual gas and electricity EUIs by building type</a:t>
            </a:r>
          </a:p>
        </p:txBody>
      </p:sp>
      <p:sp>
        <p:nvSpPr>
          <p:cNvPr id="23" name="TextBox 22">
            <a:extLst>
              <a:ext uri="{FF2B5EF4-FFF2-40B4-BE49-F238E27FC236}">
                <a16:creationId xmlns:a16="http://schemas.microsoft.com/office/drawing/2014/main" id="{8465E910-51A2-6A45-A760-5F50FB1B71B1}"/>
              </a:ext>
            </a:extLst>
          </p:cNvPr>
          <p:cNvSpPr txBox="1"/>
          <p:nvPr/>
        </p:nvSpPr>
        <p:spPr>
          <a:xfrm>
            <a:off x="6546501" y="2607271"/>
            <a:ext cx="2602108" cy="461665"/>
          </a:xfrm>
          <a:prstGeom prst="rect">
            <a:avLst/>
          </a:prstGeom>
          <a:noFill/>
        </p:spPr>
        <p:txBody>
          <a:bodyPr wrap="square" rtlCol="0">
            <a:spAutoFit/>
          </a:bodyPr>
          <a:lstStyle/>
          <a:p>
            <a:r>
              <a:rPr lang="en-US" sz="1200"/>
              <a:t>Sub-metered end-use load data </a:t>
            </a:r>
            <a:br>
              <a:rPr lang="en-US" sz="1200"/>
            </a:br>
            <a:r>
              <a:rPr lang="en-US" sz="1200"/>
              <a:t>(10 datasets)</a:t>
            </a:r>
          </a:p>
        </p:txBody>
      </p:sp>
      <p:sp>
        <p:nvSpPr>
          <p:cNvPr id="25" name="TextBox 24">
            <a:extLst>
              <a:ext uri="{FF2B5EF4-FFF2-40B4-BE49-F238E27FC236}">
                <a16:creationId xmlns:a16="http://schemas.microsoft.com/office/drawing/2014/main" id="{4B5A9F13-7759-A84F-B612-DB75C328D8C9}"/>
              </a:ext>
            </a:extLst>
          </p:cNvPr>
          <p:cNvSpPr txBox="1"/>
          <p:nvPr/>
        </p:nvSpPr>
        <p:spPr>
          <a:xfrm>
            <a:off x="2266605" y="4489892"/>
            <a:ext cx="2437611" cy="461665"/>
          </a:xfrm>
          <a:prstGeom prst="rect">
            <a:avLst/>
          </a:prstGeom>
          <a:noFill/>
        </p:spPr>
        <p:txBody>
          <a:bodyPr wrap="square" rtlCol="0">
            <a:spAutoFit/>
          </a:bodyPr>
          <a:lstStyle/>
          <a:p>
            <a:r>
              <a:rPr lang="en-US" sz="1200"/>
              <a:t>AMI data from </a:t>
            </a:r>
            <a:r>
              <a:rPr lang="en-US" sz="1200" b="1"/>
              <a:t>Fort Collins </a:t>
            </a:r>
            <a:r>
              <a:rPr lang="en-US" sz="1200"/>
              <a:t>municipal service territory (CO)</a:t>
            </a:r>
          </a:p>
        </p:txBody>
      </p:sp>
      <p:sp>
        <p:nvSpPr>
          <p:cNvPr id="27" name="TextBox 26">
            <a:extLst>
              <a:ext uri="{FF2B5EF4-FFF2-40B4-BE49-F238E27FC236}">
                <a16:creationId xmlns:a16="http://schemas.microsoft.com/office/drawing/2014/main" id="{088D4C5B-61EE-FC4A-9EF8-C9DB2645D5EA}"/>
              </a:ext>
            </a:extLst>
          </p:cNvPr>
          <p:cNvSpPr txBox="1"/>
          <p:nvPr/>
        </p:nvSpPr>
        <p:spPr>
          <a:xfrm>
            <a:off x="1737137" y="1158614"/>
            <a:ext cx="2239223" cy="830997"/>
          </a:xfrm>
          <a:prstGeom prst="rect">
            <a:avLst/>
          </a:prstGeom>
          <a:noFill/>
        </p:spPr>
        <p:txBody>
          <a:bodyPr wrap="square" lIns="91440" tIns="45720" rIns="91440" bIns="45720" rtlCol="0" anchor="t">
            <a:spAutoFit/>
          </a:bodyPr>
          <a:lstStyle/>
          <a:p>
            <a:r>
              <a:rPr lang="en-US" sz="1200"/>
              <a:t>AMI data from (likely)</a:t>
            </a:r>
            <a:endParaRPr lang="en-US" sz="1200" b="1"/>
          </a:p>
          <a:p>
            <a:r>
              <a:rPr lang="en-US" sz="1200" b="1"/>
              <a:t>Horry County, SC</a:t>
            </a:r>
            <a:r>
              <a:rPr lang="en-US" sz="1200"/>
              <a:t>; </a:t>
            </a:r>
            <a:endParaRPr lang="en-US" sz="1200" b="1"/>
          </a:p>
          <a:p>
            <a:r>
              <a:rPr lang="en-US" sz="1200" b="1"/>
              <a:t>Chatanooga TN;</a:t>
            </a:r>
            <a:endParaRPr lang="en-US" sz="1200" b="1">
              <a:cs typeface="Calibri"/>
            </a:endParaRPr>
          </a:p>
          <a:p>
            <a:r>
              <a:rPr lang="en-US" sz="1200" b="1"/>
              <a:t>Tallahassee, FL</a:t>
            </a:r>
          </a:p>
        </p:txBody>
      </p:sp>
      <p:sp>
        <p:nvSpPr>
          <p:cNvPr id="29" name="TextBox 28">
            <a:extLst>
              <a:ext uri="{FF2B5EF4-FFF2-40B4-BE49-F238E27FC236}">
                <a16:creationId xmlns:a16="http://schemas.microsoft.com/office/drawing/2014/main" id="{CF4B1577-B7D2-6F4A-8965-32A2F2D35BB3}"/>
              </a:ext>
            </a:extLst>
          </p:cNvPr>
          <p:cNvSpPr txBox="1"/>
          <p:nvPr/>
        </p:nvSpPr>
        <p:spPr>
          <a:xfrm>
            <a:off x="6030024" y="3973101"/>
            <a:ext cx="2920309" cy="461665"/>
          </a:xfrm>
          <a:prstGeom prst="rect">
            <a:avLst/>
          </a:prstGeom>
          <a:noFill/>
        </p:spPr>
        <p:txBody>
          <a:bodyPr wrap="square" rtlCol="0">
            <a:spAutoFit/>
          </a:bodyPr>
          <a:lstStyle/>
          <a:p>
            <a:r>
              <a:rPr lang="en-US" sz="1200">
                <a:solidFill>
                  <a:srgbClr val="00B050"/>
                </a:solidFill>
              </a:rPr>
              <a:t>Load duration curves and seasonal load shapes of ~16 utilities around U.S.</a:t>
            </a:r>
          </a:p>
        </p:txBody>
      </p:sp>
      <p:sp>
        <p:nvSpPr>
          <p:cNvPr id="14" name="TextBox 13">
            <a:extLst>
              <a:ext uri="{FF2B5EF4-FFF2-40B4-BE49-F238E27FC236}">
                <a16:creationId xmlns:a16="http://schemas.microsoft.com/office/drawing/2014/main" id="{212573EA-D0D4-5145-B304-69A213B38DC6}"/>
              </a:ext>
            </a:extLst>
          </p:cNvPr>
          <p:cNvSpPr txBox="1"/>
          <p:nvPr/>
        </p:nvSpPr>
        <p:spPr>
          <a:xfrm>
            <a:off x="5020853" y="866460"/>
            <a:ext cx="2789324" cy="461665"/>
          </a:xfrm>
          <a:prstGeom prst="rect">
            <a:avLst/>
          </a:prstGeom>
          <a:noFill/>
        </p:spPr>
        <p:txBody>
          <a:bodyPr wrap="square" rtlCol="0">
            <a:spAutoFit/>
          </a:bodyPr>
          <a:lstStyle/>
          <a:p>
            <a:r>
              <a:rPr lang="en-US" sz="1200">
                <a:solidFill>
                  <a:srgbClr val="00B050"/>
                </a:solidFill>
              </a:rPr>
              <a:t>Annual and monthly electricity and natural gas consumption by state, sector</a:t>
            </a:r>
          </a:p>
        </p:txBody>
      </p:sp>
      <p:sp>
        <p:nvSpPr>
          <p:cNvPr id="15" name="TextBox 14">
            <a:extLst>
              <a:ext uri="{FF2B5EF4-FFF2-40B4-BE49-F238E27FC236}">
                <a16:creationId xmlns:a16="http://schemas.microsoft.com/office/drawing/2014/main" id="{5B5F0445-3C30-D240-B057-65634FE69C10}"/>
              </a:ext>
            </a:extLst>
          </p:cNvPr>
          <p:cNvSpPr txBox="1"/>
          <p:nvPr/>
        </p:nvSpPr>
        <p:spPr>
          <a:xfrm>
            <a:off x="1183257" y="3534410"/>
            <a:ext cx="2151191" cy="830997"/>
          </a:xfrm>
          <a:prstGeom prst="rect">
            <a:avLst/>
          </a:prstGeom>
          <a:noFill/>
        </p:spPr>
        <p:txBody>
          <a:bodyPr wrap="square" lIns="91440" tIns="45720" rIns="91440" bIns="45720" rtlCol="0" anchor="t">
            <a:spAutoFit/>
          </a:bodyPr>
          <a:lstStyle/>
          <a:p>
            <a:r>
              <a:rPr lang="en-US" sz="1200"/>
              <a:t>AMI data (aggregated by building type) from </a:t>
            </a:r>
            <a:br>
              <a:rPr lang="en-US" sz="1200"/>
            </a:br>
            <a:r>
              <a:rPr lang="en-US" sz="1200" b="1"/>
              <a:t>Seattle City Light, WA </a:t>
            </a:r>
            <a:r>
              <a:rPr lang="en-US" sz="1200"/>
              <a:t>and </a:t>
            </a:r>
            <a:r>
              <a:rPr lang="en-US" sz="1200" b="1"/>
              <a:t>Portland General Electric, OR</a:t>
            </a:r>
          </a:p>
        </p:txBody>
      </p:sp>
      <p:sp>
        <p:nvSpPr>
          <p:cNvPr id="32" name="TextBox 31">
            <a:extLst>
              <a:ext uri="{FF2B5EF4-FFF2-40B4-BE49-F238E27FC236}">
                <a16:creationId xmlns:a16="http://schemas.microsoft.com/office/drawing/2014/main" id="{A5917D0C-652D-804C-A9EE-BADCE727E1EE}"/>
              </a:ext>
            </a:extLst>
          </p:cNvPr>
          <p:cNvSpPr txBox="1"/>
          <p:nvPr/>
        </p:nvSpPr>
        <p:spPr>
          <a:xfrm>
            <a:off x="979587" y="2556264"/>
            <a:ext cx="2011668" cy="461665"/>
          </a:xfrm>
          <a:prstGeom prst="rect">
            <a:avLst/>
          </a:prstGeom>
          <a:noFill/>
        </p:spPr>
        <p:txBody>
          <a:bodyPr wrap="square" rtlCol="0">
            <a:spAutoFit/>
          </a:bodyPr>
          <a:lstStyle/>
          <a:p>
            <a:r>
              <a:rPr lang="en-US" sz="1200"/>
              <a:t>AMI data from </a:t>
            </a:r>
            <a:r>
              <a:rPr lang="en-US" sz="1200" b="1"/>
              <a:t>Vermont; Maine; Cherryland, MI</a:t>
            </a:r>
          </a:p>
        </p:txBody>
      </p:sp>
      <p:pic>
        <p:nvPicPr>
          <p:cNvPr id="28" name="Picture 27">
            <a:extLst>
              <a:ext uri="{FF2B5EF4-FFF2-40B4-BE49-F238E27FC236}">
                <a16:creationId xmlns:a16="http://schemas.microsoft.com/office/drawing/2014/main" id="{6B6A9226-2FED-864C-90D0-5FD50B4CABD1}"/>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10354" y="1994580"/>
            <a:ext cx="341334" cy="346023"/>
          </a:xfrm>
          <a:prstGeom prst="rect">
            <a:avLst/>
          </a:prstGeom>
        </p:spPr>
      </p:pic>
      <p:pic>
        <p:nvPicPr>
          <p:cNvPr id="30" name="Graphic 29">
            <a:extLst>
              <a:ext uri="{FF2B5EF4-FFF2-40B4-BE49-F238E27FC236}">
                <a16:creationId xmlns:a16="http://schemas.microsoft.com/office/drawing/2014/main" id="{E0558F14-6EA4-B540-9B0D-C37E4358A58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872071" y="3017929"/>
            <a:ext cx="309410" cy="309410"/>
          </a:xfrm>
          <a:prstGeom prst="rect">
            <a:avLst/>
          </a:prstGeom>
        </p:spPr>
      </p:pic>
      <p:pic>
        <p:nvPicPr>
          <p:cNvPr id="31" name="Picture 30">
            <a:extLst>
              <a:ext uri="{FF2B5EF4-FFF2-40B4-BE49-F238E27FC236}">
                <a16:creationId xmlns:a16="http://schemas.microsoft.com/office/drawing/2014/main" id="{185EA00D-8911-B740-9984-149D7C430A1C}"/>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89392" y="3019068"/>
            <a:ext cx="341334" cy="346023"/>
          </a:xfrm>
          <a:prstGeom prst="rect">
            <a:avLst/>
          </a:prstGeom>
        </p:spPr>
      </p:pic>
      <p:pic>
        <p:nvPicPr>
          <p:cNvPr id="33" name="Picture 32">
            <a:extLst>
              <a:ext uri="{FF2B5EF4-FFF2-40B4-BE49-F238E27FC236}">
                <a16:creationId xmlns:a16="http://schemas.microsoft.com/office/drawing/2014/main" id="{22FC4373-3C96-454F-9807-A6B21FAA1386}"/>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10478" y="4018078"/>
            <a:ext cx="341334" cy="346023"/>
          </a:xfrm>
          <a:prstGeom prst="rect">
            <a:avLst/>
          </a:prstGeom>
        </p:spPr>
      </p:pic>
      <p:pic>
        <p:nvPicPr>
          <p:cNvPr id="34" name="Picture 33">
            <a:extLst>
              <a:ext uri="{FF2B5EF4-FFF2-40B4-BE49-F238E27FC236}">
                <a16:creationId xmlns:a16="http://schemas.microsoft.com/office/drawing/2014/main" id="{336A2ADB-5270-6342-AC82-A77C302FD007}"/>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21320" y="4438354"/>
            <a:ext cx="341334" cy="346023"/>
          </a:xfrm>
          <a:prstGeom prst="rect">
            <a:avLst/>
          </a:prstGeom>
        </p:spPr>
      </p:pic>
      <p:pic>
        <p:nvPicPr>
          <p:cNvPr id="38" name="Graphic 37">
            <a:extLst>
              <a:ext uri="{FF2B5EF4-FFF2-40B4-BE49-F238E27FC236}">
                <a16:creationId xmlns:a16="http://schemas.microsoft.com/office/drawing/2014/main" id="{B2DE0C53-4A07-D04C-B8A7-9108CCFC24F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463972" y="1848064"/>
            <a:ext cx="260383" cy="260383"/>
          </a:xfrm>
          <a:prstGeom prst="rect">
            <a:avLst/>
          </a:prstGeom>
        </p:spPr>
      </p:pic>
      <p:grpSp>
        <p:nvGrpSpPr>
          <p:cNvPr id="45" name="Group 44">
            <a:extLst>
              <a:ext uri="{FF2B5EF4-FFF2-40B4-BE49-F238E27FC236}">
                <a16:creationId xmlns:a16="http://schemas.microsoft.com/office/drawing/2014/main" id="{D02E339B-8020-654E-B4EF-643FAA340B8E}"/>
              </a:ext>
            </a:extLst>
          </p:cNvPr>
          <p:cNvGrpSpPr/>
          <p:nvPr/>
        </p:nvGrpSpPr>
        <p:grpSpPr>
          <a:xfrm>
            <a:off x="4368877" y="1649736"/>
            <a:ext cx="398264" cy="205826"/>
            <a:chOff x="3943350" y="1943100"/>
            <a:chExt cx="2467794" cy="1275373"/>
          </a:xfrm>
        </p:grpSpPr>
        <p:pic>
          <p:nvPicPr>
            <p:cNvPr id="42" name="Graphic 41">
              <a:extLst>
                <a:ext uri="{FF2B5EF4-FFF2-40B4-BE49-F238E27FC236}">
                  <a16:creationId xmlns:a16="http://schemas.microsoft.com/office/drawing/2014/main" id="{7E811AEA-DC40-9D43-9CA3-049348EDFB8C}"/>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943350" y="1943100"/>
              <a:ext cx="1257300" cy="1257300"/>
            </a:xfrm>
            <a:prstGeom prst="rect">
              <a:avLst/>
            </a:prstGeom>
          </p:spPr>
        </p:pic>
        <p:pic>
          <p:nvPicPr>
            <p:cNvPr id="44" name="Graphic 43">
              <a:extLst>
                <a:ext uri="{FF2B5EF4-FFF2-40B4-BE49-F238E27FC236}">
                  <a16:creationId xmlns:a16="http://schemas.microsoft.com/office/drawing/2014/main" id="{2FC96F2D-AE02-B44D-95AC-1A096294C8F6}"/>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flipH="1">
              <a:off x="5153843" y="1961175"/>
              <a:ext cx="1257301" cy="1257298"/>
            </a:xfrm>
            <a:prstGeom prst="rect">
              <a:avLst/>
            </a:prstGeom>
          </p:spPr>
        </p:pic>
      </p:grpSp>
      <p:pic>
        <p:nvPicPr>
          <p:cNvPr id="60" name="Graphic 59">
            <a:extLst>
              <a:ext uri="{FF2B5EF4-FFF2-40B4-BE49-F238E27FC236}">
                <a16:creationId xmlns:a16="http://schemas.microsoft.com/office/drawing/2014/main" id="{14E2E1DC-D22C-6E49-816E-8A1FD239A0CA}"/>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4223503" y="2898200"/>
            <a:ext cx="646331" cy="646331"/>
          </a:xfrm>
          <a:prstGeom prst="rect">
            <a:avLst/>
          </a:prstGeom>
        </p:spPr>
      </p:pic>
      <p:pic>
        <p:nvPicPr>
          <p:cNvPr id="24" name="Picture 23">
            <a:extLst>
              <a:ext uri="{FF2B5EF4-FFF2-40B4-BE49-F238E27FC236}">
                <a16:creationId xmlns:a16="http://schemas.microsoft.com/office/drawing/2014/main" id="{3FD39472-6C8A-CE45-AF25-40CC99602959}"/>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63972" y="4088743"/>
            <a:ext cx="341334" cy="346023"/>
          </a:xfrm>
          <a:prstGeom prst="rect">
            <a:avLst/>
          </a:prstGeom>
        </p:spPr>
      </p:pic>
    </p:spTree>
    <p:extLst>
      <p:ext uri="{BB962C8B-B14F-4D97-AF65-F5344CB8AC3E}">
        <p14:creationId xmlns:p14="http://schemas.microsoft.com/office/powerpoint/2010/main" val="1368816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a:xfrm>
            <a:off x="467454" y="1252017"/>
            <a:ext cx="5877362" cy="1348326"/>
          </a:xfrm>
        </p:spPr>
        <p:txBody>
          <a:bodyPr/>
          <a:lstStyle/>
          <a:p>
            <a:r>
              <a:rPr lang="en-US">
                <a:cs typeface="Calibri"/>
              </a:rPr>
              <a:t>Addressing Gaps in AMI Data</a:t>
            </a:r>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435039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histogram&#10;&#10;Description automatically generated">
            <a:extLst>
              <a:ext uri="{FF2B5EF4-FFF2-40B4-BE49-F238E27FC236}">
                <a16:creationId xmlns:a16="http://schemas.microsoft.com/office/drawing/2014/main" id="{8D607A42-7AFE-4942-B99F-EE354637C11F}"/>
              </a:ext>
            </a:extLst>
          </p:cNvPr>
          <p:cNvPicPr>
            <a:picLocks noChangeAspect="1"/>
          </p:cNvPicPr>
          <p:nvPr/>
        </p:nvPicPr>
        <p:blipFill rotWithShape="1">
          <a:blip r:embed="rId2"/>
          <a:srcRect t="10253" b="65778"/>
          <a:stretch/>
        </p:blipFill>
        <p:spPr>
          <a:xfrm>
            <a:off x="0" y="2219933"/>
            <a:ext cx="8743620" cy="2095676"/>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Seattle AMI Challenges</a:t>
            </a:r>
          </a:p>
        </p:txBody>
      </p:sp>
      <p:sp>
        <p:nvSpPr>
          <p:cNvPr id="7" name="TextBox 6">
            <a:extLst>
              <a:ext uri="{FF2B5EF4-FFF2-40B4-BE49-F238E27FC236}">
                <a16:creationId xmlns:a16="http://schemas.microsoft.com/office/drawing/2014/main" id="{EA34A716-F3EF-444D-84B4-893041793212}"/>
              </a:ext>
            </a:extLst>
          </p:cNvPr>
          <p:cNvSpPr txBox="1"/>
          <p:nvPr/>
        </p:nvSpPr>
        <p:spPr>
          <a:xfrm>
            <a:off x="3650674" y="2066045"/>
            <a:ext cx="2466109" cy="307777"/>
          </a:xfrm>
          <a:prstGeom prst="rect">
            <a:avLst/>
          </a:prstGeom>
          <a:noFill/>
        </p:spPr>
        <p:txBody>
          <a:bodyPr wrap="square" rtlCol="0">
            <a:spAutoFit/>
          </a:bodyPr>
          <a:lstStyle/>
          <a:p>
            <a:r>
              <a:rPr lang="en-US" sz="1400"/>
              <a:t>Warehouse (n=300)</a:t>
            </a:r>
          </a:p>
        </p:txBody>
      </p:sp>
      <p:sp>
        <p:nvSpPr>
          <p:cNvPr id="12" name="TextBox 11">
            <a:extLst>
              <a:ext uri="{FF2B5EF4-FFF2-40B4-BE49-F238E27FC236}">
                <a16:creationId xmlns:a16="http://schemas.microsoft.com/office/drawing/2014/main" id="{92CCBD35-48C4-4D63-94E1-D2346B478977}"/>
              </a:ext>
            </a:extLst>
          </p:cNvPr>
          <p:cNvSpPr txBox="1"/>
          <p:nvPr/>
        </p:nvSpPr>
        <p:spPr>
          <a:xfrm>
            <a:off x="457199" y="882671"/>
            <a:ext cx="8236857" cy="1077218"/>
          </a:xfrm>
          <a:prstGeom prst="rect">
            <a:avLst/>
          </a:prstGeom>
          <a:noFill/>
        </p:spPr>
        <p:txBody>
          <a:bodyPr wrap="square" rtlCol="0">
            <a:spAutoFit/>
          </a:bodyPr>
          <a:lstStyle/>
          <a:p>
            <a:pPr marL="285750" indent="-285750">
              <a:buFont typeface="Arial" panose="020B0604020202020204" pitchFamily="34" charset="0"/>
              <a:buChar char="•"/>
            </a:pPr>
            <a:r>
              <a:rPr lang="en-US" sz="1600"/>
              <a:t>Seattle has two separate AMI recording systems</a:t>
            </a:r>
          </a:p>
          <a:p>
            <a:pPr marL="742950" lvl="1" indent="-285750">
              <a:buFont typeface="Arial" panose="020B0604020202020204" pitchFamily="34" charset="0"/>
              <a:buChar char="•"/>
            </a:pPr>
            <a:r>
              <a:rPr lang="en-US" sz="1600"/>
              <a:t>One for smaller customers rolled out in 2018</a:t>
            </a:r>
          </a:p>
          <a:p>
            <a:pPr marL="742950" lvl="1" indent="-285750">
              <a:buFont typeface="Arial" panose="020B0604020202020204" pitchFamily="34" charset="0"/>
              <a:buChar char="•"/>
            </a:pPr>
            <a:r>
              <a:rPr lang="en-US" sz="1600"/>
              <a:t>One for larger customers rolled out earlier</a:t>
            </a:r>
          </a:p>
          <a:p>
            <a:pPr marL="285750" indent="-285750">
              <a:buFont typeface="Arial" panose="020B0604020202020204" pitchFamily="34" charset="0"/>
              <a:buChar char="•"/>
            </a:pPr>
            <a:r>
              <a:rPr lang="en-US" sz="1600"/>
              <a:t>Many building types only have data from larger customers for some periods </a:t>
            </a:r>
          </a:p>
        </p:txBody>
      </p:sp>
      <p:pic>
        <p:nvPicPr>
          <p:cNvPr id="14" name="Picture 13" descr="Chart, histogram&#10;&#10;Description automatically generated">
            <a:extLst>
              <a:ext uri="{FF2B5EF4-FFF2-40B4-BE49-F238E27FC236}">
                <a16:creationId xmlns:a16="http://schemas.microsoft.com/office/drawing/2014/main" id="{BDE5F267-0013-4D6A-854E-9DE741EBE220}"/>
              </a:ext>
            </a:extLst>
          </p:cNvPr>
          <p:cNvPicPr>
            <a:picLocks noChangeAspect="1"/>
          </p:cNvPicPr>
          <p:nvPr/>
        </p:nvPicPr>
        <p:blipFill rotWithShape="1">
          <a:blip r:embed="rId2"/>
          <a:srcRect t="79673" b="15122"/>
          <a:stretch/>
        </p:blipFill>
        <p:spPr>
          <a:xfrm>
            <a:off x="-6927" y="4111904"/>
            <a:ext cx="8750547" cy="455481"/>
          </a:xfrm>
          <a:prstGeom prst="rect">
            <a:avLst/>
          </a:prstGeom>
        </p:spPr>
      </p:pic>
      <p:sp>
        <p:nvSpPr>
          <p:cNvPr id="13" name="Speech Bubble: Rectangle 35">
            <a:extLst>
              <a:ext uri="{FF2B5EF4-FFF2-40B4-BE49-F238E27FC236}">
                <a16:creationId xmlns:a16="http://schemas.microsoft.com/office/drawing/2014/main" id="{D85E03BC-D99B-4E9F-8D4A-9F57099BD477}"/>
              </a:ext>
            </a:extLst>
          </p:cNvPr>
          <p:cNvSpPr/>
          <p:nvPr/>
        </p:nvSpPr>
        <p:spPr>
          <a:xfrm>
            <a:off x="1131207" y="4415422"/>
            <a:ext cx="2519467" cy="715526"/>
          </a:xfrm>
          <a:prstGeom prst="wedgeRectCallout">
            <a:avLst>
              <a:gd name="adj1" fmla="val -14127"/>
              <a:gd name="adj2" fmla="val -12797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t>They were working out kinks in smaller customer AMI rollout; only larger customers reading</a:t>
            </a:r>
          </a:p>
        </p:txBody>
      </p:sp>
      <p:sp>
        <p:nvSpPr>
          <p:cNvPr id="15" name="Speech Bubble: Rectangle 35">
            <a:extLst>
              <a:ext uri="{FF2B5EF4-FFF2-40B4-BE49-F238E27FC236}">
                <a16:creationId xmlns:a16="http://schemas.microsoft.com/office/drawing/2014/main" id="{393FE665-E23C-4B6E-B6D7-F15C9D710F1D}"/>
              </a:ext>
            </a:extLst>
          </p:cNvPr>
          <p:cNvSpPr/>
          <p:nvPr/>
        </p:nvSpPr>
        <p:spPr>
          <a:xfrm>
            <a:off x="4191440" y="4575653"/>
            <a:ext cx="4080444" cy="455482"/>
          </a:xfrm>
          <a:prstGeom prst="wedgeRectCallout">
            <a:avLst>
              <a:gd name="adj1" fmla="val -14003"/>
              <a:gd name="adj2" fmla="val -15935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t>More short outages in smaller customer AMI system; remaining data from large customers only</a:t>
            </a:r>
          </a:p>
        </p:txBody>
      </p:sp>
    </p:spTree>
    <p:extLst>
      <p:ext uri="{BB962C8B-B14F-4D97-AF65-F5344CB8AC3E}">
        <p14:creationId xmlns:p14="http://schemas.microsoft.com/office/powerpoint/2010/main" val="3796448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histogram&#10;&#10;Description automatically generated">
            <a:extLst>
              <a:ext uri="{FF2B5EF4-FFF2-40B4-BE49-F238E27FC236}">
                <a16:creationId xmlns:a16="http://schemas.microsoft.com/office/drawing/2014/main" id="{8D607A42-7AFE-4942-B99F-EE354637C11F}"/>
              </a:ext>
            </a:extLst>
          </p:cNvPr>
          <p:cNvPicPr>
            <a:picLocks noChangeAspect="1"/>
          </p:cNvPicPr>
          <p:nvPr/>
        </p:nvPicPr>
        <p:blipFill rotWithShape="1">
          <a:blip r:embed="rId2"/>
          <a:srcRect t="10254" b="42398"/>
          <a:stretch/>
        </p:blipFill>
        <p:spPr>
          <a:xfrm>
            <a:off x="3988376" y="981024"/>
            <a:ext cx="5155624" cy="2441049"/>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Seattle AMI Challenges</a:t>
            </a:r>
          </a:p>
        </p:txBody>
      </p:sp>
      <p:sp>
        <p:nvSpPr>
          <p:cNvPr id="8" name="Speech Bubble: Rectangle 35">
            <a:extLst>
              <a:ext uri="{FF2B5EF4-FFF2-40B4-BE49-F238E27FC236}">
                <a16:creationId xmlns:a16="http://schemas.microsoft.com/office/drawing/2014/main" id="{C99EB180-3FA2-4A2E-9ACD-FEABB18865DF}"/>
              </a:ext>
            </a:extLst>
          </p:cNvPr>
          <p:cNvSpPr/>
          <p:nvPr/>
        </p:nvSpPr>
        <p:spPr>
          <a:xfrm>
            <a:off x="1554480" y="2031077"/>
            <a:ext cx="2087906" cy="1081345"/>
          </a:xfrm>
          <a:prstGeom prst="wedgeRectCallout">
            <a:avLst>
              <a:gd name="adj1" fmla="val 102696"/>
              <a:gd name="adj2" fmla="val 38149"/>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As expected, fewer buildings means less energy for those timesteps</a:t>
            </a:r>
          </a:p>
        </p:txBody>
      </p:sp>
      <p:sp>
        <p:nvSpPr>
          <p:cNvPr id="7" name="TextBox 6">
            <a:extLst>
              <a:ext uri="{FF2B5EF4-FFF2-40B4-BE49-F238E27FC236}">
                <a16:creationId xmlns:a16="http://schemas.microsoft.com/office/drawing/2014/main" id="{EA34A716-F3EF-444D-84B4-893041793212}"/>
              </a:ext>
            </a:extLst>
          </p:cNvPr>
          <p:cNvSpPr txBox="1"/>
          <p:nvPr/>
        </p:nvSpPr>
        <p:spPr>
          <a:xfrm>
            <a:off x="5950528" y="750937"/>
            <a:ext cx="2466109" cy="307777"/>
          </a:xfrm>
          <a:prstGeom prst="rect">
            <a:avLst/>
          </a:prstGeom>
          <a:noFill/>
        </p:spPr>
        <p:txBody>
          <a:bodyPr wrap="square" rtlCol="0">
            <a:spAutoFit/>
          </a:bodyPr>
          <a:lstStyle/>
          <a:p>
            <a:r>
              <a:rPr lang="en-US" sz="1400"/>
              <a:t>Warehouse (n=300)</a:t>
            </a:r>
          </a:p>
        </p:txBody>
      </p:sp>
      <p:pic>
        <p:nvPicPr>
          <p:cNvPr id="13" name="Picture 12" descr="Chart, histogram&#10;&#10;Description automatically generated">
            <a:extLst>
              <a:ext uri="{FF2B5EF4-FFF2-40B4-BE49-F238E27FC236}">
                <a16:creationId xmlns:a16="http://schemas.microsoft.com/office/drawing/2014/main" id="{F20DB53A-F26D-4161-AE99-FF288E23EF60}"/>
              </a:ext>
            </a:extLst>
          </p:cNvPr>
          <p:cNvPicPr>
            <a:picLocks noChangeAspect="1"/>
          </p:cNvPicPr>
          <p:nvPr/>
        </p:nvPicPr>
        <p:blipFill rotWithShape="1">
          <a:blip r:embed="rId2"/>
          <a:srcRect t="79504" b="15524"/>
          <a:stretch/>
        </p:blipFill>
        <p:spPr>
          <a:xfrm>
            <a:off x="3988376" y="3328553"/>
            <a:ext cx="5155624" cy="256309"/>
          </a:xfrm>
          <a:prstGeom prst="rect">
            <a:avLst/>
          </a:prstGeom>
        </p:spPr>
      </p:pic>
    </p:spTree>
    <p:extLst>
      <p:ext uri="{BB962C8B-B14F-4D97-AF65-F5344CB8AC3E}">
        <p14:creationId xmlns:p14="http://schemas.microsoft.com/office/powerpoint/2010/main" val="1961744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histogram&#10;&#10;Description automatically generated">
            <a:extLst>
              <a:ext uri="{FF2B5EF4-FFF2-40B4-BE49-F238E27FC236}">
                <a16:creationId xmlns:a16="http://schemas.microsoft.com/office/drawing/2014/main" id="{8D607A42-7AFE-4942-B99F-EE354637C11F}"/>
              </a:ext>
            </a:extLst>
          </p:cNvPr>
          <p:cNvPicPr>
            <a:picLocks noChangeAspect="1"/>
          </p:cNvPicPr>
          <p:nvPr/>
        </p:nvPicPr>
        <p:blipFill rotWithShape="1">
          <a:blip r:embed="rId2"/>
          <a:srcRect t="10254" b="15122"/>
          <a:stretch/>
        </p:blipFill>
        <p:spPr>
          <a:xfrm>
            <a:off x="3988376" y="981024"/>
            <a:ext cx="5155624" cy="3847285"/>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Seattle AMI Challenges</a:t>
            </a:r>
          </a:p>
        </p:txBody>
      </p:sp>
      <p:sp>
        <p:nvSpPr>
          <p:cNvPr id="8" name="Speech Bubble: Rectangle 35">
            <a:extLst>
              <a:ext uri="{FF2B5EF4-FFF2-40B4-BE49-F238E27FC236}">
                <a16:creationId xmlns:a16="http://schemas.microsoft.com/office/drawing/2014/main" id="{C99EB180-3FA2-4A2E-9ACD-FEABB18865DF}"/>
              </a:ext>
            </a:extLst>
          </p:cNvPr>
          <p:cNvSpPr/>
          <p:nvPr/>
        </p:nvSpPr>
        <p:spPr>
          <a:xfrm>
            <a:off x="914400" y="2424546"/>
            <a:ext cx="2651783" cy="1986400"/>
          </a:xfrm>
          <a:prstGeom prst="wedgeRectCallout">
            <a:avLst>
              <a:gd name="adj1" fmla="val 78773"/>
              <a:gd name="adj2" fmla="val 2155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The meters that remain on are in the larger-customer AMI system.</a:t>
            </a:r>
          </a:p>
          <a:p>
            <a:pPr algn="ctr"/>
            <a:endParaRPr lang="en-US"/>
          </a:p>
          <a:p>
            <a:pPr algn="ctr"/>
            <a:r>
              <a:rPr lang="en-US"/>
              <a:t>This skews the EUI toward those buildings (higher) during meter outages</a:t>
            </a:r>
          </a:p>
        </p:txBody>
      </p:sp>
      <p:sp>
        <p:nvSpPr>
          <p:cNvPr id="7" name="TextBox 6">
            <a:extLst>
              <a:ext uri="{FF2B5EF4-FFF2-40B4-BE49-F238E27FC236}">
                <a16:creationId xmlns:a16="http://schemas.microsoft.com/office/drawing/2014/main" id="{EA34A716-F3EF-444D-84B4-893041793212}"/>
              </a:ext>
            </a:extLst>
          </p:cNvPr>
          <p:cNvSpPr txBox="1"/>
          <p:nvPr/>
        </p:nvSpPr>
        <p:spPr>
          <a:xfrm>
            <a:off x="5950528" y="750937"/>
            <a:ext cx="2466109" cy="307777"/>
          </a:xfrm>
          <a:prstGeom prst="rect">
            <a:avLst/>
          </a:prstGeom>
          <a:noFill/>
        </p:spPr>
        <p:txBody>
          <a:bodyPr wrap="square" rtlCol="0">
            <a:spAutoFit/>
          </a:bodyPr>
          <a:lstStyle/>
          <a:p>
            <a:r>
              <a:rPr lang="en-US" sz="1400"/>
              <a:t>Warehouse (n=300)</a:t>
            </a:r>
          </a:p>
        </p:txBody>
      </p:sp>
    </p:spTree>
    <p:extLst>
      <p:ext uri="{BB962C8B-B14F-4D97-AF65-F5344CB8AC3E}">
        <p14:creationId xmlns:p14="http://schemas.microsoft.com/office/powerpoint/2010/main" val="3741393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histogram&#10;&#10;Description automatically generated">
            <a:extLst>
              <a:ext uri="{FF2B5EF4-FFF2-40B4-BE49-F238E27FC236}">
                <a16:creationId xmlns:a16="http://schemas.microsoft.com/office/drawing/2014/main" id="{8D607A42-7AFE-4942-B99F-EE354637C11F}"/>
              </a:ext>
            </a:extLst>
          </p:cNvPr>
          <p:cNvPicPr>
            <a:picLocks noChangeAspect="1"/>
          </p:cNvPicPr>
          <p:nvPr/>
        </p:nvPicPr>
        <p:blipFill rotWithShape="1">
          <a:blip r:embed="rId2"/>
          <a:srcRect t="10254" b="15122"/>
          <a:stretch/>
        </p:blipFill>
        <p:spPr>
          <a:xfrm>
            <a:off x="3988376" y="981024"/>
            <a:ext cx="5155624" cy="3847285"/>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Seattle AMI Solution</a:t>
            </a:r>
          </a:p>
        </p:txBody>
      </p:sp>
      <p:sp>
        <p:nvSpPr>
          <p:cNvPr id="7" name="TextBox 6">
            <a:extLst>
              <a:ext uri="{FF2B5EF4-FFF2-40B4-BE49-F238E27FC236}">
                <a16:creationId xmlns:a16="http://schemas.microsoft.com/office/drawing/2014/main" id="{EA34A716-F3EF-444D-84B4-893041793212}"/>
              </a:ext>
            </a:extLst>
          </p:cNvPr>
          <p:cNvSpPr txBox="1"/>
          <p:nvPr/>
        </p:nvSpPr>
        <p:spPr>
          <a:xfrm>
            <a:off x="5950528" y="750937"/>
            <a:ext cx="2466109" cy="307777"/>
          </a:xfrm>
          <a:prstGeom prst="rect">
            <a:avLst/>
          </a:prstGeom>
          <a:noFill/>
        </p:spPr>
        <p:txBody>
          <a:bodyPr wrap="square" rtlCol="0">
            <a:spAutoFit/>
          </a:bodyPr>
          <a:lstStyle/>
          <a:p>
            <a:r>
              <a:rPr lang="en-US" sz="1400"/>
              <a:t>Warehouse (n=300)</a:t>
            </a:r>
          </a:p>
        </p:txBody>
      </p:sp>
      <p:sp>
        <p:nvSpPr>
          <p:cNvPr id="3" name="Rectangle 2">
            <a:extLst>
              <a:ext uri="{FF2B5EF4-FFF2-40B4-BE49-F238E27FC236}">
                <a16:creationId xmlns:a16="http://schemas.microsoft.com/office/drawing/2014/main" id="{B2401FFB-B81A-4995-AD9A-9EC70A7B3BE9}"/>
              </a:ext>
            </a:extLst>
          </p:cNvPr>
          <p:cNvSpPr/>
          <p:nvPr/>
        </p:nvSpPr>
        <p:spPr>
          <a:xfrm>
            <a:off x="4662055" y="1058714"/>
            <a:ext cx="734290" cy="3513287"/>
          </a:xfrm>
          <a:prstGeom prst="rect">
            <a:avLst/>
          </a:prstGeom>
          <a:solidFill>
            <a:schemeClr val="tx1">
              <a:lumMod val="20000"/>
              <a:lumOff val="8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F2D47B-B737-4DC6-977A-C65D2ED7CBC0}"/>
              </a:ext>
            </a:extLst>
          </p:cNvPr>
          <p:cNvSpPr/>
          <p:nvPr/>
        </p:nvSpPr>
        <p:spPr>
          <a:xfrm>
            <a:off x="5810255" y="1058714"/>
            <a:ext cx="59566" cy="3513287"/>
          </a:xfrm>
          <a:prstGeom prst="rect">
            <a:avLst/>
          </a:prstGeom>
          <a:solidFill>
            <a:schemeClr val="tx1">
              <a:lumMod val="20000"/>
              <a:lumOff val="8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B68648D-A6B7-4B28-8998-1AE5FE42B77C}"/>
              </a:ext>
            </a:extLst>
          </p:cNvPr>
          <p:cNvSpPr/>
          <p:nvPr/>
        </p:nvSpPr>
        <p:spPr>
          <a:xfrm>
            <a:off x="6070024" y="1058714"/>
            <a:ext cx="252067" cy="3513287"/>
          </a:xfrm>
          <a:prstGeom prst="rect">
            <a:avLst/>
          </a:prstGeom>
          <a:solidFill>
            <a:schemeClr val="tx1">
              <a:lumMod val="20000"/>
              <a:lumOff val="8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B003E1-3041-4D42-98AD-CC59B6FE12EB}"/>
              </a:ext>
            </a:extLst>
          </p:cNvPr>
          <p:cNvSpPr/>
          <p:nvPr/>
        </p:nvSpPr>
        <p:spPr>
          <a:xfrm>
            <a:off x="7275760" y="1058713"/>
            <a:ext cx="126034" cy="3513287"/>
          </a:xfrm>
          <a:prstGeom prst="rect">
            <a:avLst/>
          </a:prstGeom>
          <a:solidFill>
            <a:schemeClr val="tx1">
              <a:lumMod val="20000"/>
              <a:lumOff val="8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1D8E2C5-A664-48AA-B25C-92262D043D77}"/>
              </a:ext>
            </a:extLst>
          </p:cNvPr>
          <p:cNvSpPr/>
          <p:nvPr/>
        </p:nvSpPr>
        <p:spPr>
          <a:xfrm>
            <a:off x="7768956" y="1058713"/>
            <a:ext cx="126034" cy="3513287"/>
          </a:xfrm>
          <a:prstGeom prst="rect">
            <a:avLst/>
          </a:prstGeom>
          <a:solidFill>
            <a:schemeClr val="tx1">
              <a:lumMod val="20000"/>
              <a:lumOff val="8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6474370-399E-4B37-9AA9-1BF590A94DB5}"/>
              </a:ext>
            </a:extLst>
          </p:cNvPr>
          <p:cNvSpPr/>
          <p:nvPr/>
        </p:nvSpPr>
        <p:spPr>
          <a:xfrm>
            <a:off x="8069620" y="1058712"/>
            <a:ext cx="126034" cy="3513287"/>
          </a:xfrm>
          <a:prstGeom prst="rect">
            <a:avLst/>
          </a:prstGeom>
          <a:solidFill>
            <a:schemeClr val="tx1">
              <a:lumMod val="20000"/>
              <a:lumOff val="8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97FC2B-CAC8-4CE3-B421-0DAD6D2E11BF}"/>
              </a:ext>
            </a:extLst>
          </p:cNvPr>
          <p:cNvSpPr/>
          <p:nvPr/>
        </p:nvSpPr>
        <p:spPr>
          <a:xfrm>
            <a:off x="8393461" y="1058711"/>
            <a:ext cx="126034" cy="3513287"/>
          </a:xfrm>
          <a:prstGeom prst="rect">
            <a:avLst/>
          </a:prstGeom>
          <a:solidFill>
            <a:schemeClr val="tx1">
              <a:lumMod val="20000"/>
              <a:lumOff val="8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BBAC721-52D9-4D80-A54E-C640972E4043}"/>
              </a:ext>
            </a:extLst>
          </p:cNvPr>
          <p:cNvSpPr/>
          <p:nvPr/>
        </p:nvSpPr>
        <p:spPr>
          <a:xfrm>
            <a:off x="7038113" y="1058710"/>
            <a:ext cx="126034" cy="3513287"/>
          </a:xfrm>
          <a:prstGeom prst="rect">
            <a:avLst/>
          </a:prstGeom>
          <a:solidFill>
            <a:schemeClr val="tx1">
              <a:lumMod val="20000"/>
              <a:lumOff val="8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peech Bubble: Rectangle 35">
            <a:extLst>
              <a:ext uri="{FF2B5EF4-FFF2-40B4-BE49-F238E27FC236}">
                <a16:creationId xmlns:a16="http://schemas.microsoft.com/office/drawing/2014/main" id="{0BBE34CF-26B7-423D-A443-6707C87ACA14}"/>
              </a:ext>
            </a:extLst>
          </p:cNvPr>
          <p:cNvSpPr/>
          <p:nvPr/>
        </p:nvSpPr>
        <p:spPr>
          <a:xfrm>
            <a:off x="1056603" y="1058710"/>
            <a:ext cx="2651783" cy="1072523"/>
          </a:xfrm>
          <a:prstGeom prst="wedgeRectCallout">
            <a:avLst>
              <a:gd name="adj1" fmla="val 78773"/>
              <a:gd name="adj2" fmla="val 2155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For calibration, drop data from timesteps where </a:t>
            </a:r>
          </a:p>
          <a:p>
            <a:pPr algn="ctr"/>
            <a:r>
              <a:rPr lang="en-US"/>
              <a:t> # buildings &lt; 30% </a:t>
            </a:r>
          </a:p>
        </p:txBody>
      </p:sp>
    </p:spTree>
    <p:extLst>
      <p:ext uri="{BB962C8B-B14F-4D97-AF65-F5344CB8AC3E}">
        <p14:creationId xmlns:p14="http://schemas.microsoft.com/office/powerpoint/2010/main" val="768519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histogram&#10;&#10;Description automatically generated">
            <a:extLst>
              <a:ext uri="{FF2B5EF4-FFF2-40B4-BE49-F238E27FC236}">
                <a16:creationId xmlns:a16="http://schemas.microsoft.com/office/drawing/2014/main" id="{4F82F429-DAF8-4F45-8A69-54C46954B6D0}"/>
              </a:ext>
            </a:extLst>
          </p:cNvPr>
          <p:cNvPicPr>
            <a:picLocks noChangeAspect="1"/>
          </p:cNvPicPr>
          <p:nvPr/>
        </p:nvPicPr>
        <p:blipFill rotWithShape="1">
          <a:blip r:embed="rId3"/>
          <a:srcRect t="58197" b="15122"/>
          <a:stretch/>
        </p:blipFill>
        <p:spPr>
          <a:xfrm>
            <a:off x="0" y="1922994"/>
            <a:ext cx="9144000" cy="2439681"/>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Seattle AMI Solution (Implemented)</a:t>
            </a:r>
          </a:p>
        </p:txBody>
      </p:sp>
      <p:sp>
        <p:nvSpPr>
          <p:cNvPr id="12" name="TextBox 11">
            <a:extLst>
              <a:ext uri="{FF2B5EF4-FFF2-40B4-BE49-F238E27FC236}">
                <a16:creationId xmlns:a16="http://schemas.microsoft.com/office/drawing/2014/main" id="{92CCBD35-48C4-4D63-94E1-D2346B478977}"/>
              </a:ext>
            </a:extLst>
          </p:cNvPr>
          <p:cNvSpPr txBox="1"/>
          <p:nvPr/>
        </p:nvSpPr>
        <p:spPr>
          <a:xfrm>
            <a:off x="453571" y="882671"/>
            <a:ext cx="8236857" cy="830997"/>
          </a:xfrm>
          <a:prstGeom prst="rect">
            <a:avLst/>
          </a:prstGeom>
          <a:noFill/>
        </p:spPr>
        <p:txBody>
          <a:bodyPr wrap="square" rtlCol="0">
            <a:spAutoFit/>
          </a:bodyPr>
          <a:lstStyle/>
          <a:p>
            <a:pPr marL="285750" indent="-285750">
              <a:buFont typeface="Arial" panose="020B0604020202020204" pitchFamily="34" charset="0"/>
              <a:buChar char="•"/>
            </a:pPr>
            <a:r>
              <a:rPr lang="en-US" sz="1600"/>
              <a:t>For calibration, drop data from timesteps where # buildings &lt; 30% </a:t>
            </a:r>
          </a:p>
          <a:p>
            <a:pPr marL="285750" indent="-285750">
              <a:buFont typeface="Arial" panose="020B0604020202020204" pitchFamily="34" charset="0"/>
              <a:buChar char="•"/>
            </a:pPr>
            <a:r>
              <a:rPr lang="en-US" sz="1600"/>
              <a:t>Not all building type have same outage periods</a:t>
            </a:r>
          </a:p>
          <a:p>
            <a:pPr marL="285750" indent="-285750">
              <a:buFont typeface="Arial" panose="020B0604020202020204" pitchFamily="34" charset="0"/>
              <a:buChar char="•"/>
            </a:pPr>
            <a:r>
              <a:rPr lang="en-US" sz="1600"/>
              <a:t>Not all building types show as noticeable EUI bias during outage periods</a:t>
            </a:r>
          </a:p>
        </p:txBody>
      </p:sp>
      <p:sp>
        <p:nvSpPr>
          <p:cNvPr id="13" name="Speech Bubble: Rectangle 35">
            <a:extLst>
              <a:ext uri="{FF2B5EF4-FFF2-40B4-BE49-F238E27FC236}">
                <a16:creationId xmlns:a16="http://schemas.microsoft.com/office/drawing/2014/main" id="{D85E03BC-D99B-4E9F-8D4A-9F57099BD477}"/>
              </a:ext>
            </a:extLst>
          </p:cNvPr>
          <p:cNvSpPr/>
          <p:nvPr/>
        </p:nvSpPr>
        <p:spPr>
          <a:xfrm>
            <a:off x="4744104" y="4572001"/>
            <a:ext cx="2622898" cy="455482"/>
          </a:xfrm>
          <a:prstGeom prst="wedgeRectCallout">
            <a:avLst>
              <a:gd name="adj1" fmla="val -22978"/>
              <a:gd name="adj2" fmla="val -17801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t>In practice, filters are narrow and cover the outage periods exactly</a:t>
            </a:r>
          </a:p>
        </p:txBody>
      </p:sp>
      <p:sp>
        <p:nvSpPr>
          <p:cNvPr id="10" name="TextBox 9">
            <a:extLst>
              <a:ext uri="{FF2B5EF4-FFF2-40B4-BE49-F238E27FC236}">
                <a16:creationId xmlns:a16="http://schemas.microsoft.com/office/drawing/2014/main" id="{3F073F14-253B-445B-BFB3-205AE948FCFE}"/>
              </a:ext>
            </a:extLst>
          </p:cNvPr>
          <p:cNvSpPr txBox="1"/>
          <p:nvPr/>
        </p:nvSpPr>
        <p:spPr>
          <a:xfrm>
            <a:off x="3747988" y="1778636"/>
            <a:ext cx="3305171" cy="307777"/>
          </a:xfrm>
          <a:prstGeom prst="rect">
            <a:avLst/>
          </a:prstGeom>
          <a:noFill/>
        </p:spPr>
        <p:txBody>
          <a:bodyPr wrap="square" rtlCol="0">
            <a:spAutoFit/>
          </a:bodyPr>
          <a:lstStyle/>
          <a:p>
            <a:r>
              <a:rPr lang="en-US" sz="1400"/>
              <a:t>Warehouse (n=300)</a:t>
            </a:r>
          </a:p>
        </p:txBody>
      </p:sp>
      <p:sp>
        <p:nvSpPr>
          <p:cNvPr id="16" name="Rectangle 15">
            <a:extLst>
              <a:ext uri="{FF2B5EF4-FFF2-40B4-BE49-F238E27FC236}">
                <a16:creationId xmlns:a16="http://schemas.microsoft.com/office/drawing/2014/main" id="{A352B380-717E-45BB-A841-6B079CB624B1}"/>
              </a:ext>
            </a:extLst>
          </p:cNvPr>
          <p:cNvSpPr/>
          <p:nvPr/>
        </p:nvSpPr>
        <p:spPr>
          <a:xfrm>
            <a:off x="1203196" y="2086896"/>
            <a:ext cx="1341596" cy="1829496"/>
          </a:xfrm>
          <a:prstGeom prst="rect">
            <a:avLst/>
          </a:prstGeom>
          <a:solidFill>
            <a:schemeClr val="tx1">
              <a:lumMod val="20000"/>
              <a:lumOff val="8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472BC1E-AD07-4352-AD3C-95852211FE1A}"/>
              </a:ext>
            </a:extLst>
          </p:cNvPr>
          <p:cNvSpPr/>
          <p:nvPr/>
        </p:nvSpPr>
        <p:spPr>
          <a:xfrm>
            <a:off x="3230403" y="2086896"/>
            <a:ext cx="246042" cy="1829496"/>
          </a:xfrm>
          <a:prstGeom prst="rect">
            <a:avLst/>
          </a:prstGeom>
          <a:solidFill>
            <a:schemeClr val="tx1">
              <a:lumMod val="20000"/>
              <a:lumOff val="8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C2F52B9-5499-4F93-BB05-E7E90F1EF0E4}"/>
              </a:ext>
            </a:extLst>
          </p:cNvPr>
          <p:cNvSpPr/>
          <p:nvPr/>
        </p:nvSpPr>
        <p:spPr>
          <a:xfrm>
            <a:off x="3624966" y="2086896"/>
            <a:ext cx="537089" cy="1829496"/>
          </a:xfrm>
          <a:prstGeom prst="rect">
            <a:avLst/>
          </a:prstGeom>
          <a:solidFill>
            <a:schemeClr val="tx1">
              <a:lumMod val="20000"/>
              <a:lumOff val="8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DF64F59-BCE3-4A92-901D-D7F15098579B}"/>
              </a:ext>
            </a:extLst>
          </p:cNvPr>
          <p:cNvSpPr/>
          <p:nvPr/>
        </p:nvSpPr>
        <p:spPr>
          <a:xfrm>
            <a:off x="5357004" y="2086896"/>
            <a:ext cx="241539" cy="1829496"/>
          </a:xfrm>
          <a:prstGeom prst="rect">
            <a:avLst/>
          </a:prstGeom>
          <a:solidFill>
            <a:schemeClr val="tx1">
              <a:lumMod val="20000"/>
              <a:lumOff val="8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88247DF-B77B-4223-A9B3-9A495DA939F4}"/>
              </a:ext>
            </a:extLst>
          </p:cNvPr>
          <p:cNvSpPr/>
          <p:nvPr/>
        </p:nvSpPr>
        <p:spPr>
          <a:xfrm>
            <a:off x="5814014" y="2078270"/>
            <a:ext cx="241539" cy="1829496"/>
          </a:xfrm>
          <a:prstGeom prst="rect">
            <a:avLst/>
          </a:prstGeom>
          <a:solidFill>
            <a:schemeClr val="tx1">
              <a:lumMod val="20000"/>
              <a:lumOff val="8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0E36D05-4894-4FDE-8FDD-6AD83892B99E}"/>
              </a:ext>
            </a:extLst>
          </p:cNvPr>
          <p:cNvSpPr/>
          <p:nvPr/>
        </p:nvSpPr>
        <p:spPr>
          <a:xfrm>
            <a:off x="6745667" y="2078270"/>
            <a:ext cx="241539" cy="1829496"/>
          </a:xfrm>
          <a:prstGeom prst="rect">
            <a:avLst/>
          </a:prstGeom>
          <a:solidFill>
            <a:schemeClr val="tx1">
              <a:lumMod val="20000"/>
              <a:lumOff val="8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282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97EA-396A-504A-BCAE-90B2FC32EF86}"/>
              </a:ext>
            </a:extLst>
          </p:cNvPr>
          <p:cNvSpPr>
            <a:spLocks noGrp="1"/>
          </p:cNvSpPr>
          <p:nvPr>
            <p:ph type="title"/>
          </p:nvPr>
        </p:nvSpPr>
        <p:spPr/>
        <p:txBody>
          <a:bodyPr/>
          <a:lstStyle/>
          <a:p>
            <a:pPr algn="l"/>
            <a:r>
              <a:rPr lang="en-US" dirty="0"/>
              <a:t>Today’s agenda</a:t>
            </a:r>
          </a:p>
        </p:txBody>
      </p:sp>
      <p:graphicFrame>
        <p:nvGraphicFramePr>
          <p:cNvPr id="6" name="Table 5">
            <a:extLst>
              <a:ext uri="{FF2B5EF4-FFF2-40B4-BE49-F238E27FC236}">
                <a16:creationId xmlns:a16="http://schemas.microsoft.com/office/drawing/2014/main" id="{70180052-C520-A04F-84A0-F4C20AA09722}"/>
              </a:ext>
            </a:extLst>
          </p:cNvPr>
          <p:cNvGraphicFramePr>
            <a:graphicFrameLocks noGrp="1"/>
          </p:cNvGraphicFramePr>
          <p:nvPr>
            <p:extLst>
              <p:ext uri="{D42A27DB-BD31-4B8C-83A1-F6EECF244321}">
                <p14:modId xmlns:p14="http://schemas.microsoft.com/office/powerpoint/2010/main" val="481479574"/>
              </p:ext>
            </p:extLst>
          </p:nvPr>
        </p:nvGraphicFramePr>
        <p:xfrm>
          <a:off x="457204" y="912122"/>
          <a:ext cx="8236857" cy="4001868"/>
        </p:xfrm>
        <a:graphic>
          <a:graphicData uri="http://schemas.openxmlformats.org/drawingml/2006/table">
            <a:tbl>
              <a:tblPr/>
              <a:tblGrid>
                <a:gridCol w="5882624">
                  <a:extLst>
                    <a:ext uri="{9D8B030D-6E8A-4147-A177-3AD203B41FA5}">
                      <a16:colId xmlns:a16="http://schemas.microsoft.com/office/drawing/2014/main" val="3291738658"/>
                    </a:ext>
                  </a:extLst>
                </a:gridCol>
                <a:gridCol w="2354233">
                  <a:extLst>
                    <a:ext uri="{9D8B030D-6E8A-4147-A177-3AD203B41FA5}">
                      <a16:colId xmlns:a16="http://schemas.microsoft.com/office/drawing/2014/main" val="3519353893"/>
                    </a:ext>
                  </a:extLst>
                </a:gridCol>
              </a:tblGrid>
              <a:tr h="222250">
                <a:tc>
                  <a:txBody>
                    <a:bodyPr/>
                    <a:lstStyle/>
                    <a:p>
                      <a:pPr marL="114300" algn="l" rtl="0" fontAlgn="b">
                        <a:spcBef>
                          <a:spcPts val="0"/>
                        </a:spcBef>
                        <a:spcAft>
                          <a:spcPts val="0"/>
                        </a:spcAft>
                      </a:pPr>
                      <a:endParaRPr lang="en-US" sz="1300" dirty="0">
                        <a:effectLst/>
                        <a:latin typeface="Arial" panose="020B0604020202020204" pitchFamily="34" charset="0"/>
                        <a:cs typeface="Arial" panose="020B0604020202020204" pitchFamily="34" charset="0"/>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lvl="0" algn="ctr" rtl="0" fontAlgn="b">
                        <a:spcBef>
                          <a:spcPts val="0"/>
                        </a:spcBef>
                        <a:spcAft>
                          <a:spcPts val="0"/>
                        </a:spcAft>
                      </a:pPr>
                      <a:r>
                        <a:rPr lang="en-US" sz="1300" dirty="0">
                          <a:effectLst/>
                          <a:latin typeface="Arial" panose="020B0604020202020204" pitchFamily="34" charset="0"/>
                          <a:cs typeface="Arial" panose="020B0604020202020204" pitchFamily="34" charset="0"/>
                        </a:rPr>
                        <a:t>Mountain Time</a:t>
                      </a: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379092927"/>
                  </a:ext>
                </a:extLst>
              </a:tr>
              <a:tr h="358354">
                <a:tc>
                  <a:txBody>
                    <a:bodyPr/>
                    <a:lstStyle/>
                    <a:p>
                      <a:pPr marL="114300" algn="l" rtl="0" fontAlgn="b">
                        <a:spcBef>
                          <a:spcPts val="0"/>
                        </a:spcBef>
                        <a:spcAft>
                          <a:spcPts val="0"/>
                        </a:spcAft>
                      </a:pPr>
                      <a:r>
                        <a:rPr lang="en-US" sz="1300" b="0" i="0" u="none" strike="noStrike" dirty="0">
                          <a:solidFill>
                            <a:srgbClr val="000000"/>
                          </a:solidFill>
                          <a:effectLst/>
                          <a:latin typeface="Arial" panose="020B0604020202020204" pitchFamily="34" charset="0"/>
                          <a:cs typeface="Arial" panose="020B0604020202020204" pitchFamily="34" charset="0"/>
                        </a:rPr>
                        <a:t>Welcome</a:t>
                      </a:r>
                      <a:endParaRPr lang="en-US" sz="1300" dirty="0">
                        <a:effectLst/>
                        <a:latin typeface="Arial" panose="020B0604020202020204" pitchFamily="34" charset="0"/>
                        <a:cs typeface="Arial" panose="020B0604020202020204" pitchFamily="34" charset="0"/>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lvl="0" algn="ctr" rtl="0" fontAlgn="b">
                        <a:spcBef>
                          <a:spcPts val="0"/>
                        </a:spcBef>
                        <a:spcAft>
                          <a:spcPts val="0"/>
                        </a:spcAft>
                      </a:pPr>
                      <a:r>
                        <a:rPr lang="en-US" sz="1300" b="0" i="0" u="none" strike="noStrike" dirty="0">
                          <a:solidFill>
                            <a:srgbClr val="000000"/>
                          </a:solidFill>
                          <a:effectLst/>
                          <a:latin typeface="Arial" panose="020B0604020202020204" pitchFamily="34" charset="0"/>
                          <a:cs typeface="Arial" panose="020B0604020202020204" pitchFamily="34" charset="0"/>
                        </a:rPr>
                        <a:t>10:00 - 10:05</a:t>
                      </a:r>
                      <a:endParaRPr lang="en-US" sz="1300" dirty="0">
                        <a:effectLst/>
                        <a:latin typeface="Arial" panose="020B0604020202020204" pitchFamily="34" charset="0"/>
                        <a:cs typeface="Arial" panose="020B0604020202020204" pitchFamily="34" charset="0"/>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98196088"/>
                  </a:ext>
                </a:extLst>
              </a:tr>
              <a:tr h="417837">
                <a:tc>
                  <a:txBody>
                    <a:bodyPr/>
                    <a:lstStyle/>
                    <a:p>
                      <a:pPr marL="114300" algn="l" rtl="0" fontAlgn="b">
                        <a:spcBef>
                          <a:spcPts val="0"/>
                        </a:spcBef>
                        <a:spcAft>
                          <a:spcPts val="0"/>
                        </a:spcAft>
                      </a:pPr>
                      <a:r>
                        <a:rPr lang="en-US" sz="1300" b="0" i="0" u="none" strike="noStrike" dirty="0">
                          <a:solidFill>
                            <a:srgbClr val="000000"/>
                          </a:solidFill>
                          <a:effectLst/>
                          <a:latin typeface="Arial" panose="020B0604020202020204" pitchFamily="34" charset="0"/>
                        </a:rPr>
                        <a:t>Data publication plan overview</a:t>
                      </a:r>
                      <a:endParaRPr lang="en-US" sz="1300" dirty="0">
                        <a:effectLst/>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spcBef>
                          <a:spcPts val="0"/>
                        </a:spcBef>
                        <a:spcAft>
                          <a:spcPts val="0"/>
                        </a:spcAft>
                      </a:pPr>
                      <a:r>
                        <a:rPr lang="en-US" sz="1300" b="0" i="0" u="none" strike="noStrike" dirty="0">
                          <a:solidFill>
                            <a:srgbClr val="000000"/>
                          </a:solidFill>
                          <a:effectLst/>
                          <a:latin typeface="Arial" panose="020B0604020202020204" pitchFamily="34" charset="0"/>
                        </a:rPr>
                        <a:t>10:05 - 10:25</a:t>
                      </a:r>
                      <a:endParaRPr lang="en-US" sz="1300" dirty="0">
                        <a:effectLst/>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4950548"/>
                  </a:ext>
                </a:extLst>
              </a:tr>
              <a:tr h="670693">
                <a:tc>
                  <a:txBody>
                    <a:bodyPr/>
                    <a:lstStyle/>
                    <a:p>
                      <a:pPr marL="114300" algn="l" rtl="0" fontAlgn="b">
                        <a:spcBef>
                          <a:spcPts val="0"/>
                        </a:spcBef>
                        <a:spcAft>
                          <a:spcPts val="0"/>
                        </a:spcAft>
                      </a:pPr>
                      <a:r>
                        <a:rPr lang="en-US" sz="1300" b="0" i="0" u="none" strike="noStrike" dirty="0">
                          <a:solidFill>
                            <a:srgbClr val="000000"/>
                          </a:solidFill>
                          <a:effectLst/>
                          <a:latin typeface="Arial" panose="020B0604020202020204" pitchFamily="34" charset="0"/>
                        </a:rPr>
                        <a:t>Commercial calibration update</a:t>
                      </a:r>
                      <a:endParaRPr lang="en-US" sz="1300" dirty="0">
                        <a:effectLst/>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spcBef>
                          <a:spcPts val="0"/>
                        </a:spcBef>
                        <a:spcAft>
                          <a:spcPts val="0"/>
                        </a:spcAft>
                      </a:pPr>
                      <a:r>
                        <a:rPr lang="en-US" sz="1300" b="0" i="0" u="none" strike="noStrike" dirty="0">
                          <a:solidFill>
                            <a:srgbClr val="000000"/>
                          </a:solidFill>
                          <a:effectLst/>
                          <a:latin typeface="Arial" panose="020B0604020202020204" pitchFamily="34" charset="0"/>
                        </a:rPr>
                        <a:t>10:25 - 11:10</a:t>
                      </a:r>
                      <a:endParaRPr lang="en-US" sz="1300" dirty="0">
                        <a:effectLst/>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15952220"/>
                  </a:ext>
                </a:extLst>
              </a:tr>
              <a:tr h="603250">
                <a:tc>
                  <a:txBody>
                    <a:bodyPr/>
                    <a:lstStyle/>
                    <a:p>
                      <a:pPr marL="114300" algn="l" rtl="0" fontAlgn="b">
                        <a:spcBef>
                          <a:spcPts val="0"/>
                        </a:spcBef>
                        <a:spcAft>
                          <a:spcPts val="0"/>
                        </a:spcAft>
                      </a:pPr>
                      <a:r>
                        <a:rPr lang="en-US" sz="1300" b="0" i="0" u="none" strike="noStrike" dirty="0">
                          <a:solidFill>
                            <a:srgbClr val="000000"/>
                          </a:solidFill>
                          <a:effectLst/>
                          <a:latin typeface="Arial" panose="020B0604020202020204" pitchFamily="34" charset="0"/>
                        </a:rPr>
                        <a:t>Breakout Room 1: Deep dive on commercial calibration </a:t>
                      </a:r>
                    </a:p>
                    <a:p>
                      <a:pPr marL="114300" algn="l" rtl="0" fontAlgn="b">
                        <a:spcBef>
                          <a:spcPts val="0"/>
                        </a:spcBef>
                        <a:spcAft>
                          <a:spcPts val="0"/>
                        </a:spcAft>
                      </a:pPr>
                      <a:r>
                        <a:rPr lang="en-US" sz="1300" b="0" i="0" u="none" strike="noStrike" dirty="0">
                          <a:solidFill>
                            <a:srgbClr val="000000"/>
                          </a:solidFill>
                          <a:effectLst/>
                          <a:latin typeface="Arial" panose="020B0604020202020204" pitchFamily="34" charset="0"/>
                        </a:rPr>
                        <a:t>Breakout Room 2: Electric vehicle infrastructure projection and charging load profile tool</a:t>
                      </a:r>
                      <a:endParaRPr lang="en-US" sz="1300" dirty="0">
                        <a:effectLst/>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spcBef>
                          <a:spcPts val="0"/>
                        </a:spcBef>
                        <a:spcAft>
                          <a:spcPts val="0"/>
                        </a:spcAft>
                      </a:pPr>
                      <a:r>
                        <a:rPr lang="en-US" sz="1300" b="0" i="0" u="none" strike="noStrike" dirty="0">
                          <a:solidFill>
                            <a:srgbClr val="000000"/>
                          </a:solidFill>
                          <a:effectLst/>
                          <a:latin typeface="Arial" panose="020B0604020202020204" pitchFamily="34" charset="0"/>
                        </a:rPr>
                        <a:t>11:10 - 11:50</a:t>
                      </a:r>
                      <a:endParaRPr lang="en-US" sz="1300" dirty="0">
                        <a:effectLst/>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61748155"/>
                  </a:ext>
                </a:extLst>
              </a:tr>
              <a:tr h="974955">
                <a:tc>
                  <a:txBody>
                    <a:bodyPr/>
                    <a:lstStyle/>
                    <a:p>
                      <a:pPr marL="114300" algn="l" rtl="0" fontAlgn="b">
                        <a:spcBef>
                          <a:spcPts val="0"/>
                        </a:spcBef>
                        <a:spcAft>
                          <a:spcPts val="0"/>
                        </a:spcAft>
                      </a:pPr>
                      <a:r>
                        <a:rPr lang="en-US" sz="1300" b="0" i="0" u="none" strike="noStrike" dirty="0">
                          <a:solidFill>
                            <a:srgbClr val="000000"/>
                          </a:solidFill>
                          <a:effectLst/>
                          <a:latin typeface="Arial" panose="020B0604020202020204" pitchFamily="34" charset="0"/>
                        </a:rPr>
                        <a:t>Plenary 3 - What’s next</a:t>
                      </a:r>
                      <a:endParaRPr lang="en-US" sz="1300" dirty="0">
                        <a:effectLst/>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spcBef>
                          <a:spcPts val="0"/>
                        </a:spcBef>
                        <a:spcAft>
                          <a:spcPts val="0"/>
                        </a:spcAft>
                      </a:pPr>
                      <a:r>
                        <a:rPr lang="en-US" sz="1300" b="0" i="0" u="none" strike="noStrike" dirty="0">
                          <a:solidFill>
                            <a:srgbClr val="000000"/>
                          </a:solidFill>
                          <a:effectLst/>
                          <a:latin typeface="Arial" panose="020B0604020202020204" pitchFamily="34" charset="0"/>
                        </a:rPr>
                        <a:t>11:50 - 12:25</a:t>
                      </a:r>
                      <a:endParaRPr lang="en-US" sz="1300" dirty="0">
                        <a:effectLst/>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83623408"/>
                  </a:ext>
                </a:extLst>
              </a:tr>
              <a:tr h="754529">
                <a:tc>
                  <a:txBody>
                    <a:bodyPr/>
                    <a:lstStyle/>
                    <a:p>
                      <a:pPr marL="114300" algn="l" rtl="0" fontAlgn="b">
                        <a:spcBef>
                          <a:spcPts val="0"/>
                        </a:spcBef>
                        <a:spcAft>
                          <a:spcPts val="0"/>
                        </a:spcAft>
                      </a:pPr>
                      <a:r>
                        <a:rPr lang="en-US" sz="1300" b="0" i="0" u="none" strike="noStrike" dirty="0">
                          <a:solidFill>
                            <a:srgbClr val="000000"/>
                          </a:solidFill>
                          <a:effectLst/>
                          <a:latin typeface="Arial" panose="020B0604020202020204" pitchFamily="34" charset="0"/>
                        </a:rPr>
                        <a:t>Wrap up</a:t>
                      </a:r>
                      <a:endParaRPr lang="en-US" sz="1300" dirty="0">
                        <a:effectLst/>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spcBef>
                          <a:spcPts val="0"/>
                        </a:spcBef>
                        <a:spcAft>
                          <a:spcPts val="0"/>
                        </a:spcAft>
                      </a:pPr>
                      <a:r>
                        <a:rPr lang="en-US" sz="1300" b="0" i="0" u="none" strike="noStrike" dirty="0">
                          <a:solidFill>
                            <a:srgbClr val="000000"/>
                          </a:solidFill>
                          <a:effectLst/>
                          <a:latin typeface="Arial" panose="020B0604020202020204" pitchFamily="34" charset="0"/>
                        </a:rPr>
                        <a:t>12:25 -12:30</a:t>
                      </a:r>
                      <a:endParaRPr lang="en-US" sz="1300" dirty="0">
                        <a:effectLst/>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88787323"/>
                  </a:ext>
                </a:extLst>
              </a:tr>
            </a:tbl>
          </a:graphicData>
        </a:graphic>
      </p:graphicFrame>
    </p:spTree>
    <p:extLst>
      <p:ext uri="{BB962C8B-B14F-4D97-AF65-F5344CB8AC3E}">
        <p14:creationId xmlns:p14="http://schemas.microsoft.com/office/powerpoint/2010/main" val="373279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p:txBody>
          <a:bodyPr/>
          <a:lstStyle/>
          <a:p>
            <a:r>
              <a:rPr lang="en-US">
                <a:cs typeface="Calibri"/>
              </a:rPr>
              <a:t>Calibration Strategy</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120059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p:txBody>
          <a:bodyPr/>
          <a:lstStyle/>
          <a:p>
            <a:r>
              <a:rPr lang="en-US"/>
              <a:t>Model Architecture</a:t>
            </a:r>
          </a:p>
        </p:txBody>
      </p:sp>
      <p:pic>
        <p:nvPicPr>
          <p:cNvPr id="8" name="Picture 7">
            <a:extLst>
              <a:ext uri="{FF2B5EF4-FFF2-40B4-BE49-F238E27FC236}">
                <a16:creationId xmlns:a16="http://schemas.microsoft.com/office/drawing/2014/main" id="{06CB19ED-C80C-42DC-81AB-415DEF7F70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7972" r="49346" b="55777"/>
          <a:stretch/>
        </p:blipFill>
        <p:spPr>
          <a:xfrm>
            <a:off x="2394753" y="1801270"/>
            <a:ext cx="1297677" cy="928706"/>
          </a:xfrm>
          <a:prstGeom prst="rect">
            <a:avLst/>
          </a:prstGeom>
          <a:solidFill>
            <a:schemeClr val="bg1"/>
          </a:solidFill>
        </p:spPr>
      </p:pic>
      <p:sp>
        <p:nvSpPr>
          <p:cNvPr id="9" name="TextBox 8">
            <a:extLst>
              <a:ext uri="{FF2B5EF4-FFF2-40B4-BE49-F238E27FC236}">
                <a16:creationId xmlns:a16="http://schemas.microsoft.com/office/drawing/2014/main" id="{C61CCDE3-3D27-4E60-B664-3A299FFF1BBA}"/>
              </a:ext>
            </a:extLst>
          </p:cNvPr>
          <p:cNvSpPr txBox="1"/>
          <p:nvPr/>
        </p:nvSpPr>
        <p:spPr>
          <a:xfrm>
            <a:off x="2146682" y="1399319"/>
            <a:ext cx="1719813" cy="415498"/>
          </a:xfrm>
          <a:prstGeom prst="rect">
            <a:avLst/>
          </a:prstGeom>
          <a:solidFill>
            <a:schemeClr val="bg1"/>
          </a:solidFill>
        </p:spPr>
        <p:txBody>
          <a:bodyPr wrap="square" rtlCol="0" anchor="t">
            <a:spAutoFit/>
          </a:bodyPr>
          <a:lstStyle/>
          <a:p>
            <a:pPr algn="ctr"/>
            <a:r>
              <a:rPr lang="en-US" sz="1050">
                <a:solidFill>
                  <a:srgbClr val="000000"/>
                </a:solidFill>
                <a:latin typeface="Franklin Gothic Book"/>
                <a:ea typeface="Roboto" panose="02000000000000000000" pitchFamily="2" charset="0"/>
              </a:rPr>
              <a:t>Building stock characteristics database</a:t>
            </a:r>
          </a:p>
        </p:txBody>
      </p:sp>
      <p:pic>
        <p:nvPicPr>
          <p:cNvPr id="19" name="Picture 18">
            <a:extLst>
              <a:ext uri="{FF2B5EF4-FFF2-40B4-BE49-F238E27FC236}">
                <a16:creationId xmlns:a16="http://schemas.microsoft.com/office/drawing/2014/main" id="{FE197EC3-1919-405B-A821-83DF471AA6D4}"/>
              </a:ext>
            </a:extLst>
          </p:cNvPr>
          <p:cNvPicPr>
            <a:picLocks noChangeAspect="1"/>
          </p:cNvPicPr>
          <p:nvPr/>
        </p:nvPicPr>
        <p:blipFill>
          <a:blip r:embed="rId4"/>
          <a:stretch>
            <a:fillRect/>
          </a:stretch>
        </p:blipFill>
        <p:spPr>
          <a:xfrm>
            <a:off x="3148759" y="2989571"/>
            <a:ext cx="950648" cy="950648"/>
          </a:xfrm>
          <a:prstGeom prst="rect">
            <a:avLst/>
          </a:prstGeom>
        </p:spPr>
      </p:pic>
      <p:pic>
        <p:nvPicPr>
          <p:cNvPr id="21" name="Picture 20">
            <a:extLst>
              <a:ext uri="{FF2B5EF4-FFF2-40B4-BE49-F238E27FC236}">
                <a16:creationId xmlns:a16="http://schemas.microsoft.com/office/drawing/2014/main" id="{BACC0511-32C1-40A8-97B3-56D663F27C36}"/>
              </a:ext>
            </a:extLst>
          </p:cNvPr>
          <p:cNvPicPr>
            <a:picLocks noChangeAspect="1"/>
          </p:cNvPicPr>
          <p:nvPr/>
        </p:nvPicPr>
        <p:blipFill>
          <a:blip r:embed="rId5"/>
          <a:stretch>
            <a:fillRect/>
          </a:stretch>
        </p:blipFill>
        <p:spPr>
          <a:xfrm>
            <a:off x="2035437" y="3828544"/>
            <a:ext cx="950648" cy="950648"/>
          </a:xfrm>
          <a:prstGeom prst="rect">
            <a:avLst/>
          </a:prstGeom>
        </p:spPr>
      </p:pic>
      <p:pic>
        <p:nvPicPr>
          <p:cNvPr id="24" name="Picture 23">
            <a:extLst>
              <a:ext uri="{FF2B5EF4-FFF2-40B4-BE49-F238E27FC236}">
                <a16:creationId xmlns:a16="http://schemas.microsoft.com/office/drawing/2014/main" id="{B4B60CC3-9B91-4F4B-996E-A08485E0AEA1}"/>
              </a:ext>
            </a:extLst>
          </p:cNvPr>
          <p:cNvPicPr>
            <a:picLocks noChangeAspect="1"/>
          </p:cNvPicPr>
          <p:nvPr/>
        </p:nvPicPr>
        <p:blipFill>
          <a:blip r:embed="rId6"/>
          <a:stretch>
            <a:fillRect/>
          </a:stretch>
        </p:blipFill>
        <p:spPr>
          <a:xfrm>
            <a:off x="3148759" y="3825503"/>
            <a:ext cx="950648" cy="950648"/>
          </a:xfrm>
          <a:prstGeom prst="rect">
            <a:avLst/>
          </a:prstGeom>
        </p:spPr>
      </p:pic>
      <p:pic>
        <p:nvPicPr>
          <p:cNvPr id="26" name="Picture 25">
            <a:extLst>
              <a:ext uri="{FF2B5EF4-FFF2-40B4-BE49-F238E27FC236}">
                <a16:creationId xmlns:a16="http://schemas.microsoft.com/office/drawing/2014/main" id="{63F75A87-8471-48E8-9DDB-DF8EA0CDF435}"/>
              </a:ext>
            </a:extLst>
          </p:cNvPr>
          <p:cNvPicPr>
            <a:picLocks noChangeAspect="1"/>
          </p:cNvPicPr>
          <p:nvPr/>
        </p:nvPicPr>
        <p:blipFill>
          <a:blip r:embed="rId7"/>
          <a:stretch>
            <a:fillRect/>
          </a:stretch>
        </p:blipFill>
        <p:spPr>
          <a:xfrm>
            <a:off x="2035437" y="2980976"/>
            <a:ext cx="950648" cy="950648"/>
          </a:xfrm>
          <a:prstGeom prst="rect">
            <a:avLst/>
          </a:prstGeom>
        </p:spPr>
      </p:pic>
      <p:sp>
        <p:nvSpPr>
          <p:cNvPr id="27" name="TextBox 26">
            <a:extLst>
              <a:ext uri="{FF2B5EF4-FFF2-40B4-BE49-F238E27FC236}">
                <a16:creationId xmlns:a16="http://schemas.microsoft.com/office/drawing/2014/main" id="{2F23EDD4-48DF-40EA-BD1A-34E2E89558E4}"/>
              </a:ext>
            </a:extLst>
          </p:cNvPr>
          <p:cNvSpPr txBox="1"/>
          <p:nvPr/>
        </p:nvSpPr>
        <p:spPr>
          <a:xfrm>
            <a:off x="1959709" y="3731884"/>
            <a:ext cx="11021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National</a:t>
            </a:r>
          </a:p>
        </p:txBody>
      </p:sp>
      <p:sp>
        <p:nvSpPr>
          <p:cNvPr id="28" name="TextBox 27">
            <a:extLst>
              <a:ext uri="{FF2B5EF4-FFF2-40B4-BE49-F238E27FC236}">
                <a16:creationId xmlns:a16="http://schemas.microsoft.com/office/drawing/2014/main" id="{7492B435-EF6A-47B1-B601-8BB9FD62FA98}"/>
              </a:ext>
            </a:extLst>
          </p:cNvPr>
          <p:cNvSpPr txBox="1"/>
          <p:nvPr/>
        </p:nvSpPr>
        <p:spPr>
          <a:xfrm>
            <a:off x="3073031" y="3720414"/>
            <a:ext cx="11021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Climate/Region</a:t>
            </a:r>
          </a:p>
        </p:txBody>
      </p:sp>
      <p:sp>
        <p:nvSpPr>
          <p:cNvPr id="29" name="TextBox 28">
            <a:extLst>
              <a:ext uri="{FF2B5EF4-FFF2-40B4-BE49-F238E27FC236}">
                <a16:creationId xmlns:a16="http://schemas.microsoft.com/office/drawing/2014/main" id="{5E2D9617-D494-4CDC-8853-6A0E377B4B33}"/>
              </a:ext>
            </a:extLst>
          </p:cNvPr>
          <p:cNvSpPr txBox="1"/>
          <p:nvPr/>
        </p:nvSpPr>
        <p:spPr>
          <a:xfrm>
            <a:off x="1883981" y="4591456"/>
            <a:ext cx="11021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State</a:t>
            </a:r>
          </a:p>
        </p:txBody>
      </p:sp>
      <p:sp>
        <p:nvSpPr>
          <p:cNvPr id="30" name="TextBox 29">
            <a:extLst>
              <a:ext uri="{FF2B5EF4-FFF2-40B4-BE49-F238E27FC236}">
                <a16:creationId xmlns:a16="http://schemas.microsoft.com/office/drawing/2014/main" id="{29129894-AF17-4533-A569-BA1D8D7E6705}"/>
              </a:ext>
            </a:extLst>
          </p:cNvPr>
          <p:cNvSpPr txBox="1"/>
          <p:nvPr/>
        </p:nvSpPr>
        <p:spPr>
          <a:xfrm>
            <a:off x="2931446" y="4608800"/>
            <a:ext cx="14750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County</a:t>
            </a:r>
          </a:p>
        </p:txBody>
      </p:sp>
      <p:sp>
        <p:nvSpPr>
          <p:cNvPr id="31" name="Right Brace 30">
            <a:extLst>
              <a:ext uri="{FF2B5EF4-FFF2-40B4-BE49-F238E27FC236}">
                <a16:creationId xmlns:a16="http://schemas.microsoft.com/office/drawing/2014/main" id="{8EE9F45B-B5E6-4A93-9083-DBE0395A7413}"/>
              </a:ext>
            </a:extLst>
          </p:cNvPr>
          <p:cNvSpPr/>
          <p:nvPr/>
        </p:nvSpPr>
        <p:spPr>
          <a:xfrm rot="16200000">
            <a:off x="2857093" y="1954301"/>
            <a:ext cx="364183" cy="178668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38" name="Picture 37">
            <a:extLst>
              <a:ext uri="{FF2B5EF4-FFF2-40B4-BE49-F238E27FC236}">
                <a16:creationId xmlns:a16="http://schemas.microsoft.com/office/drawing/2014/main" id="{71322D63-1795-4C8F-8700-38AC58F2F780}"/>
              </a:ext>
            </a:extLst>
          </p:cNvPr>
          <p:cNvPicPr>
            <a:picLocks noChangeAspect="1"/>
          </p:cNvPicPr>
          <p:nvPr/>
        </p:nvPicPr>
        <p:blipFill>
          <a:blip r:embed="rId8"/>
          <a:stretch>
            <a:fillRect/>
          </a:stretch>
        </p:blipFill>
        <p:spPr>
          <a:xfrm>
            <a:off x="5766934" y="1761816"/>
            <a:ext cx="759085" cy="807690"/>
          </a:xfrm>
          <a:prstGeom prst="rect">
            <a:avLst/>
          </a:prstGeom>
          <a:solidFill>
            <a:schemeClr val="bg1"/>
          </a:solidFill>
        </p:spPr>
      </p:pic>
      <p:sp>
        <p:nvSpPr>
          <p:cNvPr id="41" name="TextBox 40">
            <a:extLst>
              <a:ext uri="{FF2B5EF4-FFF2-40B4-BE49-F238E27FC236}">
                <a16:creationId xmlns:a16="http://schemas.microsoft.com/office/drawing/2014/main" id="{666379A6-4985-433F-827A-2EC3456784EF}"/>
              </a:ext>
            </a:extLst>
          </p:cNvPr>
          <p:cNvSpPr txBox="1"/>
          <p:nvPr/>
        </p:nvSpPr>
        <p:spPr>
          <a:xfrm>
            <a:off x="5281503" y="1405518"/>
            <a:ext cx="1628993"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Physics-based</a:t>
            </a:r>
          </a:p>
          <a:p>
            <a:pPr algn="ctr"/>
            <a:r>
              <a:rPr lang="en-US" sz="1050">
                <a:solidFill>
                  <a:srgbClr val="000000"/>
                </a:solidFill>
                <a:latin typeface="Franklin Gothic Book" panose="020B0503020102020204" pitchFamily="34" charset="0"/>
                <a:ea typeface="Roboto" panose="02000000000000000000" pitchFamily="2" charset="0"/>
              </a:rPr>
              <a:t>computer modeling</a:t>
            </a:r>
          </a:p>
        </p:txBody>
      </p:sp>
      <p:sp>
        <p:nvSpPr>
          <p:cNvPr id="44" name="Right Brace 43">
            <a:extLst>
              <a:ext uri="{FF2B5EF4-FFF2-40B4-BE49-F238E27FC236}">
                <a16:creationId xmlns:a16="http://schemas.microsoft.com/office/drawing/2014/main" id="{CFB52D24-075A-4D59-916C-E1D1615C6DC5}"/>
              </a:ext>
            </a:extLst>
          </p:cNvPr>
          <p:cNvSpPr/>
          <p:nvPr/>
        </p:nvSpPr>
        <p:spPr>
          <a:xfrm rot="16200000">
            <a:off x="5992755" y="1954300"/>
            <a:ext cx="364183" cy="178668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45" name="Picture 44">
            <a:extLst>
              <a:ext uri="{FF2B5EF4-FFF2-40B4-BE49-F238E27FC236}">
                <a16:creationId xmlns:a16="http://schemas.microsoft.com/office/drawing/2014/main" id="{4DB18091-C98D-4F3A-9D45-A10DFAD7F31B}"/>
              </a:ext>
            </a:extLst>
          </p:cNvPr>
          <p:cNvPicPr>
            <a:picLocks/>
          </p:cNvPicPr>
          <p:nvPr/>
        </p:nvPicPr>
        <p:blipFill>
          <a:blip r:embed="rId9"/>
          <a:stretch>
            <a:fillRect/>
          </a:stretch>
        </p:blipFill>
        <p:spPr>
          <a:xfrm>
            <a:off x="5016708" y="3121022"/>
            <a:ext cx="529590" cy="670556"/>
          </a:xfrm>
          <a:prstGeom prst="rect">
            <a:avLst/>
          </a:prstGeom>
        </p:spPr>
      </p:pic>
      <p:sp>
        <p:nvSpPr>
          <p:cNvPr id="49" name="TextBox 48">
            <a:extLst>
              <a:ext uri="{FF2B5EF4-FFF2-40B4-BE49-F238E27FC236}">
                <a16:creationId xmlns:a16="http://schemas.microsoft.com/office/drawing/2014/main" id="{B3735A4E-6727-43E6-B4EB-BCE005D30907}"/>
              </a:ext>
            </a:extLst>
          </p:cNvPr>
          <p:cNvSpPr txBox="1"/>
          <p:nvPr/>
        </p:nvSpPr>
        <p:spPr>
          <a:xfrm>
            <a:off x="4705353" y="3690392"/>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Modeling Algorithms</a:t>
            </a:r>
          </a:p>
        </p:txBody>
      </p:sp>
      <p:pic>
        <p:nvPicPr>
          <p:cNvPr id="51" name="Picture 50">
            <a:extLst>
              <a:ext uri="{FF2B5EF4-FFF2-40B4-BE49-F238E27FC236}">
                <a16:creationId xmlns:a16="http://schemas.microsoft.com/office/drawing/2014/main" id="{481A7B15-6E91-421C-9ADF-760B1F3942E1}"/>
              </a:ext>
            </a:extLst>
          </p:cNvPr>
          <p:cNvPicPr>
            <a:picLocks/>
          </p:cNvPicPr>
          <p:nvPr/>
        </p:nvPicPr>
        <p:blipFill>
          <a:blip r:embed="rId10"/>
          <a:stretch>
            <a:fillRect/>
          </a:stretch>
        </p:blipFill>
        <p:spPr>
          <a:xfrm>
            <a:off x="5784111" y="4065112"/>
            <a:ext cx="720085" cy="641194"/>
          </a:xfrm>
          <a:prstGeom prst="rect">
            <a:avLst/>
          </a:prstGeom>
        </p:spPr>
      </p:pic>
      <p:sp>
        <p:nvSpPr>
          <p:cNvPr id="52" name="TextBox 51">
            <a:extLst>
              <a:ext uri="{FF2B5EF4-FFF2-40B4-BE49-F238E27FC236}">
                <a16:creationId xmlns:a16="http://schemas.microsoft.com/office/drawing/2014/main" id="{5174B7AB-C00B-4A7D-869A-31E386754FA1}"/>
              </a:ext>
            </a:extLst>
          </p:cNvPr>
          <p:cNvSpPr txBox="1"/>
          <p:nvPr/>
        </p:nvSpPr>
        <p:spPr>
          <a:xfrm>
            <a:off x="5592530" y="4550234"/>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Component Properties</a:t>
            </a:r>
          </a:p>
        </p:txBody>
      </p:sp>
      <p:pic>
        <p:nvPicPr>
          <p:cNvPr id="53" name="Picture 52">
            <a:extLst>
              <a:ext uri="{FF2B5EF4-FFF2-40B4-BE49-F238E27FC236}">
                <a16:creationId xmlns:a16="http://schemas.microsoft.com/office/drawing/2014/main" id="{C7CA1B79-F02C-43B4-BFF9-F277161E3404}"/>
              </a:ext>
            </a:extLst>
          </p:cNvPr>
          <p:cNvPicPr>
            <a:picLocks/>
          </p:cNvPicPr>
          <p:nvPr/>
        </p:nvPicPr>
        <p:blipFill>
          <a:blip r:embed="rId11"/>
          <a:stretch>
            <a:fillRect/>
          </a:stretch>
        </p:blipFill>
        <p:spPr>
          <a:xfrm>
            <a:off x="5116189" y="4110821"/>
            <a:ext cx="473346" cy="521096"/>
          </a:xfrm>
          <a:prstGeom prst="rect">
            <a:avLst/>
          </a:prstGeom>
        </p:spPr>
      </p:pic>
      <p:sp>
        <p:nvSpPr>
          <p:cNvPr id="54" name="TextBox 53">
            <a:extLst>
              <a:ext uri="{FF2B5EF4-FFF2-40B4-BE49-F238E27FC236}">
                <a16:creationId xmlns:a16="http://schemas.microsoft.com/office/drawing/2014/main" id="{10E548C7-BB83-4642-A325-30C149609633}"/>
              </a:ext>
            </a:extLst>
          </p:cNvPr>
          <p:cNvSpPr txBox="1"/>
          <p:nvPr/>
        </p:nvSpPr>
        <p:spPr>
          <a:xfrm>
            <a:off x="4801810" y="4551772"/>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Performance Curves</a:t>
            </a:r>
          </a:p>
        </p:txBody>
      </p:sp>
      <p:pic>
        <p:nvPicPr>
          <p:cNvPr id="55" name="Picture 54">
            <a:extLst>
              <a:ext uri="{FF2B5EF4-FFF2-40B4-BE49-F238E27FC236}">
                <a16:creationId xmlns:a16="http://schemas.microsoft.com/office/drawing/2014/main" id="{217BF97B-0FC9-411A-AC0E-5F4A7D83B31A}"/>
              </a:ext>
            </a:extLst>
          </p:cNvPr>
          <p:cNvPicPr>
            <a:picLocks/>
          </p:cNvPicPr>
          <p:nvPr/>
        </p:nvPicPr>
        <p:blipFill>
          <a:blip r:embed="rId12"/>
          <a:stretch>
            <a:fillRect/>
          </a:stretch>
        </p:blipFill>
        <p:spPr>
          <a:xfrm>
            <a:off x="5858661" y="3151515"/>
            <a:ext cx="606110" cy="641194"/>
          </a:xfrm>
          <a:prstGeom prst="rect">
            <a:avLst/>
          </a:prstGeom>
        </p:spPr>
      </p:pic>
      <p:sp>
        <p:nvSpPr>
          <p:cNvPr id="56" name="TextBox 55">
            <a:extLst>
              <a:ext uri="{FF2B5EF4-FFF2-40B4-BE49-F238E27FC236}">
                <a16:creationId xmlns:a16="http://schemas.microsoft.com/office/drawing/2014/main" id="{D2A9F19C-1BD8-4E5B-884C-1DF788727FDE}"/>
              </a:ext>
            </a:extLst>
          </p:cNvPr>
          <p:cNvSpPr txBox="1"/>
          <p:nvPr/>
        </p:nvSpPr>
        <p:spPr>
          <a:xfrm>
            <a:off x="5573324" y="3705398"/>
            <a:ext cx="11021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Schedules</a:t>
            </a:r>
          </a:p>
        </p:txBody>
      </p:sp>
      <p:pic>
        <p:nvPicPr>
          <p:cNvPr id="57" name="Picture 56">
            <a:extLst>
              <a:ext uri="{FF2B5EF4-FFF2-40B4-BE49-F238E27FC236}">
                <a16:creationId xmlns:a16="http://schemas.microsoft.com/office/drawing/2014/main" id="{EF15CA66-8F5D-4138-A54E-E4637F59B9DB}"/>
              </a:ext>
            </a:extLst>
          </p:cNvPr>
          <p:cNvPicPr>
            <a:picLocks/>
          </p:cNvPicPr>
          <p:nvPr/>
        </p:nvPicPr>
        <p:blipFill>
          <a:blip r:embed="rId13"/>
          <a:stretch>
            <a:fillRect/>
          </a:stretch>
        </p:blipFill>
        <p:spPr>
          <a:xfrm>
            <a:off x="6715244" y="3116254"/>
            <a:ext cx="606110" cy="570344"/>
          </a:xfrm>
          <a:prstGeom prst="rect">
            <a:avLst/>
          </a:prstGeom>
        </p:spPr>
      </p:pic>
      <p:sp>
        <p:nvSpPr>
          <p:cNvPr id="58" name="TextBox 57">
            <a:extLst>
              <a:ext uri="{FF2B5EF4-FFF2-40B4-BE49-F238E27FC236}">
                <a16:creationId xmlns:a16="http://schemas.microsoft.com/office/drawing/2014/main" id="{CC727C23-EE42-453C-9BD2-8561D50865E1}"/>
              </a:ext>
            </a:extLst>
          </p:cNvPr>
          <p:cNvSpPr txBox="1"/>
          <p:nvPr/>
        </p:nvSpPr>
        <p:spPr>
          <a:xfrm>
            <a:off x="6439130" y="3698876"/>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Human Behavior</a:t>
            </a:r>
          </a:p>
        </p:txBody>
      </p:sp>
      <p:cxnSp>
        <p:nvCxnSpPr>
          <p:cNvPr id="60" name="Straight Arrow Connector 59">
            <a:extLst>
              <a:ext uri="{FF2B5EF4-FFF2-40B4-BE49-F238E27FC236}">
                <a16:creationId xmlns:a16="http://schemas.microsoft.com/office/drawing/2014/main" id="{A221BDB7-B736-44B4-A54A-6CE9BD69FC80}"/>
              </a:ext>
            </a:extLst>
          </p:cNvPr>
          <p:cNvCxnSpPr/>
          <p:nvPr/>
        </p:nvCxnSpPr>
        <p:spPr>
          <a:xfrm flipV="1">
            <a:off x="3506339" y="4226516"/>
            <a:ext cx="276423" cy="5334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pic>
        <p:nvPicPr>
          <p:cNvPr id="61" name="Picture 60">
            <a:extLst>
              <a:ext uri="{FF2B5EF4-FFF2-40B4-BE49-F238E27FC236}">
                <a16:creationId xmlns:a16="http://schemas.microsoft.com/office/drawing/2014/main" id="{FA0EE04B-9F1C-44B1-9516-C083D5EFF2A0}"/>
              </a:ext>
            </a:extLst>
          </p:cNvPr>
          <p:cNvPicPr>
            <a:picLocks/>
          </p:cNvPicPr>
          <p:nvPr/>
        </p:nvPicPr>
        <p:blipFill>
          <a:blip r:embed="rId14"/>
          <a:stretch>
            <a:fillRect/>
          </a:stretch>
        </p:blipFill>
        <p:spPr>
          <a:xfrm>
            <a:off x="4315634" y="3048308"/>
            <a:ext cx="507412" cy="455268"/>
          </a:xfrm>
          <a:prstGeom prst="rect">
            <a:avLst/>
          </a:prstGeom>
        </p:spPr>
      </p:pic>
      <p:sp>
        <p:nvSpPr>
          <p:cNvPr id="62" name="TextBox 61">
            <a:extLst>
              <a:ext uri="{FF2B5EF4-FFF2-40B4-BE49-F238E27FC236}">
                <a16:creationId xmlns:a16="http://schemas.microsoft.com/office/drawing/2014/main" id="{724A1979-17DA-44CB-AF76-B9900B68AA13}"/>
              </a:ext>
            </a:extLst>
          </p:cNvPr>
          <p:cNvSpPr txBox="1"/>
          <p:nvPr/>
        </p:nvSpPr>
        <p:spPr>
          <a:xfrm>
            <a:off x="6452053" y="4549120"/>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Weather</a:t>
            </a:r>
          </a:p>
          <a:p>
            <a:pPr algn="ctr"/>
            <a:r>
              <a:rPr lang="en-US" sz="1050">
                <a:solidFill>
                  <a:srgbClr val="000000"/>
                </a:solidFill>
                <a:latin typeface="Franklin Gothic Book" panose="020B0503020102020204" pitchFamily="34" charset="0"/>
                <a:ea typeface="Roboto" panose="02000000000000000000" pitchFamily="2" charset="0"/>
              </a:rPr>
              <a:t>Data</a:t>
            </a:r>
          </a:p>
        </p:txBody>
      </p:sp>
      <p:pic>
        <p:nvPicPr>
          <p:cNvPr id="63" name="Picture 62">
            <a:extLst>
              <a:ext uri="{FF2B5EF4-FFF2-40B4-BE49-F238E27FC236}">
                <a16:creationId xmlns:a16="http://schemas.microsoft.com/office/drawing/2014/main" id="{D25E8AA5-6380-4448-930E-3AD4DA420D51}"/>
              </a:ext>
            </a:extLst>
          </p:cNvPr>
          <p:cNvPicPr>
            <a:picLocks/>
          </p:cNvPicPr>
          <p:nvPr/>
        </p:nvPicPr>
        <p:blipFill>
          <a:blip r:embed="rId15"/>
          <a:stretch>
            <a:fillRect/>
          </a:stretch>
        </p:blipFill>
        <p:spPr>
          <a:xfrm>
            <a:off x="6636114" y="4037253"/>
            <a:ext cx="693116" cy="680466"/>
          </a:xfrm>
          <a:prstGeom prst="rect">
            <a:avLst/>
          </a:prstGeom>
        </p:spPr>
      </p:pic>
      <p:pic>
        <p:nvPicPr>
          <p:cNvPr id="32" name="Graphic 1">
            <a:extLst>
              <a:ext uri="{FF2B5EF4-FFF2-40B4-BE49-F238E27FC236}">
                <a16:creationId xmlns:a16="http://schemas.microsoft.com/office/drawing/2014/main" id="{1746CA7C-27B1-458A-AC5F-FF719C0D0B1C}"/>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3496742" y="897950"/>
            <a:ext cx="2041289" cy="434067"/>
          </a:xfrm>
          <a:prstGeom prst="rect">
            <a:avLst/>
          </a:prstGeom>
        </p:spPr>
      </p:pic>
    </p:spTree>
    <p:extLst>
      <p:ext uri="{BB962C8B-B14F-4D97-AF65-F5344CB8AC3E}">
        <p14:creationId xmlns:p14="http://schemas.microsoft.com/office/powerpoint/2010/main" val="1744299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D8B1D196-1EE6-4B6F-A505-1AFCBA51492F}"/>
              </a:ext>
            </a:extLst>
          </p:cNvPr>
          <p:cNvGraphicFramePr>
            <a:graphicFrameLocks/>
          </p:cNvGraphicFramePr>
          <p:nvPr>
            <p:extLst>
              <p:ext uri="{D42A27DB-BD31-4B8C-83A1-F6EECF244321}">
                <p14:modId xmlns:p14="http://schemas.microsoft.com/office/powerpoint/2010/main" val="2898540907"/>
              </p:ext>
            </p:extLst>
          </p:nvPr>
        </p:nvGraphicFramePr>
        <p:xfrm>
          <a:off x="1709681" y="1550984"/>
          <a:ext cx="5724637" cy="325833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3118567-D0C4-44A9-884A-55517F5D4A5B}"/>
              </a:ext>
            </a:extLst>
          </p:cNvPr>
          <p:cNvSpPr>
            <a:spLocks noGrp="1"/>
          </p:cNvSpPr>
          <p:nvPr>
            <p:ph type="title"/>
          </p:nvPr>
        </p:nvSpPr>
        <p:spPr/>
        <p:txBody>
          <a:bodyPr/>
          <a:lstStyle/>
          <a:p>
            <a:r>
              <a:rPr lang="en-US"/>
              <a:t>Calibration Process for One Region</a:t>
            </a:r>
          </a:p>
        </p:txBody>
      </p:sp>
      <p:grpSp>
        <p:nvGrpSpPr>
          <p:cNvPr id="70" name="Group 69">
            <a:extLst>
              <a:ext uri="{FF2B5EF4-FFF2-40B4-BE49-F238E27FC236}">
                <a16:creationId xmlns:a16="http://schemas.microsoft.com/office/drawing/2014/main" id="{95AEB30A-7112-4D16-AC7E-4FBD5FDA2107}"/>
              </a:ext>
            </a:extLst>
          </p:cNvPr>
          <p:cNvGrpSpPr/>
          <p:nvPr/>
        </p:nvGrpSpPr>
        <p:grpSpPr>
          <a:xfrm>
            <a:off x="2049780" y="1550984"/>
            <a:ext cx="5212080" cy="2865120"/>
            <a:chOff x="2529840" y="1550984"/>
            <a:chExt cx="4236720" cy="2495236"/>
          </a:xfrm>
        </p:grpSpPr>
        <p:cxnSp>
          <p:nvCxnSpPr>
            <p:cNvPr id="6" name="Straight Connector 5">
              <a:extLst>
                <a:ext uri="{FF2B5EF4-FFF2-40B4-BE49-F238E27FC236}">
                  <a16:creationId xmlns:a16="http://schemas.microsoft.com/office/drawing/2014/main" id="{5B8B1D7E-43A9-45C2-B2C2-AC7DD4E81246}"/>
                </a:ext>
              </a:extLst>
            </p:cNvPr>
            <p:cNvCxnSpPr>
              <a:cxnSpLocks/>
            </p:cNvCxnSpPr>
            <p:nvPr/>
          </p:nvCxnSpPr>
          <p:spPr>
            <a:xfrm>
              <a:off x="2529840" y="1550984"/>
              <a:ext cx="0" cy="2459302"/>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3165715-2E68-4A3D-A9F2-B32AF88F02AB}"/>
                </a:ext>
              </a:extLst>
            </p:cNvPr>
            <p:cNvCxnSpPr>
              <a:cxnSpLocks/>
            </p:cNvCxnSpPr>
            <p:nvPr/>
          </p:nvCxnSpPr>
          <p:spPr>
            <a:xfrm>
              <a:off x="339852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BE3ED00-3CF3-498A-962C-4FCECB226596}"/>
                </a:ext>
              </a:extLst>
            </p:cNvPr>
            <p:cNvCxnSpPr>
              <a:cxnSpLocks/>
            </p:cNvCxnSpPr>
            <p:nvPr/>
          </p:nvCxnSpPr>
          <p:spPr>
            <a:xfrm>
              <a:off x="424434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FA8D3ED-CCC3-45DF-8770-C1A15C966875}"/>
                </a:ext>
              </a:extLst>
            </p:cNvPr>
            <p:cNvCxnSpPr>
              <a:cxnSpLocks/>
            </p:cNvCxnSpPr>
            <p:nvPr/>
          </p:nvCxnSpPr>
          <p:spPr>
            <a:xfrm>
              <a:off x="510540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E457282-3EE8-493D-B236-2BCB02FB7AF6}"/>
                </a:ext>
              </a:extLst>
            </p:cNvPr>
            <p:cNvCxnSpPr>
              <a:cxnSpLocks/>
            </p:cNvCxnSpPr>
            <p:nvPr/>
          </p:nvCxnSpPr>
          <p:spPr>
            <a:xfrm>
              <a:off x="596646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F50FF3F-47B0-4F4E-B459-B55D912ACA35}"/>
                </a:ext>
              </a:extLst>
            </p:cNvPr>
            <p:cNvCxnSpPr>
              <a:cxnSpLocks/>
            </p:cNvCxnSpPr>
            <p:nvPr/>
          </p:nvCxnSpPr>
          <p:spPr>
            <a:xfrm>
              <a:off x="676656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31" name="TextBox 30">
            <a:extLst>
              <a:ext uri="{FF2B5EF4-FFF2-40B4-BE49-F238E27FC236}">
                <a16:creationId xmlns:a16="http://schemas.microsoft.com/office/drawing/2014/main" id="{AA987F97-C8A8-45A0-9616-62E0BC8062A5}"/>
              </a:ext>
            </a:extLst>
          </p:cNvPr>
          <p:cNvSpPr txBox="1"/>
          <p:nvPr/>
        </p:nvSpPr>
        <p:spPr>
          <a:xfrm>
            <a:off x="593429" y="2905885"/>
            <a:ext cx="922019" cy="369332"/>
          </a:xfrm>
          <a:prstGeom prst="rect">
            <a:avLst/>
          </a:prstGeom>
          <a:noFill/>
        </p:spPr>
        <p:txBody>
          <a:bodyPr wrap="square" rtlCol="0">
            <a:spAutoFit/>
          </a:bodyPr>
          <a:lstStyle/>
          <a:p>
            <a:pPr algn="ctr"/>
            <a:r>
              <a:rPr lang="en-US">
                <a:solidFill>
                  <a:srgbClr val="000000"/>
                </a:solidFill>
                <a:latin typeface="Franklin Gothic Book" panose="020B0503020102020204" pitchFamily="34" charset="0"/>
                <a:ea typeface="Roboto" panose="02000000000000000000" pitchFamily="2" charset="0"/>
              </a:rPr>
              <a:t>Error</a:t>
            </a:r>
          </a:p>
        </p:txBody>
      </p:sp>
      <p:sp>
        <p:nvSpPr>
          <p:cNvPr id="34" name="Speech Bubble: Rectangle 33">
            <a:extLst>
              <a:ext uri="{FF2B5EF4-FFF2-40B4-BE49-F238E27FC236}">
                <a16:creationId xmlns:a16="http://schemas.microsoft.com/office/drawing/2014/main" id="{3B5C42E9-0F71-48D3-AB96-258A41E8EA8F}"/>
              </a:ext>
            </a:extLst>
          </p:cNvPr>
          <p:cNvSpPr/>
          <p:nvPr/>
        </p:nvSpPr>
        <p:spPr>
          <a:xfrm>
            <a:off x="2866437" y="894341"/>
            <a:ext cx="2981908" cy="776514"/>
          </a:xfrm>
          <a:prstGeom prst="wedgeRectCallout">
            <a:avLst>
              <a:gd name="adj1" fmla="val -54633"/>
              <a:gd name="adj2" fmla="val 11538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Focus on reducing error for one region at a time</a:t>
            </a:r>
          </a:p>
        </p:txBody>
      </p:sp>
      <p:sp>
        <p:nvSpPr>
          <p:cNvPr id="35" name="TextBox 34">
            <a:extLst>
              <a:ext uri="{FF2B5EF4-FFF2-40B4-BE49-F238E27FC236}">
                <a16:creationId xmlns:a16="http://schemas.microsoft.com/office/drawing/2014/main" id="{09F3E870-2473-40EC-98AB-D8D507AF9249}"/>
              </a:ext>
            </a:extLst>
          </p:cNvPr>
          <p:cNvSpPr txBox="1"/>
          <p:nvPr/>
        </p:nvSpPr>
        <p:spPr>
          <a:xfrm>
            <a:off x="910744" y="1633451"/>
            <a:ext cx="922019"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Before</a:t>
            </a:r>
          </a:p>
          <a:p>
            <a:pPr algn="ctr"/>
            <a:r>
              <a:rPr lang="en-US" sz="1050">
                <a:solidFill>
                  <a:srgbClr val="000000"/>
                </a:solidFill>
                <a:latin typeface="Franklin Gothic Book" panose="020B0503020102020204" pitchFamily="34" charset="0"/>
                <a:ea typeface="Roboto" panose="02000000000000000000" pitchFamily="2" charset="0"/>
              </a:rPr>
              <a:t>Calibration</a:t>
            </a:r>
          </a:p>
        </p:txBody>
      </p:sp>
      <p:sp>
        <p:nvSpPr>
          <p:cNvPr id="36" name="TextBox 35">
            <a:extLst>
              <a:ext uri="{FF2B5EF4-FFF2-40B4-BE49-F238E27FC236}">
                <a16:creationId xmlns:a16="http://schemas.microsoft.com/office/drawing/2014/main" id="{1110595D-C155-41BC-A7C7-41FD0409FE87}"/>
              </a:ext>
            </a:extLst>
          </p:cNvPr>
          <p:cNvSpPr txBox="1"/>
          <p:nvPr/>
        </p:nvSpPr>
        <p:spPr>
          <a:xfrm>
            <a:off x="922607" y="2109781"/>
            <a:ext cx="922019"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After</a:t>
            </a:r>
          </a:p>
          <a:p>
            <a:pPr algn="ctr"/>
            <a:r>
              <a:rPr lang="en-US" sz="1050">
                <a:solidFill>
                  <a:srgbClr val="000000"/>
                </a:solidFill>
                <a:latin typeface="Franklin Gothic Book" panose="020B0503020102020204" pitchFamily="34" charset="0"/>
                <a:ea typeface="Roboto" panose="02000000000000000000" pitchFamily="2" charset="0"/>
              </a:rPr>
              <a:t>Calibration</a:t>
            </a:r>
          </a:p>
        </p:txBody>
      </p:sp>
      <p:cxnSp>
        <p:nvCxnSpPr>
          <p:cNvPr id="37" name="Straight Connector 36">
            <a:extLst>
              <a:ext uri="{FF2B5EF4-FFF2-40B4-BE49-F238E27FC236}">
                <a16:creationId xmlns:a16="http://schemas.microsoft.com/office/drawing/2014/main" id="{2195FA6B-832E-44E1-B2D1-B982FAAFD1B4}"/>
              </a:ext>
            </a:extLst>
          </p:cNvPr>
          <p:cNvCxnSpPr>
            <a:cxnSpLocks/>
          </p:cNvCxnSpPr>
          <p:nvPr/>
        </p:nvCxnSpPr>
        <p:spPr>
          <a:xfrm>
            <a:off x="1760561" y="1936273"/>
            <a:ext cx="930388"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E67F84F9-42C7-49F0-959B-40086794C7EE}"/>
              </a:ext>
            </a:extLst>
          </p:cNvPr>
          <p:cNvCxnSpPr>
            <a:cxnSpLocks/>
          </p:cNvCxnSpPr>
          <p:nvPr/>
        </p:nvCxnSpPr>
        <p:spPr>
          <a:xfrm>
            <a:off x="2566118" y="1989743"/>
            <a:ext cx="0" cy="3810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0" name="Speech Bubble: Rectangle 39">
            <a:extLst>
              <a:ext uri="{FF2B5EF4-FFF2-40B4-BE49-F238E27FC236}">
                <a16:creationId xmlns:a16="http://schemas.microsoft.com/office/drawing/2014/main" id="{9131AF9F-BC66-4AE7-841C-FF1ADE3D8E97}"/>
              </a:ext>
            </a:extLst>
          </p:cNvPr>
          <p:cNvSpPr/>
          <p:nvPr/>
        </p:nvSpPr>
        <p:spPr>
          <a:xfrm>
            <a:off x="3563093" y="2525279"/>
            <a:ext cx="2981908" cy="615763"/>
          </a:xfrm>
          <a:prstGeom prst="wedgeRectCallout">
            <a:avLst>
              <a:gd name="adj1" fmla="val -76069"/>
              <a:gd name="adj2" fmla="val -5616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Keep an eye on impacts to other regions</a:t>
            </a:r>
          </a:p>
        </p:txBody>
      </p:sp>
    </p:spTree>
    <p:extLst>
      <p:ext uri="{BB962C8B-B14F-4D97-AF65-F5344CB8AC3E}">
        <p14:creationId xmlns:p14="http://schemas.microsoft.com/office/powerpoint/2010/main" val="3725036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D8B1D196-1EE6-4B6F-A505-1AFCBA51492F}"/>
              </a:ext>
            </a:extLst>
          </p:cNvPr>
          <p:cNvGraphicFramePr>
            <a:graphicFrameLocks/>
          </p:cNvGraphicFramePr>
          <p:nvPr>
            <p:extLst>
              <p:ext uri="{D42A27DB-BD31-4B8C-83A1-F6EECF244321}">
                <p14:modId xmlns:p14="http://schemas.microsoft.com/office/powerpoint/2010/main" val="2120352190"/>
              </p:ext>
            </p:extLst>
          </p:nvPr>
        </p:nvGraphicFramePr>
        <p:xfrm>
          <a:off x="1713644" y="1550984"/>
          <a:ext cx="5724637" cy="325833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3118567-D0C4-44A9-884A-55517F5D4A5B}"/>
              </a:ext>
            </a:extLst>
          </p:cNvPr>
          <p:cNvSpPr>
            <a:spLocks noGrp="1"/>
          </p:cNvSpPr>
          <p:nvPr>
            <p:ph type="title"/>
          </p:nvPr>
        </p:nvSpPr>
        <p:spPr/>
        <p:txBody>
          <a:bodyPr/>
          <a:lstStyle/>
          <a:p>
            <a:r>
              <a:rPr lang="en-US"/>
              <a:t>Calibration Process Over Time</a:t>
            </a:r>
          </a:p>
        </p:txBody>
      </p:sp>
      <p:grpSp>
        <p:nvGrpSpPr>
          <p:cNvPr id="70" name="Group 69">
            <a:extLst>
              <a:ext uri="{FF2B5EF4-FFF2-40B4-BE49-F238E27FC236}">
                <a16:creationId xmlns:a16="http://schemas.microsoft.com/office/drawing/2014/main" id="{95AEB30A-7112-4D16-AC7E-4FBD5FDA2107}"/>
              </a:ext>
            </a:extLst>
          </p:cNvPr>
          <p:cNvGrpSpPr/>
          <p:nvPr/>
        </p:nvGrpSpPr>
        <p:grpSpPr>
          <a:xfrm>
            <a:off x="2049780" y="1550984"/>
            <a:ext cx="5212080" cy="2865120"/>
            <a:chOff x="2529840" y="1550984"/>
            <a:chExt cx="4236720" cy="2495236"/>
          </a:xfrm>
        </p:grpSpPr>
        <p:cxnSp>
          <p:nvCxnSpPr>
            <p:cNvPr id="6" name="Straight Connector 5">
              <a:extLst>
                <a:ext uri="{FF2B5EF4-FFF2-40B4-BE49-F238E27FC236}">
                  <a16:creationId xmlns:a16="http://schemas.microsoft.com/office/drawing/2014/main" id="{5B8B1D7E-43A9-45C2-B2C2-AC7DD4E81246}"/>
                </a:ext>
              </a:extLst>
            </p:cNvPr>
            <p:cNvCxnSpPr>
              <a:cxnSpLocks/>
            </p:cNvCxnSpPr>
            <p:nvPr/>
          </p:nvCxnSpPr>
          <p:spPr>
            <a:xfrm>
              <a:off x="2529840" y="1550984"/>
              <a:ext cx="0" cy="2459302"/>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3165715-2E68-4A3D-A9F2-B32AF88F02AB}"/>
                </a:ext>
              </a:extLst>
            </p:cNvPr>
            <p:cNvCxnSpPr>
              <a:cxnSpLocks/>
            </p:cNvCxnSpPr>
            <p:nvPr/>
          </p:nvCxnSpPr>
          <p:spPr>
            <a:xfrm>
              <a:off x="339852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BE3ED00-3CF3-498A-962C-4FCECB226596}"/>
                </a:ext>
              </a:extLst>
            </p:cNvPr>
            <p:cNvCxnSpPr>
              <a:cxnSpLocks/>
            </p:cNvCxnSpPr>
            <p:nvPr/>
          </p:nvCxnSpPr>
          <p:spPr>
            <a:xfrm>
              <a:off x="424434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FA8D3ED-CCC3-45DF-8770-C1A15C966875}"/>
                </a:ext>
              </a:extLst>
            </p:cNvPr>
            <p:cNvCxnSpPr>
              <a:cxnSpLocks/>
            </p:cNvCxnSpPr>
            <p:nvPr/>
          </p:nvCxnSpPr>
          <p:spPr>
            <a:xfrm>
              <a:off x="510540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E457282-3EE8-493D-B236-2BCB02FB7AF6}"/>
                </a:ext>
              </a:extLst>
            </p:cNvPr>
            <p:cNvCxnSpPr>
              <a:cxnSpLocks/>
            </p:cNvCxnSpPr>
            <p:nvPr/>
          </p:nvCxnSpPr>
          <p:spPr>
            <a:xfrm>
              <a:off x="596646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F50FF3F-47B0-4F4E-B459-B55D912ACA35}"/>
                </a:ext>
              </a:extLst>
            </p:cNvPr>
            <p:cNvCxnSpPr>
              <a:cxnSpLocks/>
            </p:cNvCxnSpPr>
            <p:nvPr/>
          </p:nvCxnSpPr>
          <p:spPr>
            <a:xfrm>
              <a:off x="676656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31" name="TextBox 30">
            <a:extLst>
              <a:ext uri="{FF2B5EF4-FFF2-40B4-BE49-F238E27FC236}">
                <a16:creationId xmlns:a16="http://schemas.microsoft.com/office/drawing/2014/main" id="{AA987F97-C8A8-45A0-9616-62E0BC8062A5}"/>
              </a:ext>
            </a:extLst>
          </p:cNvPr>
          <p:cNvSpPr txBox="1"/>
          <p:nvPr/>
        </p:nvSpPr>
        <p:spPr>
          <a:xfrm>
            <a:off x="593429" y="2905885"/>
            <a:ext cx="922019" cy="369332"/>
          </a:xfrm>
          <a:prstGeom prst="rect">
            <a:avLst/>
          </a:prstGeom>
          <a:noFill/>
        </p:spPr>
        <p:txBody>
          <a:bodyPr wrap="square" rtlCol="0">
            <a:spAutoFit/>
          </a:bodyPr>
          <a:lstStyle/>
          <a:p>
            <a:pPr algn="ctr"/>
            <a:r>
              <a:rPr lang="en-US">
                <a:solidFill>
                  <a:srgbClr val="000000"/>
                </a:solidFill>
                <a:latin typeface="Franklin Gothic Book" panose="020B0503020102020204" pitchFamily="34" charset="0"/>
                <a:ea typeface="Roboto" panose="02000000000000000000" pitchFamily="2" charset="0"/>
              </a:rPr>
              <a:t>Error</a:t>
            </a:r>
          </a:p>
        </p:txBody>
      </p:sp>
      <p:cxnSp>
        <p:nvCxnSpPr>
          <p:cNvPr id="24" name="Straight Connector 23">
            <a:extLst>
              <a:ext uri="{FF2B5EF4-FFF2-40B4-BE49-F238E27FC236}">
                <a16:creationId xmlns:a16="http://schemas.microsoft.com/office/drawing/2014/main" id="{AD64BC94-17EE-49F6-8ED9-8F66FDF7EBB8}"/>
              </a:ext>
            </a:extLst>
          </p:cNvPr>
          <p:cNvCxnSpPr>
            <a:cxnSpLocks/>
          </p:cNvCxnSpPr>
          <p:nvPr/>
        </p:nvCxnSpPr>
        <p:spPr>
          <a:xfrm>
            <a:off x="2937510" y="2436495"/>
            <a:ext cx="1064895"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ABD5FF87-86D1-4C4F-B294-AEB460AED5B3}"/>
              </a:ext>
            </a:extLst>
          </p:cNvPr>
          <p:cNvCxnSpPr>
            <a:cxnSpLocks/>
          </p:cNvCxnSpPr>
          <p:nvPr/>
        </p:nvCxnSpPr>
        <p:spPr>
          <a:xfrm>
            <a:off x="3750945" y="2484574"/>
            <a:ext cx="0" cy="4160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4" name="Speech Bubble: Rectangle 33">
            <a:extLst>
              <a:ext uri="{FF2B5EF4-FFF2-40B4-BE49-F238E27FC236}">
                <a16:creationId xmlns:a16="http://schemas.microsoft.com/office/drawing/2014/main" id="{3B5C42E9-0F71-48D3-AB96-258A41E8EA8F}"/>
              </a:ext>
            </a:extLst>
          </p:cNvPr>
          <p:cNvSpPr/>
          <p:nvPr/>
        </p:nvSpPr>
        <p:spPr>
          <a:xfrm>
            <a:off x="3976505" y="1442357"/>
            <a:ext cx="2981908" cy="776514"/>
          </a:xfrm>
          <a:prstGeom prst="wedgeRectCallout">
            <a:avLst>
              <a:gd name="adj1" fmla="val -54586"/>
              <a:gd name="adj2" fmla="val 10496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Focus on reducing error for one region at a time</a:t>
            </a:r>
          </a:p>
        </p:txBody>
      </p:sp>
      <p:sp>
        <p:nvSpPr>
          <p:cNvPr id="26" name="Speech Bubble: Rectangle 25">
            <a:extLst>
              <a:ext uri="{FF2B5EF4-FFF2-40B4-BE49-F238E27FC236}">
                <a16:creationId xmlns:a16="http://schemas.microsoft.com/office/drawing/2014/main" id="{B2513B11-5507-4820-A056-BC9E6197DA35}"/>
              </a:ext>
            </a:extLst>
          </p:cNvPr>
          <p:cNvSpPr/>
          <p:nvPr/>
        </p:nvSpPr>
        <p:spPr>
          <a:xfrm>
            <a:off x="4654569" y="3275217"/>
            <a:ext cx="2981908" cy="700813"/>
          </a:xfrm>
          <a:prstGeom prst="wedgeRectCallout">
            <a:avLst>
              <a:gd name="adj1" fmla="val -74769"/>
              <a:gd name="adj2" fmla="val -96649"/>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Keep an eye on impacts to earlier regions</a:t>
            </a:r>
          </a:p>
        </p:txBody>
      </p:sp>
      <p:cxnSp>
        <p:nvCxnSpPr>
          <p:cNvPr id="17" name="Straight Connector 16">
            <a:extLst>
              <a:ext uri="{FF2B5EF4-FFF2-40B4-BE49-F238E27FC236}">
                <a16:creationId xmlns:a16="http://schemas.microsoft.com/office/drawing/2014/main" id="{07A34F7F-FA70-564F-B5D4-D2563BCE8131}"/>
              </a:ext>
            </a:extLst>
          </p:cNvPr>
          <p:cNvCxnSpPr>
            <a:cxnSpLocks/>
          </p:cNvCxnSpPr>
          <p:nvPr/>
        </p:nvCxnSpPr>
        <p:spPr>
          <a:xfrm>
            <a:off x="2143125" y="1936273"/>
            <a:ext cx="338818"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6A67817-BFBF-9948-AFDA-38F4F398AD61}"/>
              </a:ext>
            </a:extLst>
          </p:cNvPr>
          <p:cNvCxnSpPr>
            <a:cxnSpLocks/>
          </p:cNvCxnSpPr>
          <p:nvPr/>
        </p:nvCxnSpPr>
        <p:spPr>
          <a:xfrm>
            <a:off x="2409363" y="2003050"/>
            <a:ext cx="0" cy="4316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26997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a:extLst>
              <a:ext uri="{FF2B5EF4-FFF2-40B4-BE49-F238E27FC236}">
                <a16:creationId xmlns:a16="http://schemas.microsoft.com/office/drawing/2014/main" id="{56D7E7A4-38A0-4288-9558-DC870D22DBCC}"/>
              </a:ext>
            </a:extLst>
          </p:cNvPr>
          <p:cNvGraphicFramePr>
            <a:graphicFrameLocks/>
          </p:cNvGraphicFramePr>
          <p:nvPr>
            <p:extLst>
              <p:ext uri="{D42A27DB-BD31-4B8C-83A1-F6EECF244321}">
                <p14:modId xmlns:p14="http://schemas.microsoft.com/office/powerpoint/2010/main" val="1121284669"/>
              </p:ext>
            </p:extLst>
          </p:nvPr>
        </p:nvGraphicFramePr>
        <p:xfrm>
          <a:off x="1709680" y="1550984"/>
          <a:ext cx="5724638" cy="325833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3118567-D0C4-44A9-884A-55517F5D4A5B}"/>
              </a:ext>
            </a:extLst>
          </p:cNvPr>
          <p:cNvSpPr>
            <a:spLocks noGrp="1"/>
          </p:cNvSpPr>
          <p:nvPr>
            <p:ph type="title"/>
          </p:nvPr>
        </p:nvSpPr>
        <p:spPr/>
        <p:txBody>
          <a:bodyPr/>
          <a:lstStyle/>
          <a:p>
            <a:r>
              <a:rPr lang="en-US"/>
              <a:t>Calibration Process Over Time</a:t>
            </a:r>
          </a:p>
        </p:txBody>
      </p:sp>
      <p:cxnSp>
        <p:nvCxnSpPr>
          <p:cNvPr id="38" name="Straight Connector 37">
            <a:extLst>
              <a:ext uri="{FF2B5EF4-FFF2-40B4-BE49-F238E27FC236}">
                <a16:creationId xmlns:a16="http://schemas.microsoft.com/office/drawing/2014/main" id="{81ECDC4D-C997-40EF-A621-1DD66A391D5C}"/>
              </a:ext>
            </a:extLst>
          </p:cNvPr>
          <p:cNvCxnSpPr>
            <a:cxnSpLocks/>
          </p:cNvCxnSpPr>
          <p:nvPr/>
        </p:nvCxnSpPr>
        <p:spPr>
          <a:xfrm>
            <a:off x="6145530" y="3562350"/>
            <a:ext cx="101346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FBD3D352-36F8-4866-85F1-3550257B979C}"/>
              </a:ext>
            </a:extLst>
          </p:cNvPr>
          <p:cNvCxnSpPr>
            <a:cxnSpLocks/>
          </p:cNvCxnSpPr>
          <p:nvPr/>
        </p:nvCxnSpPr>
        <p:spPr>
          <a:xfrm>
            <a:off x="3446145" y="2464435"/>
            <a:ext cx="0" cy="4160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9" name="Straight Arrow Connector 58">
            <a:extLst>
              <a:ext uri="{FF2B5EF4-FFF2-40B4-BE49-F238E27FC236}">
                <a16:creationId xmlns:a16="http://schemas.microsoft.com/office/drawing/2014/main" id="{7B383896-ABE7-4FF0-BBA6-9C1621272A7E}"/>
              </a:ext>
            </a:extLst>
          </p:cNvPr>
          <p:cNvCxnSpPr>
            <a:cxnSpLocks/>
          </p:cNvCxnSpPr>
          <p:nvPr/>
        </p:nvCxnSpPr>
        <p:spPr>
          <a:xfrm>
            <a:off x="4664075" y="2921500"/>
            <a:ext cx="0" cy="40767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0" name="Straight Arrow Connector 59">
            <a:extLst>
              <a:ext uri="{FF2B5EF4-FFF2-40B4-BE49-F238E27FC236}">
                <a16:creationId xmlns:a16="http://schemas.microsoft.com/office/drawing/2014/main" id="{DAD6FA94-0D47-4FF7-9121-E1F027A4262A}"/>
              </a:ext>
            </a:extLst>
          </p:cNvPr>
          <p:cNvCxnSpPr>
            <a:cxnSpLocks/>
          </p:cNvCxnSpPr>
          <p:nvPr/>
        </p:nvCxnSpPr>
        <p:spPr>
          <a:xfrm>
            <a:off x="5880968" y="3360920"/>
            <a:ext cx="0" cy="1982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2" name="Straight Arrow Connector 61">
            <a:extLst>
              <a:ext uri="{FF2B5EF4-FFF2-40B4-BE49-F238E27FC236}">
                <a16:creationId xmlns:a16="http://schemas.microsoft.com/office/drawing/2014/main" id="{146C4AD7-D56B-4074-AFA5-5150CD86A578}"/>
              </a:ext>
            </a:extLst>
          </p:cNvPr>
          <p:cNvCxnSpPr>
            <a:cxnSpLocks/>
          </p:cNvCxnSpPr>
          <p:nvPr/>
        </p:nvCxnSpPr>
        <p:spPr>
          <a:xfrm>
            <a:off x="7091913" y="3592965"/>
            <a:ext cx="0" cy="1646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6E4D76E4-16DA-491B-93A6-324D02E486E5}"/>
              </a:ext>
            </a:extLst>
          </p:cNvPr>
          <p:cNvSpPr txBox="1"/>
          <p:nvPr/>
        </p:nvSpPr>
        <p:spPr>
          <a:xfrm>
            <a:off x="593429" y="2905885"/>
            <a:ext cx="922019" cy="369332"/>
          </a:xfrm>
          <a:prstGeom prst="rect">
            <a:avLst/>
          </a:prstGeom>
          <a:noFill/>
        </p:spPr>
        <p:txBody>
          <a:bodyPr wrap="square" rtlCol="0">
            <a:spAutoFit/>
          </a:bodyPr>
          <a:lstStyle/>
          <a:p>
            <a:pPr algn="ctr"/>
            <a:r>
              <a:rPr lang="en-US">
                <a:solidFill>
                  <a:srgbClr val="000000"/>
                </a:solidFill>
                <a:latin typeface="Franklin Gothic Book" panose="020B0503020102020204" pitchFamily="34" charset="0"/>
                <a:ea typeface="Roboto" panose="02000000000000000000" pitchFamily="2" charset="0"/>
              </a:rPr>
              <a:t>Error</a:t>
            </a:r>
          </a:p>
        </p:txBody>
      </p:sp>
      <p:cxnSp>
        <p:nvCxnSpPr>
          <p:cNvPr id="29" name="Straight Connector 28">
            <a:extLst>
              <a:ext uri="{FF2B5EF4-FFF2-40B4-BE49-F238E27FC236}">
                <a16:creationId xmlns:a16="http://schemas.microsoft.com/office/drawing/2014/main" id="{C28573D0-1FDA-492D-A8E9-CEDB8D041160}"/>
              </a:ext>
            </a:extLst>
          </p:cNvPr>
          <p:cNvCxnSpPr>
            <a:cxnSpLocks/>
          </p:cNvCxnSpPr>
          <p:nvPr/>
        </p:nvCxnSpPr>
        <p:spPr>
          <a:xfrm>
            <a:off x="2143125" y="1936273"/>
            <a:ext cx="18917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6E3C6AB8-A0D4-45B3-9247-1CCE7AA600D4}"/>
              </a:ext>
            </a:extLst>
          </p:cNvPr>
          <p:cNvCxnSpPr>
            <a:cxnSpLocks/>
          </p:cNvCxnSpPr>
          <p:nvPr/>
        </p:nvCxnSpPr>
        <p:spPr>
          <a:xfrm>
            <a:off x="2226483" y="2004853"/>
            <a:ext cx="0" cy="4316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9" name="Group 38">
            <a:extLst>
              <a:ext uri="{FF2B5EF4-FFF2-40B4-BE49-F238E27FC236}">
                <a16:creationId xmlns:a16="http://schemas.microsoft.com/office/drawing/2014/main" id="{82AD9A0E-2DE4-45E1-B179-9C792EAB2607}"/>
              </a:ext>
            </a:extLst>
          </p:cNvPr>
          <p:cNvGrpSpPr/>
          <p:nvPr/>
        </p:nvGrpSpPr>
        <p:grpSpPr>
          <a:xfrm>
            <a:off x="2049780" y="1550984"/>
            <a:ext cx="5212080" cy="2865120"/>
            <a:chOff x="2529840" y="1550984"/>
            <a:chExt cx="4236720" cy="2495236"/>
          </a:xfrm>
        </p:grpSpPr>
        <p:cxnSp>
          <p:nvCxnSpPr>
            <p:cNvPr id="40" name="Straight Connector 39">
              <a:extLst>
                <a:ext uri="{FF2B5EF4-FFF2-40B4-BE49-F238E27FC236}">
                  <a16:creationId xmlns:a16="http://schemas.microsoft.com/office/drawing/2014/main" id="{96EACB84-FD5C-4E1C-ABD4-6D9C518E994B}"/>
                </a:ext>
              </a:extLst>
            </p:cNvPr>
            <p:cNvCxnSpPr>
              <a:cxnSpLocks/>
            </p:cNvCxnSpPr>
            <p:nvPr/>
          </p:nvCxnSpPr>
          <p:spPr>
            <a:xfrm>
              <a:off x="2529840" y="1550984"/>
              <a:ext cx="0" cy="2459302"/>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3D2569D5-5E98-4D9B-B287-33470B1C2656}"/>
                </a:ext>
              </a:extLst>
            </p:cNvPr>
            <p:cNvCxnSpPr>
              <a:cxnSpLocks/>
            </p:cNvCxnSpPr>
            <p:nvPr/>
          </p:nvCxnSpPr>
          <p:spPr>
            <a:xfrm>
              <a:off x="339852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FAA50A35-4F6D-412F-899C-BE1A78D8DCFB}"/>
                </a:ext>
              </a:extLst>
            </p:cNvPr>
            <p:cNvCxnSpPr>
              <a:cxnSpLocks/>
            </p:cNvCxnSpPr>
            <p:nvPr/>
          </p:nvCxnSpPr>
          <p:spPr>
            <a:xfrm>
              <a:off x="424434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D6816679-4E57-449B-90B9-E5DEAFD8B37A}"/>
                </a:ext>
              </a:extLst>
            </p:cNvPr>
            <p:cNvCxnSpPr>
              <a:cxnSpLocks/>
            </p:cNvCxnSpPr>
            <p:nvPr/>
          </p:nvCxnSpPr>
          <p:spPr>
            <a:xfrm>
              <a:off x="510540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26C98D0-E713-4299-A167-53EE9E290AC8}"/>
                </a:ext>
              </a:extLst>
            </p:cNvPr>
            <p:cNvCxnSpPr>
              <a:cxnSpLocks/>
            </p:cNvCxnSpPr>
            <p:nvPr/>
          </p:nvCxnSpPr>
          <p:spPr>
            <a:xfrm>
              <a:off x="596646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89356A98-C670-41B3-8863-F1FC52543238}"/>
                </a:ext>
              </a:extLst>
            </p:cNvPr>
            <p:cNvCxnSpPr>
              <a:cxnSpLocks/>
            </p:cNvCxnSpPr>
            <p:nvPr/>
          </p:nvCxnSpPr>
          <p:spPr>
            <a:xfrm>
              <a:off x="676656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80" name="Speech Bubble: Rectangle 79">
            <a:extLst>
              <a:ext uri="{FF2B5EF4-FFF2-40B4-BE49-F238E27FC236}">
                <a16:creationId xmlns:a16="http://schemas.microsoft.com/office/drawing/2014/main" id="{6B465923-50EA-4202-B3C2-82D9111AB607}"/>
              </a:ext>
            </a:extLst>
          </p:cNvPr>
          <p:cNvSpPr/>
          <p:nvPr/>
        </p:nvSpPr>
        <p:spPr>
          <a:xfrm>
            <a:off x="4213426" y="903481"/>
            <a:ext cx="4480630" cy="1000852"/>
          </a:xfrm>
          <a:prstGeom prst="wedgeRectCallout">
            <a:avLst>
              <a:gd name="adj1" fmla="val -54190"/>
              <a:gd name="adj2" fmla="val 10207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Calibration efforts for earlier regions </a:t>
            </a:r>
          </a:p>
          <a:p>
            <a:pPr algn="ctr"/>
            <a:r>
              <a:rPr lang="en-US"/>
              <a:t>create better starting point for later regions</a:t>
            </a:r>
          </a:p>
        </p:txBody>
      </p:sp>
      <p:sp>
        <p:nvSpPr>
          <p:cNvPr id="3" name="Rectangle 2">
            <a:extLst>
              <a:ext uri="{FF2B5EF4-FFF2-40B4-BE49-F238E27FC236}">
                <a16:creationId xmlns:a16="http://schemas.microsoft.com/office/drawing/2014/main" id="{D11DBBE7-ACF3-6C47-A623-7B2B611E600C}"/>
              </a:ext>
            </a:extLst>
          </p:cNvPr>
          <p:cNvSpPr/>
          <p:nvPr/>
        </p:nvSpPr>
        <p:spPr>
          <a:xfrm>
            <a:off x="2499360" y="2445204"/>
            <a:ext cx="522514" cy="17784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17988177-3459-4848-9DF1-5A7A41C7D447}"/>
              </a:ext>
            </a:extLst>
          </p:cNvPr>
          <p:cNvCxnSpPr>
            <a:cxnSpLocks/>
          </p:cNvCxnSpPr>
          <p:nvPr/>
        </p:nvCxnSpPr>
        <p:spPr>
          <a:xfrm>
            <a:off x="2499360" y="2436495"/>
            <a:ext cx="1503045"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0A3C871B-A963-E040-8830-F6BA0840BC9F}"/>
              </a:ext>
            </a:extLst>
          </p:cNvPr>
          <p:cNvSpPr/>
          <p:nvPr/>
        </p:nvSpPr>
        <p:spPr>
          <a:xfrm>
            <a:off x="3707031" y="2889194"/>
            <a:ext cx="391944" cy="13379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E6E3F080-43A0-47ED-8281-986C33B82313}"/>
              </a:ext>
            </a:extLst>
          </p:cNvPr>
          <p:cNvCxnSpPr>
            <a:cxnSpLocks/>
          </p:cNvCxnSpPr>
          <p:nvPr/>
        </p:nvCxnSpPr>
        <p:spPr>
          <a:xfrm>
            <a:off x="3707031" y="2880485"/>
            <a:ext cx="1398369" cy="6548"/>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EC035C8B-1FB1-0245-BFD2-3F8D1EE3DE6A}"/>
              </a:ext>
            </a:extLst>
          </p:cNvPr>
          <p:cNvSpPr/>
          <p:nvPr/>
        </p:nvSpPr>
        <p:spPr>
          <a:xfrm>
            <a:off x="4913987" y="3275216"/>
            <a:ext cx="285537" cy="9518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F3BD2F7D-A8B3-4061-875D-689AEB8A0271}"/>
              </a:ext>
            </a:extLst>
          </p:cNvPr>
          <p:cNvCxnSpPr>
            <a:cxnSpLocks/>
          </p:cNvCxnSpPr>
          <p:nvPr/>
        </p:nvCxnSpPr>
        <p:spPr>
          <a:xfrm>
            <a:off x="4913987" y="3341235"/>
            <a:ext cx="1174393"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6351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a:extLst>
              <a:ext uri="{FF2B5EF4-FFF2-40B4-BE49-F238E27FC236}">
                <a16:creationId xmlns:a16="http://schemas.microsoft.com/office/drawing/2014/main" id="{56D7E7A4-38A0-4288-9558-DC870D22DBCC}"/>
              </a:ext>
            </a:extLst>
          </p:cNvPr>
          <p:cNvGraphicFramePr>
            <a:graphicFrameLocks/>
          </p:cNvGraphicFramePr>
          <p:nvPr/>
        </p:nvGraphicFramePr>
        <p:xfrm>
          <a:off x="1709680" y="1550984"/>
          <a:ext cx="5724638" cy="325833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3118567-D0C4-44A9-884A-55517F5D4A5B}"/>
              </a:ext>
            </a:extLst>
          </p:cNvPr>
          <p:cNvSpPr>
            <a:spLocks noGrp="1"/>
          </p:cNvSpPr>
          <p:nvPr>
            <p:ph type="title"/>
          </p:nvPr>
        </p:nvSpPr>
        <p:spPr/>
        <p:txBody>
          <a:bodyPr/>
          <a:lstStyle/>
          <a:p>
            <a:r>
              <a:rPr lang="en-US"/>
              <a:t>Calibration Process Over Time</a:t>
            </a:r>
          </a:p>
        </p:txBody>
      </p:sp>
      <p:cxnSp>
        <p:nvCxnSpPr>
          <p:cNvPr id="38" name="Straight Connector 37">
            <a:extLst>
              <a:ext uri="{FF2B5EF4-FFF2-40B4-BE49-F238E27FC236}">
                <a16:creationId xmlns:a16="http://schemas.microsoft.com/office/drawing/2014/main" id="{81ECDC4D-C997-40EF-A621-1DD66A391D5C}"/>
              </a:ext>
            </a:extLst>
          </p:cNvPr>
          <p:cNvCxnSpPr>
            <a:cxnSpLocks/>
          </p:cNvCxnSpPr>
          <p:nvPr/>
        </p:nvCxnSpPr>
        <p:spPr>
          <a:xfrm>
            <a:off x="6145530" y="3562350"/>
            <a:ext cx="101346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FBD3D352-36F8-4866-85F1-3550257B979C}"/>
              </a:ext>
            </a:extLst>
          </p:cNvPr>
          <p:cNvCxnSpPr>
            <a:cxnSpLocks/>
          </p:cNvCxnSpPr>
          <p:nvPr/>
        </p:nvCxnSpPr>
        <p:spPr>
          <a:xfrm>
            <a:off x="3446145" y="2464435"/>
            <a:ext cx="0" cy="4160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9" name="Straight Arrow Connector 58">
            <a:extLst>
              <a:ext uri="{FF2B5EF4-FFF2-40B4-BE49-F238E27FC236}">
                <a16:creationId xmlns:a16="http://schemas.microsoft.com/office/drawing/2014/main" id="{7B383896-ABE7-4FF0-BBA6-9C1621272A7E}"/>
              </a:ext>
            </a:extLst>
          </p:cNvPr>
          <p:cNvCxnSpPr>
            <a:cxnSpLocks/>
          </p:cNvCxnSpPr>
          <p:nvPr/>
        </p:nvCxnSpPr>
        <p:spPr>
          <a:xfrm>
            <a:off x="4664075" y="2921500"/>
            <a:ext cx="0" cy="40767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0" name="Straight Arrow Connector 59">
            <a:extLst>
              <a:ext uri="{FF2B5EF4-FFF2-40B4-BE49-F238E27FC236}">
                <a16:creationId xmlns:a16="http://schemas.microsoft.com/office/drawing/2014/main" id="{DAD6FA94-0D47-4FF7-9121-E1F027A4262A}"/>
              </a:ext>
            </a:extLst>
          </p:cNvPr>
          <p:cNvCxnSpPr>
            <a:cxnSpLocks/>
          </p:cNvCxnSpPr>
          <p:nvPr/>
        </p:nvCxnSpPr>
        <p:spPr>
          <a:xfrm>
            <a:off x="5880968" y="3360920"/>
            <a:ext cx="0" cy="1982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2" name="Straight Arrow Connector 61">
            <a:extLst>
              <a:ext uri="{FF2B5EF4-FFF2-40B4-BE49-F238E27FC236}">
                <a16:creationId xmlns:a16="http://schemas.microsoft.com/office/drawing/2014/main" id="{146C4AD7-D56B-4074-AFA5-5150CD86A578}"/>
              </a:ext>
            </a:extLst>
          </p:cNvPr>
          <p:cNvCxnSpPr>
            <a:cxnSpLocks/>
          </p:cNvCxnSpPr>
          <p:nvPr/>
        </p:nvCxnSpPr>
        <p:spPr>
          <a:xfrm>
            <a:off x="7091913" y="3592965"/>
            <a:ext cx="0" cy="1646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6E4D76E4-16DA-491B-93A6-324D02E486E5}"/>
              </a:ext>
            </a:extLst>
          </p:cNvPr>
          <p:cNvSpPr txBox="1"/>
          <p:nvPr/>
        </p:nvSpPr>
        <p:spPr>
          <a:xfrm>
            <a:off x="593429" y="2905885"/>
            <a:ext cx="922019" cy="369332"/>
          </a:xfrm>
          <a:prstGeom prst="rect">
            <a:avLst/>
          </a:prstGeom>
          <a:noFill/>
        </p:spPr>
        <p:txBody>
          <a:bodyPr wrap="square" rtlCol="0">
            <a:spAutoFit/>
          </a:bodyPr>
          <a:lstStyle/>
          <a:p>
            <a:pPr algn="ctr"/>
            <a:r>
              <a:rPr lang="en-US">
                <a:solidFill>
                  <a:srgbClr val="000000"/>
                </a:solidFill>
                <a:latin typeface="Franklin Gothic Book" panose="020B0503020102020204" pitchFamily="34" charset="0"/>
                <a:ea typeface="Roboto" panose="02000000000000000000" pitchFamily="2" charset="0"/>
              </a:rPr>
              <a:t>Error</a:t>
            </a:r>
          </a:p>
        </p:txBody>
      </p:sp>
      <p:cxnSp>
        <p:nvCxnSpPr>
          <p:cNvPr id="29" name="Straight Connector 28">
            <a:extLst>
              <a:ext uri="{FF2B5EF4-FFF2-40B4-BE49-F238E27FC236}">
                <a16:creationId xmlns:a16="http://schemas.microsoft.com/office/drawing/2014/main" id="{C28573D0-1FDA-492D-A8E9-CEDB8D041160}"/>
              </a:ext>
            </a:extLst>
          </p:cNvPr>
          <p:cNvCxnSpPr>
            <a:cxnSpLocks/>
          </p:cNvCxnSpPr>
          <p:nvPr/>
        </p:nvCxnSpPr>
        <p:spPr>
          <a:xfrm>
            <a:off x="2143125" y="1936273"/>
            <a:ext cx="18917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6E3C6AB8-A0D4-45B3-9247-1CCE7AA600D4}"/>
              </a:ext>
            </a:extLst>
          </p:cNvPr>
          <p:cNvCxnSpPr>
            <a:cxnSpLocks/>
          </p:cNvCxnSpPr>
          <p:nvPr/>
        </p:nvCxnSpPr>
        <p:spPr>
          <a:xfrm>
            <a:off x="2226483" y="2004853"/>
            <a:ext cx="0" cy="4316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9" name="Group 38">
            <a:extLst>
              <a:ext uri="{FF2B5EF4-FFF2-40B4-BE49-F238E27FC236}">
                <a16:creationId xmlns:a16="http://schemas.microsoft.com/office/drawing/2014/main" id="{82AD9A0E-2DE4-45E1-B179-9C792EAB2607}"/>
              </a:ext>
            </a:extLst>
          </p:cNvPr>
          <p:cNvGrpSpPr/>
          <p:nvPr/>
        </p:nvGrpSpPr>
        <p:grpSpPr>
          <a:xfrm>
            <a:off x="2049780" y="1550984"/>
            <a:ext cx="5212080" cy="2865120"/>
            <a:chOff x="2529840" y="1550984"/>
            <a:chExt cx="4236720" cy="2495236"/>
          </a:xfrm>
        </p:grpSpPr>
        <p:cxnSp>
          <p:nvCxnSpPr>
            <p:cNvPr id="40" name="Straight Connector 39">
              <a:extLst>
                <a:ext uri="{FF2B5EF4-FFF2-40B4-BE49-F238E27FC236}">
                  <a16:creationId xmlns:a16="http://schemas.microsoft.com/office/drawing/2014/main" id="{96EACB84-FD5C-4E1C-ABD4-6D9C518E994B}"/>
                </a:ext>
              </a:extLst>
            </p:cNvPr>
            <p:cNvCxnSpPr>
              <a:cxnSpLocks/>
            </p:cNvCxnSpPr>
            <p:nvPr/>
          </p:nvCxnSpPr>
          <p:spPr>
            <a:xfrm>
              <a:off x="2529840" y="1550984"/>
              <a:ext cx="0" cy="2459302"/>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3D2569D5-5E98-4D9B-B287-33470B1C2656}"/>
                </a:ext>
              </a:extLst>
            </p:cNvPr>
            <p:cNvCxnSpPr>
              <a:cxnSpLocks/>
            </p:cNvCxnSpPr>
            <p:nvPr/>
          </p:nvCxnSpPr>
          <p:spPr>
            <a:xfrm>
              <a:off x="339852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FAA50A35-4F6D-412F-899C-BE1A78D8DCFB}"/>
                </a:ext>
              </a:extLst>
            </p:cNvPr>
            <p:cNvCxnSpPr>
              <a:cxnSpLocks/>
            </p:cNvCxnSpPr>
            <p:nvPr/>
          </p:nvCxnSpPr>
          <p:spPr>
            <a:xfrm>
              <a:off x="424434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D6816679-4E57-449B-90B9-E5DEAFD8B37A}"/>
                </a:ext>
              </a:extLst>
            </p:cNvPr>
            <p:cNvCxnSpPr>
              <a:cxnSpLocks/>
            </p:cNvCxnSpPr>
            <p:nvPr/>
          </p:nvCxnSpPr>
          <p:spPr>
            <a:xfrm>
              <a:off x="510540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26C98D0-E713-4299-A167-53EE9E290AC8}"/>
                </a:ext>
              </a:extLst>
            </p:cNvPr>
            <p:cNvCxnSpPr>
              <a:cxnSpLocks/>
            </p:cNvCxnSpPr>
            <p:nvPr/>
          </p:nvCxnSpPr>
          <p:spPr>
            <a:xfrm>
              <a:off x="596646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89356A98-C670-41B3-8863-F1FC52543238}"/>
                </a:ext>
              </a:extLst>
            </p:cNvPr>
            <p:cNvCxnSpPr>
              <a:cxnSpLocks/>
            </p:cNvCxnSpPr>
            <p:nvPr/>
          </p:nvCxnSpPr>
          <p:spPr>
            <a:xfrm>
              <a:off x="6766560" y="1550984"/>
              <a:ext cx="0" cy="2495236"/>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3" name="Rectangle 2">
            <a:extLst>
              <a:ext uri="{FF2B5EF4-FFF2-40B4-BE49-F238E27FC236}">
                <a16:creationId xmlns:a16="http://schemas.microsoft.com/office/drawing/2014/main" id="{D11DBBE7-ACF3-6C47-A623-7B2B611E600C}"/>
              </a:ext>
            </a:extLst>
          </p:cNvPr>
          <p:cNvSpPr/>
          <p:nvPr/>
        </p:nvSpPr>
        <p:spPr>
          <a:xfrm>
            <a:off x="2499360" y="2445204"/>
            <a:ext cx="522514" cy="17784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17988177-3459-4848-9DF1-5A7A41C7D447}"/>
              </a:ext>
            </a:extLst>
          </p:cNvPr>
          <p:cNvCxnSpPr>
            <a:cxnSpLocks/>
          </p:cNvCxnSpPr>
          <p:nvPr/>
        </p:nvCxnSpPr>
        <p:spPr>
          <a:xfrm>
            <a:off x="2499360" y="2436495"/>
            <a:ext cx="1503045"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0A3C871B-A963-E040-8830-F6BA0840BC9F}"/>
              </a:ext>
            </a:extLst>
          </p:cNvPr>
          <p:cNvSpPr/>
          <p:nvPr/>
        </p:nvSpPr>
        <p:spPr>
          <a:xfrm>
            <a:off x="3707031" y="2889194"/>
            <a:ext cx="391944" cy="13379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E6E3F080-43A0-47ED-8281-986C33B82313}"/>
              </a:ext>
            </a:extLst>
          </p:cNvPr>
          <p:cNvCxnSpPr>
            <a:cxnSpLocks/>
          </p:cNvCxnSpPr>
          <p:nvPr/>
        </p:nvCxnSpPr>
        <p:spPr>
          <a:xfrm>
            <a:off x="3707031" y="2880485"/>
            <a:ext cx="1398369" cy="6548"/>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EC035C8B-1FB1-0245-BFD2-3F8D1EE3DE6A}"/>
              </a:ext>
            </a:extLst>
          </p:cNvPr>
          <p:cNvSpPr/>
          <p:nvPr/>
        </p:nvSpPr>
        <p:spPr>
          <a:xfrm>
            <a:off x="4913987" y="3275216"/>
            <a:ext cx="285537" cy="9518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F3BD2F7D-A8B3-4061-875D-689AEB8A0271}"/>
              </a:ext>
            </a:extLst>
          </p:cNvPr>
          <p:cNvCxnSpPr>
            <a:cxnSpLocks/>
          </p:cNvCxnSpPr>
          <p:nvPr/>
        </p:nvCxnSpPr>
        <p:spPr>
          <a:xfrm>
            <a:off x="4913987" y="3341235"/>
            <a:ext cx="1174393"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34" name="Speech Bubble: Rectangle 22">
            <a:extLst>
              <a:ext uri="{FF2B5EF4-FFF2-40B4-BE49-F238E27FC236}">
                <a16:creationId xmlns:a16="http://schemas.microsoft.com/office/drawing/2014/main" id="{7CA46E8A-7A03-D24E-A11E-B01FBF9C8051}"/>
              </a:ext>
            </a:extLst>
          </p:cNvPr>
          <p:cNvSpPr/>
          <p:nvPr/>
        </p:nvSpPr>
        <p:spPr>
          <a:xfrm>
            <a:off x="4658677" y="1267163"/>
            <a:ext cx="3596630" cy="1237324"/>
          </a:xfrm>
          <a:prstGeom prst="wedgeRectCallout">
            <a:avLst>
              <a:gd name="adj1" fmla="val -33614"/>
              <a:gd name="adj2" fmla="val 10444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Improvements from later regions will improve results for regions focused on earlier</a:t>
            </a:r>
          </a:p>
        </p:txBody>
      </p:sp>
    </p:spTree>
    <p:extLst>
      <p:ext uri="{BB962C8B-B14F-4D97-AF65-F5344CB8AC3E}">
        <p14:creationId xmlns:p14="http://schemas.microsoft.com/office/powerpoint/2010/main" val="4120426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AC578EC-33DF-F64E-8843-3DCE4A03434E}"/>
              </a:ext>
            </a:extLst>
          </p:cNvPr>
          <p:cNvGrpSpPr/>
          <p:nvPr/>
        </p:nvGrpSpPr>
        <p:grpSpPr>
          <a:xfrm>
            <a:off x="212038" y="773045"/>
            <a:ext cx="8682019" cy="4396167"/>
            <a:chOff x="340413" y="773044"/>
            <a:chExt cx="8682019" cy="4396167"/>
          </a:xfrm>
        </p:grpSpPr>
        <p:sp>
          <p:nvSpPr>
            <p:cNvPr id="31" name="TextBox 30">
              <a:extLst>
                <a:ext uri="{FF2B5EF4-FFF2-40B4-BE49-F238E27FC236}">
                  <a16:creationId xmlns:a16="http://schemas.microsoft.com/office/drawing/2014/main" id="{7A241D37-BF2F-9045-AB60-01BB4720A2B8}"/>
                </a:ext>
              </a:extLst>
            </p:cNvPr>
            <p:cNvSpPr txBox="1"/>
            <p:nvPr/>
          </p:nvSpPr>
          <p:spPr>
            <a:xfrm>
              <a:off x="6835328" y="3677901"/>
              <a:ext cx="1262910" cy="461665"/>
            </a:xfrm>
            <a:prstGeom prst="rect">
              <a:avLst/>
            </a:prstGeom>
            <a:noFill/>
          </p:spPr>
          <p:txBody>
            <a:bodyPr wrap="none" rtlCol="0">
              <a:spAutoFit/>
            </a:bodyPr>
            <a:lstStyle/>
            <a:p>
              <a:r>
                <a:rPr lang="en-US" sz="2400"/>
                <a:t>Region 4</a:t>
              </a:r>
            </a:p>
          </p:txBody>
        </p:sp>
        <p:sp>
          <p:nvSpPr>
            <p:cNvPr id="32" name="TextBox 31">
              <a:extLst>
                <a:ext uri="{FF2B5EF4-FFF2-40B4-BE49-F238E27FC236}">
                  <a16:creationId xmlns:a16="http://schemas.microsoft.com/office/drawing/2014/main" id="{61316AED-E2CB-7246-8E75-A53F1F595C83}"/>
                </a:ext>
              </a:extLst>
            </p:cNvPr>
            <p:cNvSpPr txBox="1"/>
            <p:nvPr/>
          </p:nvSpPr>
          <p:spPr>
            <a:xfrm>
              <a:off x="4840954" y="799696"/>
              <a:ext cx="2537298" cy="461665"/>
            </a:xfrm>
            <a:prstGeom prst="rect">
              <a:avLst/>
            </a:prstGeom>
            <a:solidFill>
              <a:srgbClr val="FFFFFF">
                <a:alpha val="52157"/>
              </a:srgbClr>
            </a:solidFill>
          </p:spPr>
          <p:txBody>
            <a:bodyPr wrap="none" rtlCol="0">
              <a:spAutoFit/>
            </a:bodyPr>
            <a:lstStyle/>
            <a:p>
              <a:r>
                <a:rPr lang="en-US" sz="2400"/>
                <a:t>Region 5 (planned)</a:t>
              </a:r>
            </a:p>
          </p:txBody>
        </p:sp>
        <p:grpSp>
          <p:nvGrpSpPr>
            <p:cNvPr id="102" name="Group 101">
              <a:extLst>
                <a:ext uri="{FF2B5EF4-FFF2-40B4-BE49-F238E27FC236}">
                  <a16:creationId xmlns:a16="http://schemas.microsoft.com/office/drawing/2014/main" id="{FFA8FF67-7306-9244-A6DD-F7A590836261}"/>
                </a:ext>
              </a:extLst>
            </p:cNvPr>
            <p:cNvGrpSpPr/>
            <p:nvPr/>
          </p:nvGrpSpPr>
          <p:grpSpPr>
            <a:xfrm>
              <a:off x="340413" y="773044"/>
              <a:ext cx="8682019" cy="4396167"/>
              <a:chOff x="379740" y="482537"/>
              <a:chExt cx="12582017" cy="6370942"/>
            </a:xfrm>
          </p:grpSpPr>
          <p:pic>
            <p:nvPicPr>
              <p:cNvPr id="103" name="Picture 102">
                <a:extLst>
                  <a:ext uri="{FF2B5EF4-FFF2-40B4-BE49-F238E27FC236}">
                    <a16:creationId xmlns:a16="http://schemas.microsoft.com/office/drawing/2014/main" id="{D003B59E-A2E4-1943-9ACA-D2DE8361A16E}"/>
                  </a:ext>
                </a:extLst>
              </p:cNvPr>
              <p:cNvPicPr>
                <a:picLocks noChangeAspect="1"/>
              </p:cNvPicPr>
              <p:nvPr/>
            </p:nvPicPr>
            <p:blipFill rotWithShape="1">
              <a:blip r:embed="rId3">
                <a:alphaModFix/>
              </a:blip>
              <a:srcRect t="7036" b="610"/>
              <a:stretch/>
            </p:blipFill>
            <p:spPr>
              <a:xfrm>
                <a:off x="379740" y="482537"/>
                <a:ext cx="11432520" cy="6333680"/>
              </a:xfrm>
              <a:prstGeom prst="rect">
                <a:avLst/>
              </a:prstGeom>
            </p:spPr>
          </p:pic>
          <p:sp>
            <p:nvSpPr>
              <p:cNvPr id="104" name="Oval 103">
                <a:extLst>
                  <a:ext uri="{FF2B5EF4-FFF2-40B4-BE49-F238E27FC236}">
                    <a16:creationId xmlns:a16="http://schemas.microsoft.com/office/drawing/2014/main" id="{25DA97E5-9466-314D-8326-361808AE78CD}"/>
                  </a:ext>
                </a:extLst>
              </p:cNvPr>
              <p:cNvSpPr/>
              <p:nvPr/>
            </p:nvSpPr>
            <p:spPr>
              <a:xfrm>
                <a:off x="2145588" y="717478"/>
                <a:ext cx="359595" cy="359595"/>
              </a:xfrm>
              <a:prstGeom prst="ellipse">
                <a:avLst/>
              </a:prstGeom>
              <a:solidFill>
                <a:srgbClr val="0432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105" name="Oval 104">
                <a:extLst>
                  <a:ext uri="{FF2B5EF4-FFF2-40B4-BE49-F238E27FC236}">
                    <a16:creationId xmlns:a16="http://schemas.microsoft.com/office/drawing/2014/main" id="{760C8EA1-94D5-494D-A2D3-81298A0F8BE0}"/>
                  </a:ext>
                </a:extLst>
              </p:cNvPr>
              <p:cNvSpPr/>
              <p:nvPr/>
            </p:nvSpPr>
            <p:spPr>
              <a:xfrm>
                <a:off x="1965790" y="1157554"/>
                <a:ext cx="359595" cy="359595"/>
              </a:xfrm>
              <a:prstGeom prst="ellipse">
                <a:avLst/>
              </a:prstGeom>
              <a:solidFill>
                <a:srgbClr val="0432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108" name="Oval 107">
                <a:extLst>
                  <a:ext uri="{FF2B5EF4-FFF2-40B4-BE49-F238E27FC236}">
                    <a16:creationId xmlns:a16="http://schemas.microsoft.com/office/drawing/2014/main" id="{7DEB11B0-C123-E743-A038-7DDE9EEB6891}"/>
                  </a:ext>
                </a:extLst>
              </p:cNvPr>
              <p:cNvSpPr/>
              <p:nvPr/>
            </p:nvSpPr>
            <p:spPr>
              <a:xfrm>
                <a:off x="4538130" y="2906983"/>
                <a:ext cx="359595" cy="359595"/>
              </a:xfrm>
              <a:prstGeom prst="ellipse">
                <a:avLst/>
              </a:prstGeom>
              <a:solidFill>
                <a:srgbClr val="0432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113" name="Oval 112">
                <a:extLst>
                  <a:ext uri="{FF2B5EF4-FFF2-40B4-BE49-F238E27FC236}">
                    <a16:creationId xmlns:a16="http://schemas.microsoft.com/office/drawing/2014/main" id="{154F9FE3-00CE-834D-AE91-E477360E765A}"/>
                  </a:ext>
                </a:extLst>
              </p:cNvPr>
              <p:cNvSpPr/>
              <p:nvPr/>
            </p:nvSpPr>
            <p:spPr>
              <a:xfrm>
                <a:off x="1947093" y="3940591"/>
                <a:ext cx="359595" cy="359595"/>
              </a:xfrm>
              <a:prstGeom prst="ellipse">
                <a:avLst/>
              </a:prstGeom>
              <a:solidFill>
                <a:srgbClr val="0432FF"/>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16" name="Straight Connector 115">
                <a:extLst>
                  <a:ext uri="{FF2B5EF4-FFF2-40B4-BE49-F238E27FC236}">
                    <a16:creationId xmlns:a16="http://schemas.microsoft.com/office/drawing/2014/main" id="{6F473E38-155D-AB46-A5C0-D2392408A324}"/>
                  </a:ext>
                </a:extLst>
              </p:cNvPr>
              <p:cNvCxnSpPr>
                <a:stCxn id="105" idx="0"/>
                <a:endCxn id="104" idx="3"/>
              </p:cNvCxnSpPr>
              <p:nvPr/>
            </p:nvCxnSpPr>
            <p:spPr>
              <a:xfrm flipV="1">
                <a:off x="2145588" y="1024412"/>
                <a:ext cx="52661" cy="133142"/>
              </a:xfrm>
              <a:prstGeom prst="line">
                <a:avLst/>
              </a:prstGeom>
              <a:ln w="38100"/>
            </p:spPr>
            <p:style>
              <a:lnRef idx="3">
                <a:schemeClr val="dk1"/>
              </a:lnRef>
              <a:fillRef idx="0">
                <a:schemeClr val="dk1"/>
              </a:fillRef>
              <a:effectRef idx="2">
                <a:schemeClr val="dk1"/>
              </a:effectRef>
              <a:fontRef idx="minor">
                <a:schemeClr val="tx1"/>
              </a:fontRef>
            </p:style>
          </p:cxnSp>
          <p:sp>
            <p:nvSpPr>
              <p:cNvPr id="122" name="TextBox 121">
                <a:extLst>
                  <a:ext uri="{FF2B5EF4-FFF2-40B4-BE49-F238E27FC236}">
                    <a16:creationId xmlns:a16="http://schemas.microsoft.com/office/drawing/2014/main" id="{015DA2FF-DB1C-B24F-9844-DC19F29705FD}"/>
                  </a:ext>
                </a:extLst>
              </p:cNvPr>
              <p:cNvSpPr txBox="1"/>
              <p:nvPr/>
            </p:nvSpPr>
            <p:spPr>
              <a:xfrm>
                <a:off x="974109" y="4124614"/>
                <a:ext cx="2020006" cy="936665"/>
              </a:xfrm>
              <a:prstGeom prst="rect">
                <a:avLst/>
              </a:prstGeom>
              <a:noFill/>
            </p:spPr>
            <p:txBody>
              <a:bodyPr wrap="square" rtlCol="0">
                <a:spAutoFit/>
              </a:bodyPr>
              <a:lstStyle/>
              <a:p>
                <a:r>
                  <a:rPr lang="en-US" sz="1200"/>
                  <a:t>LADWP</a:t>
                </a:r>
              </a:p>
              <a:p>
                <a:r>
                  <a:rPr lang="en-US" sz="1200"/>
                  <a:t>(completed under previous project)</a:t>
                </a:r>
              </a:p>
            </p:txBody>
          </p:sp>
          <p:sp>
            <p:nvSpPr>
              <p:cNvPr id="123" name="TextBox 122">
                <a:extLst>
                  <a:ext uri="{FF2B5EF4-FFF2-40B4-BE49-F238E27FC236}">
                    <a16:creationId xmlns:a16="http://schemas.microsoft.com/office/drawing/2014/main" id="{593EDB8D-0E57-F64F-A885-916D63D21EA2}"/>
                  </a:ext>
                </a:extLst>
              </p:cNvPr>
              <p:cNvSpPr txBox="1"/>
              <p:nvPr/>
            </p:nvSpPr>
            <p:spPr>
              <a:xfrm>
                <a:off x="4384854" y="2318977"/>
                <a:ext cx="1863524" cy="669047"/>
              </a:xfrm>
              <a:prstGeom prst="rect">
                <a:avLst/>
              </a:prstGeom>
              <a:noFill/>
            </p:spPr>
            <p:txBody>
              <a:bodyPr wrap="square" rtlCol="0">
                <a:spAutoFit/>
              </a:bodyPr>
              <a:lstStyle/>
              <a:p>
                <a:r>
                  <a:rPr lang="en-US" sz="1200"/>
                  <a:t>Fort Collins Utilities, CO</a:t>
                </a:r>
              </a:p>
            </p:txBody>
          </p:sp>
          <p:sp>
            <p:nvSpPr>
              <p:cNvPr id="125" name="TextBox 124">
                <a:extLst>
                  <a:ext uri="{FF2B5EF4-FFF2-40B4-BE49-F238E27FC236}">
                    <a16:creationId xmlns:a16="http://schemas.microsoft.com/office/drawing/2014/main" id="{7A5ACB3A-B8CB-C948-8E66-ECD51B6BDBBA}"/>
                  </a:ext>
                </a:extLst>
              </p:cNvPr>
              <p:cNvSpPr txBox="1"/>
              <p:nvPr/>
            </p:nvSpPr>
            <p:spPr>
              <a:xfrm>
                <a:off x="2674605" y="482538"/>
                <a:ext cx="1863524" cy="401428"/>
              </a:xfrm>
              <a:prstGeom prst="rect">
                <a:avLst/>
              </a:prstGeom>
              <a:noFill/>
            </p:spPr>
            <p:txBody>
              <a:bodyPr wrap="square" rtlCol="0">
                <a:spAutoFit/>
              </a:bodyPr>
              <a:lstStyle/>
              <a:p>
                <a:r>
                  <a:rPr lang="en-US" sz="1200"/>
                  <a:t>Seattle City Light</a:t>
                </a:r>
              </a:p>
            </p:txBody>
          </p:sp>
          <p:sp>
            <p:nvSpPr>
              <p:cNvPr id="126" name="TextBox 125">
                <a:extLst>
                  <a:ext uri="{FF2B5EF4-FFF2-40B4-BE49-F238E27FC236}">
                    <a16:creationId xmlns:a16="http://schemas.microsoft.com/office/drawing/2014/main" id="{725A7883-21FE-2C43-92BF-CF6375DF6572}"/>
                  </a:ext>
                </a:extLst>
              </p:cNvPr>
              <p:cNvSpPr txBox="1"/>
              <p:nvPr/>
            </p:nvSpPr>
            <p:spPr>
              <a:xfrm>
                <a:off x="2276636" y="1295629"/>
                <a:ext cx="1178406" cy="936665"/>
              </a:xfrm>
              <a:prstGeom prst="rect">
                <a:avLst/>
              </a:prstGeom>
              <a:noFill/>
            </p:spPr>
            <p:txBody>
              <a:bodyPr wrap="square" rtlCol="0">
                <a:spAutoFit/>
              </a:bodyPr>
              <a:lstStyle/>
              <a:p>
                <a:r>
                  <a:rPr lang="en-US" sz="1200"/>
                  <a:t>Portland General Electric</a:t>
                </a:r>
              </a:p>
            </p:txBody>
          </p:sp>
          <p:sp>
            <p:nvSpPr>
              <p:cNvPr id="134" name="TextBox 133">
                <a:extLst>
                  <a:ext uri="{FF2B5EF4-FFF2-40B4-BE49-F238E27FC236}">
                    <a16:creationId xmlns:a16="http://schemas.microsoft.com/office/drawing/2014/main" id="{B1F57E6A-9F6A-1447-B058-0BB04886AD27}"/>
                  </a:ext>
                </a:extLst>
              </p:cNvPr>
              <p:cNvSpPr txBox="1"/>
              <p:nvPr/>
            </p:nvSpPr>
            <p:spPr>
              <a:xfrm>
                <a:off x="10364380" y="1334296"/>
                <a:ext cx="2597377" cy="669047"/>
              </a:xfrm>
              <a:prstGeom prst="rect">
                <a:avLst/>
              </a:prstGeom>
              <a:noFill/>
            </p:spPr>
            <p:txBody>
              <a:bodyPr wrap="square" rtlCol="0">
                <a:spAutoFit/>
              </a:bodyPr>
              <a:lstStyle/>
              <a:p>
                <a:r>
                  <a:rPr lang="en-US" sz="1200"/>
                  <a:t>Portland, Maine (Efficiency Maine)</a:t>
                </a:r>
              </a:p>
            </p:txBody>
          </p:sp>
          <p:sp>
            <p:nvSpPr>
              <p:cNvPr id="135" name="Rectangle 134">
                <a:extLst>
                  <a:ext uri="{FF2B5EF4-FFF2-40B4-BE49-F238E27FC236}">
                    <a16:creationId xmlns:a16="http://schemas.microsoft.com/office/drawing/2014/main" id="{13960A46-179A-834A-B8C4-2C552295722A}"/>
                  </a:ext>
                </a:extLst>
              </p:cNvPr>
              <p:cNvSpPr/>
              <p:nvPr/>
            </p:nvSpPr>
            <p:spPr>
              <a:xfrm>
                <a:off x="8710673" y="1228748"/>
                <a:ext cx="1106993" cy="669047"/>
              </a:xfrm>
              <a:prstGeom prst="rect">
                <a:avLst/>
              </a:prstGeom>
            </p:spPr>
            <p:txBody>
              <a:bodyPr wrap="none">
                <a:spAutoFit/>
              </a:bodyPr>
              <a:lstStyle/>
              <a:p>
                <a:r>
                  <a:rPr lang="en-US" sz="1200"/>
                  <a:t>Vermont </a:t>
                </a:r>
              </a:p>
              <a:p>
                <a:r>
                  <a:rPr lang="en-US" sz="1200"/>
                  <a:t>(VEIC)</a:t>
                </a:r>
              </a:p>
            </p:txBody>
          </p:sp>
          <p:sp>
            <p:nvSpPr>
              <p:cNvPr id="137" name="Oval 136">
                <a:extLst>
                  <a:ext uri="{FF2B5EF4-FFF2-40B4-BE49-F238E27FC236}">
                    <a16:creationId xmlns:a16="http://schemas.microsoft.com/office/drawing/2014/main" id="{B3294FE0-045F-1F45-91E0-17EE25BB2FC3}"/>
                  </a:ext>
                </a:extLst>
              </p:cNvPr>
              <p:cNvSpPr/>
              <p:nvPr/>
            </p:nvSpPr>
            <p:spPr>
              <a:xfrm>
                <a:off x="9984641" y="1436366"/>
                <a:ext cx="359595" cy="359595"/>
              </a:xfrm>
              <a:prstGeom prst="ellipse">
                <a:avLst/>
              </a:prstGeom>
              <a:solidFill>
                <a:srgbClr val="0432FF"/>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p>
            </p:txBody>
          </p:sp>
          <p:sp>
            <p:nvSpPr>
              <p:cNvPr id="139" name="Rectangle 138">
                <a:extLst>
                  <a:ext uri="{FF2B5EF4-FFF2-40B4-BE49-F238E27FC236}">
                    <a16:creationId xmlns:a16="http://schemas.microsoft.com/office/drawing/2014/main" id="{CA64A192-EEDB-9A48-8F46-6AE53363B9ED}"/>
                  </a:ext>
                </a:extLst>
              </p:cNvPr>
              <p:cNvSpPr/>
              <p:nvPr/>
            </p:nvSpPr>
            <p:spPr>
              <a:xfrm>
                <a:off x="7471892" y="2058069"/>
                <a:ext cx="1611473" cy="401428"/>
              </a:xfrm>
              <a:prstGeom prst="rect">
                <a:avLst/>
              </a:prstGeom>
            </p:spPr>
            <p:txBody>
              <a:bodyPr wrap="none">
                <a:spAutoFit/>
              </a:bodyPr>
              <a:lstStyle/>
              <a:p>
                <a:r>
                  <a:rPr lang="en-US" sz="1200"/>
                  <a:t>Cherryland, MI</a:t>
                </a:r>
              </a:p>
            </p:txBody>
          </p:sp>
          <p:sp>
            <p:nvSpPr>
              <p:cNvPr id="143" name="Oval 142">
                <a:extLst>
                  <a:ext uri="{FF2B5EF4-FFF2-40B4-BE49-F238E27FC236}">
                    <a16:creationId xmlns:a16="http://schemas.microsoft.com/office/drawing/2014/main" id="{90D3FD3E-BA58-3B4C-B162-9842341FA4F8}"/>
                  </a:ext>
                </a:extLst>
              </p:cNvPr>
              <p:cNvSpPr/>
              <p:nvPr/>
            </p:nvSpPr>
            <p:spPr>
              <a:xfrm>
                <a:off x="9505710" y="1657647"/>
                <a:ext cx="235491" cy="235493"/>
              </a:xfrm>
              <a:prstGeom prst="ellipse">
                <a:avLst/>
              </a:prstGeom>
              <a:solidFill>
                <a:srgbClr val="0432FF"/>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p>
            </p:txBody>
          </p:sp>
          <p:sp>
            <p:nvSpPr>
              <p:cNvPr id="144" name="TextBox 143">
                <a:extLst>
                  <a:ext uri="{FF2B5EF4-FFF2-40B4-BE49-F238E27FC236}">
                    <a16:creationId xmlns:a16="http://schemas.microsoft.com/office/drawing/2014/main" id="{2903F504-B383-044E-8CDC-77194A14D5CA}"/>
                  </a:ext>
                </a:extLst>
              </p:cNvPr>
              <p:cNvSpPr txBox="1"/>
              <p:nvPr/>
            </p:nvSpPr>
            <p:spPr>
              <a:xfrm>
                <a:off x="3031504" y="6452051"/>
                <a:ext cx="6051862" cy="401428"/>
              </a:xfrm>
              <a:prstGeom prst="rect">
                <a:avLst/>
              </a:prstGeom>
              <a:noFill/>
            </p:spPr>
            <p:txBody>
              <a:bodyPr wrap="square" rtlCol="0">
                <a:spAutoFit/>
              </a:bodyPr>
              <a:lstStyle/>
              <a:p>
                <a:r>
                  <a:rPr lang="en-US" sz="1200" i="1"/>
                  <a:t>Background colors are DOE Building America Climate Regions</a:t>
                </a:r>
              </a:p>
            </p:txBody>
          </p:sp>
          <p:sp>
            <p:nvSpPr>
              <p:cNvPr id="146" name="Oval 145">
                <a:extLst>
                  <a:ext uri="{FF2B5EF4-FFF2-40B4-BE49-F238E27FC236}">
                    <a16:creationId xmlns:a16="http://schemas.microsoft.com/office/drawing/2014/main" id="{F0913627-EAB9-6B43-A0B7-3C40A4049748}"/>
                  </a:ext>
                </a:extLst>
              </p:cNvPr>
              <p:cNvSpPr/>
              <p:nvPr/>
            </p:nvSpPr>
            <p:spPr>
              <a:xfrm>
                <a:off x="7639390" y="1921146"/>
                <a:ext cx="235491" cy="235493"/>
              </a:xfrm>
              <a:prstGeom prst="ellipse">
                <a:avLst/>
              </a:prstGeom>
              <a:solidFill>
                <a:srgbClr val="0432FF"/>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p>
            </p:txBody>
          </p:sp>
          <p:cxnSp>
            <p:nvCxnSpPr>
              <p:cNvPr id="147" name="Straight Connector 146">
                <a:extLst>
                  <a:ext uri="{FF2B5EF4-FFF2-40B4-BE49-F238E27FC236}">
                    <a16:creationId xmlns:a16="http://schemas.microsoft.com/office/drawing/2014/main" id="{4076D7FA-4534-CF4A-8EFE-BFF033E28583}"/>
                  </a:ext>
                </a:extLst>
              </p:cNvPr>
              <p:cNvCxnSpPr>
                <a:cxnSpLocks/>
                <a:stCxn id="146" idx="6"/>
                <a:endCxn id="143" idx="3"/>
              </p:cNvCxnSpPr>
              <p:nvPr/>
            </p:nvCxnSpPr>
            <p:spPr>
              <a:xfrm flipV="1">
                <a:off x="7874881" y="1858653"/>
                <a:ext cx="1665315" cy="180239"/>
              </a:xfrm>
              <a:prstGeom prst="line">
                <a:avLst/>
              </a:prstGeom>
              <a:ln w="38100"/>
            </p:spPr>
            <p:style>
              <a:lnRef idx="3">
                <a:schemeClr val="dk1"/>
              </a:lnRef>
              <a:fillRef idx="0">
                <a:schemeClr val="dk1"/>
              </a:fillRef>
              <a:effectRef idx="2">
                <a:schemeClr val="dk1"/>
              </a:effectRef>
              <a:fontRef idx="minor">
                <a:schemeClr val="tx1"/>
              </a:fontRef>
            </p:style>
          </p:cxnSp>
          <p:cxnSp>
            <p:nvCxnSpPr>
              <p:cNvPr id="149" name="Straight Connector 148">
                <a:extLst>
                  <a:ext uri="{FF2B5EF4-FFF2-40B4-BE49-F238E27FC236}">
                    <a16:creationId xmlns:a16="http://schemas.microsoft.com/office/drawing/2014/main" id="{CB48C694-055B-5445-8B9C-202B62DD8D0C}"/>
                  </a:ext>
                </a:extLst>
              </p:cNvPr>
              <p:cNvCxnSpPr>
                <a:cxnSpLocks/>
                <a:stCxn id="143" idx="6"/>
                <a:endCxn id="137" idx="3"/>
              </p:cNvCxnSpPr>
              <p:nvPr/>
            </p:nvCxnSpPr>
            <p:spPr>
              <a:xfrm flipV="1">
                <a:off x="9741201" y="1743301"/>
                <a:ext cx="296101" cy="32093"/>
              </a:xfrm>
              <a:prstGeom prst="line">
                <a:avLst/>
              </a:prstGeom>
              <a:ln w="38100">
                <a:prstDash val="sysDot"/>
              </a:ln>
            </p:spPr>
            <p:style>
              <a:lnRef idx="3">
                <a:schemeClr val="dk1"/>
              </a:lnRef>
              <a:fillRef idx="0">
                <a:schemeClr val="dk1"/>
              </a:fillRef>
              <a:effectRef idx="2">
                <a:schemeClr val="dk1"/>
              </a:effectRef>
              <a:fontRef idx="minor">
                <a:schemeClr val="tx1"/>
              </a:fontRef>
            </p:style>
          </p:cxnSp>
        </p:grpSp>
        <p:sp>
          <p:nvSpPr>
            <p:cNvPr id="29" name="Oval 28">
              <a:extLst>
                <a:ext uri="{FF2B5EF4-FFF2-40B4-BE49-F238E27FC236}">
                  <a16:creationId xmlns:a16="http://schemas.microsoft.com/office/drawing/2014/main" id="{93045D44-17F8-D643-8238-A63D67A73371}"/>
                </a:ext>
              </a:extLst>
            </p:cNvPr>
            <p:cNvSpPr/>
            <p:nvPr/>
          </p:nvSpPr>
          <p:spPr>
            <a:xfrm>
              <a:off x="5744291" y="3861179"/>
              <a:ext cx="240285" cy="240285"/>
            </a:xfrm>
            <a:prstGeom prst="ellipse">
              <a:avLst/>
            </a:prstGeom>
            <a:solidFill>
              <a:srgbClr val="0432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30" name="TextBox 29">
              <a:extLst>
                <a:ext uri="{FF2B5EF4-FFF2-40B4-BE49-F238E27FC236}">
                  <a16:creationId xmlns:a16="http://schemas.microsoft.com/office/drawing/2014/main" id="{F418FF7F-4FD2-5A49-8DF0-4620DFAA9805}"/>
                </a:ext>
              </a:extLst>
            </p:cNvPr>
            <p:cNvSpPr txBox="1"/>
            <p:nvPr/>
          </p:nvSpPr>
          <p:spPr>
            <a:xfrm>
              <a:off x="5356998" y="4101464"/>
              <a:ext cx="1554404" cy="276999"/>
            </a:xfrm>
            <a:prstGeom prst="rect">
              <a:avLst/>
            </a:prstGeom>
            <a:noFill/>
          </p:spPr>
          <p:txBody>
            <a:bodyPr wrap="square" rtlCol="0">
              <a:spAutoFit/>
            </a:bodyPr>
            <a:lstStyle/>
            <a:p>
              <a:r>
                <a:rPr lang="en-US" sz="1200"/>
                <a:t>Tallahassee, FL</a:t>
              </a:r>
            </a:p>
          </p:txBody>
        </p:sp>
        <p:sp>
          <p:nvSpPr>
            <p:cNvPr id="33" name="TextBox 32">
              <a:extLst>
                <a:ext uri="{FF2B5EF4-FFF2-40B4-BE49-F238E27FC236}">
                  <a16:creationId xmlns:a16="http://schemas.microsoft.com/office/drawing/2014/main" id="{2AB2F7BE-235E-B040-ABBA-0DB5ADCB913C}"/>
                </a:ext>
              </a:extLst>
            </p:cNvPr>
            <p:cNvSpPr txBox="1"/>
            <p:nvPr/>
          </p:nvSpPr>
          <p:spPr>
            <a:xfrm>
              <a:off x="4050753" y="3006287"/>
              <a:ext cx="2154411" cy="276999"/>
            </a:xfrm>
            <a:prstGeom prst="rect">
              <a:avLst/>
            </a:prstGeom>
            <a:noFill/>
          </p:spPr>
          <p:txBody>
            <a:bodyPr wrap="square" rtlCol="0">
              <a:spAutoFit/>
            </a:bodyPr>
            <a:lstStyle/>
            <a:p>
              <a:r>
                <a:rPr lang="en-US" sz="1200"/>
                <a:t>EPB Chattanooga, TN</a:t>
              </a:r>
            </a:p>
          </p:txBody>
        </p:sp>
        <p:sp>
          <p:nvSpPr>
            <p:cNvPr id="34" name="Oval 33">
              <a:extLst>
                <a:ext uri="{FF2B5EF4-FFF2-40B4-BE49-F238E27FC236}">
                  <a16:creationId xmlns:a16="http://schemas.microsoft.com/office/drawing/2014/main" id="{6F126D8C-DA30-9841-A626-B27866859F3C}"/>
                </a:ext>
              </a:extLst>
            </p:cNvPr>
            <p:cNvSpPr/>
            <p:nvPr/>
          </p:nvSpPr>
          <p:spPr>
            <a:xfrm>
              <a:off x="5517484" y="3105376"/>
              <a:ext cx="240286" cy="240286"/>
            </a:xfrm>
            <a:prstGeom prst="ellipse">
              <a:avLst/>
            </a:prstGeom>
            <a:solidFill>
              <a:srgbClr val="0432FF"/>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cxnSp>
          <p:nvCxnSpPr>
            <p:cNvPr id="35" name="Straight Connector 34">
              <a:extLst>
                <a:ext uri="{FF2B5EF4-FFF2-40B4-BE49-F238E27FC236}">
                  <a16:creationId xmlns:a16="http://schemas.microsoft.com/office/drawing/2014/main" id="{DA5DC666-EBC0-D14C-A80C-6FD5187112B1}"/>
                </a:ext>
              </a:extLst>
            </p:cNvPr>
            <p:cNvCxnSpPr>
              <a:cxnSpLocks/>
              <a:stCxn id="34" idx="4"/>
              <a:endCxn id="29" idx="1"/>
            </p:cNvCxnSpPr>
            <p:nvPr/>
          </p:nvCxnSpPr>
          <p:spPr>
            <a:xfrm>
              <a:off x="5637627" y="3345662"/>
              <a:ext cx="141853" cy="550706"/>
            </a:xfrm>
            <a:prstGeom prst="line">
              <a:avLst/>
            </a:prstGeom>
            <a:ln w="38100"/>
          </p:spPr>
          <p:style>
            <a:lnRef idx="3">
              <a:schemeClr val="dk1"/>
            </a:lnRef>
            <a:fillRef idx="0">
              <a:schemeClr val="dk1"/>
            </a:fillRef>
            <a:effectRef idx="2">
              <a:schemeClr val="dk1"/>
            </a:effectRef>
            <a:fontRef idx="minor">
              <a:schemeClr val="tx1"/>
            </a:fontRef>
          </p:style>
        </p:cxnSp>
      </p:grpSp>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340413" y="-3469"/>
            <a:ext cx="8463174" cy="776514"/>
          </a:xfrm>
        </p:spPr>
        <p:txBody>
          <a:bodyPr/>
          <a:lstStyle/>
          <a:p>
            <a:r>
              <a:rPr lang="en-US"/>
              <a:t>Summary of Commercial AMI Calibration Regions</a:t>
            </a:r>
          </a:p>
        </p:txBody>
      </p:sp>
      <p:sp>
        <p:nvSpPr>
          <p:cNvPr id="4" name="Oval 3">
            <a:extLst>
              <a:ext uri="{FF2B5EF4-FFF2-40B4-BE49-F238E27FC236}">
                <a16:creationId xmlns:a16="http://schemas.microsoft.com/office/drawing/2014/main" id="{6681C35D-EEA4-40A3-BB37-9C8C12771F09}"/>
              </a:ext>
            </a:extLst>
          </p:cNvPr>
          <p:cNvSpPr/>
          <p:nvPr/>
        </p:nvSpPr>
        <p:spPr>
          <a:xfrm>
            <a:off x="6102226" y="3257777"/>
            <a:ext cx="240286" cy="240286"/>
          </a:xfrm>
          <a:prstGeom prst="ellipse">
            <a:avLst/>
          </a:prstGeom>
          <a:solidFill>
            <a:srgbClr val="0432FF"/>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5" name="TextBox 4">
            <a:extLst>
              <a:ext uri="{FF2B5EF4-FFF2-40B4-BE49-F238E27FC236}">
                <a16:creationId xmlns:a16="http://schemas.microsoft.com/office/drawing/2014/main" id="{E209C052-4252-4034-8725-08C00B55A951}"/>
              </a:ext>
            </a:extLst>
          </p:cNvPr>
          <p:cNvSpPr txBox="1"/>
          <p:nvPr/>
        </p:nvSpPr>
        <p:spPr>
          <a:xfrm>
            <a:off x="6479391" y="3115556"/>
            <a:ext cx="2154411" cy="276999"/>
          </a:xfrm>
          <a:prstGeom prst="rect">
            <a:avLst/>
          </a:prstGeom>
          <a:noFill/>
        </p:spPr>
        <p:txBody>
          <a:bodyPr wrap="square" lIns="91440" tIns="45720" rIns="91440" bIns="45720" rtlCol="0" anchor="t">
            <a:spAutoFit/>
          </a:bodyPr>
          <a:lstStyle/>
          <a:p>
            <a:r>
              <a:rPr lang="en-US" sz="1200">
                <a:cs typeface="Calibri"/>
              </a:rPr>
              <a:t>Horry County, SC</a:t>
            </a:r>
          </a:p>
        </p:txBody>
      </p:sp>
      <p:cxnSp>
        <p:nvCxnSpPr>
          <p:cNvPr id="6" name="Straight Connector 5">
            <a:extLst>
              <a:ext uri="{FF2B5EF4-FFF2-40B4-BE49-F238E27FC236}">
                <a16:creationId xmlns:a16="http://schemas.microsoft.com/office/drawing/2014/main" id="{1CFAA182-12AC-4F79-888D-4B325A298D71}"/>
              </a:ext>
            </a:extLst>
          </p:cNvPr>
          <p:cNvCxnSpPr>
            <a:cxnSpLocks/>
          </p:cNvCxnSpPr>
          <p:nvPr/>
        </p:nvCxnSpPr>
        <p:spPr>
          <a:xfrm>
            <a:off x="5596954" y="3271620"/>
            <a:ext cx="497692" cy="76253"/>
          </a:xfrm>
          <a:prstGeom prst="line">
            <a:avLst/>
          </a:prstGeom>
          <a:ln w="38100"/>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B6F1B026-3E20-423E-AD6E-FE0912AA9297}"/>
              </a:ext>
            </a:extLst>
          </p:cNvPr>
          <p:cNvCxnSpPr>
            <a:cxnSpLocks/>
          </p:cNvCxnSpPr>
          <p:nvPr/>
        </p:nvCxnSpPr>
        <p:spPr>
          <a:xfrm flipV="1">
            <a:off x="5834180" y="3423354"/>
            <a:ext cx="389862" cy="473680"/>
          </a:xfrm>
          <a:prstGeom prst="line">
            <a:avLst/>
          </a:prstGeom>
          <a:ln w="3810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31190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586924" y="1"/>
            <a:ext cx="8236857" cy="776514"/>
          </a:xfrm>
        </p:spPr>
        <p:txBody>
          <a:bodyPr/>
          <a:lstStyle/>
          <a:p>
            <a:r>
              <a:rPr lang="en-US"/>
              <a:t>Region 2 Focus: Major Schedules</a:t>
            </a:r>
          </a:p>
        </p:txBody>
      </p:sp>
      <p:pic>
        <p:nvPicPr>
          <p:cNvPr id="8" name="Picture 7">
            <a:extLst>
              <a:ext uri="{FF2B5EF4-FFF2-40B4-BE49-F238E27FC236}">
                <a16:creationId xmlns:a16="http://schemas.microsoft.com/office/drawing/2014/main" id="{06CB19ED-C80C-42DC-81AB-415DEF7F70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7972" r="49346" b="55777"/>
          <a:stretch/>
        </p:blipFill>
        <p:spPr>
          <a:xfrm>
            <a:off x="2394753" y="1801270"/>
            <a:ext cx="1297677" cy="928706"/>
          </a:xfrm>
          <a:prstGeom prst="rect">
            <a:avLst/>
          </a:prstGeom>
          <a:solidFill>
            <a:schemeClr val="bg1"/>
          </a:solidFill>
        </p:spPr>
      </p:pic>
      <p:sp>
        <p:nvSpPr>
          <p:cNvPr id="9" name="TextBox 8">
            <a:extLst>
              <a:ext uri="{FF2B5EF4-FFF2-40B4-BE49-F238E27FC236}">
                <a16:creationId xmlns:a16="http://schemas.microsoft.com/office/drawing/2014/main" id="{C61CCDE3-3D27-4E60-B664-3A299FFF1BBA}"/>
              </a:ext>
            </a:extLst>
          </p:cNvPr>
          <p:cNvSpPr txBox="1"/>
          <p:nvPr/>
        </p:nvSpPr>
        <p:spPr>
          <a:xfrm>
            <a:off x="2146682" y="1399319"/>
            <a:ext cx="1719813" cy="415498"/>
          </a:xfrm>
          <a:prstGeom prst="rect">
            <a:avLst/>
          </a:prstGeom>
          <a:solidFill>
            <a:schemeClr val="bg1"/>
          </a:solidFill>
        </p:spPr>
        <p:txBody>
          <a:bodyPr wrap="square" rtlCol="0" anchor="t">
            <a:spAutoFit/>
          </a:bodyPr>
          <a:lstStyle/>
          <a:p>
            <a:pPr algn="ctr"/>
            <a:r>
              <a:rPr lang="en-US" sz="1050">
                <a:solidFill>
                  <a:srgbClr val="000000"/>
                </a:solidFill>
                <a:latin typeface="Franklin Gothic Book"/>
                <a:ea typeface="Roboto" panose="02000000000000000000" pitchFamily="2" charset="0"/>
              </a:rPr>
              <a:t>Building stock characteristics database</a:t>
            </a:r>
          </a:p>
        </p:txBody>
      </p:sp>
      <p:pic>
        <p:nvPicPr>
          <p:cNvPr id="19" name="Picture 18">
            <a:extLst>
              <a:ext uri="{FF2B5EF4-FFF2-40B4-BE49-F238E27FC236}">
                <a16:creationId xmlns:a16="http://schemas.microsoft.com/office/drawing/2014/main" id="{FE197EC3-1919-405B-A821-83DF471AA6D4}"/>
              </a:ext>
            </a:extLst>
          </p:cNvPr>
          <p:cNvPicPr>
            <a:picLocks noChangeAspect="1"/>
          </p:cNvPicPr>
          <p:nvPr/>
        </p:nvPicPr>
        <p:blipFill>
          <a:blip r:embed="rId4"/>
          <a:stretch>
            <a:fillRect/>
          </a:stretch>
        </p:blipFill>
        <p:spPr>
          <a:xfrm>
            <a:off x="3148759" y="2989571"/>
            <a:ext cx="950648" cy="950648"/>
          </a:xfrm>
          <a:prstGeom prst="rect">
            <a:avLst/>
          </a:prstGeom>
        </p:spPr>
      </p:pic>
      <p:pic>
        <p:nvPicPr>
          <p:cNvPr id="21" name="Picture 20">
            <a:extLst>
              <a:ext uri="{FF2B5EF4-FFF2-40B4-BE49-F238E27FC236}">
                <a16:creationId xmlns:a16="http://schemas.microsoft.com/office/drawing/2014/main" id="{BACC0511-32C1-40A8-97B3-56D663F27C36}"/>
              </a:ext>
            </a:extLst>
          </p:cNvPr>
          <p:cNvPicPr>
            <a:picLocks noChangeAspect="1"/>
          </p:cNvPicPr>
          <p:nvPr/>
        </p:nvPicPr>
        <p:blipFill>
          <a:blip r:embed="rId5"/>
          <a:stretch>
            <a:fillRect/>
          </a:stretch>
        </p:blipFill>
        <p:spPr>
          <a:xfrm>
            <a:off x="2035437" y="3828544"/>
            <a:ext cx="950648" cy="950648"/>
          </a:xfrm>
          <a:prstGeom prst="rect">
            <a:avLst/>
          </a:prstGeom>
        </p:spPr>
      </p:pic>
      <p:pic>
        <p:nvPicPr>
          <p:cNvPr id="24" name="Picture 23">
            <a:extLst>
              <a:ext uri="{FF2B5EF4-FFF2-40B4-BE49-F238E27FC236}">
                <a16:creationId xmlns:a16="http://schemas.microsoft.com/office/drawing/2014/main" id="{B4B60CC3-9B91-4F4B-996E-A08485E0AEA1}"/>
              </a:ext>
            </a:extLst>
          </p:cNvPr>
          <p:cNvPicPr>
            <a:picLocks noChangeAspect="1"/>
          </p:cNvPicPr>
          <p:nvPr/>
        </p:nvPicPr>
        <p:blipFill>
          <a:blip r:embed="rId6"/>
          <a:stretch>
            <a:fillRect/>
          </a:stretch>
        </p:blipFill>
        <p:spPr>
          <a:xfrm>
            <a:off x="3148759" y="3825503"/>
            <a:ext cx="950648" cy="950648"/>
          </a:xfrm>
          <a:prstGeom prst="rect">
            <a:avLst/>
          </a:prstGeom>
        </p:spPr>
      </p:pic>
      <p:pic>
        <p:nvPicPr>
          <p:cNvPr id="26" name="Picture 25">
            <a:extLst>
              <a:ext uri="{FF2B5EF4-FFF2-40B4-BE49-F238E27FC236}">
                <a16:creationId xmlns:a16="http://schemas.microsoft.com/office/drawing/2014/main" id="{63F75A87-8471-48E8-9DDB-DF8EA0CDF435}"/>
              </a:ext>
            </a:extLst>
          </p:cNvPr>
          <p:cNvPicPr>
            <a:picLocks noChangeAspect="1"/>
          </p:cNvPicPr>
          <p:nvPr/>
        </p:nvPicPr>
        <p:blipFill>
          <a:blip r:embed="rId7"/>
          <a:stretch>
            <a:fillRect/>
          </a:stretch>
        </p:blipFill>
        <p:spPr>
          <a:xfrm>
            <a:off x="2035437" y="2980976"/>
            <a:ext cx="950648" cy="950648"/>
          </a:xfrm>
          <a:prstGeom prst="rect">
            <a:avLst/>
          </a:prstGeom>
        </p:spPr>
      </p:pic>
      <p:sp>
        <p:nvSpPr>
          <p:cNvPr id="27" name="TextBox 26">
            <a:extLst>
              <a:ext uri="{FF2B5EF4-FFF2-40B4-BE49-F238E27FC236}">
                <a16:creationId xmlns:a16="http://schemas.microsoft.com/office/drawing/2014/main" id="{2F23EDD4-48DF-40EA-BD1A-34E2E89558E4}"/>
              </a:ext>
            </a:extLst>
          </p:cNvPr>
          <p:cNvSpPr txBox="1"/>
          <p:nvPr/>
        </p:nvSpPr>
        <p:spPr>
          <a:xfrm>
            <a:off x="1959709" y="3731884"/>
            <a:ext cx="11021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National</a:t>
            </a:r>
          </a:p>
        </p:txBody>
      </p:sp>
      <p:sp>
        <p:nvSpPr>
          <p:cNvPr id="28" name="TextBox 27">
            <a:extLst>
              <a:ext uri="{FF2B5EF4-FFF2-40B4-BE49-F238E27FC236}">
                <a16:creationId xmlns:a16="http://schemas.microsoft.com/office/drawing/2014/main" id="{7492B435-EF6A-47B1-B601-8BB9FD62FA98}"/>
              </a:ext>
            </a:extLst>
          </p:cNvPr>
          <p:cNvSpPr txBox="1"/>
          <p:nvPr/>
        </p:nvSpPr>
        <p:spPr>
          <a:xfrm>
            <a:off x="3073031" y="3720414"/>
            <a:ext cx="11021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Climate/Region</a:t>
            </a:r>
          </a:p>
        </p:txBody>
      </p:sp>
      <p:sp>
        <p:nvSpPr>
          <p:cNvPr id="29" name="TextBox 28">
            <a:extLst>
              <a:ext uri="{FF2B5EF4-FFF2-40B4-BE49-F238E27FC236}">
                <a16:creationId xmlns:a16="http://schemas.microsoft.com/office/drawing/2014/main" id="{5E2D9617-D494-4CDC-8853-6A0E377B4B33}"/>
              </a:ext>
            </a:extLst>
          </p:cNvPr>
          <p:cNvSpPr txBox="1"/>
          <p:nvPr/>
        </p:nvSpPr>
        <p:spPr>
          <a:xfrm>
            <a:off x="1883981" y="4591456"/>
            <a:ext cx="11021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State</a:t>
            </a:r>
          </a:p>
        </p:txBody>
      </p:sp>
      <p:sp>
        <p:nvSpPr>
          <p:cNvPr id="31" name="Right Brace 30">
            <a:extLst>
              <a:ext uri="{FF2B5EF4-FFF2-40B4-BE49-F238E27FC236}">
                <a16:creationId xmlns:a16="http://schemas.microsoft.com/office/drawing/2014/main" id="{8EE9F45B-B5E6-4A93-9083-DBE0395A7413}"/>
              </a:ext>
            </a:extLst>
          </p:cNvPr>
          <p:cNvSpPr/>
          <p:nvPr/>
        </p:nvSpPr>
        <p:spPr>
          <a:xfrm rot="16200000">
            <a:off x="2857093" y="1954301"/>
            <a:ext cx="364183" cy="178668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38" name="Picture 37">
            <a:extLst>
              <a:ext uri="{FF2B5EF4-FFF2-40B4-BE49-F238E27FC236}">
                <a16:creationId xmlns:a16="http://schemas.microsoft.com/office/drawing/2014/main" id="{71322D63-1795-4C8F-8700-38AC58F2F780}"/>
              </a:ext>
            </a:extLst>
          </p:cNvPr>
          <p:cNvPicPr>
            <a:picLocks noChangeAspect="1"/>
          </p:cNvPicPr>
          <p:nvPr/>
        </p:nvPicPr>
        <p:blipFill>
          <a:blip r:embed="rId8"/>
          <a:stretch>
            <a:fillRect/>
          </a:stretch>
        </p:blipFill>
        <p:spPr>
          <a:xfrm>
            <a:off x="5766934" y="1761816"/>
            <a:ext cx="759085" cy="807690"/>
          </a:xfrm>
          <a:prstGeom prst="rect">
            <a:avLst/>
          </a:prstGeom>
          <a:solidFill>
            <a:schemeClr val="bg1"/>
          </a:solidFill>
        </p:spPr>
      </p:pic>
      <p:sp>
        <p:nvSpPr>
          <p:cNvPr id="41" name="TextBox 40">
            <a:extLst>
              <a:ext uri="{FF2B5EF4-FFF2-40B4-BE49-F238E27FC236}">
                <a16:creationId xmlns:a16="http://schemas.microsoft.com/office/drawing/2014/main" id="{666379A6-4985-433F-827A-2EC3456784EF}"/>
              </a:ext>
            </a:extLst>
          </p:cNvPr>
          <p:cNvSpPr txBox="1"/>
          <p:nvPr/>
        </p:nvSpPr>
        <p:spPr>
          <a:xfrm>
            <a:off x="5281503" y="1405518"/>
            <a:ext cx="1628993"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Physics-based</a:t>
            </a:r>
          </a:p>
          <a:p>
            <a:pPr algn="ctr"/>
            <a:r>
              <a:rPr lang="en-US" sz="1050">
                <a:solidFill>
                  <a:srgbClr val="000000"/>
                </a:solidFill>
                <a:latin typeface="Franklin Gothic Book" panose="020B0503020102020204" pitchFamily="34" charset="0"/>
                <a:ea typeface="Roboto" panose="02000000000000000000" pitchFamily="2" charset="0"/>
              </a:rPr>
              <a:t>computer modeling</a:t>
            </a:r>
          </a:p>
        </p:txBody>
      </p:sp>
      <p:sp>
        <p:nvSpPr>
          <p:cNvPr id="44" name="Right Brace 43">
            <a:extLst>
              <a:ext uri="{FF2B5EF4-FFF2-40B4-BE49-F238E27FC236}">
                <a16:creationId xmlns:a16="http://schemas.microsoft.com/office/drawing/2014/main" id="{CFB52D24-075A-4D59-916C-E1D1615C6DC5}"/>
              </a:ext>
            </a:extLst>
          </p:cNvPr>
          <p:cNvSpPr/>
          <p:nvPr/>
        </p:nvSpPr>
        <p:spPr>
          <a:xfrm rot="16200000">
            <a:off x="5992755" y="1954300"/>
            <a:ext cx="364183" cy="178668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45" name="Picture 44">
            <a:extLst>
              <a:ext uri="{FF2B5EF4-FFF2-40B4-BE49-F238E27FC236}">
                <a16:creationId xmlns:a16="http://schemas.microsoft.com/office/drawing/2014/main" id="{4DB18091-C98D-4F3A-9D45-A10DFAD7F31B}"/>
              </a:ext>
            </a:extLst>
          </p:cNvPr>
          <p:cNvPicPr>
            <a:picLocks/>
          </p:cNvPicPr>
          <p:nvPr/>
        </p:nvPicPr>
        <p:blipFill>
          <a:blip r:embed="rId9"/>
          <a:stretch>
            <a:fillRect/>
          </a:stretch>
        </p:blipFill>
        <p:spPr>
          <a:xfrm>
            <a:off x="5016708" y="3121022"/>
            <a:ext cx="529590" cy="670556"/>
          </a:xfrm>
          <a:prstGeom prst="rect">
            <a:avLst/>
          </a:prstGeom>
        </p:spPr>
      </p:pic>
      <p:sp>
        <p:nvSpPr>
          <p:cNvPr id="49" name="TextBox 48">
            <a:extLst>
              <a:ext uri="{FF2B5EF4-FFF2-40B4-BE49-F238E27FC236}">
                <a16:creationId xmlns:a16="http://schemas.microsoft.com/office/drawing/2014/main" id="{B3735A4E-6727-43E6-B4EB-BCE005D30907}"/>
              </a:ext>
            </a:extLst>
          </p:cNvPr>
          <p:cNvSpPr txBox="1"/>
          <p:nvPr/>
        </p:nvSpPr>
        <p:spPr>
          <a:xfrm>
            <a:off x="4705353" y="3690392"/>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Modeling Algorithms</a:t>
            </a:r>
          </a:p>
        </p:txBody>
      </p:sp>
      <p:sp>
        <p:nvSpPr>
          <p:cNvPr id="50" name="TextBox 49">
            <a:extLst>
              <a:ext uri="{FF2B5EF4-FFF2-40B4-BE49-F238E27FC236}">
                <a16:creationId xmlns:a16="http://schemas.microsoft.com/office/drawing/2014/main" id="{AFB41B74-6C96-48BF-B2F0-BDA87BC204F3}"/>
              </a:ext>
            </a:extLst>
          </p:cNvPr>
          <p:cNvSpPr txBox="1"/>
          <p:nvPr/>
        </p:nvSpPr>
        <p:spPr>
          <a:xfrm>
            <a:off x="6452053" y="4549120"/>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Weather</a:t>
            </a:r>
          </a:p>
          <a:p>
            <a:pPr algn="ctr"/>
            <a:r>
              <a:rPr lang="en-US" sz="1050">
                <a:solidFill>
                  <a:srgbClr val="000000"/>
                </a:solidFill>
                <a:latin typeface="Franklin Gothic Book" panose="020B0503020102020204" pitchFamily="34" charset="0"/>
                <a:ea typeface="Roboto" panose="02000000000000000000" pitchFamily="2" charset="0"/>
              </a:rPr>
              <a:t>Data</a:t>
            </a:r>
          </a:p>
        </p:txBody>
      </p:sp>
      <p:pic>
        <p:nvPicPr>
          <p:cNvPr id="51" name="Picture 50">
            <a:extLst>
              <a:ext uri="{FF2B5EF4-FFF2-40B4-BE49-F238E27FC236}">
                <a16:creationId xmlns:a16="http://schemas.microsoft.com/office/drawing/2014/main" id="{481A7B15-6E91-421C-9ADF-760B1F3942E1}"/>
              </a:ext>
            </a:extLst>
          </p:cNvPr>
          <p:cNvPicPr>
            <a:picLocks/>
          </p:cNvPicPr>
          <p:nvPr/>
        </p:nvPicPr>
        <p:blipFill>
          <a:blip r:embed="rId10"/>
          <a:stretch>
            <a:fillRect/>
          </a:stretch>
        </p:blipFill>
        <p:spPr>
          <a:xfrm>
            <a:off x="5784111" y="4065112"/>
            <a:ext cx="720085" cy="641194"/>
          </a:xfrm>
          <a:prstGeom prst="rect">
            <a:avLst/>
          </a:prstGeom>
        </p:spPr>
      </p:pic>
      <p:sp>
        <p:nvSpPr>
          <p:cNvPr id="52" name="TextBox 51">
            <a:extLst>
              <a:ext uri="{FF2B5EF4-FFF2-40B4-BE49-F238E27FC236}">
                <a16:creationId xmlns:a16="http://schemas.microsoft.com/office/drawing/2014/main" id="{5174B7AB-C00B-4A7D-869A-31E386754FA1}"/>
              </a:ext>
            </a:extLst>
          </p:cNvPr>
          <p:cNvSpPr txBox="1"/>
          <p:nvPr/>
        </p:nvSpPr>
        <p:spPr>
          <a:xfrm>
            <a:off x="5592530" y="4550234"/>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Component Properties</a:t>
            </a:r>
          </a:p>
        </p:txBody>
      </p:sp>
      <p:pic>
        <p:nvPicPr>
          <p:cNvPr id="53" name="Picture 52">
            <a:extLst>
              <a:ext uri="{FF2B5EF4-FFF2-40B4-BE49-F238E27FC236}">
                <a16:creationId xmlns:a16="http://schemas.microsoft.com/office/drawing/2014/main" id="{C7CA1B79-F02C-43B4-BFF9-F277161E3404}"/>
              </a:ext>
            </a:extLst>
          </p:cNvPr>
          <p:cNvPicPr>
            <a:picLocks/>
          </p:cNvPicPr>
          <p:nvPr/>
        </p:nvPicPr>
        <p:blipFill>
          <a:blip r:embed="rId11"/>
          <a:stretch>
            <a:fillRect/>
          </a:stretch>
        </p:blipFill>
        <p:spPr>
          <a:xfrm>
            <a:off x="5116189" y="4110821"/>
            <a:ext cx="473346" cy="521096"/>
          </a:xfrm>
          <a:prstGeom prst="rect">
            <a:avLst/>
          </a:prstGeom>
        </p:spPr>
      </p:pic>
      <p:sp>
        <p:nvSpPr>
          <p:cNvPr id="54" name="TextBox 53">
            <a:extLst>
              <a:ext uri="{FF2B5EF4-FFF2-40B4-BE49-F238E27FC236}">
                <a16:creationId xmlns:a16="http://schemas.microsoft.com/office/drawing/2014/main" id="{10E548C7-BB83-4642-A325-30C149609633}"/>
              </a:ext>
            </a:extLst>
          </p:cNvPr>
          <p:cNvSpPr txBox="1"/>
          <p:nvPr/>
        </p:nvSpPr>
        <p:spPr>
          <a:xfrm>
            <a:off x="4801810" y="4551772"/>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Performance Curves</a:t>
            </a:r>
          </a:p>
        </p:txBody>
      </p:sp>
      <p:pic>
        <p:nvPicPr>
          <p:cNvPr id="55" name="Picture 54">
            <a:extLst>
              <a:ext uri="{FF2B5EF4-FFF2-40B4-BE49-F238E27FC236}">
                <a16:creationId xmlns:a16="http://schemas.microsoft.com/office/drawing/2014/main" id="{217BF97B-0FC9-411A-AC0E-5F4A7D83B31A}"/>
              </a:ext>
            </a:extLst>
          </p:cNvPr>
          <p:cNvPicPr>
            <a:picLocks/>
          </p:cNvPicPr>
          <p:nvPr/>
        </p:nvPicPr>
        <p:blipFill>
          <a:blip r:embed="rId12"/>
          <a:stretch>
            <a:fillRect/>
          </a:stretch>
        </p:blipFill>
        <p:spPr>
          <a:xfrm>
            <a:off x="5858661" y="3151515"/>
            <a:ext cx="606110" cy="641194"/>
          </a:xfrm>
          <a:prstGeom prst="rect">
            <a:avLst/>
          </a:prstGeom>
        </p:spPr>
      </p:pic>
      <p:sp>
        <p:nvSpPr>
          <p:cNvPr id="56" name="TextBox 55">
            <a:extLst>
              <a:ext uri="{FF2B5EF4-FFF2-40B4-BE49-F238E27FC236}">
                <a16:creationId xmlns:a16="http://schemas.microsoft.com/office/drawing/2014/main" id="{D2A9F19C-1BD8-4E5B-884C-1DF788727FDE}"/>
              </a:ext>
            </a:extLst>
          </p:cNvPr>
          <p:cNvSpPr txBox="1"/>
          <p:nvPr/>
        </p:nvSpPr>
        <p:spPr>
          <a:xfrm>
            <a:off x="5573324" y="3705398"/>
            <a:ext cx="11021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Schedules</a:t>
            </a:r>
          </a:p>
        </p:txBody>
      </p:sp>
      <p:pic>
        <p:nvPicPr>
          <p:cNvPr id="57" name="Picture 56">
            <a:extLst>
              <a:ext uri="{FF2B5EF4-FFF2-40B4-BE49-F238E27FC236}">
                <a16:creationId xmlns:a16="http://schemas.microsoft.com/office/drawing/2014/main" id="{EF15CA66-8F5D-4138-A54E-E4637F59B9DB}"/>
              </a:ext>
            </a:extLst>
          </p:cNvPr>
          <p:cNvPicPr>
            <a:picLocks/>
          </p:cNvPicPr>
          <p:nvPr/>
        </p:nvPicPr>
        <p:blipFill>
          <a:blip r:embed="rId13"/>
          <a:stretch>
            <a:fillRect/>
          </a:stretch>
        </p:blipFill>
        <p:spPr>
          <a:xfrm>
            <a:off x="6715244" y="3116254"/>
            <a:ext cx="606110" cy="570344"/>
          </a:xfrm>
          <a:prstGeom prst="rect">
            <a:avLst/>
          </a:prstGeom>
        </p:spPr>
      </p:pic>
      <p:sp>
        <p:nvSpPr>
          <p:cNvPr id="58" name="TextBox 57">
            <a:extLst>
              <a:ext uri="{FF2B5EF4-FFF2-40B4-BE49-F238E27FC236}">
                <a16:creationId xmlns:a16="http://schemas.microsoft.com/office/drawing/2014/main" id="{CC727C23-EE42-453C-9BD2-8561D50865E1}"/>
              </a:ext>
            </a:extLst>
          </p:cNvPr>
          <p:cNvSpPr txBox="1"/>
          <p:nvPr/>
        </p:nvSpPr>
        <p:spPr>
          <a:xfrm>
            <a:off x="6439130" y="3698876"/>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Human Behavior</a:t>
            </a:r>
          </a:p>
        </p:txBody>
      </p:sp>
      <p:cxnSp>
        <p:nvCxnSpPr>
          <p:cNvPr id="60" name="Straight Arrow Connector 59">
            <a:extLst>
              <a:ext uri="{FF2B5EF4-FFF2-40B4-BE49-F238E27FC236}">
                <a16:creationId xmlns:a16="http://schemas.microsoft.com/office/drawing/2014/main" id="{A221BDB7-B736-44B4-A54A-6CE9BD69FC80}"/>
              </a:ext>
            </a:extLst>
          </p:cNvPr>
          <p:cNvCxnSpPr/>
          <p:nvPr/>
        </p:nvCxnSpPr>
        <p:spPr>
          <a:xfrm flipV="1">
            <a:off x="3506339" y="4226516"/>
            <a:ext cx="276423" cy="5334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pic>
        <p:nvPicPr>
          <p:cNvPr id="61" name="Picture 60">
            <a:extLst>
              <a:ext uri="{FF2B5EF4-FFF2-40B4-BE49-F238E27FC236}">
                <a16:creationId xmlns:a16="http://schemas.microsoft.com/office/drawing/2014/main" id="{FA0EE04B-9F1C-44B1-9516-C083D5EFF2A0}"/>
              </a:ext>
            </a:extLst>
          </p:cNvPr>
          <p:cNvPicPr>
            <a:picLocks/>
          </p:cNvPicPr>
          <p:nvPr/>
        </p:nvPicPr>
        <p:blipFill>
          <a:blip r:embed="rId14"/>
          <a:stretch>
            <a:fillRect/>
          </a:stretch>
        </p:blipFill>
        <p:spPr>
          <a:xfrm>
            <a:off x="4315634" y="3048308"/>
            <a:ext cx="507412" cy="455268"/>
          </a:xfrm>
          <a:prstGeom prst="rect">
            <a:avLst/>
          </a:prstGeom>
        </p:spPr>
      </p:pic>
      <p:sp>
        <p:nvSpPr>
          <p:cNvPr id="33" name="Speech Bubble: Rectangle 32">
            <a:extLst>
              <a:ext uri="{FF2B5EF4-FFF2-40B4-BE49-F238E27FC236}">
                <a16:creationId xmlns:a16="http://schemas.microsoft.com/office/drawing/2014/main" id="{10D9F97A-105B-4E46-AA18-F17AF1AAB765}"/>
              </a:ext>
            </a:extLst>
          </p:cNvPr>
          <p:cNvSpPr/>
          <p:nvPr/>
        </p:nvSpPr>
        <p:spPr>
          <a:xfrm>
            <a:off x="7011450" y="1621050"/>
            <a:ext cx="2061213" cy="1067313"/>
          </a:xfrm>
          <a:prstGeom prst="wedgeRectCallout">
            <a:avLst>
              <a:gd name="adj1" fmla="val -73926"/>
              <a:gd name="adj2" fmla="val 10561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a:t>Lighting schedules</a:t>
            </a:r>
          </a:p>
          <a:p>
            <a:pPr algn="ctr"/>
            <a:r>
              <a:rPr lang="en-US" sz="1600"/>
              <a:t>Plug load schedules</a:t>
            </a:r>
          </a:p>
          <a:p>
            <a:pPr algn="ctr"/>
            <a:r>
              <a:rPr lang="en-US" sz="1600"/>
              <a:t>Operation schedules</a:t>
            </a:r>
          </a:p>
        </p:txBody>
      </p:sp>
      <p:sp>
        <p:nvSpPr>
          <p:cNvPr id="34" name="Rectangle: Rounded Corners 33">
            <a:extLst>
              <a:ext uri="{FF2B5EF4-FFF2-40B4-BE49-F238E27FC236}">
                <a16:creationId xmlns:a16="http://schemas.microsoft.com/office/drawing/2014/main" id="{CB3F2426-91BF-4429-A910-4F86839CFF09}"/>
              </a:ext>
            </a:extLst>
          </p:cNvPr>
          <p:cNvSpPr/>
          <p:nvPr/>
        </p:nvSpPr>
        <p:spPr>
          <a:xfrm>
            <a:off x="5764298" y="3151514"/>
            <a:ext cx="720085" cy="807799"/>
          </a:xfrm>
          <a:prstGeom prst="roundRect">
            <a:avLst/>
          </a:prstGeom>
          <a:noFill/>
          <a:ln w="190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8540269-7363-466E-91C5-653F8ACCB0F2}"/>
              </a:ext>
            </a:extLst>
          </p:cNvPr>
          <p:cNvPicPr>
            <a:picLocks/>
          </p:cNvPicPr>
          <p:nvPr/>
        </p:nvPicPr>
        <p:blipFill>
          <a:blip r:embed="rId15"/>
          <a:stretch>
            <a:fillRect/>
          </a:stretch>
        </p:blipFill>
        <p:spPr>
          <a:xfrm>
            <a:off x="6636114" y="4037253"/>
            <a:ext cx="693116" cy="680466"/>
          </a:xfrm>
          <a:prstGeom prst="rect">
            <a:avLst/>
          </a:prstGeom>
        </p:spPr>
      </p:pic>
      <p:sp>
        <p:nvSpPr>
          <p:cNvPr id="39" name="TextBox 38">
            <a:extLst>
              <a:ext uri="{FF2B5EF4-FFF2-40B4-BE49-F238E27FC236}">
                <a16:creationId xmlns:a16="http://schemas.microsoft.com/office/drawing/2014/main" id="{0FD307A3-6BB5-9F45-A942-DE93D35E80E0}"/>
              </a:ext>
            </a:extLst>
          </p:cNvPr>
          <p:cNvSpPr txBox="1"/>
          <p:nvPr/>
        </p:nvSpPr>
        <p:spPr>
          <a:xfrm>
            <a:off x="2931446" y="4608800"/>
            <a:ext cx="14750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County</a:t>
            </a:r>
          </a:p>
        </p:txBody>
      </p:sp>
      <p:pic>
        <p:nvPicPr>
          <p:cNvPr id="40" name="Graphic 1">
            <a:extLst>
              <a:ext uri="{FF2B5EF4-FFF2-40B4-BE49-F238E27FC236}">
                <a16:creationId xmlns:a16="http://schemas.microsoft.com/office/drawing/2014/main" id="{9A1E2833-C78D-8F46-B893-EB3F9EBAE239}"/>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3496742" y="897950"/>
            <a:ext cx="2041289" cy="434067"/>
          </a:xfrm>
          <a:prstGeom prst="rect">
            <a:avLst/>
          </a:prstGeom>
        </p:spPr>
      </p:pic>
      <p:sp>
        <p:nvSpPr>
          <p:cNvPr id="35" name="Speech Bubble: Rectangle 34">
            <a:extLst>
              <a:ext uri="{FF2B5EF4-FFF2-40B4-BE49-F238E27FC236}">
                <a16:creationId xmlns:a16="http://schemas.microsoft.com/office/drawing/2014/main" id="{C419868C-A2E6-4DC9-9643-E13974A0842D}"/>
              </a:ext>
            </a:extLst>
          </p:cNvPr>
          <p:cNvSpPr/>
          <p:nvPr/>
        </p:nvSpPr>
        <p:spPr>
          <a:xfrm>
            <a:off x="3752415" y="2066880"/>
            <a:ext cx="1771803" cy="387638"/>
          </a:xfrm>
          <a:prstGeom prst="wedgeRectCallout">
            <a:avLst>
              <a:gd name="adj1" fmla="val 30598"/>
              <a:gd name="adj2" fmla="val 21908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a:t>HVAC Operation</a:t>
            </a:r>
          </a:p>
        </p:txBody>
      </p:sp>
      <p:sp>
        <p:nvSpPr>
          <p:cNvPr id="36" name="Rectangle: Rounded Corners 35">
            <a:extLst>
              <a:ext uri="{FF2B5EF4-FFF2-40B4-BE49-F238E27FC236}">
                <a16:creationId xmlns:a16="http://schemas.microsoft.com/office/drawing/2014/main" id="{FCD3FEF7-45EA-4675-8ABF-8FC910E98A8B}"/>
              </a:ext>
            </a:extLst>
          </p:cNvPr>
          <p:cNvSpPr/>
          <p:nvPr/>
        </p:nvSpPr>
        <p:spPr>
          <a:xfrm>
            <a:off x="4896362" y="3151514"/>
            <a:ext cx="720085" cy="957769"/>
          </a:xfrm>
          <a:prstGeom prst="roundRect">
            <a:avLst/>
          </a:prstGeom>
          <a:noFill/>
          <a:ln w="190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6A59360-3D7B-4901-94F6-F07FE185D685}"/>
              </a:ext>
            </a:extLst>
          </p:cNvPr>
          <p:cNvSpPr/>
          <p:nvPr/>
        </p:nvSpPr>
        <p:spPr>
          <a:xfrm>
            <a:off x="1967484" y="3038411"/>
            <a:ext cx="1085935" cy="910557"/>
          </a:xfrm>
          <a:prstGeom prst="roundRect">
            <a:avLst/>
          </a:prstGeom>
          <a:noFill/>
          <a:ln w="190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Speech Bubble: Rectangle 41">
            <a:extLst>
              <a:ext uri="{FF2B5EF4-FFF2-40B4-BE49-F238E27FC236}">
                <a16:creationId xmlns:a16="http://schemas.microsoft.com/office/drawing/2014/main" id="{0A025B5E-27E2-4466-A681-C926567BC9F7}"/>
              </a:ext>
            </a:extLst>
          </p:cNvPr>
          <p:cNvSpPr/>
          <p:nvPr/>
        </p:nvSpPr>
        <p:spPr>
          <a:xfrm>
            <a:off x="586924" y="2010259"/>
            <a:ext cx="1771803" cy="387638"/>
          </a:xfrm>
          <a:prstGeom prst="wedgeRectCallout">
            <a:avLst>
              <a:gd name="adj1" fmla="val 30598"/>
              <a:gd name="adj2" fmla="val 21908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a:t>Exterior Lighting</a:t>
            </a:r>
          </a:p>
        </p:txBody>
      </p:sp>
    </p:spTree>
    <p:extLst>
      <p:ext uri="{BB962C8B-B14F-4D97-AF65-F5344CB8AC3E}">
        <p14:creationId xmlns:p14="http://schemas.microsoft.com/office/powerpoint/2010/main" val="674184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E2D24B-BD60-A24C-992A-E90F56D63FA2}"/>
              </a:ext>
            </a:extLst>
          </p:cNvPr>
          <p:cNvPicPr>
            <a:picLocks noChangeAspect="1"/>
          </p:cNvPicPr>
          <p:nvPr/>
        </p:nvPicPr>
        <p:blipFill>
          <a:blip r:embed="rId3"/>
          <a:stretch>
            <a:fillRect/>
          </a:stretch>
        </p:blipFill>
        <p:spPr>
          <a:xfrm>
            <a:off x="4894515" y="844785"/>
            <a:ext cx="3059529" cy="1950357"/>
          </a:xfrm>
          <a:prstGeom prst="rect">
            <a:avLst/>
          </a:prstGeom>
        </p:spPr>
      </p:pic>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586924" y="1"/>
            <a:ext cx="8236857" cy="776514"/>
          </a:xfrm>
        </p:spPr>
        <p:txBody>
          <a:bodyPr/>
          <a:lstStyle/>
          <a:p>
            <a:r>
              <a:rPr lang="en-US"/>
              <a:t>Region 2a – Seattle, WA</a:t>
            </a:r>
          </a:p>
        </p:txBody>
      </p:sp>
      <p:sp>
        <p:nvSpPr>
          <p:cNvPr id="17" name="TextBox 16">
            <a:extLst>
              <a:ext uri="{FF2B5EF4-FFF2-40B4-BE49-F238E27FC236}">
                <a16:creationId xmlns:a16="http://schemas.microsoft.com/office/drawing/2014/main" id="{A58959F5-FF06-0841-AECB-3BBB9F989745}"/>
              </a:ext>
            </a:extLst>
          </p:cNvPr>
          <p:cNvSpPr txBox="1"/>
          <p:nvPr/>
        </p:nvSpPr>
        <p:spPr>
          <a:xfrm>
            <a:off x="586924" y="892613"/>
            <a:ext cx="4417599" cy="147732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t>Seattle, WA (pop. ~745k) </a:t>
            </a:r>
            <a:br>
              <a:rPr lang="en-US"/>
            </a:br>
            <a:r>
              <a:rPr lang="en-US"/>
              <a:t>plus parts of adjacent suburbs </a:t>
            </a:r>
          </a:p>
          <a:p>
            <a:pPr marL="342900" indent="-342900">
              <a:buFont typeface="Arial" panose="020B0604020202020204" pitchFamily="34" charset="0"/>
              <a:buChar char="•"/>
            </a:pPr>
            <a:r>
              <a:rPr lang="en-US"/>
              <a:t>Municipal utility</a:t>
            </a:r>
            <a:endParaRPr lang="en-US">
              <a:cs typeface="Calibri"/>
            </a:endParaRPr>
          </a:p>
          <a:p>
            <a:pPr marL="342900" indent="-342900">
              <a:buFont typeface="Arial" panose="020B0604020202020204" pitchFamily="34" charset="0"/>
              <a:buChar char="•"/>
            </a:pPr>
            <a:r>
              <a:rPr lang="en-US"/>
              <a:t>AMI data from 2019 </a:t>
            </a:r>
            <a:br>
              <a:rPr lang="en-US"/>
            </a:br>
            <a:r>
              <a:rPr lang="en-US"/>
              <a:t>(aggregated by building type)</a:t>
            </a:r>
            <a:endParaRPr lang="en-US">
              <a:cs typeface="Calibri"/>
            </a:endParaRPr>
          </a:p>
        </p:txBody>
      </p:sp>
      <p:grpSp>
        <p:nvGrpSpPr>
          <p:cNvPr id="4" name="Group 3">
            <a:extLst>
              <a:ext uri="{FF2B5EF4-FFF2-40B4-BE49-F238E27FC236}">
                <a16:creationId xmlns:a16="http://schemas.microsoft.com/office/drawing/2014/main" id="{BD44B1AA-3274-E845-BDB6-78D1A83F2CBF}"/>
              </a:ext>
            </a:extLst>
          </p:cNvPr>
          <p:cNvGrpSpPr/>
          <p:nvPr/>
        </p:nvGrpSpPr>
        <p:grpSpPr>
          <a:xfrm>
            <a:off x="5801977" y="1626071"/>
            <a:ext cx="3292230" cy="3447016"/>
            <a:chOff x="7159752" y="1399032"/>
            <a:chExt cx="3292230" cy="3447016"/>
          </a:xfrm>
        </p:grpSpPr>
        <p:sp>
          <p:nvSpPr>
            <p:cNvPr id="7" name="Rectangle 6">
              <a:extLst>
                <a:ext uri="{FF2B5EF4-FFF2-40B4-BE49-F238E27FC236}">
                  <a16:creationId xmlns:a16="http://schemas.microsoft.com/office/drawing/2014/main" id="{6059B812-C754-DE45-AF63-DC1A031B6C8A}"/>
                </a:ext>
              </a:extLst>
            </p:cNvPr>
            <p:cNvSpPr/>
            <p:nvPr/>
          </p:nvSpPr>
          <p:spPr>
            <a:xfrm>
              <a:off x="7159752" y="1399032"/>
              <a:ext cx="219456" cy="186122"/>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583551B8-B265-CA44-9DD4-227C02E1B6BB}"/>
                </a:ext>
              </a:extLst>
            </p:cNvPr>
            <p:cNvCxnSpPr>
              <a:cxnSpLocks/>
            </p:cNvCxnSpPr>
            <p:nvPr/>
          </p:nvCxnSpPr>
          <p:spPr>
            <a:xfrm>
              <a:off x="7159752" y="1399032"/>
              <a:ext cx="853141" cy="2729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C4A49DC-F334-2044-BD6A-22DF6D0E9C5D}"/>
                </a:ext>
              </a:extLst>
            </p:cNvPr>
            <p:cNvCxnSpPr>
              <a:cxnSpLocks/>
            </p:cNvCxnSpPr>
            <p:nvPr/>
          </p:nvCxnSpPr>
          <p:spPr>
            <a:xfrm>
              <a:off x="7159752" y="1585154"/>
              <a:ext cx="853141" cy="32608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4F0A566-D820-5546-86AF-0EE541100D70}"/>
                </a:ext>
              </a:extLst>
            </p:cNvPr>
            <p:cNvCxnSpPr>
              <a:cxnSpLocks/>
            </p:cNvCxnSpPr>
            <p:nvPr/>
          </p:nvCxnSpPr>
          <p:spPr>
            <a:xfrm>
              <a:off x="7374460" y="1585154"/>
              <a:ext cx="3077522" cy="32608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740F4D1-D763-7341-A104-C384BE1801D8}"/>
                </a:ext>
              </a:extLst>
            </p:cNvPr>
            <p:cNvCxnSpPr>
              <a:cxnSpLocks/>
            </p:cNvCxnSpPr>
            <p:nvPr/>
          </p:nvCxnSpPr>
          <p:spPr>
            <a:xfrm>
              <a:off x="7374460" y="1399032"/>
              <a:ext cx="3077522" cy="2729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026" name="Picture 2">
            <a:extLst>
              <a:ext uri="{FF2B5EF4-FFF2-40B4-BE49-F238E27FC236}">
                <a16:creationId xmlns:a16="http://schemas.microsoft.com/office/drawing/2014/main" id="{87F786A0-4728-8F4F-ADC7-14A19D9A97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93" t="9955" r="7267" b="3521"/>
          <a:stretch/>
        </p:blipFill>
        <p:spPr bwMode="auto">
          <a:xfrm>
            <a:off x="6655118" y="1899060"/>
            <a:ext cx="2439089" cy="3174027"/>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641747DC-7E59-4909-9FA1-B4E6DF07BB8C}"/>
              </a:ext>
            </a:extLst>
          </p:cNvPr>
          <p:cNvGraphicFramePr>
            <a:graphicFrameLocks noGrp="1"/>
          </p:cNvGraphicFramePr>
          <p:nvPr>
            <p:extLst>
              <p:ext uri="{D42A27DB-BD31-4B8C-83A1-F6EECF244321}">
                <p14:modId xmlns:p14="http://schemas.microsoft.com/office/powerpoint/2010/main" val="4290356772"/>
              </p:ext>
            </p:extLst>
          </p:nvPr>
        </p:nvGraphicFramePr>
        <p:xfrm>
          <a:off x="1034311" y="2443980"/>
          <a:ext cx="2501900" cy="2560320"/>
        </p:xfrm>
        <a:graphic>
          <a:graphicData uri="http://schemas.openxmlformats.org/drawingml/2006/table">
            <a:tbl>
              <a:tblPr>
                <a:tableStyleId>{08FB837D-C827-4EFA-A057-4D05807E0F7C}</a:tableStyleId>
              </a:tblPr>
              <a:tblGrid>
                <a:gridCol w="1892300">
                  <a:extLst>
                    <a:ext uri="{9D8B030D-6E8A-4147-A177-3AD203B41FA5}">
                      <a16:colId xmlns:a16="http://schemas.microsoft.com/office/drawing/2014/main" val="136673454"/>
                    </a:ext>
                  </a:extLst>
                </a:gridCol>
                <a:gridCol w="609600">
                  <a:extLst>
                    <a:ext uri="{9D8B030D-6E8A-4147-A177-3AD203B41FA5}">
                      <a16:colId xmlns:a16="http://schemas.microsoft.com/office/drawing/2014/main" val="2265521617"/>
                    </a:ext>
                  </a:extLst>
                </a:gridCol>
              </a:tblGrid>
              <a:tr h="182880">
                <a:tc>
                  <a:txBody>
                    <a:bodyPr/>
                    <a:lstStyle/>
                    <a:p>
                      <a:pPr algn="l" fontAlgn="b"/>
                      <a:r>
                        <a:rPr lang="en-US" sz="1100" b="1" u="none" strike="noStrike">
                          <a:solidFill>
                            <a:srgbClr val="000000"/>
                          </a:solidFill>
                          <a:effectLst/>
                        </a:rPr>
                        <a:t>building_type</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b="1" u="none" strike="noStrike">
                          <a:solidFill>
                            <a:srgbClr val="000000"/>
                          </a:solidFill>
                          <a:effectLst/>
                        </a:rPr>
                        <a:t>count</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91798479"/>
                  </a:ext>
                </a:extLst>
              </a:tr>
              <a:tr h="182880">
                <a:tc>
                  <a:txBody>
                    <a:bodyPr/>
                    <a:lstStyle/>
                    <a:p>
                      <a:pPr algn="l" fontAlgn="b"/>
                      <a:r>
                        <a:rPr lang="en-US" sz="1100" b="0" u="none" strike="noStrike">
                          <a:solidFill>
                            <a:srgbClr val="000000"/>
                          </a:solidFill>
                          <a:effectLst/>
                        </a:rPr>
                        <a:t>full_service_restaurant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167</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4486211"/>
                  </a:ext>
                </a:extLst>
              </a:tr>
              <a:tr h="182880">
                <a:tc>
                  <a:txBody>
                    <a:bodyPr/>
                    <a:lstStyle/>
                    <a:p>
                      <a:pPr algn="l" fontAlgn="b"/>
                      <a:r>
                        <a:rPr lang="en-US" sz="1100" b="0" u="none" strike="noStrike">
                          <a:solidFill>
                            <a:srgbClr val="000000"/>
                          </a:solidFill>
                          <a:effectLst/>
                        </a:rPr>
                        <a:t>hospital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12</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01130976"/>
                  </a:ext>
                </a:extLst>
              </a:tr>
              <a:tr h="182880">
                <a:tc>
                  <a:txBody>
                    <a:bodyPr/>
                    <a:lstStyle/>
                    <a:p>
                      <a:pPr algn="l" fontAlgn="b"/>
                      <a:r>
                        <a:rPr lang="en-US" sz="1100" b="0" u="none" strike="noStrike">
                          <a:solidFill>
                            <a:srgbClr val="000000"/>
                          </a:solidFill>
                          <a:effectLst/>
                        </a:rPr>
                        <a:t>large_hotel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39</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5405730"/>
                  </a:ext>
                </a:extLst>
              </a:tr>
              <a:tr h="182880">
                <a:tc>
                  <a:txBody>
                    <a:bodyPr/>
                    <a:lstStyle/>
                    <a:p>
                      <a:pPr algn="l" fontAlgn="b"/>
                      <a:r>
                        <a:rPr lang="en-US" sz="1100" b="0" u="none" strike="noStrike">
                          <a:solidFill>
                            <a:srgbClr val="000000"/>
                          </a:solidFill>
                          <a:effectLst/>
                        </a:rPr>
                        <a:t>large_office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137</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35761575"/>
                  </a:ext>
                </a:extLst>
              </a:tr>
              <a:tr h="182880">
                <a:tc>
                  <a:txBody>
                    <a:bodyPr/>
                    <a:lstStyle/>
                    <a:p>
                      <a:pPr algn="l" fontAlgn="b"/>
                      <a:r>
                        <a:rPr lang="en-US" sz="1100" b="0" u="none" strike="noStrike">
                          <a:solidFill>
                            <a:srgbClr val="000000"/>
                          </a:solidFill>
                          <a:effectLst/>
                        </a:rPr>
                        <a:t>medium_office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109</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10655889"/>
                  </a:ext>
                </a:extLst>
              </a:tr>
              <a:tr h="182880">
                <a:tc>
                  <a:txBody>
                    <a:bodyPr/>
                    <a:lstStyle/>
                    <a:p>
                      <a:pPr algn="l" fontAlgn="b"/>
                      <a:r>
                        <a:rPr lang="en-US" sz="1100" b="0" u="none" strike="noStrike">
                          <a:solidFill>
                            <a:srgbClr val="000000"/>
                          </a:solidFill>
                          <a:effectLst/>
                        </a:rPr>
                        <a:t>outpatient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162</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15014938"/>
                  </a:ext>
                </a:extLst>
              </a:tr>
              <a:tr h="182880">
                <a:tc>
                  <a:txBody>
                    <a:bodyPr/>
                    <a:lstStyle/>
                    <a:p>
                      <a:pPr algn="l" fontAlgn="b"/>
                      <a:r>
                        <a:rPr lang="en-US" sz="1100" b="0" u="none" strike="noStrike">
                          <a:solidFill>
                            <a:srgbClr val="000000"/>
                          </a:solidFill>
                          <a:effectLst/>
                        </a:rPr>
                        <a:t>primary_school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43</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28775857"/>
                  </a:ext>
                </a:extLst>
              </a:tr>
              <a:tr h="182880">
                <a:tc>
                  <a:txBody>
                    <a:bodyPr/>
                    <a:lstStyle/>
                    <a:p>
                      <a:pPr algn="l" fontAlgn="b"/>
                      <a:r>
                        <a:rPr lang="en-US" sz="1100" b="0" u="none" strike="noStrike">
                          <a:solidFill>
                            <a:srgbClr val="000000"/>
                          </a:solidFill>
                          <a:effectLst/>
                        </a:rPr>
                        <a:t>quick_service_restaurant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40</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83005984"/>
                  </a:ext>
                </a:extLst>
              </a:tr>
              <a:tr h="182880">
                <a:tc>
                  <a:txBody>
                    <a:bodyPr/>
                    <a:lstStyle/>
                    <a:p>
                      <a:pPr algn="l" fontAlgn="b"/>
                      <a:r>
                        <a:rPr lang="en-US" sz="1100" b="0" u="none" strike="noStrike">
                          <a:solidFill>
                            <a:srgbClr val="000000"/>
                          </a:solidFill>
                          <a:effectLst/>
                        </a:rPr>
                        <a:t>retail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485</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88582171"/>
                  </a:ext>
                </a:extLst>
              </a:tr>
              <a:tr h="182880">
                <a:tc>
                  <a:txBody>
                    <a:bodyPr/>
                    <a:lstStyle/>
                    <a:p>
                      <a:pPr algn="l" fontAlgn="b"/>
                      <a:r>
                        <a:rPr lang="en-US" sz="1100" b="0" u="none" strike="noStrike">
                          <a:solidFill>
                            <a:srgbClr val="000000"/>
                          </a:solidFill>
                          <a:effectLst/>
                        </a:rPr>
                        <a:t>small_hotel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25</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25764383"/>
                  </a:ext>
                </a:extLst>
              </a:tr>
              <a:tr h="182880">
                <a:tc>
                  <a:txBody>
                    <a:bodyPr/>
                    <a:lstStyle/>
                    <a:p>
                      <a:pPr algn="l" fontAlgn="b"/>
                      <a:r>
                        <a:rPr lang="en-US" sz="1100" b="0" u="none" strike="noStrike">
                          <a:solidFill>
                            <a:srgbClr val="000000"/>
                          </a:solidFill>
                          <a:effectLst/>
                        </a:rPr>
                        <a:t>small_office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693</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729693089"/>
                  </a:ext>
                </a:extLst>
              </a:tr>
              <a:tr h="182880">
                <a:tc>
                  <a:txBody>
                    <a:bodyPr/>
                    <a:lstStyle/>
                    <a:p>
                      <a:pPr algn="l" fontAlgn="b"/>
                      <a:r>
                        <a:rPr lang="en-US" sz="1100" b="0" u="none" strike="noStrike">
                          <a:solidFill>
                            <a:srgbClr val="000000"/>
                          </a:solidFill>
                          <a:effectLst/>
                        </a:rPr>
                        <a:t>strip_mall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941</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07540245"/>
                  </a:ext>
                </a:extLst>
              </a:tr>
              <a:tr h="182880">
                <a:tc>
                  <a:txBody>
                    <a:bodyPr/>
                    <a:lstStyle/>
                    <a:p>
                      <a:pPr algn="l" fontAlgn="b"/>
                      <a:r>
                        <a:rPr lang="en-US" sz="1100" b="0" u="none" strike="noStrike">
                          <a:solidFill>
                            <a:srgbClr val="000000"/>
                          </a:solidFill>
                          <a:effectLst/>
                        </a:rPr>
                        <a:t>warehouse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633</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76118318"/>
                  </a:ext>
                </a:extLst>
              </a:tr>
            </a:tbl>
          </a:graphicData>
        </a:graphic>
      </p:graphicFrame>
    </p:spTree>
    <p:extLst>
      <p:ext uri="{BB962C8B-B14F-4D97-AF65-F5344CB8AC3E}">
        <p14:creationId xmlns:p14="http://schemas.microsoft.com/office/powerpoint/2010/main" val="553728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586924" y="1"/>
            <a:ext cx="8236857" cy="776514"/>
          </a:xfrm>
        </p:spPr>
        <p:txBody>
          <a:bodyPr/>
          <a:lstStyle/>
          <a:p>
            <a:r>
              <a:rPr lang="en-US"/>
              <a:t>Region 2a – Seattle, WA – No Summer</a:t>
            </a:r>
          </a:p>
        </p:txBody>
      </p:sp>
      <p:sp>
        <p:nvSpPr>
          <p:cNvPr id="17" name="TextBox 16">
            <a:extLst>
              <a:ext uri="{FF2B5EF4-FFF2-40B4-BE49-F238E27FC236}">
                <a16:creationId xmlns:a16="http://schemas.microsoft.com/office/drawing/2014/main" id="{A58959F5-FF06-0841-AECB-3BBB9F989745}"/>
              </a:ext>
            </a:extLst>
          </p:cNvPr>
          <p:cNvSpPr txBox="1"/>
          <p:nvPr/>
        </p:nvSpPr>
        <p:spPr>
          <a:xfrm>
            <a:off x="586924" y="892613"/>
            <a:ext cx="8069396" cy="2031325"/>
          </a:xfrm>
          <a:prstGeom prst="rect">
            <a:avLst/>
          </a:prstGeom>
          <a:noFill/>
        </p:spPr>
        <p:txBody>
          <a:bodyPr wrap="square" rtlCol="0" anchor="t">
            <a:spAutoFit/>
          </a:bodyPr>
          <a:lstStyle/>
          <a:p>
            <a:pPr marL="342900" indent="-342900">
              <a:buFont typeface="Arial" panose="020B0604020202020204" pitchFamily="34" charset="0"/>
              <a:buChar char="•"/>
            </a:pPr>
            <a:r>
              <a:rPr lang="en-US"/>
              <a:t>Assign “season” to each month to enable comparison across regions</a:t>
            </a:r>
          </a:p>
          <a:p>
            <a:pPr marL="800100" lvl="1" indent="-342900">
              <a:buFont typeface="Arial" panose="020B0604020202020204" pitchFamily="34" charset="0"/>
              <a:buChar char="•"/>
            </a:pPr>
            <a:r>
              <a:rPr lang="en-US"/>
              <a:t>Based on average daily temperatures in each month for weather used</a:t>
            </a:r>
          </a:p>
          <a:p>
            <a:pPr marL="1257300" lvl="2" indent="-342900">
              <a:buFont typeface="Arial" panose="020B0604020202020204" pitchFamily="34" charset="0"/>
              <a:buChar char="•"/>
            </a:pPr>
            <a:r>
              <a:rPr lang="en-US"/>
              <a:t>Winter/heating &lt; 55° </a:t>
            </a:r>
          </a:p>
          <a:p>
            <a:pPr marL="1257300" lvl="2" indent="-342900">
              <a:buFont typeface="Arial" panose="020B0604020202020204" pitchFamily="34" charset="0"/>
              <a:buChar char="•"/>
            </a:pPr>
            <a:r>
              <a:rPr lang="en-US"/>
              <a:t>&gt; 55° Shoulder &lt; 70°F</a:t>
            </a:r>
          </a:p>
          <a:p>
            <a:pPr marL="1257300" lvl="2" indent="-342900">
              <a:buFont typeface="Arial" panose="020B0604020202020204" pitchFamily="34" charset="0"/>
              <a:buChar char="•"/>
            </a:pPr>
            <a:r>
              <a:rPr lang="en-US"/>
              <a:t>Summer/cooling &gt; 70°F</a:t>
            </a:r>
          </a:p>
          <a:p>
            <a:pPr marL="800100" lvl="1" indent="-342900">
              <a:buFont typeface="Arial" panose="020B0604020202020204" pitchFamily="34" charset="0"/>
              <a:buChar char="•"/>
            </a:pPr>
            <a:r>
              <a:rPr lang="en-US"/>
              <a:t>May not match what residents think of as seasons</a:t>
            </a:r>
          </a:p>
          <a:p>
            <a:pPr marL="800100" lvl="1" indent="-342900">
              <a:buFont typeface="Arial" panose="020B0604020202020204" pitchFamily="34" charset="0"/>
              <a:buChar char="•"/>
            </a:pPr>
            <a:r>
              <a:rPr lang="en-US"/>
              <a:t>Therefore, “Summer” is missing in the Seattle graphs</a:t>
            </a:r>
          </a:p>
        </p:txBody>
      </p:sp>
      <p:pic>
        <p:nvPicPr>
          <p:cNvPr id="6" name="Picture 5">
            <a:extLst>
              <a:ext uri="{FF2B5EF4-FFF2-40B4-BE49-F238E27FC236}">
                <a16:creationId xmlns:a16="http://schemas.microsoft.com/office/drawing/2014/main" id="{845C79DA-0FC8-4361-AD8A-6608A2EF0BE3}"/>
              </a:ext>
            </a:extLst>
          </p:cNvPr>
          <p:cNvPicPr>
            <a:picLocks noChangeAspect="1"/>
          </p:cNvPicPr>
          <p:nvPr/>
        </p:nvPicPr>
        <p:blipFill rotWithShape="1">
          <a:blip r:embed="rId3"/>
          <a:srcRect l="18767" r="67051" b="54711"/>
          <a:stretch/>
        </p:blipFill>
        <p:spPr>
          <a:xfrm>
            <a:off x="7825560" y="3851374"/>
            <a:ext cx="998221" cy="521970"/>
          </a:xfrm>
          <a:prstGeom prst="rect">
            <a:avLst/>
          </a:prstGeom>
        </p:spPr>
      </p:pic>
      <p:pic>
        <p:nvPicPr>
          <p:cNvPr id="15" name="Picture 14">
            <a:extLst>
              <a:ext uri="{FF2B5EF4-FFF2-40B4-BE49-F238E27FC236}">
                <a16:creationId xmlns:a16="http://schemas.microsoft.com/office/drawing/2014/main" id="{0C71B5AE-B37B-499C-89A7-FA0D2C386EC0}"/>
              </a:ext>
            </a:extLst>
          </p:cNvPr>
          <p:cNvPicPr>
            <a:picLocks noChangeAspect="1"/>
          </p:cNvPicPr>
          <p:nvPr/>
        </p:nvPicPr>
        <p:blipFill rotWithShape="1">
          <a:blip r:embed="rId3"/>
          <a:srcRect t="41911"/>
          <a:stretch/>
        </p:blipFill>
        <p:spPr>
          <a:xfrm>
            <a:off x="670560" y="3703857"/>
            <a:ext cx="7038975" cy="669487"/>
          </a:xfrm>
          <a:prstGeom prst="rect">
            <a:avLst/>
          </a:prstGeom>
        </p:spPr>
      </p:pic>
      <p:sp>
        <p:nvSpPr>
          <p:cNvPr id="8" name="TextBox 7">
            <a:extLst>
              <a:ext uri="{FF2B5EF4-FFF2-40B4-BE49-F238E27FC236}">
                <a16:creationId xmlns:a16="http://schemas.microsoft.com/office/drawing/2014/main" id="{060DD8D5-B498-4329-9787-47C145F62DFB}"/>
              </a:ext>
            </a:extLst>
          </p:cNvPr>
          <p:cNvSpPr txBox="1"/>
          <p:nvPr/>
        </p:nvSpPr>
        <p:spPr>
          <a:xfrm>
            <a:off x="3070860" y="3328720"/>
            <a:ext cx="2887980" cy="369332"/>
          </a:xfrm>
          <a:prstGeom prst="rect">
            <a:avLst/>
          </a:prstGeom>
          <a:noFill/>
        </p:spPr>
        <p:txBody>
          <a:bodyPr wrap="square" rtlCol="0">
            <a:spAutoFit/>
          </a:bodyPr>
          <a:lstStyle/>
          <a:p>
            <a:r>
              <a:rPr lang="en-US"/>
              <a:t>Monthly Season Definitions </a:t>
            </a:r>
          </a:p>
        </p:txBody>
      </p:sp>
    </p:spTree>
    <p:extLst>
      <p:ext uri="{BB962C8B-B14F-4D97-AF65-F5344CB8AC3E}">
        <p14:creationId xmlns:p14="http://schemas.microsoft.com/office/powerpoint/2010/main" val="3409681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6FDE77-B1EA-BC4D-9117-65E994B7D257}"/>
              </a:ext>
            </a:extLst>
          </p:cNvPr>
          <p:cNvSpPr>
            <a:spLocks noGrp="1"/>
          </p:cNvSpPr>
          <p:nvPr>
            <p:ph type="title"/>
          </p:nvPr>
        </p:nvSpPr>
        <p:spPr/>
        <p:txBody>
          <a:bodyPr/>
          <a:lstStyle/>
          <a:p>
            <a:pPr algn="l"/>
            <a:r>
              <a:rPr lang="en-US" dirty="0"/>
              <a:t>Selecting your breakout room</a:t>
            </a:r>
          </a:p>
        </p:txBody>
      </p:sp>
      <p:sp>
        <p:nvSpPr>
          <p:cNvPr id="5" name="TextBox 4">
            <a:extLst>
              <a:ext uri="{FF2B5EF4-FFF2-40B4-BE49-F238E27FC236}">
                <a16:creationId xmlns:a16="http://schemas.microsoft.com/office/drawing/2014/main" id="{B09FF0D1-B5A7-B843-ACCF-F4597D089472}"/>
              </a:ext>
            </a:extLst>
          </p:cNvPr>
          <p:cNvSpPr txBox="1"/>
          <p:nvPr/>
        </p:nvSpPr>
        <p:spPr>
          <a:xfrm>
            <a:off x="3917477" y="871200"/>
            <a:ext cx="4769323" cy="4188711"/>
          </a:xfrm>
          <a:prstGeom prst="rect">
            <a:avLst/>
          </a:prstGeom>
          <a:noFill/>
        </p:spPr>
        <p:txBody>
          <a:bodyPr wrap="square" rtlCol="0">
            <a:spAutoFit/>
          </a:bodyPr>
          <a:lstStyle/>
          <a:p>
            <a:pPr defTabSz="795528"/>
            <a:r>
              <a:rPr lang="en-US" sz="1566" b="1" dirty="0">
                <a:solidFill>
                  <a:srgbClr val="333333"/>
                </a:solidFill>
                <a:latin typeface="Arial" panose="020B0604020202020204" pitchFamily="34" charset="0"/>
                <a:cs typeface="Arial" panose="020B0604020202020204" pitchFamily="34" charset="0"/>
              </a:rPr>
              <a:t>Room 1</a:t>
            </a:r>
            <a:r>
              <a:rPr lang="en-US" sz="1566" dirty="0">
                <a:solidFill>
                  <a:srgbClr val="333333"/>
                </a:solidFill>
                <a:latin typeface="Arial" panose="020B0604020202020204" pitchFamily="34" charset="0"/>
                <a:cs typeface="Arial" panose="020B0604020202020204" pitchFamily="34" charset="0"/>
              </a:rPr>
              <a:t>: </a:t>
            </a:r>
            <a:r>
              <a:rPr lang="en-US" sz="1566" i="1" dirty="0">
                <a:solidFill>
                  <a:srgbClr val="333333"/>
                </a:solidFill>
                <a:latin typeface="Arial" panose="020B0604020202020204" pitchFamily="34" charset="0"/>
                <a:cs typeface="Arial" panose="020B0604020202020204" pitchFamily="34" charset="0"/>
              </a:rPr>
              <a:t>Deep dive on commercial calibration</a:t>
            </a:r>
            <a:r>
              <a:rPr lang="en-US" sz="1566" dirty="0">
                <a:solidFill>
                  <a:srgbClr val="333333"/>
                </a:solidFill>
                <a:latin typeface="Arial" panose="020B0604020202020204" pitchFamily="34" charset="0"/>
                <a:cs typeface="Arial" panose="020B0604020202020204" pitchFamily="34" charset="0"/>
              </a:rPr>
              <a:t>. In this breakout session we will answer questions that members have on our commercial calibration. We can discuss questions pertaining to plenary presentation, past calibration results or other aspects of our commercial calibration process. </a:t>
            </a:r>
          </a:p>
          <a:p>
            <a:pPr defTabSz="795528"/>
            <a:r>
              <a:rPr lang="en-US" sz="1566" dirty="0">
                <a:solidFill>
                  <a:srgbClr val="333333"/>
                </a:solidFill>
                <a:latin typeface="Arial" panose="020B0604020202020204" pitchFamily="34" charset="0"/>
                <a:cs typeface="Arial" panose="020B0604020202020204" pitchFamily="34" charset="0"/>
              </a:rPr>
              <a:t/>
            </a:r>
            <a:br>
              <a:rPr lang="en-US" sz="1566" dirty="0">
                <a:solidFill>
                  <a:srgbClr val="333333"/>
                </a:solidFill>
                <a:latin typeface="Arial" panose="020B0604020202020204" pitchFamily="34" charset="0"/>
                <a:cs typeface="Arial" panose="020B0604020202020204" pitchFamily="34" charset="0"/>
              </a:rPr>
            </a:br>
            <a:r>
              <a:rPr lang="en-US" sz="1566" b="1" dirty="0">
                <a:solidFill>
                  <a:srgbClr val="333333"/>
                </a:solidFill>
                <a:latin typeface="Arial" panose="020B0604020202020204" pitchFamily="34" charset="0"/>
                <a:cs typeface="Arial" panose="020B0604020202020204" pitchFamily="34" charset="0"/>
              </a:rPr>
              <a:t>Room 2</a:t>
            </a:r>
            <a:r>
              <a:rPr lang="en-US" sz="1566" dirty="0">
                <a:solidFill>
                  <a:srgbClr val="333333"/>
                </a:solidFill>
                <a:latin typeface="Arial" panose="020B0604020202020204" pitchFamily="34" charset="0"/>
                <a:cs typeface="Arial" panose="020B0604020202020204" pitchFamily="34" charset="0"/>
              </a:rPr>
              <a:t>: </a:t>
            </a:r>
            <a:r>
              <a:rPr lang="en-US" sz="1566" i="1" dirty="0">
                <a:solidFill>
                  <a:srgbClr val="333333"/>
                </a:solidFill>
                <a:latin typeface="Arial" panose="020B0604020202020204" pitchFamily="34" charset="0"/>
                <a:cs typeface="Arial" panose="020B0604020202020204" pitchFamily="34" charset="0"/>
              </a:rPr>
              <a:t>Electric vehicle infrastructure projection and charging load profile tool</a:t>
            </a:r>
            <a:r>
              <a:rPr lang="en-US" sz="1566" dirty="0">
                <a:solidFill>
                  <a:srgbClr val="333333"/>
                </a:solidFill>
                <a:latin typeface="Arial" panose="020B0604020202020204" pitchFamily="34" charset="0"/>
                <a:cs typeface="Arial" panose="020B0604020202020204" pitchFamily="34" charset="0"/>
              </a:rPr>
              <a:t>. NREL researcher Eric Wood will </a:t>
            </a:r>
            <a:r>
              <a:rPr lang="en-US" sz="1566" dirty="0" err="1">
                <a:solidFill>
                  <a:srgbClr val="333333"/>
                </a:solidFill>
                <a:latin typeface="Arial" panose="020B0604020202020204" pitchFamily="34" charset="0"/>
                <a:cs typeface="Arial" panose="020B0604020202020204" pitchFamily="34" charset="0"/>
              </a:rPr>
              <a:t>presention</a:t>
            </a:r>
            <a:r>
              <a:rPr lang="en-US" sz="1566" dirty="0">
                <a:solidFill>
                  <a:srgbClr val="333333"/>
                </a:solidFill>
                <a:latin typeface="Arial" panose="020B0604020202020204" pitchFamily="34" charset="0"/>
                <a:cs typeface="Arial" panose="020B0604020202020204" pitchFamily="34" charset="0"/>
              </a:rPr>
              <a:t> </a:t>
            </a:r>
            <a:r>
              <a:rPr lang="en-US" sz="1566" u="sng" dirty="0">
                <a:solidFill>
                  <a:srgbClr val="333333"/>
                </a:solidFill>
                <a:latin typeface="Arial" panose="020B0604020202020204" pitchFamily="34" charset="0"/>
                <a:cs typeface="Arial" panose="020B0604020202020204" pitchFamily="34" charset="0"/>
                <a:hlinkClick r:id="rId2"/>
              </a:rPr>
              <a:t>EVI-Pro Lite</a:t>
            </a:r>
            <a:r>
              <a:rPr lang="en-US" sz="1566" dirty="0">
                <a:solidFill>
                  <a:srgbClr val="333333"/>
                </a:solidFill>
                <a:latin typeface="Arial" panose="020B0604020202020204" pitchFamily="34" charset="0"/>
                <a:cs typeface="Arial" panose="020B0604020202020204" pitchFamily="34" charset="0"/>
              </a:rPr>
              <a:t>, which is a tool that provides a simple way to estimate how much electric vehicle charging a state or city might need and how the mix of vehicle types and charging infrastructure types affects the charging load profile.</a:t>
            </a:r>
          </a:p>
          <a:p>
            <a:pPr defTabSz="795528"/>
            <a:r>
              <a:rPr lang="en-US" sz="1566" dirty="0">
                <a:solidFill>
                  <a:srgbClr val="333333"/>
                </a:solidFill>
                <a:latin typeface="Calibri"/>
              </a:rPr>
              <a:t/>
            </a:r>
            <a:br>
              <a:rPr lang="en-US" sz="1566" dirty="0">
                <a:solidFill>
                  <a:srgbClr val="333333"/>
                </a:solidFill>
                <a:latin typeface="Calibri"/>
              </a:rPr>
            </a:br>
            <a:endParaRPr lang="en-US" sz="1566" dirty="0">
              <a:solidFill>
                <a:srgbClr val="333333"/>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19BDBF6-485E-3142-ADA5-67ECC7899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871200"/>
            <a:ext cx="2651759" cy="3611880"/>
          </a:xfrm>
          <a:prstGeom prst="rect">
            <a:avLst/>
          </a:prstGeom>
        </p:spPr>
      </p:pic>
      <p:sp>
        <p:nvSpPr>
          <p:cNvPr id="8" name="Oval 7">
            <a:extLst>
              <a:ext uri="{FF2B5EF4-FFF2-40B4-BE49-F238E27FC236}">
                <a16:creationId xmlns:a16="http://schemas.microsoft.com/office/drawing/2014/main" id="{24E1CCED-D186-6C4F-B60E-65B2AA39C369}"/>
              </a:ext>
            </a:extLst>
          </p:cNvPr>
          <p:cNvSpPr/>
          <p:nvPr/>
        </p:nvSpPr>
        <p:spPr>
          <a:xfrm>
            <a:off x="2292495" y="871201"/>
            <a:ext cx="1012031" cy="879859"/>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795528"/>
            <a:endParaRPr lang="en-US" sz="1566">
              <a:solidFill>
                <a:srgbClr val="FFFFFF"/>
              </a:solidFill>
              <a:latin typeface="Calibri"/>
            </a:endParaRPr>
          </a:p>
        </p:txBody>
      </p:sp>
      <p:sp>
        <p:nvSpPr>
          <p:cNvPr id="9" name="TextBox 8">
            <a:extLst>
              <a:ext uri="{FF2B5EF4-FFF2-40B4-BE49-F238E27FC236}">
                <a16:creationId xmlns:a16="http://schemas.microsoft.com/office/drawing/2014/main" id="{DD282065-43E6-3D4C-A40C-987682545ABC}"/>
              </a:ext>
            </a:extLst>
          </p:cNvPr>
          <p:cNvSpPr txBox="1"/>
          <p:nvPr/>
        </p:nvSpPr>
        <p:spPr>
          <a:xfrm>
            <a:off x="3917477" y="4618942"/>
            <a:ext cx="3454977" cy="332848"/>
          </a:xfrm>
          <a:prstGeom prst="rect">
            <a:avLst/>
          </a:prstGeom>
          <a:noFill/>
        </p:spPr>
        <p:txBody>
          <a:bodyPr wrap="square" rtlCol="0">
            <a:spAutoFit/>
          </a:bodyPr>
          <a:lstStyle/>
          <a:p>
            <a:pPr defTabSz="795528"/>
            <a:r>
              <a:rPr lang="en-US" sz="1563" dirty="0">
                <a:solidFill>
                  <a:srgbClr val="333333"/>
                </a:solidFill>
                <a:latin typeface="Arial" panose="020B0604020202020204" pitchFamily="34" charset="0"/>
                <a:cs typeface="Arial" panose="020B0604020202020204" pitchFamily="34" charset="0"/>
              </a:rPr>
              <a:t>Breakout rooms will be recorded.</a:t>
            </a:r>
          </a:p>
        </p:txBody>
      </p:sp>
    </p:spTree>
    <p:extLst>
      <p:ext uri="{BB962C8B-B14F-4D97-AF65-F5344CB8AC3E}">
        <p14:creationId xmlns:p14="http://schemas.microsoft.com/office/powerpoint/2010/main" val="1946848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D1E969-957B-4557-BBC9-F3AA665A3335}"/>
              </a:ext>
            </a:extLst>
          </p:cNvPr>
          <p:cNvPicPr>
            <a:picLocks noChangeAspect="1"/>
          </p:cNvPicPr>
          <p:nvPr/>
        </p:nvPicPr>
        <p:blipFill>
          <a:blip r:embed="rId3"/>
          <a:stretch>
            <a:fillRect/>
          </a:stretch>
        </p:blipFill>
        <p:spPr>
          <a:xfrm>
            <a:off x="5026670" y="962637"/>
            <a:ext cx="2167262" cy="1641330"/>
          </a:xfrm>
          <a:prstGeom prst="rect">
            <a:avLst/>
          </a:prstGeom>
        </p:spPr>
      </p:pic>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586924" y="1"/>
            <a:ext cx="8236857" cy="776514"/>
          </a:xfrm>
        </p:spPr>
        <p:txBody>
          <a:bodyPr/>
          <a:lstStyle/>
          <a:p>
            <a:r>
              <a:rPr lang="en-US"/>
              <a:t>Region 2b – Portland, OR</a:t>
            </a:r>
          </a:p>
        </p:txBody>
      </p:sp>
      <p:sp>
        <p:nvSpPr>
          <p:cNvPr id="17" name="TextBox 16">
            <a:extLst>
              <a:ext uri="{FF2B5EF4-FFF2-40B4-BE49-F238E27FC236}">
                <a16:creationId xmlns:a16="http://schemas.microsoft.com/office/drawing/2014/main" id="{A58959F5-FF06-0841-AECB-3BBB9F989745}"/>
              </a:ext>
            </a:extLst>
          </p:cNvPr>
          <p:cNvSpPr txBox="1"/>
          <p:nvPr/>
        </p:nvSpPr>
        <p:spPr>
          <a:xfrm>
            <a:off x="586924" y="892613"/>
            <a:ext cx="4681762" cy="923330"/>
          </a:xfrm>
          <a:prstGeom prst="rect">
            <a:avLst/>
          </a:prstGeom>
          <a:noFill/>
        </p:spPr>
        <p:txBody>
          <a:bodyPr wrap="square" rtlCol="0" anchor="t">
            <a:spAutoFit/>
          </a:bodyPr>
          <a:lstStyle/>
          <a:p>
            <a:pPr marL="342900" indent="-342900">
              <a:buFont typeface="Arial" panose="020B0604020202020204" pitchFamily="34" charset="0"/>
              <a:buChar char="•"/>
            </a:pPr>
            <a:r>
              <a:rPr lang="en-US"/>
              <a:t>Portland (Portland General Electric)</a:t>
            </a:r>
          </a:p>
          <a:p>
            <a:pPr marL="342900" indent="-342900">
              <a:buFont typeface="Arial" panose="020B0604020202020204" pitchFamily="34" charset="0"/>
              <a:buChar char="•"/>
            </a:pPr>
            <a:r>
              <a:rPr lang="en-US"/>
              <a:t>Publicly-traded Utility</a:t>
            </a:r>
          </a:p>
          <a:p>
            <a:pPr marL="342900" indent="-342900">
              <a:buFont typeface="Arial" panose="020B0604020202020204" pitchFamily="34" charset="0"/>
              <a:buChar char="•"/>
            </a:pPr>
            <a:r>
              <a:rPr lang="en-US"/>
              <a:t>AMI data from 2019</a:t>
            </a:r>
          </a:p>
        </p:txBody>
      </p:sp>
      <p:sp>
        <p:nvSpPr>
          <p:cNvPr id="20" name="Rectangle 19">
            <a:extLst>
              <a:ext uri="{FF2B5EF4-FFF2-40B4-BE49-F238E27FC236}">
                <a16:creationId xmlns:a16="http://schemas.microsoft.com/office/drawing/2014/main" id="{FA045FCB-B23C-4F9E-AA5C-8F2C027A9F2D}"/>
              </a:ext>
            </a:extLst>
          </p:cNvPr>
          <p:cNvSpPr/>
          <p:nvPr/>
        </p:nvSpPr>
        <p:spPr>
          <a:xfrm>
            <a:off x="5350669" y="1080842"/>
            <a:ext cx="451308" cy="33697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D66097CC-F941-413C-BA79-65FB266409E7}"/>
              </a:ext>
            </a:extLst>
          </p:cNvPr>
          <p:cNvCxnSpPr>
            <a:cxnSpLocks/>
          </p:cNvCxnSpPr>
          <p:nvPr/>
        </p:nvCxnSpPr>
        <p:spPr>
          <a:xfrm>
            <a:off x="5349886" y="1095748"/>
            <a:ext cx="608274" cy="86743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DA4250F-2738-4C32-AE47-A73D731CF976}"/>
              </a:ext>
            </a:extLst>
          </p:cNvPr>
          <p:cNvCxnSpPr>
            <a:cxnSpLocks/>
          </p:cNvCxnSpPr>
          <p:nvPr/>
        </p:nvCxnSpPr>
        <p:spPr>
          <a:xfrm>
            <a:off x="5350669" y="1417812"/>
            <a:ext cx="547473" cy="286940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1A2942F-993F-4CC7-B93C-93927896B6DE}"/>
              </a:ext>
            </a:extLst>
          </p:cNvPr>
          <p:cNvCxnSpPr>
            <a:cxnSpLocks/>
          </p:cNvCxnSpPr>
          <p:nvPr/>
        </p:nvCxnSpPr>
        <p:spPr>
          <a:xfrm>
            <a:off x="5801977" y="1417812"/>
            <a:ext cx="3232212" cy="286940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15C262F-33BF-4955-9B28-787C060FC76E}"/>
              </a:ext>
            </a:extLst>
          </p:cNvPr>
          <p:cNvCxnSpPr>
            <a:cxnSpLocks/>
          </p:cNvCxnSpPr>
          <p:nvPr/>
        </p:nvCxnSpPr>
        <p:spPr>
          <a:xfrm>
            <a:off x="5801977" y="1080842"/>
            <a:ext cx="3232212" cy="88234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23F4A15E-8A09-4870-A01C-AFBF90CBC96A}"/>
              </a:ext>
            </a:extLst>
          </p:cNvPr>
          <p:cNvPicPr>
            <a:picLocks noChangeAspect="1"/>
          </p:cNvPicPr>
          <p:nvPr/>
        </p:nvPicPr>
        <p:blipFill>
          <a:blip r:embed="rId4"/>
          <a:stretch>
            <a:fillRect/>
          </a:stretch>
        </p:blipFill>
        <p:spPr>
          <a:xfrm>
            <a:off x="5958160" y="1966830"/>
            <a:ext cx="3076029" cy="2320388"/>
          </a:xfrm>
          <a:prstGeom prst="rect">
            <a:avLst/>
          </a:prstGeom>
          <a:ln w="28575" cap="sq">
            <a:solidFill>
              <a:srgbClr val="000000"/>
            </a:solidFill>
            <a:miter lim="800000"/>
          </a:ln>
          <a:effectLst>
            <a:outerShdw blurRad="57150" dist="50800" dir="2700000" algn="tl" rotWithShape="0">
              <a:srgbClr val="000000">
                <a:alpha val="40000"/>
              </a:srgbClr>
            </a:outerShdw>
          </a:effectLst>
        </p:spPr>
      </p:pic>
      <p:graphicFrame>
        <p:nvGraphicFramePr>
          <p:cNvPr id="35" name="Table 34">
            <a:extLst>
              <a:ext uri="{FF2B5EF4-FFF2-40B4-BE49-F238E27FC236}">
                <a16:creationId xmlns:a16="http://schemas.microsoft.com/office/drawing/2014/main" id="{C0BD6860-AF51-4167-BFC6-A1C99DCAAE0A}"/>
              </a:ext>
            </a:extLst>
          </p:cNvPr>
          <p:cNvGraphicFramePr>
            <a:graphicFrameLocks noGrp="1"/>
          </p:cNvGraphicFramePr>
          <p:nvPr>
            <p:extLst>
              <p:ext uri="{D42A27DB-BD31-4B8C-83A1-F6EECF244321}">
                <p14:modId xmlns:p14="http://schemas.microsoft.com/office/powerpoint/2010/main" val="2217509586"/>
              </p:ext>
            </p:extLst>
          </p:nvPr>
        </p:nvGraphicFramePr>
        <p:xfrm>
          <a:off x="866437" y="2298386"/>
          <a:ext cx="2167262" cy="2377440"/>
        </p:xfrm>
        <a:graphic>
          <a:graphicData uri="http://schemas.openxmlformats.org/drawingml/2006/table">
            <a:tbl>
              <a:tblPr>
                <a:tableStyleId>{08FB837D-C827-4EFA-A057-4D05807E0F7C}</a:tableStyleId>
              </a:tblPr>
              <a:tblGrid>
                <a:gridCol w="1482863">
                  <a:extLst>
                    <a:ext uri="{9D8B030D-6E8A-4147-A177-3AD203B41FA5}">
                      <a16:colId xmlns:a16="http://schemas.microsoft.com/office/drawing/2014/main" val="2942784243"/>
                    </a:ext>
                  </a:extLst>
                </a:gridCol>
                <a:gridCol w="684399">
                  <a:extLst>
                    <a:ext uri="{9D8B030D-6E8A-4147-A177-3AD203B41FA5}">
                      <a16:colId xmlns:a16="http://schemas.microsoft.com/office/drawing/2014/main" val="1474413143"/>
                    </a:ext>
                  </a:extLst>
                </a:gridCol>
              </a:tblGrid>
              <a:tr h="182880">
                <a:tc>
                  <a:txBody>
                    <a:bodyPr/>
                    <a:lstStyle/>
                    <a:p>
                      <a:pPr algn="l" fontAlgn="b"/>
                      <a:r>
                        <a:rPr lang="en-US" sz="1100" b="1" i="0" u="none" strike="noStrike" err="1">
                          <a:solidFill>
                            <a:srgbClr val="000000"/>
                          </a:solidFill>
                          <a:effectLst/>
                          <a:latin typeface="Calibri" panose="020F0502020204030204" pitchFamily="34" charset="0"/>
                        </a:rPr>
                        <a:t>building_type</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1" i="0" u="none" strike="noStrike">
                          <a:solidFill>
                            <a:srgbClr val="000000"/>
                          </a:solidFill>
                          <a:effectLst/>
                          <a:latin typeface="Calibri" panose="020F0502020204030204" pitchFamily="34" charset="0"/>
                        </a:rPr>
                        <a:t>count</a:t>
                      </a:r>
                    </a:p>
                  </a:txBody>
                  <a:tcPr marL="7620" marR="7620" marT="7620" marB="0" anchor="b"/>
                </a:tc>
                <a:extLst>
                  <a:ext uri="{0D108BD9-81ED-4DB2-BD59-A6C34878D82A}">
                    <a16:rowId xmlns:a16="http://schemas.microsoft.com/office/drawing/2014/main" val="1978288113"/>
                  </a:ext>
                </a:extLst>
              </a:tr>
              <a:tr h="182880">
                <a:tc>
                  <a:txBody>
                    <a:bodyPr/>
                    <a:lstStyle/>
                    <a:p>
                      <a:pPr algn="l" fontAlgn="b"/>
                      <a:r>
                        <a:rPr lang="en-US" sz="1100" b="0" u="none" strike="noStrike" err="1">
                          <a:solidFill>
                            <a:srgbClr val="000000"/>
                          </a:solidFill>
                          <a:effectLst/>
                        </a:rPr>
                        <a:t>full_service_restaurant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391</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9212477"/>
                  </a:ext>
                </a:extLst>
              </a:tr>
              <a:tr h="182880">
                <a:tc>
                  <a:txBody>
                    <a:bodyPr/>
                    <a:lstStyle/>
                    <a:p>
                      <a:pPr algn="l" fontAlgn="b"/>
                      <a:r>
                        <a:rPr lang="en-US" sz="1100" b="0" u="none" strike="noStrike">
                          <a:solidFill>
                            <a:srgbClr val="000000"/>
                          </a:solidFill>
                          <a:effectLst/>
                        </a:rPr>
                        <a:t>hospital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13</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96601551"/>
                  </a:ext>
                </a:extLst>
              </a:tr>
              <a:tr h="182880">
                <a:tc>
                  <a:txBody>
                    <a:bodyPr/>
                    <a:lstStyle/>
                    <a:p>
                      <a:pPr algn="l" fontAlgn="b"/>
                      <a:r>
                        <a:rPr lang="en-US" sz="1100" b="0" u="none" strike="noStrike">
                          <a:solidFill>
                            <a:srgbClr val="000000"/>
                          </a:solidFill>
                          <a:effectLst/>
                        </a:rPr>
                        <a:t>large_hotel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92</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68464952"/>
                  </a:ext>
                </a:extLst>
              </a:tr>
              <a:tr h="182880">
                <a:tc>
                  <a:txBody>
                    <a:bodyPr/>
                    <a:lstStyle/>
                    <a:p>
                      <a:pPr algn="l" fontAlgn="b"/>
                      <a:r>
                        <a:rPr lang="en-US" sz="1100" b="0" u="none" strike="noStrike">
                          <a:solidFill>
                            <a:srgbClr val="000000"/>
                          </a:solidFill>
                          <a:effectLst/>
                        </a:rPr>
                        <a:t>medium_office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13</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772391837"/>
                  </a:ext>
                </a:extLst>
              </a:tr>
              <a:tr h="182880">
                <a:tc>
                  <a:txBody>
                    <a:bodyPr/>
                    <a:lstStyle/>
                    <a:p>
                      <a:pPr algn="l" fontAlgn="b"/>
                      <a:r>
                        <a:rPr lang="en-US" sz="1100" b="0" u="none" strike="noStrike">
                          <a:solidFill>
                            <a:srgbClr val="000000"/>
                          </a:solidFill>
                          <a:effectLst/>
                        </a:rPr>
                        <a:t>outpatient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530</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33561832"/>
                  </a:ext>
                </a:extLst>
              </a:tr>
              <a:tr h="182880">
                <a:tc>
                  <a:txBody>
                    <a:bodyPr/>
                    <a:lstStyle/>
                    <a:p>
                      <a:pPr algn="l" fontAlgn="b"/>
                      <a:r>
                        <a:rPr lang="en-US" sz="1100" b="0" u="none" strike="noStrike">
                          <a:solidFill>
                            <a:srgbClr val="000000"/>
                          </a:solidFill>
                          <a:effectLst/>
                        </a:rPr>
                        <a:t>primary_school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105</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63272204"/>
                  </a:ext>
                </a:extLst>
              </a:tr>
              <a:tr h="182880">
                <a:tc>
                  <a:txBody>
                    <a:bodyPr/>
                    <a:lstStyle/>
                    <a:p>
                      <a:pPr algn="l" fontAlgn="b"/>
                      <a:r>
                        <a:rPr lang="en-US" sz="1100" b="0" u="none" strike="noStrike">
                          <a:solidFill>
                            <a:srgbClr val="000000"/>
                          </a:solidFill>
                          <a:effectLst/>
                        </a:rPr>
                        <a:t>quick_service_restaurant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119</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83406023"/>
                  </a:ext>
                </a:extLst>
              </a:tr>
              <a:tr h="182880">
                <a:tc>
                  <a:txBody>
                    <a:bodyPr/>
                    <a:lstStyle/>
                    <a:p>
                      <a:pPr algn="l" fontAlgn="b"/>
                      <a:r>
                        <a:rPr lang="en-US" sz="1100" b="0" u="none" strike="noStrike">
                          <a:solidFill>
                            <a:srgbClr val="000000"/>
                          </a:solidFill>
                          <a:effectLst/>
                        </a:rPr>
                        <a:t>retail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1,193</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08558298"/>
                  </a:ext>
                </a:extLst>
              </a:tr>
              <a:tr h="182880">
                <a:tc>
                  <a:txBody>
                    <a:bodyPr/>
                    <a:lstStyle/>
                    <a:p>
                      <a:pPr algn="l" fontAlgn="b"/>
                      <a:r>
                        <a:rPr lang="en-US" sz="1100" b="0" u="none" strike="noStrike">
                          <a:solidFill>
                            <a:srgbClr val="000000"/>
                          </a:solidFill>
                          <a:effectLst/>
                        </a:rPr>
                        <a:t>small_hotel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59</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00409289"/>
                  </a:ext>
                </a:extLst>
              </a:tr>
              <a:tr h="182880">
                <a:tc>
                  <a:txBody>
                    <a:bodyPr/>
                    <a:lstStyle/>
                    <a:p>
                      <a:pPr algn="l" fontAlgn="b"/>
                      <a:r>
                        <a:rPr lang="en-US" sz="1100" b="0" u="none" strike="noStrike">
                          <a:solidFill>
                            <a:srgbClr val="000000"/>
                          </a:solidFill>
                          <a:effectLst/>
                        </a:rPr>
                        <a:t>small_office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303</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07323496"/>
                  </a:ext>
                </a:extLst>
              </a:tr>
              <a:tr h="182880">
                <a:tc>
                  <a:txBody>
                    <a:bodyPr/>
                    <a:lstStyle/>
                    <a:p>
                      <a:pPr algn="l" fontAlgn="b"/>
                      <a:r>
                        <a:rPr lang="en-US" sz="1100" b="0" u="none" strike="noStrike">
                          <a:solidFill>
                            <a:srgbClr val="000000"/>
                          </a:solidFill>
                          <a:effectLst/>
                        </a:rPr>
                        <a:t>strip_mall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1,215</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33076364"/>
                  </a:ext>
                </a:extLst>
              </a:tr>
              <a:tr h="182880">
                <a:tc>
                  <a:txBody>
                    <a:bodyPr/>
                    <a:lstStyle/>
                    <a:p>
                      <a:pPr algn="l" fontAlgn="b"/>
                      <a:r>
                        <a:rPr lang="en-US" sz="1100" b="0" u="none" strike="noStrike">
                          <a:solidFill>
                            <a:srgbClr val="000000"/>
                          </a:solidFill>
                          <a:effectLst/>
                        </a:rPr>
                        <a:t>warehouse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b="0" u="none" strike="noStrike">
                          <a:solidFill>
                            <a:srgbClr val="000000"/>
                          </a:solidFill>
                          <a:effectLst/>
                        </a:rPr>
                        <a:t>2,511</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84311402"/>
                  </a:ext>
                </a:extLst>
              </a:tr>
            </a:tbl>
          </a:graphicData>
        </a:graphic>
      </p:graphicFrame>
    </p:spTree>
    <p:extLst>
      <p:ext uri="{BB962C8B-B14F-4D97-AF65-F5344CB8AC3E}">
        <p14:creationId xmlns:p14="http://schemas.microsoft.com/office/powerpoint/2010/main" val="13413940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List of updates</a:t>
            </a:r>
          </a:p>
        </p:txBody>
      </p:sp>
      <p:sp>
        <p:nvSpPr>
          <p:cNvPr id="3" name="TextBox 2">
            <a:extLst>
              <a:ext uri="{FF2B5EF4-FFF2-40B4-BE49-F238E27FC236}">
                <a16:creationId xmlns:a16="http://schemas.microsoft.com/office/drawing/2014/main" id="{1722996A-4FA4-154D-A1EE-2D0F40A29892}"/>
              </a:ext>
            </a:extLst>
          </p:cNvPr>
          <p:cNvSpPr txBox="1"/>
          <p:nvPr/>
        </p:nvSpPr>
        <p:spPr>
          <a:xfrm>
            <a:off x="457199" y="875744"/>
            <a:ext cx="8236857" cy="3970318"/>
          </a:xfrm>
          <a:prstGeom prst="rect">
            <a:avLst/>
          </a:prstGeom>
          <a:noFill/>
        </p:spPr>
        <p:txBody>
          <a:bodyPr wrap="square" rtlCol="0">
            <a:spAutoFit/>
          </a:bodyPr>
          <a:lstStyle/>
          <a:p>
            <a:r>
              <a:rPr lang="en-US" sz="1400" u="sng"/>
              <a:t>Misclassification/Outlier Detection</a:t>
            </a:r>
          </a:p>
          <a:p>
            <a:pPr marL="457200" indent="-457200">
              <a:buFont typeface="Arial" panose="020B0604020202020204" pitchFamily="34" charset="0"/>
              <a:buChar char="•"/>
            </a:pPr>
            <a:r>
              <a:rPr lang="en-US" sz="1400"/>
              <a:t>Comparison of approaches w/ large Xcel dataset (presented in detail at TAG meeting)</a:t>
            </a:r>
            <a:endParaRPr lang="en-US" sz="1400" u="sng"/>
          </a:p>
          <a:p>
            <a:endParaRPr lang="en-US" sz="1400" u="sng"/>
          </a:p>
          <a:p>
            <a:r>
              <a:rPr lang="en-US" sz="1400" u="sng"/>
              <a:t>New validation comparisons</a:t>
            </a:r>
          </a:p>
          <a:p>
            <a:pPr marL="457200" indent="-457200">
              <a:buFont typeface="Arial" panose="020B0604020202020204" pitchFamily="34" charset="0"/>
              <a:buChar char="•"/>
            </a:pPr>
            <a:r>
              <a:rPr lang="en-US" sz="1400"/>
              <a:t>AMI data from Seattle City Light (aggregated by building type)</a:t>
            </a:r>
          </a:p>
          <a:p>
            <a:pPr marL="457200" indent="-457200">
              <a:buFont typeface="Arial" panose="020B0604020202020204" pitchFamily="34" charset="0"/>
              <a:buChar char="•"/>
            </a:pPr>
            <a:r>
              <a:rPr lang="en-US" sz="1400"/>
              <a:t>AMI data from Portland General Electric</a:t>
            </a:r>
            <a:endParaRPr lang="en-US" sz="1400" u="sng"/>
          </a:p>
          <a:p>
            <a:endParaRPr lang="en-US" sz="1400" u="sng"/>
          </a:p>
          <a:p>
            <a:r>
              <a:rPr lang="en-US" sz="1400" u="sng"/>
              <a:t>New capabilities</a:t>
            </a:r>
          </a:p>
          <a:p>
            <a:pPr marL="457200" indent="-457200">
              <a:buFont typeface="Arial" panose="020B0604020202020204" pitchFamily="34" charset="0"/>
              <a:buChar char="•"/>
            </a:pPr>
            <a:r>
              <a:rPr lang="en-US" sz="1400"/>
              <a:t>None</a:t>
            </a:r>
            <a:endParaRPr lang="en-US" sz="1400" u="sng"/>
          </a:p>
          <a:p>
            <a:endParaRPr lang="en-US" sz="1400" u="sng"/>
          </a:p>
          <a:p>
            <a:r>
              <a:rPr lang="en-US" sz="1400" u="sng"/>
              <a:t>Baseload updates</a:t>
            </a:r>
          </a:p>
          <a:p>
            <a:pPr marL="457200" indent="-457200">
              <a:buFont typeface="Arial" panose="020B0604020202020204" pitchFamily="34" charset="0"/>
              <a:buChar char="•"/>
            </a:pPr>
            <a:r>
              <a:rPr lang="en-US" sz="1400"/>
              <a:t>Interior lighting schedule magnitude variability</a:t>
            </a:r>
          </a:p>
          <a:p>
            <a:pPr marL="457200" indent="-457200">
              <a:buFont typeface="Arial" panose="020B0604020202020204" pitchFamily="34" charset="0"/>
              <a:buChar char="•"/>
            </a:pPr>
            <a:r>
              <a:rPr lang="en-US" sz="1400"/>
              <a:t>Plug load schedule magnitude variability</a:t>
            </a:r>
          </a:p>
          <a:p>
            <a:pPr marL="457200" indent="-457200">
              <a:buFont typeface="Arial" panose="020B0604020202020204" pitchFamily="34" charset="0"/>
              <a:buChar char="•"/>
            </a:pPr>
            <a:r>
              <a:rPr lang="en-US" sz="1400"/>
              <a:t>Exterior lighting power density</a:t>
            </a:r>
          </a:p>
          <a:p>
            <a:pPr marL="457200" indent="-457200">
              <a:buFont typeface="Arial" panose="020B0604020202020204" pitchFamily="34" charset="0"/>
              <a:buChar char="•"/>
            </a:pPr>
            <a:r>
              <a:rPr lang="en-US" sz="1400"/>
              <a:t>Warehouse operation schedules (lighting, plug load, occupancy)</a:t>
            </a:r>
            <a:endParaRPr lang="en-US" sz="1400" u="sng"/>
          </a:p>
          <a:p>
            <a:endParaRPr lang="en-US" sz="1400" u="sng"/>
          </a:p>
          <a:p>
            <a:r>
              <a:rPr lang="en-US" sz="1400" u="sng"/>
              <a:t>HVAC updates</a:t>
            </a:r>
          </a:p>
          <a:p>
            <a:pPr marL="457200" indent="-457200">
              <a:buFont typeface="Arial" panose="020B0604020202020204" pitchFamily="34" charset="0"/>
              <a:buChar char="•"/>
            </a:pPr>
            <a:r>
              <a:rPr lang="en-US" sz="1400"/>
              <a:t>Off cycle controls for packaged single-zone systems</a:t>
            </a:r>
          </a:p>
        </p:txBody>
      </p:sp>
    </p:spTree>
    <p:extLst>
      <p:ext uri="{BB962C8B-B14F-4D97-AF65-F5344CB8AC3E}">
        <p14:creationId xmlns:p14="http://schemas.microsoft.com/office/powerpoint/2010/main" val="1928190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p:txBody>
          <a:bodyPr/>
          <a:lstStyle/>
          <a:p>
            <a:r>
              <a:rPr lang="en-US">
                <a:cs typeface="Calibri"/>
              </a:rPr>
              <a:t>Baseload Updates</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4442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sz="2800"/>
              <a:t>Update: Variability in Lighting &amp; Plug-load Schedules</a:t>
            </a:r>
          </a:p>
        </p:txBody>
      </p:sp>
      <p:graphicFrame>
        <p:nvGraphicFramePr>
          <p:cNvPr id="5" name="Table 4">
            <a:extLst>
              <a:ext uri="{FF2B5EF4-FFF2-40B4-BE49-F238E27FC236}">
                <a16:creationId xmlns:a16="http://schemas.microsoft.com/office/drawing/2014/main" id="{8E6AA9A6-2055-4185-973C-98E21597AF3F}"/>
              </a:ext>
            </a:extLst>
          </p:cNvPr>
          <p:cNvGraphicFramePr>
            <a:graphicFrameLocks noGrp="1"/>
          </p:cNvGraphicFramePr>
          <p:nvPr>
            <p:extLst>
              <p:ext uri="{D42A27DB-BD31-4B8C-83A1-F6EECF244321}">
                <p14:modId xmlns:p14="http://schemas.microsoft.com/office/powerpoint/2010/main" val="3073089966"/>
              </p:ext>
            </p:extLst>
          </p:nvPr>
        </p:nvGraphicFramePr>
        <p:xfrm>
          <a:off x="457198" y="776515"/>
          <a:ext cx="8236858" cy="3474720"/>
        </p:xfrm>
        <a:graphic>
          <a:graphicData uri="http://schemas.openxmlformats.org/drawingml/2006/table">
            <a:tbl>
              <a:tblPr firstRow="1" bandRow="1">
                <a:tableStyleId>{5C22544A-7EE6-4342-B048-85BDC9FD1C3A}</a:tableStyleId>
              </a:tblPr>
              <a:tblGrid>
                <a:gridCol w="2235719">
                  <a:extLst>
                    <a:ext uri="{9D8B030D-6E8A-4147-A177-3AD203B41FA5}">
                      <a16:colId xmlns:a16="http://schemas.microsoft.com/office/drawing/2014/main" val="4077510966"/>
                    </a:ext>
                  </a:extLst>
                </a:gridCol>
                <a:gridCol w="2235719">
                  <a:extLst>
                    <a:ext uri="{9D8B030D-6E8A-4147-A177-3AD203B41FA5}">
                      <a16:colId xmlns:a16="http://schemas.microsoft.com/office/drawing/2014/main" val="1236297308"/>
                    </a:ext>
                  </a:extLst>
                </a:gridCol>
                <a:gridCol w="3765420">
                  <a:extLst>
                    <a:ext uri="{9D8B030D-6E8A-4147-A177-3AD203B41FA5}">
                      <a16:colId xmlns:a16="http://schemas.microsoft.com/office/drawing/2014/main" val="1449010497"/>
                    </a:ext>
                  </a:extLst>
                </a:gridCol>
              </a:tblGrid>
              <a:tr h="365760">
                <a:tc>
                  <a:txBody>
                    <a:bodyPr/>
                    <a:lstStyle/>
                    <a:p>
                      <a:pPr algn="ctr"/>
                      <a:r>
                        <a:rPr lang="en-US" sz="1600" b="1">
                          <a:solidFill>
                            <a:schemeClr val="tx1"/>
                          </a:solidFill>
                        </a:rPr>
                        <a:t>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a:solidFill>
                            <a:schemeClr val="tx1"/>
                          </a:solidFill>
                        </a:rPr>
                        <a:t>Affected Building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a:solidFill>
                            <a:schemeClr val="tx1"/>
                          </a:solidFill>
                        </a:rPr>
                        <a:t>Considerations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3096795"/>
                  </a:ext>
                </a:extLst>
              </a:tr>
              <a:tr h="1554480">
                <a:tc>
                  <a:txBody>
                    <a:bodyPr/>
                    <a:lstStyle/>
                    <a:p>
                      <a:pPr algn="ctr"/>
                      <a:r>
                        <a:rPr lang="en-US" sz="1200" b="0">
                          <a:solidFill>
                            <a:schemeClr val="tx1"/>
                          </a:solidFill>
                        </a:rPr>
                        <a:t>Interior lighting </a:t>
                      </a:r>
                      <a:r>
                        <a:rPr lang="en-US" sz="1200" b="0">
                          <a:solidFill>
                            <a:srgbClr val="333333"/>
                          </a:solidFill>
                        </a:rPr>
                        <a:t/>
                      </a:r>
                      <a:br>
                        <a:rPr lang="en-US" sz="1200" b="0">
                          <a:solidFill>
                            <a:srgbClr val="333333"/>
                          </a:solidFill>
                        </a:rPr>
                      </a:br>
                      <a:r>
                        <a:rPr lang="en-US" sz="1200" b="0">
                          <a:solidFill>
                            <a:schemeClr val="tx1"/>
                          </a:solidFill>
                        </a:rPr>
                        <a:t>schedule magnitude variability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200" b="0">
                          <a:solidFill>
                            <a:schemeClr val="tx1"/>
                          </a:solidFill>
                        </a:rPr>
                        <a:t>retail, food service, school, office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Magnitude variability (base-to-peak ratio) in schedules are captured from end-use (lighting &amp; plug load) data. </a:t>
                      </a:r>
                      <a:r>
                        <a:rPr lang="en-US" sz="1200" b="0">
                          <a:solidFill>
                            <a:srgbClr val="333333"/>
                          </a:solidFill>
                        </a:rPr>
                        <a:t/>
                      </a:r>
                      <a:br>
                        <a:rPr lang="en-US" sz="1200" b="0">
                          <a:solidFill>
                            <a:srgbClr val="333333"/>
                          </a:solidFill>
                        </a:rPr>
                      </a:br>
                      <a:endParaRPr lang="en-US" sz="1200" b="0">
                        <a:solidFill>
                          <a:srgbClr val="333333"/>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Standardized workflow added in ComStock to incorporate variability captured from end-use data.</a:t>
                      </a:r>
                      <a:r>
                        <a:rPr lang="en-US" sz="1200" b="0">
                          <a:solidFill>
                            <a:srgbClr val="333333"/>
                          </a:solidFill>
                        </a:rPr>
                        <a:t/>
                      </a:r>
                      <a:br>
                        <a:rPr lang="en-US" sz="1200" b="0">
                          <a:solidFill>
                            <a:srgbClr val="333333"/>
                          </a:solidFill>
                        </a:rPr>
                      </a:br>
                      <a:endParaRPr lang="en-US" sz="1200" b="0">
                        <a:solidFill>
                          <a:srgbClr val="333333"/>
                        </a:solidFill>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b="0">
                          <a:solidFill>
                            <a:schemeClr val="tx1"/>
                          </a:solidFill>
                        </a:rPr>
                        <a:t>Lighting/Plug-load schedule variability improved.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2944460"/>
                  </a:ext>
                </a:extLst>
              </a:tr>
              <a:tr h="1554480">
                <a:tc>
                  <a:txBody>
                    <a:bodyPr/>
                    <a:lstStyle/>
                    <a:p>
                      <a:pPr algn="ctr"/>
                      <a:r>
                        <a:rPr lang="en-US" sz="1200" b="0">
                          <a:solidFill>
                            <a:schemeClr val="tx1"/>
                          </a:solidFill>
                        </a:rPr>
                        <a:t>Plug load </a:t>
                      </a:r>
                      <a:r>
                        <a:rPr lang="en-US" sz="1200" b="0">
                          <a:solidFill>
                            <a:srgbClr val="333333"/>
                          </a:solidFill>
                        </a:rPr>
                        <a:t/>
                      </a:r>
                      <a:br>
                        <a:rPr lang="en-US" sz="1200" b="0">
                          <a:solidFill>
                            <a:srgbClr val="333333"/>
                          </a:solidFill>
                        </a:rPr>
                      </a:br>
                      <a:r>
                        <a:rPr lang="en-US" sz="1200" b="0">
                          <a:solidFill>
                            <a:schemeClr val="tx1"/>
                          </a:solidFill>
                        </a:rPr>
                        <a:t>schedule magnitude variability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1050"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4602908"/>
                  </a:ext>
                </a:extLst>
              </a:tr>
            </a:tbl>
          </a:graphicData>
        </a:graphic>
      </p:graphicFrame>
    </p:spTree>
    <p:extLst>
      <p:ext uri="{BB962C8B-B14F-4D97-AF65-F5344CB8AC3E}">
        <p14:creationId xmlns:p14="http://schemas.microsoft.com/office/powerpoint/2010/main" val="2101409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sz="2800"/>
              <a:t>Base-to-Peak Ratio</a:t>
            </a:r>
          </a:p>
        </p:txBody>
      </p:sp>
      <p:cxnSp>
        <p:nvCxnSpPr>
          <p:cNvPr id="4" name="Straight Connector 3">
            <a:extLst>
              <a:ext uri="{FF2B5EF4-FFF2-40B4-BE49-F238E27FC236}">
                <a16:creationId xmlns:a16="http://schemas.microsoft.com/office/drawing/2014/main" id="{4B5CFC7E-E66C-47FE-B7A8-9565910CC7D0}"/>
              </a:ext>
            </a:extLst>
          </p:cNvPr>
          <p:cNvCxnSpPr>
            <a:cxnSpLocks/>
          </p:cNvCxnSpPr>
          <p:nvPr/>
        </p:nvCxnSpPr>
        <p:spPr>
          <a:xfrm>
            <a:off x="2615046" y="2183836"/>
            <a:ext cx="0" cy="2057400"/>
          </a:xfrm>
          <a:prstGeom prst="line">
            <a:avLst/>
          </a:prstGeom>
          <a:effectLst/>
        </p:spPr>
        <p:style>
          <a:lnRef idx="2">
            <a:schemeClr val="dk1"/>
          </a:lnRef>
          <a:fillRef idx="0">
            <a:schemeClr val="dk1"/>
          </a:fillRef>
          <a:effectRef idx="1">
            <a:schemeClr val="dk1"/>
          </a:effectRef>
          <a:fontRef idx="minor">
            <a:schemeClr val="tx1"/>
          </a:fontRef>
        </p:style>
      </p:cxnSp>
      <p:cxnSp>
        <p:nvCxnSpPr>
          <p:cNvPr id="6" name="Straight Connector 5">
            <a:extLst>
              <a:ext uri="{FF2B5EF4-FFF2-40B4-BE49-F238E27FC236}">
                <a16:creationId xmlns:a16="http://schemas.microsoft.com/office/drawing/2014/main" id="{B112C285-B293-480D-8641-A2F9F0E5922F}"/>
              </a:ext>
            </a:extLst>
          </p:cNvPr>
          <p:cNvCxnSpPr>
            <a:cxnSpLocks/>
          </p:cNvCxnSpPr>
          <p:nvPr/>
        </p:nvCxnSpPr>
        <p:spPr>
          <a:xfrm flipH="1">
            <a:off x="2608120" y="4241235"/>
            <a:ext cx="4495798" cy="1"/>
          </a:xfrm>
          <a:prstGeom prst="line">
            <a:avLst/>
          </a:prstGeom>
          <a:effectLst/>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E750F292-C151-45CE-882A-096838881A73}"/>
              </a:ext>
            </a:extLst>
          </p:cNvPr>
          <p:cNvSpPr txBox="1"/>
          <p:nvPr/>
        </p:nvSpPr>
        <p:spPr>
          <a:xfrm>
            <a:off x="1738746" y="2863985"/>
            <a:ext cx="803563" cy="646331"/>
          </a:xfrm>
          <a:prstGeom prst="rect">
            <a:avLst/>
          </a:prstGeom>
          <a:noFill/>
        </p:spPr>
        <p:txBody>
          <a:bodyPr wrap="square" rtlCol="0">
            <a:spAutoFit/>
          </a:bodyPr>
          <a:lstStyle/>
          <a:p>
            <a:r>
              <a:rPr lang="en-US"/>
              <a:t>Load (kW)</a:t>
            </a:r>
          </a:p>
        </p:txBody>
      </p:sp>
      <p:sp>
        <p:nvSpPr>
          <p:cNvPr id="12" name="TextBox 11">
            <a:extLst>
              <a:ext uri="{FF2B5EF4-FFF2-40B4-BE49-F238E27FC236}">
                <a16:creationId xmlns:a16="http://schemas.microsoft.com/office/drawing/2014/main" id="{E2120900-B8C3-4FD8-8E74-4F82C11CE5FF}"/>
              </a:ext>
            </a:extLst>
          </p:cNvPr>
          <p:cNvSpPr txBox="1"/>
          <p:nvPr/>
        </p:nvSpPr>
        <p:spPr>
          <a:xfrm>
            <a:off x="4177145" y="4641877"/>
            <a:ext cx="1683328" cy="369332"/>
          </a:xfrm>
          <a:prstGeom prst="rect">
            <a:avLst/>
          </a:prstGeom>
          <a:noFill/>
        </p:spPr>
        <p:txBody>
          <a:bodyPr wrap="square" rtlCol="0">
            <a:spAutoFit/>
          </a:bodyPr>
          <a:lstStyle/>
          <a:p>
            <a:r>
              <a:rPr lang="en-US"/>
              <a:t>Time (1 day)</a:t>
            </a:r>
          </a:p>
        </p:txBody>
      </p:sp>
      <p:sp>
        <p:nvSpPr>
          <p:cNvPr id="13" name="TextBox 12">
            <a:extLst>
              <a:ext uri="{FF2B5EF4-FFF2-40B4-BE49-F238E27FC236}">
                <a16:creationId xmlns:a16="http://schemas.microsoft.com/office/drawing/2014/main" id="{43144BF4-53E5-4B2F-8FA6-FF3341B60066}"/>
              </a:ext>
            </a:extLst>
          </p:cNvPr>
          <p:cNvSpPr txBox="1"/>
          <p:nvPr/>
        </p:nvSpPr>
        <p:spPr>
          <a:xfrm>
            <a:off x="2209800" y="4272545"/>
            <a:ext cx="810491" cy="369332"/>
          </a:xfrm>
          <a:prstGeom prst="rect">
            <a:avLst/>
          </a:prstGeom>
          <a:noFill/>
        </p:spPr>
        <p:txBody>
          <a:bodyPr wrap="square" rtlCol="0">
            <a:spAutoFit/>
          </a:bodyPr>
          <a:lstStyle/>
          <a:p>
            <a:r>
              <a:rPr lang="en-US"/>
              <a:t>00:00</a:t>
            </a:r>
          </a:p>
        </p:txBody>
      </p:sp>
      <p:sp>
        <p:nvSpPr>
          <p:cNvPr id="14" name="TextBox 13">
            <a:extLst>
              <a:ext uri="{FF2B5EF4-FFF2-40B4-BE49-F238E27FC236}">
                <a16:creationId xmlns:a16="http://schemas.microsoft.com/office/drawing/2014/main" id="{70EE1F6A-0114-4D8C-A869-C7DB25078430}"/>
              </a:ext>
            </a:extLst>
          </p:cNvPr>
          <p:cNvSpPr txBox="1"/>
          <p:nvPr/>
        </p:nvSpPr>
        <p:spPr>
          <a:xfrm>
            <a:off x="6705603" y="4261355"/>
            <a:ext cx="810491" cy="369332"/>
          </a:xfrm>
          <a:prstGeom prst="rect">
            <a:avLst/>
          </a:prstGeom>
          <a:noFill/>
        </p:spPr>
        <p:txBody>
          <a:bodyPr wrap="square" rtlCol="0">
            <a:spAutoFit/>
          </a:bodyPr>
          <a:lstStyle/>
          <a:p>
            <a:r>
              <a:rPr lang="en-US"/>
              <a:t>24:00</a:t>
            </a:r>
          </a:p>
        </p:txBody>
      </p:sp>
      <p:sp>
        <p:nvSpPr>
          <p:cNvPr id="15" name="TextBox 14">
            <a:extLst>
              <a:ext uri="{FF2B5EF4-FFF2-40B4-BE49-F238E27FC236}">
                <a16:creationId xmlns:a16="http://schemas.microsoft.com/office/drawing/2014/main" id="{EA0B18AB-DA58-4621-8E51-C1D2AC864950}"/>
              </a:ext>
            </a:extLst>
          </p:cNvPr>
          <p:cNvSpPr txBox="1"/>
          <p:nvPr/>
        </p:nvSpPr>
        <p:spPr>
          <a:xfrm>
            <a:off x="4457700" y="4272545"/>
            <a:ext cx="810491" cy="369332"/>
          </a:xfrm>
          <a:prstGeom prst="rect">
            <a:avLst/>
          </a:prstGeom>
          <a:noFill/>
        </p:spPr>
        <p:txBody>
          <a:bodyPr wrap="square" rtlCol="0">
            <a:spAutoFit/>
          </a:bodyPr>
          <a:lstStyle/>
          <a:p>
            <a:r>
              <a:rPr lang="en-US"/>
              <a:t>12:00</a:t>
            </a:r>
          </a:p>
        </p:txBody>
      </p:sp>
      <p:sp>
        <p:nvSpPr>
          <p:cNvPr id="16" name="Freeform: Shape 15">
            <a:extLst>
              <a:ext uri="{FF2B5EF4-FFF2-40B4-BE49-F238E27FC236}">
                <a16:creationId xmlns:a16="http://schemas.microsoft.com/office/drawing/2014/main" id="{676AD21D-18A3-40A2-A9B7-25678EF1601C}"/>
              </a:ext>
            </a:extLst>
          </p:cNvPr>
          <p:cNvSpPr/>
          <p:nvPr/>
        </p:nvSpPr>
        <p:spPr>
          <a:xfrm>
            <a:off x="2625437" y="2571750"/>
            <a:ext cx="4357254" cy="1322470"/>
          </a:xfrm>
          <a:custGeom>
            <a:avLst/>
            <a:gdLst>
              <a:gd name="connsiteX0" fmla="*/ 0 w 4357254"/>
              <a:gd name="connsiteY0" fmla="*/ 1184578 h 1322470"/>
              <a:gd name="connsiteX1" fmla="*/ 1025236 w 4357254"/>
              <a:gd name="connsiteY1" fmla="*/ 1191505 h 1322470"/>
              <a:gd name="connsiteX2" fmla="*/ 1870364 w 4357254"/>
              <a:gd name="connsiteY2" fmla="*/ 159341 h 1322470"/>
              <a:gd name="connsiteX3" fmla="*/ 2923309 w 4357254"/>
              <a:gd name="connsiteY3" fmla="*/ 110851 h 1322470"/>
              <a:gd name="connsiteX4" fmla="*/ 3318164 w 4357254"/>
              <a:gd name="connsiteY4" fmla="*/ 1205360 h 1322470"/>
              <a:gd name="connsiteX5" fmla="*/ 4357254 w 4357254"/>
              <a:gd name="connsiteY5" fmla="*/ 1302341 h 132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7254" h="1322470">
                <a:moveTo>
                  <a:pt x="0" y="1184578"/>
                </a:moveTo>
                <a:cubicBezTo>
                  <a:pt x="356754" y="1273478"/>
                  <a:pt x="713509" y="1362378"/>
                  <a:pt x="1025236" y="1191505"/>
                </a:cubicBezTo>
                <a:cubicBezTo>
                  <a:pt x="1336963" y="1020632"/>
                  <a:pt x="1554019" y="339450"/>
                  <a:pt x="1870364" y="159341"/>
                </a:cubicBezTo>
                <a:cubicBezTo>
                  <a:pt x="2186710" y="-20768"/>
                  <a:pt x="2682009" y="-63485"/>
                  <a:pt x="2923309" y="110851"/>
                </a:cubicBezTo>
                <a:cubicBezTo>
                  <a:pt x="3164609" y="285187"/>
                  <a:pt x="3079173" y="1006778"/>
                  <a:pt x="3318164" y="1205360"/>
                </a:cubicBezTo>
                <a:cubicBezTo>
                  <a:pt x="3557155" y="1403942"/>
                  <a:pt x="4173681" y="1286178"/>
                  <a:pt x="4357254" y="1302341"/>
                </a:cubicBezTo>
              </a:path>
            </a:pathLst>
          </a:cu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53DDE8DB-81EA-4F9E-B979-763A75048B5B}"/>
              </a:ext>
            </a:extLst>
          </p:cNvPr>
          <p:cNvCxnSpPr>
            <a:cxnSpLocks/>
            <a:endCxn id="20" idx="3"/>
          </p:cNvCxnSpPr>
          <p:nvPr/>
        </p:nvCxnSpPr>
        <p:spPr>
          <a:xfrm flipH="1" flipV="1">
            <a:off x="2383845" y="3891431"/>
            <a:ext cx="4720073" cy="2789"/>
          </a:xfrm>
          <a:prstGeom prst="line">
            <a:avLst/>
          </a:prstGeom>
          <a:ln w="12700">
            <a:prstDash val="dash"/>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FEBFEA0-5AA8-40C1-BF5B-44765FB0084E}"/>
              </a:ext>
            </a:extLst>
          </p:cNvPr>
          <p:cNvSpPr txBox="1"/>
          <p:nvPr/>
        </p:nvSpPr>
        <p:spPr>
          <a:xfrm>
            <a:off x="1093647" y="3737542"/>
            <a:ext cx="1290198" cy="307777"/>
          </a:xfrm>
          <a:prstGeom prst="rect">
            <a:avLst/>
          </a:prstGeom>
          <a:noFill/>
        </p:spPr>
        <p:txBody>
          <a:bodyPr wrap="square" rtlCol="0">
            <a:spAutoFit/>
          </a:bodyPr>
          <a:lstStyle/>
          <a:p>
            <a:pPr algn="r"/>
            <a:r>
              <a:rPr lang="en-US" sz="1400">
                <a:solidFill>
                  <a:schemeClr val="accent1"/>
                </a:solidFill>
              </a:rPr>
              <a:t>Base Load</a:t>
            </a:r>
          </a:p>
        </p:txBody>
      </p:sp>
      <p:cxnSp>
        <p:nvCxnSpPr>
          <p:cNvPr id="23" name="Straight Connector 22">
            <a:extLst>
              <a:ext uri="{FF2B5EF4-FFF2-40B4-BE49-F238E27FC236}">
                <a16:creationId xmlns:a16="http://schemas.microsoft.com/office/drawing/2014/main" id="{9283CAE6-4B93-4BAB-9CA8-143719F3E2A6}"/>
              </a:ext>
            </a:extLst>
          </p:cNvPr>
          <p:cNvCxnSpPr>
            <a:cxnSpLocks/>
            <a:endCxn id="24" idx="3"/>
          </p:cNvCxnSpPr>
          <p:nvPr/>
        </p:nvCxnSpPr>
        <p:spPr>
          <a:xfrm flipH="1" flipV="1">
            <a:off x="2335354" y="2540554"/>
            <a:ext cx="4720074" cy="2790"/>
          </a:xfrm>
          <a:prstGeom prst="line">
            <a:avLst/>
          </a:prstGeom>
          <a:ln w="12700">
            <a:prstDash val="dash"/>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DF361DE-8E39-42A9-BB3E-7C68A4E9ACD9}"/>
              </a:ext>
            </a:extLst>
          </p:cNvPr>
          <p:cNvSpPr txBox="1"/>
          <p:nvPr/>
        </p:nvSpPr>
        <p:spPr>
          <a:xfrm>
            <a:off x="868684" y="2386665"/>
            <a:ext cx="1466670" cy="307777"/>
          </a:xfrm>
          <a:prstGeom prst="rect">
            <a:avLst/>
          </a:prstGeom>
          <a:noFill/>
        </p:spPr>
        <p:txBody>
          <a:bodyPr wrap="square" rtlCol="0">
            <a:spAutoFit/>
          </a:bodyPr>
          <a:lstStyle/>
          <a:p>
            <a:pPr algn="r"/>
            <a:r>
              <a:rPr lang="en-US" sz="1400">
                <a:solidFill>
                  <a:schemeClr val="accent1"/>
                </a:solidFill>
              </a:rPr>
              <a:t>Annual Peak Load</a:t>
            </a:r>
          </a:p>
        </p:txBody>
      </p:sp>
      <p:sp>
        <p:nvSpPr>
          <p:cNvPr id="25" name="TextBox 24">
            <a:extLst>
              <a:ext uri="{FF2B5EF4-FFF2-40B4-BE49-F238E27FC236}">
                <a16:creationId xmlns:a16="http://schemas.microsoft.com/office/drawing/2014/main" id="{198A0679-CB85-4299-ADEA-941C651AF4CE}"/>
              </a:ext>
            </a:extLst>
          </p:cNvPr>
          <p:cNvSpPr txBox="1"/>
          <p:nvPr/>
        </p:nvSpPr>
        <p:spPr>
          <a:xfrm>
            <a:off x="457198" y="892282"/>
            <a:ext cx="7633855" cy="646331"/>
          </a:xfrm>
          <a:prstGeom prst="rect">
            <a:avLst/>
          </a:prstGeom>
          <a:noFill/>
        </p:spPr>
        <p:txBody>
          <a:bodyPr wrap="square" rtlCol="0">
            <a:spAutoFit/>
          </a:bodyPr>
          <a:lstStyle/>
          <a:p>
            <a:pPr marL="285750" indent="-285750">
              <a:buFont typeface="Arial" panose="020B0604020202020204" pitchFamily="34" charset="0"/>
              <a:buChar char="•"/>
            </a:pPr>
            <a:r>
              <a:rPr lang="en-US"/>
              <a:t>Base-to-Peak Ratio (BPR) = Base Load / Annual Peak Load</a:t>
            </a:r>
          </a:p>
          <a:p>
            <a:pPr marL="285750" indent="-285750">
              <a:buFont typeface="Arial" panose="020B0604020202020204" pitchFamily="34" charset="0"/>
              <a:buChar char="•"/>
            </a:pPr>
            <a:r>
              <a:rPr lang="en-US"/>
              <a:t>A way to describe to what degree loads are reduced at night</a:t>
            </a:r>
          </a:p>
        </p:txBody>
      </p:sp>
    </p:spTree>
    <p:extLst>
      <p:ext uri="{BB962C8B-B14F-4D97-AF65-F5344CB8AC3E}">
        <p14:creationId xmlns:p14="http://schemas.microsoft.com/office/powerpoint/2010/main" val="1587574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sz="2800"/>
              <a:t>Base-to-Peak Ratio</a:t>
            </a:r>
          </a:p>
        </p:txBody>
      </p:sp>
      <p:cxnSp>
        <p:nvCxnSpPr>
          <p:cNvPr id="4" name="Straight Connector 3">
            <a:extLst>
              <a:ext uri="{FF2B5EF4-FFF2-40B4-BE49-F238E27FC236}">
                <a16:creationId xmlns:a16="http://schemas.microsoft.com/office/drawing/2014/main" id="{4B5CFC7E-E66C-47FE-B7A8-9565910CC7D0}"/>
              </a:ext>
            </a:extLst>
          </p:cNvPr>
          <p:cNvCxnSpPr>
            <a:cxnSpLocks/>
          </p:cNvCxnSpPr>
          <p:nvPr/>
        </p:nvCxnSpPr>
        <p:spPr>
          <a:xfrm>
            <a:off x="2615046" y="2183836"/>
            <a:ext cx="0" cy="2057400"/>
          </a:xfrm>
          <a:prstGeom prst="line">
            <a:avLst/>
          </a:prstGeom>
          <a:effectLst/>
        </p:spPr>
        <p:style>
          <a:lnRef idx="2">
            <a:schemeClr val="dk1"/>
          </a:lnRef>
          <a:fillRef idx="0">
            <a:schemeClr val="dk1"/>
          </a:fillRef>
          <a:effectRef idx="1">
            <a:schemeClr val="dk1"/>
          </a:effectRef>
          <a:fontRef idx="minor">
            <a:schemeClr val="tx1"/>
          </a:fontRef>
        </p:style>
      </p:cxnSp>
      <p:cxnSp>
        <p:nvCxnSpPr>
          <p:cNvPr id="6" name="Straight Connector 5">
            <a:extLst>
              <a:ext uri="{FF2B5EF4-FFF2-40B4-BE49-F238E27FC236}">
                <a16:creationId xmlns:a16="http://schemas.microsoft.com/office/drawing/2014/main" id="{B112C285-B293-480D-8641-A2F9F0E5922F}"/>
              </a:ext>
            </a:extLst>
          </p:cNvPr>
          <p:cNvCxnSpPr>
            <a:cxnSpLocks/>
          </p:cNvCxnSpPr>
          <p:nvPr/>
        </p:nvCxnSpPr>
        <p:spPr>
          <a:xfrm flipH="1">
            <a:off x="2608120" y="4241235"/>
            <a:ext cx="4495798" cy="1"/>
          </a:xfrm>
          <a:prstGeom prst="line">
            <a:avLst/>
          </a:prstGeom>
          <a:effectLst/>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E750F292-C151-45CE-882A-096838881A73}"/>
              </a:ext>
            </a:extLst>
          </p:cNvPr>
          <p:cNvSpPr txBox="1"/>
          <p:nvPr/>
        </p:nvSpPr>
        <p:spPr>
          <a:xfrm>
            <a:off x="1738746" y="2863985"/>
            <a:ext cx="803563" cy="646331"/>
          </a:xfrm>
          <a:prstGeom prst="rect">
            <a:avLst/>
          </a:prstGeom>
          <a:noFill/>
        </p:spPr>
        <p:txBody>
          <a:bodyPr wrap="square" rtlCol="0">
            <a:spAutoFit/>
          </a:bodyPr>
          <a:lstStyle/>
          <a:p>
            <a:r>
              <a:rPr lang="en-US"/>
              <a:t>Load (kW)</a:t>
            </a:r>
          </a:p>
        </p:txBody>
      </p:sp>
      <p:sp>
        <p:nvSpPr>
          <p:cNvPr id="12" name="TextBox 11">
            <a:extLst>
              <a:ext uri="{FF2B5EF4-FFF2-40B4-BE49-F238E27FC236}">
                <a16:creationId xmlns:a16="http://schemas.microsoft.com/office/drawing/2014/main" id="{E2120900-B8C3-4FD8-8E74-4F82C11CE5FF}"/>
              </a:ext>
            </a:extLst>
          </p:cNvPr>
          <p:cNvSpPr txBox="1"/>
          <p:nvPr/>
        </p:nvSpPr>
        <p:spPr>
          <a:xfrm>
            <a:off x="4177145" y="4641877"/>
            <a:ext cx="1683328" cy="369332"/>
          </a:xfrm>
          <a:prstGeom prst="rect">
            <a:avLst/>
          </a:prstGeom>
          <a:noFill/>
        </p:spPr>
        <p:txBody>
          <a:bodyPr wrap="square" rtlCol="0">
            <a:spAutoFit/>
          </a:bodyPr>
          <a:lstStyle/>
          <a:p>
            <a:r>
              <a:rPr lang="en-US"/>
              <a:t>Time (1 day)</a:t>
            </a:r>
          </a:p>
        </p:txBody>
      </p:sp>
      <p:sp>
        <p:nvSpPr>
          <p:cNvPr id="13" name="TextBox 12">
            <a:extLst>
              <a:ext uri="{FF2B5EF4-FFF2-40B4-BE49-F238E27FC236}">
                <a16:creationId xmlns:a16="http://schemas.microsoft.com/office/drawing/2014/main" id="{43144BF4-53E5-4B2F-8FA6-FF3341B60066}"/>
              </a:ext>
            </a:extLst>
          </p:cNvPr>
          <p:cNvSpPr txBox="1"/>
          <p:nvPr/>
        </p:nvSpPr>
        <p:spPr>
          <a:xfrm>
            <a:off x="2209800" y="4272545"/>
            <a:ext cx="810491" cy="369332"/>
          </a:xfrm>
          <a:prstGeom prst="rect">
            <a:avLst/>
          </a:prstGeom>
          <a:noFill/>
        </p:spPr>
        <p:txBody>
          <a:bodyPr wrap="square" rtlCol="0">
            <a:spAutoFit/>
          </a:bodyPr>
          <a:lstStyle/>
          <a:p>
            <a:r>
              <a:rPr lang="en-US"/>
              <a:t>00:00</a:t>
            </a:r>
          </a:p>
        </p:txBody>
      </p:sp>
      <p:sp>
        <p:nvSpPr>
          <p:cNvPr id="14" name="TextBox 13">
            <a:extLst>
              <a:ext uri="{FF2B5EF4-FFF2-40B4-BE49-F238E27FC236}">
                <a16:creationId xmlns:a16="http://schemas.microsoft.com/office/drawing/2014/main" id="{70EE1F6A-0114-4D8C-A869-C7DB25078430}"/>
              </a:ext>
            </a:extLst>
          </p:cNvPr>
          <p:cNvSpPr txBox="1"/>
          <p:nvPr/>
        </p:nvSpPr>
        <p:spPr>
          <a:xfrm>
            <a:off x="6705603" y="4261355"/>
            <a:ext cx="810491" cy="369332"/>
          </a:xfrm>
          <a:prstGeom prst="rect">
            <a:avLst/>
          </a:prstGeom>
          <a:noFill/>
        </p:spPr>
        <p:txBody>
          <a:bodyPr wrap="square" rtlCol="0">
            <a:spAutoFit/>
          </a:bodyPr>
          <a:lstStyle/>
          <a:p>
            <a:r>
              <a:rPr lang="en-US"/>
              <a:t>24:00</a:t>
            </a:r>
          </a:p>
        </p:txBody>
      </p:sp>
      <p:sp>
        <p:nvSpPr>
          <p:cNvPr id="15" name="TextBox 14">
            <a:extLst>
              <a:ext uri="{FF2B5EF4-FFF2-40B4-BE49-F238E27FC236}">
                <a16:creationId xmlns:a16="http://schemas.microsoft.com/office/drawing/2014/main" id="{EA0B18AB-DA58-4621-8E51-C1D2AC864950}"/>
              </a:ext>
            </a:extLst>
          </p:cNvPr>
          <p:cNvSpPr txBox="1"/>
          <p:nvPr/>
        </p:nvSpPr>
        <p:spPr>
          <a:xfrm>
            <a:off x="4457700" y="4272545"/>
            <a:ext cx="810491" cy="369332"/>
          </a:xfrm>
          <a:prstGeom prst="rect">
            <a:avLst/>
          </a:prstGeom>
          <a:noFill/>
        </p:spPr>
        <p:txBody>
          <a:bodyPr wrap="square" rtlCol="0">
            <a:spAutoFit/>
          </a:bodyPr>
          <a:lstStyle/>
          <a:p>
            <a:r>
              <a:rPr lang="en-US"/>
              <a:t>12:00</a:t>
            </a:r>
          </a:p>
        </p:txBody>
      </p:sp>
      <p:sp>
        <p:nvSpPr>
          <p:cNvPr id="16" name="Freeform: Shape 15">
            <a:extLst>
              <a:ext uri="{FF2B5EF4-FFF2-40B4-BE49-F238E27FC236}">
                <a16:creationId xmlns:a16="http://schemas.microsoft.com/office/drawing/2014/main" id="{676AD21D-18A3-40A2-A9B7-25678EF1601C}"/>
              </a:ext>
            </a:extLst>
          </p:cNvPr>
          <p:cNvSpPr/>
          <p:nvPr/>
        </p:nvSpPr>
        <p:spPr>
          <a:xfrm>
            <a:off x="2625437" y="2571750"/>
            <a:ext cx="4357254" cy="1322470"/>
          </a:xfrm>
          <a:custGeom>
            <a:avLst/>
            <a:gdLst>
              <a:gd name="connsiteX0" fmla="*/ 0 w 4357254"/>
              <a:gd name="connsiteY0" fmla="*/ 1184578 h 1322470"/>
              <a:gd name="connsiteX1" fmla="*/ 1025236 w 4357254"/>
              <a:gd name="connsiteY1" fmla="*/ 1191505 h 1322470"/>
              <a:gd name="connsiteX2" fmla="*/ 1870364 w 4357254"/>
              <a:gd name="connsiteY2" fmla="*/ 159341 h 1322470"/>
              <a:gd name="connsiteX3" fmla="*/ 2923309 w 4357254"/>
              <a:gd name="connsiteY3" fmla="*/ 110851 h 1322470"/>
              <a:gd name="connsiteX4" fmla="*/ 3318164 w 4357254"/>
              <a:gd name="connsiteY4" fmla="*/ 1205360 h 1322470"/>
              <a:gd name="connsiteX5" fmla="*/ 4357254 w 4357254"/>
              <a:gd name="connsiteY5" fmla="*/ 1302341 h 132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7254" h="1322470">
                <a:moveTo>
                  <a:pt x="0" y="1184578"/>
                </a:moveTo>
                <a:cubicBezTo>
                  <a:pt x="356754" y="1273478"/>
                  <a:pt x="713509" y="1362378"/>
                  <a:pt x="1025236" y="1191505"/>
                </a:cubicBezTo>
                <a:cubicBezTo>
                  <a:pt x="1336963" y="1020632"/>
                  <a:pt x="1554019" y="339450"/>
                  <a:pt x="1870364" y="159341"/>
                </a:cubicBezTo>
                <a:cubicBezTo>
                  <a:pt x="2186710" y="-20768"/>
                  <a:pt x="2682009" y="-63485"/>
                  <a:pt x="2923309" y="110851"/>
                </a:cubicBezTo>
                <a:cubicBezTo>
                  <a:pt x="3164609" y="285187"/>
                  <a:pt x="3079173" y="1006778"/>
                  <a:pt x="3318164" y="1205360"/>
                </a:cubicBezTo>
                <a:cubicBezTo>
                  <a:pt x="3557155" y="1403942"/>
                  <a:pt x="4173681" y="1286178"/>
                  <a:pt x="4357254" y="1302341"/>
                </a:cubicBezTo>
              </a:path>
            </a:pathLst>
          </a:cu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98A0679-CB85-4299-ADEA-941C651AF4CE}"/>
              </a:ext>
            </a:extLst>
          </p:cNvPr>
          <p:cNvSpPr txBox="1"/>
          <p:nvPr/>
        </p:nvSpPr>
        <p:spPr>
          <a:xfrm>
            <a:off x="457198" y="892282"/>
            <a:ext cx="7633855" cy="646331"/>
          </a:xfrm>
          <a:prstGeom prst="rect">
            <a:avLst/>
          </a:prstGeom>
          <a:noFill/>
        </p:spPr>
        <p:txBody>
          <a:bodyPr wrap="square" rtlCol="0">
            <a:spAutoFit/>
          </a:bodyPr>
          <a:lstStyle/>
          <a:p>
            <a:pPr marL="285750" indent="-285750">
              <a:buFont typeface="Arial" panose="020B0604020202020204" pitchFamily="34" charset="0"/>
              <a:buChar char="•"/>
            </a:pPr>
            <a:r>
              <a:rPr lang="en-US"/>
              <a:t>Base-to-Peak Ratio (BPR) = Base Load / Peak Load</a:t>
            </a:r>
          </a:p>
          <a:p>
            <a:pPr marL="285750" indent="-285750">
              <a:buFont typeface="Arial" panose="020B0604020202020204" pitchFamily="34" charset="0"/>
              <a:buChar char="•"/>
            </a:pPr>
            <a:r>
              <a:rPr lang="en-US"/>
              <a:t>A way to describe to what degree loads are reduced at night</a:t>
            </a:r>
          </a:p>
        </p:txBody>
      </p:sp>
      <p:sp>
        <p:nvSpPr>
          <p:cNvPr id="17" name="Freeform: Shape 16">
            <a:extLst>
              <a:ext uri="{FF2B5EF4-FFF2-40B4-BE49-F238E27FC236}">
                <a16:creationId xmlns:a16="http://schemas.microsoft.com/office/drawing/2014/main" id="{28789689-C327-4941-87E3-0FCF88F0B4DF}"/>
              </a:ext>
            </a:extLst>
          </p:cNvPr>
          <p:cNvSpPr/>
          <p:nvPr/>
        </p:nvSpPr>
        <p:spPr>
          <a:xfrm>
            <a:off x="2656610" y="2571750"/>
            <a:ext cx="4357254" cy="624019"/>
          </a:xfrm>
          <a:custGeom>
            <a:avLst/>
            <a:gdLst>
              <a:gd name="connsiteX0" fmla="*/ 0 w 4357254"/>
              <a:gd name="connsiteY0" fmla="*/ 1184578 h 1322470"/>
              <a:gd name="connsiteX1" fmla="*/ 1025236 w 4357254"/>
              <a:gd name="connsiteY1" fmla="*/ 1191505 h 1322470"/>
              <a:gd name="connsiteX2" fmla="*/ 1870364 w 4357254"/>
              <a:gd name="connsiteY2" fmla="*/ 159341 h 1322470"/>
              <a:gd name="connsiteX3" fmla="*/ 2923309 w 4357254"/>
              <a:gd name="connsiteY3" fmla="*/ 110851 h 1322470"/>
              <a:gd name="connsiteX4" fmla="*/ 3318164 w 4357254"/>
              <a:gd name="connsiteY4" fmla="*/ 1205360 h 1322470"/>
              <a:gd name="connsiteX5" fmla="*/ 4357254 w 4357254"/>
              <a:gd name="connsiteY5" fmla="*/ 1302341 h 132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7254" h="1322470">
                <a:moveTo>
                  <a:pt x="0" y="1184578"/>
                </a:moveTo>
                <a:cubicBezTo>
                  <a:pt x="356754" y="1273478"/>
                  <a:pt x="713509" y="1362378"/>
                  <a:pt x="1025236" y="1191505"/>
                </a:cubicBezTo>
                <a:cubicBezTo>
                  <a:pt x="1336963" y="1020632"/>
                  <a:pt x="1554019" y="339450"/>
                  <a:pt x="1870364" y="159341"/>
                </a:cubicBezTo>
                <a:cubicBezTo>
                  <a:pt x="2186710" y="-20768"/>
                  <a:pt x="2682009" y="-63485"/>
                  <a:pt x="2923309" y="110851"/>
                </a:cubicBezTo>
                <a:cubicBezTo>
                  <a:pt x="3164609" y="285187"/>
                  <a:pt x="3079173" y="1006778"/>
                  <a:pt x="3318164" y="1205360"/>
                </a:cubicBezTo>
                <a:cubicBezTo>
                  <a:pt x="3557155" y="1403942"/>
                  <a:pt x="4173681" y="1286178"/>
                  <a:pt x="4357254" y="1302341"/>
                </a:cubicBez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solidFill>
            </a:endParaRPr>
          </a:p>
        </p:txBody>
      </p:sp>
      <p:cxnSp>
        <p:nvCxnSpPr>
          <p:cNvPr id="5" name="Straight Arrow Connector 4">
            <a:extLst>
              <a:ext uri="{FF2B5EF4-FFF2-40B4-BE49-F238E27FC236}">
                <a16:creationId xmlns:a16="http://schemas.microsoft.com/office/drawing/2014/main" id="{42EF9AAA-D2C6-48BA-9D28-90B4EC0C60A3}"/>
              </a:ext>
            </a:extLst>
          </p:cNvPr>
          <p:cNvCxnSpPr/>
          <p:nvPr/>
        </p:nvCxnSpPr>
        <p:spPr>
          <a:xfrm flipV="1">
            <a:off x="3192780" y="3195769"/>
            <a:ext cx="0" cy="59899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9" name="Straight Arrow Connector 18">
            <a:extLst>
              <a:ext uri="{FF2B5EF4-FFF2-40B4-BE49-F238E27FC236}">
                <a16:creationId xmlns:a16="http://schemas.microsoft.com/office/drawing/2014/main" id="{D246B323-69FE-42A8-835C-FD730DCDE35D}"/>
              </a:ext>
            </a:extLst>
          </p:cNvPr>
          <p:cNvCxnSpPr/>
          <p:nvPr/>
        </p:nvCxnSpPr>
        <p:spPr>
          <a:xfrm flipV="1">
            <a:off x="6454140" y="3232985"/>
            <a:ext cx="0" cy="59899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21" name="Speech Bubble: Rectangle 35">
            <a:extLst>
              <a:ext uri="{FF2B5EF4-FFF2-40B4-BE49-F238E27FC236}">
                <a16:creationId xmlns:a16="http://schemas.microsoft.com/office/drawing/2014/main" id="{997BF07B-0105-4EFE-839F-76B8F2DBA2D2}"/>
              </a:ext>
            </a:extLst>
          </p:cNvPr>
          <p:cNvSpPr/>
          <p:nvPr/>
        </p:nvSpPr>
        <p:spPr>
          <a:xfrm>
            <a:off x="129546" y="3619294"/>
            <a:ext cx="1834673" cy="830783"/>
          </a:xfrm>
          <a:prstGeom prst="wedgeRectCallout">
            <a:avLst>
              <a:gd name="adj1" fmla="val 115033"/>
              <a:gd name="adj2" fmla="val -56592"/>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solidFill>
                  <a:schemeClr val="bg1"/>
                </a:solidFill>
              </a:rPr>
              <a:t>Modify BPR of existing schedules by changing the base load.</a:t>
            </a:r>
          </a:p>
        </p:txBody>
      </p:sp>
      <p:sp>
        <p:nvSpPr>
          <p:cNvPr id="22" name="TextBox 21">
            <a:extLst>
              <a:ext uri="{FF2B5EF4-FFF2-40B4-BE49-F238E27FC236}">
                <a16:creationId xmlns:a16="http://schemas.microsoft.com/office/drawing/2014/main" id="{D94159F0-051E-4527-A646-FB2E410DFB39}"/>
              </a:ext>
            </a:extLst>
          </p:cNvPr>
          <p:cNvSpPr txBox="1"/>
          <p:nvPr/>
        </p:nvSpPr>
        <p:spPr>
          <a:xfrm>
            <a:off x="6601866" y="3686705"/>
            <a:ext cx="1856327" cy="307777"/>
          </a:xfrm>
          <a:prstGeom prst="rect">
            <a:avLst/>
          </a:prstGeom>
          <a:noFill/>
        </p:spPr>
        <p:txBody>
          <a:bodyPr wrap="square" rtlCol="0">
            <a:spAutoFit/>
          </a:bodyPr>
          <a:lstStyle/>
          <a:p>
            <a:pPr algn="r"/>
            <a:r>
              <a:rPr lang="en-US" sz="1400">
                <a:solidFill>
                  <a:schemeClr val="accent1"/>
                </a:solidFill>
              </a:rPr>
              <a:t>Original Schedule</a:t>
            </a:r>
          </a:p>
        </p:txBody>
      </p:sp>
      <p:sp>
        <p:nvSpPr>
          <p:cNvPr id="26" name="TextBox 25">
            <a:extLst>
              <a:ext uri="{FF2B5EF4-FFF2-40B4-BE49-F238E27FC236}">
                <a16:creationId xmlns:a16="http://schemas.microsoft.com/office/drawing/2014/main" id="{6F90A238-5A61-494C-9A67-EEA3FA14D297}"/>
              </a:ext>
            </a:extLst>
          </p:cNvPr>
          <p:cNvSpPr txBox="1"/>
          <p:nvPr/>
        </p:nvSpPr>
        <p:spPr>
          <a:xfrm>
            <a:off x="6705603" y="2995371"/>
            <a:ext cx="1856327" cy="307777"/>
          </a:xfrm>
          <a:prstGeom prst="rect">
            <a:avLst/>
          </a:prstGeom>
          <a:noFill/>
        </p:spPr>
        <p:txBody>
          <a:bodyPr wrap="square" rtlCol="0">
            <a:spAutoFit/>
          </a:bodyPr>
          <a:lstStyle/>
          <a:p>
            <a:pPr algn="r"/>
            <a:r>
              <a:rPr lang="en-US" sz="1400">
                <a:solidFill>
                  <a:schemeClr val="accent4"/>
                </a:solidFill>
              </a:rPr>
              <a:t>Modified Schedule</a:t>
            </a:r>
          </a:p>
        </p:txBody>
      </p:sp>
    </p:spTree>
    <p:extLst>
      <p:ext uri="{BB962C8B-B14F-4D97-AF65-F5344CB8AC3E}">
        <p14:creationId xmlns:p14="http://schemas.microsoft.com/office/powerpoint/2010/main" val="3385328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EA38D-AA6E-4C4B-B374-FE65C2BC65A2}"/>
              </a:ext>
            </a:extLst>
          </p:cNvPr>
          <p:cNvSpPr>
            <a:spLocks noGrp="1"/>
          </p:cNvSpPr>
          <p:nvPr>
            <p:ph type="title"/>
          </p:nvPr>
        </p:nvSpPr>
        <p:spPr/>
        <p:txBody>
          <a:bodyPr/>
          <a:lstStyle/>
          <a:p>
            <a:r>
              <a:rPr lang="en-US" sz="2800"/>
              <a:t>Update: Lighting &amp; Plug-load Base-to-Peak Variability</a:t>
            </a:r>
          </a:p>
        </p:txBody>
      </p:sp>
      <p:pic>
        <p:nvPicPr>
          <p:cNvPr id="3" name="Picture 2">
            <a:extLst>
              <a:ext uri="{FF2B5EF4-FFF2-40B4-BE49-F238E27FC236}">
                <a16:creationId xmlns:a16="http://schemas.microsoft.com/office/drawing/2014/main" id="{63019209-E086-4E17-9872-6895AFB0F460}"/>
              </a:ext>
            </a:extLst>
          </p:cNvPr>
          <p:cNvPicPr/>
          <p:nvPr/>
        </p:nvPicPr>
        <p:blipFill rotWithShape="1">
          <a:blip r:embed="rId2">
            <a:extLst>
              <a:ext uri="{28A0092B-C50C-407E-A947-70E740481C1C}">
                <a14:useLocalDpi xmlns:a14="http://schemas.microsoft.com/office/drawing/2010/main" val="0"/>
              </a:ext>
            </a:extLst>
          </a:blip>
          <a:srcRect l="7442" t="15975" b="9016"/>
          <a:stretch/>
        </p:blipFill>
        <p:spPr bwMode="auto">
          <a:xfrm>
            <a:off x="5177409" y="1065937"/>
            <a:ext cx="3486161" cy="2018271"/>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B4C87CD5-FEE6-4589-BDFD-3664F0B15915}"/>
              </a:ext>
            </a:extLst>
          </p:cNvPr>
          <p:cNvSpPr txBox="1"/>
          <p:nvPr/>
        </p:nvSpPr>
        <p:spPr>
          <a:xfrm>
            <a:off x="5177410" y="834468"/>
            <a:ext cx="3785347" cy="296876"/>
          </a:xfrm>
          <a:prstGeom prst="rect">
            <a:avLst/>
          </a:prstGeom>
          <a:noFill/>
        </p:spPr>
        <p:txBody>
          <a:bodyPr wrap="square">
            <a:spAutoFit/>
          </a:bodyPr>
          <a:lstStyle/>
          <a:p>
            <a:pPr marL="0" marR="0">
              <a:lnSpc>
                <a:spcPct val="107000"/>
              </a:lnSpc>
              <a:spcBef>
                <a:spcPts val="0"/>
              </a:spcBef>
              <a:spcAft>
                <a:spcPts val="800"/>
              </a:spcAft>
            </a:pPr>
            <a:r>
              <a:rPr lang="en-US" sz="1300" b="1" u="sng">
                <a:effectLst/>
                <a:latin typeface="Calibri" panose="020F0502020204030204" pitchFamily="34" charset="0"/>
                <a:ea typeface="Calibri" panose="020F0502020204030204" pitchFamily="34" charset="0"/>
                <a:cs typeface="Times New Roman" panose="02020603050405020304" pitchFamily="18" charset="0"/>
              </a:rPr>
              <a:t>Example measure results</a:t>
            </a:r>
          </a:p>
        </p:txBody>
      </p:sp>
      <p:sp>
        <p:nvSpPr>
          <p:cNvPr id="6" name="TextBox 5">
            <a:extLst>
              <a:ext uri="{FF2B5EF4-FFF2-40B4-BE49-F238E27FC236}">
                <a16:creationId xmlns:a16="http://schemas.microsoft.com/office/drawing/2014/main" id="{E5859C33-3EC4-4094-B1DD-F762D067DB31}"/>
              </a:ext>
            </a:extLst>
          </p:cNvPr>
          <p:cNvSpPr txBox="1"/>
          <p:nvPr/>
        </p:nvSpPr>
        <p:spPr>
          <a:xfrm>
            <a:off x="457198" y="834468"/>
            <a:ext cx="4246941" cy="2530949"/>
          </a:xfrm>
          <a:prstGeom prst="rect">
            <a:avLst/>
          </a:prstGeom>
          <a:noFill/>
        </p:spPr>
        <p:txBody>
          <a:bodyPr wrap="square">
            <a:spAutoFit/>
          </a:bodyPr>
          <a:lstStyle/>
          <a:p>
            <a:pPr marL="0" marR="0">
              <a:lnSpc>
                <a:spcPct val="107000"/>
              </a:lnSpc>
              <a:spcBef>
                <a:spcPts val="0"/>
              </a:spcBef>
              <a:spcAft>
                <a:spcPts val="800"/>
              </a:spcAft>
            </a:pPr>
            <a:r>
              <a:rPr lang="en-US" sz="1300" b="1" u="sng">
                <a:latin typeface="Calibri" panose="020F0502020204030204" pitchFamily="34" charset="0"/>
                <a:ea typeface="Calibri" panose="020F0502020204030204" pitchFamily="34" charset="0"/>
                <a:cs typeface="Times New Roman" panose="02020603050405020304" pitchFamily="18" charset="0"/>
              </a:rPr>
              <a:t>Creating base-to-peak ratio (BPR) distributions</a:t>
            </a:r>
          </a:p>
          <a:p>
            <a:pPr marL="171450" marR="0" indent="-171450">
              <a:lnSpc>
                <a:spcPct val="107000"/>
              </a:lnSpc>
              <a:spcBef>
                <a:spcPts val="0"/>
              </a:spcBef>
              <a:spcAft>
                <a:spcPts val="800"/>
              </a:spcAft>
              <a:buFont typeface="Arial" panose="020B0604020202020204" pitchFamily="34" charset="0"/>
              <a:buChar char="•"/>
            </a:pPr>
            <a:r>
              <a:rPr lang="en-US" sz="1300">
                <a:effectLst/>
                <a:latin typeface="Calibri" panose="020F0502020204030204" pitchFamily="34" charset="0"/>
                <a:ea typeface="Calibri" panose="020F0502020204030204" pitchFamily="34" charset="0"/>
                <a:cs typeface="Times New Roman" panose="02020603050405020304" pitchFamily="18" charset="0"/>
              </a:rPr>
              <a:t>Lighting and plug load schedules were pulled from two commercial end use datasets that we procured.</a:t>
            </a:r>
            <a:endParaRPr lang="en-US" sz="1300">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300">
                <a:effectLst/>
                <a:latin typeface="Calibri" panose="020F0502020204030204" pitchFamily="34" charset="0"/>
                <a:ea typeface="Calibri" panose="020F0502020204030204" pitchFamily="34" charset="0"/>
                <a:cs typeface="Times New Roman" panose="02020603050405020304" pitchFamily="18" charset="0"/>
              </a:rPr>
              <a:t>A data clustering analysis was performed to group the schedules based on various BPR distributions resulting in </a:t>
            </a:r>
            <a:r>
              <a:rPr lang="en-US" sz="1300">
                <a:latin typeface="Calibri" panose="020F0502020204030204" pitchFamily="34" charset="0"/>
                <a:ea typeface="Calibri" panose="020F0502020204030204" pitchFamily="34" charset="0"/>
                <a:cs typeface="Times New Roman" panose="02020603050405020304" pitchFamily="18" charset="0"/>
              </a:rPr>
              <a:t>6 different cluster types covering all considered building types.</a:t>
            </a:r>
          </a:p>
          <a:p>
            <a:pPr marL="171450" marR="0" indent="-171450">
              <a:lnSpc>
                <a:spcPct val="107000"/>
              </a:lnSpc>
              <a:spcBef>
                <a:spcPts val="0"/>
              </a:spcBef>
              <a:spcAft>
                <a:spcPts val="800"/>
              </a:spcAft>
              <a:buFont typeface="Arial" panose="020B0604020202020204" pitchFamily="34" charset="0"/>
              <a:buChar char="•"/>
            </a:pPr>
            <a:r>
              <a:rPr lang="en-US" sz="1300">
                <a:effectLst/>
                <a:latin typeface="Calibri" panose="020F0502020204030204" pitchFamily="34" charset="0"/>
                <a:ea typeface="Calibri" panose="020F0502020204030204" pitchFamily="34" charset="0"/>
                <a:cs typeface="Times New Roman" panose="02020603050405020304" pitchFamily="18" charset="0"/>
              </a:rPr>
              <a:t>Distributions were calculated based on these clusters and implemented in the ComStock sampling approach as </a:t>
            </a:r>
            <a:r>
              <a:rPr lang="en-US" sz="1300" i="1" err="1">
                <a:effectLst/>
                <a:latin typeface="Calibri" panose="020F0502020204030204" pitchFamily="34" charset="0"/>
                <a:ea typeface="Calibri" panose="020F0502020204030204" pitchFamily="34" charset="0"/>
                <a:cs typeface="Times New Roman" panose="02020603050405020304" pitchFamily="18" charset="0"/>
              </a:rPr>
              <a:t>wkdy_bpr</a:t>
            </a:r>
            <a:r>
              <a:rPr lang="en-US" sz="1300" i="1">
                <a:effectLst/>
                <a:latin typeface="Calibri" panose="020F0502020204030204" pitchFamily="34" charset="0"/>
                <a:ea typeface="Calibri" panose="020F0502020204030204" pitchFamily="34" charset="0"/>
                <a:cs typeface="Times New Roman" panose="02020603050405020304" pitchFamily="18" charset="0"/>
              </a:rPr>
              <a:t> </a:t>
            </a:r>
            <a:r>
              <a:rPr lang="en-US" sz="1300">
                <a:effectLst/>
                <a:latin typeface="Calibri" panose="020F0502020204030204" pitchFamily="34" charset="0"/>
                <a:ea typeface="Calibri" panose="020F0502020204030204" pitchFamily="34" charset="0"/>
                <a:cs typeface="Times New Roman" panose="02020603050405020304" pitchFamily="18" charset="0"/>
              </a:rPr>
              <a:t>and </a:t>
            </a:r>
            <a:r>
              <a:rPr lang="en-US" sz="1300" i="1" err="1">
                <a:effectLst/>
                <a:latin typeface="Calibri" panose="020F0502020204030204" pitchFamily="34" charset="0"/>
                <a:ea typeface="Calibri" panose="020F0502020204030204" pitchFamily="34" charset="0"/>
                <a:cs typeface="Times New Roman" panose="02020603050405020304" pitchFamily="18" charset="0"/>
              </a:rPr>
              <a:t>wknd_bpr</a:t>
            </a:r>
            <a:r>
              <a:rPr lang="en-US" sz="1300" i="1">
                <a:effectLst/>
                <a:latin typeface="Calibri" panose="020F0502020204030204" pitchFamily="34" charset="0"/>
                <a:ea typeface="Calibri" panose="020F0502020204030204" pitchFamily="34" charset="0"/>
                <a:cs typeface="Times New Roman" panose="02020603050405020304" pitchFamily="18" charset="0"/>
              </a:rPr>
              <a:t> </a:t>
            </a:r>
            <a:r>
              <a:rPr lang="en-US" sz="1300">
                <a:effectLst/>
                <a:latin typeface="Calibri" panose="020F0502020204030204" pitchFamily="34" charset="0"/>
                <a:ea typeface="Calibri" panose="020F0502020204030204" pitchFamily="34" charset="0"/>
                <a:cs typeface="Times New Roman" panose="02020603050405020304" pitchFamily="18" charset="0"/>
              </a:rPr>
              <a:t>values.</a:t>
            </a:r>
          </a:p>
        </p:txBody>
      </p:sp>
      <p:sp>
        <p:nvSpPr>
          <p:cNvPr id="7" name="TextBox 6">
            <a:extLst>
              <a:ext uri="{FF2B5EF4-FFF2-40B4-BE49-F238E27FC236}">
                <a16:creationId xmlns:a16="http://schemas.microsoft.com/office/drawing/2014/main" id="{8001D57C-75D7-4BFB-8E1C-A55ED3337EA3}"/>
              </a:ext>
            </a:extLst>
          </p:cNvPr>
          <p:cNvSpPr txBox="1"/>
          <p:nvPr/>
        </p:nvSpPr>
        <p:spPr>
          <a:xfrm>
            <a:off x="457198" y="3447666"/>
            <a:ext cx="4393853" cy="1358192"/>
          </a:xfrm>
          <a:prstGeom prst="rect">
            <a:avLst/>
          </a:prstGeom>
          <a:noFill/>
        </p:spPr>
        <p:txBody>
          <a:bodyPr wrap="square">
            <a:spAutoFit/>
          </a:bodyPr>
          <a:lstStyle/>
          <a:p>
            <a:pPr marL="0" marR="0">
              <a:lnSpc>
                <a:spcPct val="107000"/>
              </a:lnSpc>
              <a:spcBef>
                <a:spcPts val="0"/>
              </a:spcBef>
              <a:spcAft>
                <a:spcPts val="800"/>
              </a:spcAft>
            </a:pPr>
            <a:r>
              <a:rPr lang="en-US" sz="1300" b="1" u="sng">
                <a:effectLst/>
                <a:latin typeface="Calibri" panose="020F0502020204030204" pitchFamily="34" charset="0"/>
                <a:ea typeface="Calibri" panose="020F0502020204030204" pitchFamily="34" charset="0"/>
                <a:cs typeface="Times New Roman" panose="02020603050405020304" pitchFamily="18" charset="0"/>
              </a:rPr>
              <a:t>Measure implementation</a:t>
            </a:r>
          </a:p>
          <a:p>
            <a:pPr marL="171450" marR="0" indent="-171450">
              <a:lnSpc>
                <a:spcPct val="107000"/>
              </a:lnSpc>
              <a:spcBef>
                <a:spcPts val="0"/>
              </a:spcBef>
              <a:spcAft>
                <a:spcPts val="800"/>
              </a:spcAft>
              <a:buFont typeface="Arial" panose="020B0604020202020204" pitchFamily="34" charset="0"/>
              <a:buChar char="•"/>
            </a:pPr>
            <a:r>
              <a:rPr lang="en-US" sz="1300">
                <a:effectLst/>
                <a:latin typeface="Calibri" panose="020F0502020204030204" pitchFamily="34" charset="0"/>
                <a:ea typeface="Calibri" panose="020F0502020204030204" pitchFamily="34" charset="0"/>
                <a:cs typeface="Times New Roman" panose="02020603050405020304" pitchFamily="18" charset="0"/>
              </a:rPr>
              <a:t>The measure sets the base period of interior lighting and equipment (plug load) schedules within a model to a BPR.</a:t>
            </a:r>
          </a:p>
          <a:p>
            <a:pPr marL="171450" marR="0" indent="-171450">
              <a:lnSpc>
                <a:spcPct val="107000"/>
              </a:lnSpc>
              <a:spcBef>
                <a:spcPts val="0"/>
              </a:spcBef>
              <a:spcAft>
                <a:spcPts val="800"/>
              </a:spcAft>
              <a:buFont typeface="Arial" panose="020B0604020202020204" pitchFamily="34" charset="0"/>
              <a:buChar char="•"/>
            </a:pPr>
            <a:r>
              <a:rPr lang="en-US" sz="1300">
                <a:effectLst/>
                <a:latin typeface="Calibri" panose="020F0502020204030204" pitchFamily="34" charset="0"/>
                <a:ea typeface="Calibri" panose="020F0502020204030204" pitchFamily="34" charset="0"/>
                <a:cs typeface="Times New Roman" panose="02020603050405020304" pitchFamily="18" charset="0"/>
              </a:rPr>
              <a:t>Two arguments: </a:t>
            </a:r>
            <a:r>
              <a:rPr lang="en-US" sz="1300" i="1" err="1">
                <a:effectLst/>
                <a:latin typeface="Calibri" panose="020F0502020204030204" pitchFamily="34" charset="0"/>
                <a:ea typeface="Calibri" panose="020F0502020204030204" pitchFamily="34" charset="0"/>
                <a:cs typeface="Times New Roman" panose="02020603050405020304" pitchFamily="18" charset="0"/>
              </a:rPr>
              <a:t>wkdy_bpr</a:t>
            </a:r>
            <a:r>
              <a:rPr lang="en-US" sz="1300" i="1">
                <a:effectLst/>
                <a:latin typeface="Calibri" panose="020F0502020204030204" pitchFamily="34" charset="0"/>
                <a:ea typeface="Calibri" panose="020F0502020204030204" pitchFamily="34" charset="0"/>
                <a:cs typeface="Times New Roman" panose="02020603050405020304" pitchFamily="18" charset="0"/>
              </a:rPr>
              <a:t> </a:t>
            </a:r>
            <a:r>
              <a:rPr lang="en-US" sz="1300">
                <a:effectLst/>
                <a:latin typeface="Calibri" panose="020F0502020204030204" pitchFamily="34" charset="0"/>
                <a:ea typeface="Calibri" panose="020F0502020204030204" pitchFamily="34" charset="0"/>
                <a:cs typeface="Times New Roman" panose="02020603050405020304" pitchFamily="18" charset="0"/>
              </a:rPr>
              <a:t>modifies weekday schedules, and </a:t>
            </a:r>
            <a:r>
              <a:rPr lang="en-US" sz="1300" i="1" err="1">
                <a:effectLst/>
                <a:latin typeface="Calibri" panose="020F0502020204030204" pitchFamily="34" charset="0"/>
                <a:ea typeface="Calibri" panose="020F0502020204030204" pitchFamily="34" charset="0"/>
                <a:cs typeface="Times New Roman" panose="02020603050405020304" pitchFamily="18" charset="0"/>
              </a:rPr>
              <a:t>wknd_bpr</a:t>
            </a:r>
            <a:r>
              <a:rPr lang="en-US" sz="1300" i="1">
                <a:effectLst/>
                <a:latin typeface="Calibri" panose="020F0502020204030204" pitchFamily="34" charset="0"/>
                <a:ea typeface="Calibri" panose="020F0502020204030204" pitchFamily="34" charset="0"/>
                <a:cs typeface="Times New Roman" panose="02020603050405020304" pitchFamily="18" charset="0"/>
              </a:rPr>
              <a:t> </a:t>
            </a:r>
            <a:r>
              <a:rPr lang="en-US" sz="1300">
                <a:effectLst/>
                <a:latin typeface="Calibri" panose="020F0502020204030204" pitchFamily="34" charset="0"/>
                <a:ea typeface="Calibri" panose="020F0502020204030204" pitchFamily="34" charset="0"/>
                <a:cs typeface="Times New Roman" panose="02020603050405020304" pitchFamily="18" charset="0"/>
              </a:rPr>
              <a:t>modifies weekend schedules</a:t>
            </a:r>
            <a:r>
              <a:rPr lang="en-US" sz="1300">
                <a:latin typeface="Calibri" panose="020F0502020204030204" pitchFamily="34" charset="0"/>
                <a:ea typeface="Calibri" panose="020F0502020204030204" pitchFamily="34" charset="0"/>
                <a:cs typeface="Times New Roman" panose="02020603050405020304" pitchFamily="18" charset="0"/>
              </a:rPr>
              <a: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4881F7FE-81D4-4B7A-AF3B-F87CFFC356D6}"/>
              </a:ext>
            </a:extLst>
          </p:cNvPr>
          <p:cNvPicPr/>
          <p:nvPr/>
        </p:nvPicPr>
        <p:blipFill rotWithShape="1">
          <a:blip r:embed="rId3">
            <a:extLst>
              <a:ext uri="{28A0092B-C50C-407E-A947-70E740481C1C}">
                <a14:useLocalDpi xmlns:a14="http://schemas.microsoft.com/office/drawing/2010/main" val="0"/>
              </a:ext>
            </a:extLst>
          </a:blip>
          <a:srcRect t="18551" b="9274"/>
          <a:stretch/>
        </p:blipFill>
        <p:spPr bwMode="auto">
          <a:xfrm>
            <a:off x="4901457" y="3150548"/>
            <a:ext cx="3724444" cy="1919491"/>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94809059-5DDB-4F4F-98B9-A41B01B85E30}"/>
              </a:ext>
            </a:extLst>
          </p:cNvPr>
          <p:cNvSpPr txBox="1"/>
          <p:nvPr/>
        </p:nvSpPr>
        <p:spPr>
          <a:xfrm rot="16200000">
            <a:off x="4084936" y="3977565"/>
            <a:ext cx="1919491" cy="265457"/>
          </a:xfrm>
          <a:prstGeom prst="rect">
            <a:avLst/>
          </a:prstGeom>
          <a:noFill/>
        </p:spPr>
        <p:txBody>
          <a:bodyPr wrap="square">
            <a:spAutoFit/>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Plug load electricity</a:t>
            </a:r>
          </a:p>
        </p:txBody>
      </p:sp>
      <p:sp>
        <p:nvSpPr>
          <p:cNvPr id="10" name="TextBox 9">
            <a:extLst>
              <a:ext uri="{FF2B5EF4-FFF2-40B4-BE49-F238E27FC236}">
                <a16:creationId xmlns:a16="http://schemas.microsoft.com/office/drawing/2014/main" id="{AB7DC216-FDD9-4D58-B6E4-CFCEF5794FC6}"/>
              </a:ext>
            </a:extLst>
          </p:cNvPr>
          <p:cNvSpPr txBox="1"/>
          <p:nvPr/>
        </p:nvSpPr>
        <p:spPr>
          <a:xfrm rot="16200000">
            <a:off x="4084937" y="1991731"/>
            <a:ext cx="1919493" cy="265457"/>
          </a:xfrm>
          <a:prstGeom prst="rect">
            <a:avLst/>
          </a:prstGeom>
          <a:noFill/>
        </p:spPr>
        <p:txBody>
          <a:bodyPr wrap="square">
            <a:spAutoFit/>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Lighting electricity</a:t>
            </a:r>
          </a:p>
        </p:txBody>
      </p:sp>
      <p:sp>
        <p:nvSpPr>
          <p:cNvPr id="11" name="Speech Bubble: Rectangle 35">
            <a:extLst>
              <a:ext uri="{FF2B5EF4-FFF2-40B4-BE49-F238E27FC236}">
                <a16:creationId xmlns:a16="http://schemas.microsoft.com/office/drawing/2014/main" id="{4330D06C-2ED8-4F97-BB95-2DBA329EBFAB}"/>
              </a:ext>
            </a:extLst>
          </p:cNvPr>
          <p:cNvSpPr/>
          <p:nvPr/>
        </p:nvSpPr>
        <p:spPr>
          <a:xfrm>
            <a:off x="7752918" y="1490118"/>
            <a:ext cx="1209839" cy="887321"/>
          </a:xfrm>
          <a:prstGeom prst="wedgeRectCallout">
            <a:avLst>
              <a:gd name="adj1" fmla="val -107579"/>
              <a:gd name="adj2" fmla="val 5922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solidFill>
                  <a:schemeClr val="bg1"/>
                </a:solidFill>
              </a:rPr>
              <a:t>Modify BPR: turn off less load at night</a:t>
            </a:r>
          </a:p>
        </p:txBody>
      </p:sp>
      <p:cxnSp>
        <p:nvCxnSpPr>
          <p:cNvPr id="12" name="Straight Arrow Connector 11">
            <a:extLst>
              <a:ext uri="{FF2B5EF4-FFF2-40B4-BE49-F238E27FC236}">
                <a16:creationId xmlns:a16="http://schemas.microsoft.com/office/drawing/2014/main" id="{5439D047-06CE-4F0C-80ED-8E9700D0C321}"/>
              </a:ext>
            </a:extLst>
          </p:cNvPr>
          <p:cNvCxnSpPr>
            <a:cxnSpLocks/>
          </p:cNvCxnSpPr>
          <p:nvPr/>
        </p:nvCxnSpPr>
        <p:spPr>
          <a:xfrm flipV="1">
            <a:off x="7040880" y="1490119"/>
            <a:ext cx="0" cy="128267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3" name="Speech Bubble: Rectangle 35">
            <a:extLst>
              <a:ext uri="{FF2B5EF4-FFF2-40B4-BE49-F238E27FC236}">
                <a16:creationId xmlns:a16="http://schemas.microsoft.com/office/drawing/2014/main" id="{160C050B-E93B-47DB-B40A-C0DAA81ED8C1}"/>
              </a:ext>
            </a:extLst>
          </p:cNvPr>
          <p:cNvSpPr/>
          <p:nvPr/>
        </p:nvSpPr>
        <p:spPr>
          <a:xfrm>
            <a:off x="7813878" y="3505377"/>
            <a:ext cx="1209839" cy="887321"/>
          </a:xfrm>
          <a:prstGeom prst="wedgeRectCallout">
            <a:avLst>
              <a:gd name="adj1" fmla="val -107579"/>
              <a:gd name="adj2" fmla="val 5922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solidFill>
                  <a:schemeClr val="bg1"/>
                </a:solidFill>
              </a:rPr>
              <a:t>Modify BPR: turn off more load at night</a:t>
            </a:r>
          </a:p>
        </p:txBody>
      </p:sp>
      <p:cxnSp>
        <p:nvCxnSpPr>
          <p:cNvPr id="14" name="Straight Arrow Connector 13">
            <a:extLst>
              <a:ext uri="{FF2B5EF4-FFF2-40B4-BE49-F238E27FC236}">
                <a16:creationId xmlns:a16="http://schemas.microsoft.com/office/drawing/2014/main" id="{3B8D8C31-F6FC-4F9D-95F5-4A4E8FE21075}"/>
              </a:ext>
            </a:extLst>
          </p:cNvPr>
          <p:cNvCxnSpPr>
            <a:cxnSpLocks/>
          </p:cNvCxnSpPr>
          <p:nvPr/>
        </p:nvCxnSpPr>
        <p:spPr>
          <a:xfrm>
            <a:off x="7071360" y="4368612"/>
            <a:ext cx="0" cy="39048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0609241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737840B8-1FC3-4A94-9C0E-5A633B4D05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589"/>
          <a:stretch/>
        </p:blipFill>
        <p:spPr bwMode="auto">
          <a:xfrm>
            <a:off x="1381125" y="926815"/>
            <a:ext cx="6675120" cy="18512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FB1EBFF-B9C0-4C81-AF85-2E2E1CA793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589"/>
          <a:stretch/>
        </p:blipFill>
        <p:spPr bwMode="auto">
          <a:xfrm>
            <a:off x="1381125" y="2884827"/>
            <a:ext cx="6675120" cy="18512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196E3B-CD3B-4497-9786-5A1495FD592B}"/>
              </a:ext>
            </a:extLst>
          </p:cNvPr>
          <p:cNvSpPr>
            <a:spLocks noGrp="1"/>
          </p:cNvSpPr>
          <p:nvPr>
            <p:ph type="title"/>
          </p:nvPr>
        </p:nvSpPr>
        <p:spPr/>
        <p:txBody>
          <a:bodyPr/>
          <a:lstStyle/>
          <a:p>
            <a:r>
              <a:rPr lang="en-US"/>
              <a:t>Impact: Lighting Base-to-Peak Variability</a:t>
            </a:r>
          </a:p>
        </p:txBody>
      </p:sp>
      <p:sp>
        <p:nvSpPr>
          <p:cNvPr id="4" name="TextBox 3">
            <a:extLst>
              <a:ext uri="{FF2B5EF4-FFF2-40B4-BE49-F238E27FC236}">
                <a16:creationId xmlns:a16="http://schemas.microsoft.com/office/drawing/2014/main" id="{7A9622EE-DEA8-48AB-91FA-8003630C7F75}"/>
              </a:ext>
            </a:extLst>
          </p:cNvPr>
          <p:cNvSpPr txBox="1"/>
          <p:nvPr/>
        </p:nvSpPr>
        <p:spPr>
          <a:xfrm>
            <a:off x="457199" y="1667783"/>
            <a:ext cx="895351" cy="369332"/>
          </a:xfrm>
          <a:prstGeom prst="rect">
            <a:avLst/>
          </a:prstGeom>
          <a:noFill/>
        </p:spPr>
        <p:txBody>
          <a:bodyPr wrap="square" rtlCol="0">
            <a:spAutoFit/>
          </a:bodyPr>
          <a:lstStyle/>
          <a:p>
            <a:pPr algn="ctr"/>
            <a:r>
              <a:rPr lang="en-US"/>
              <a:t>Before</a:t>
            </a:r>
          </a:p>
        </p:txBody>
      </p:sp>
      <p:sp>
        <p:nvSpPr>
          <p:cNvPr id="5" name="TextBox 4">
            <a:extLst>
              <a:ext uri="{FF2B5EF4-FFF2-40B4-BE49-F238E27FC236}">
                <a16:creationId xmlns:a16="http://schemas.microsoft.com/office/drawing/2014/main" id="{E752A5E2-37EC-47DB-AA01-C10201018A15}"/>
              </a:ext>
            </a:extLst>
          </p:cNvPr>
          <p:cNvSpPr txBox="1"/>
          <p:nvPr/>
        </p:nvSpPr>
        <p:spPr>
          <a:xfrm>
            <a:off x="457198" y="3585115"/>
            <a:ext cx="895351" cy="369332"/>
          </a:xfrm>
          <a:prstGeom prst="rect">
            <a:avLst/>
          </a:prstGeom>
          <a:noFill/>
        </p:spPr>
        <p:txBody>
          <a:bodyPr wrap="square" rtlCol="0">
            <a:spAutoFit/>
          </a:bodyPr>
          <a:lstStyle/>
          <a:p>
            <a:pPr algn="ctr"/>
            <a:r>
              <a:rPr lang="en-US"/>
              <a:t>After</a:t>
            </a:r>
          </a:p>
        </p:txBody>
      </p:sp>
      <p:pic>
        <p:nvPicPr>
          <p:cNvPr id="7" name="Picture 8">
            <a:extLst>
              <a:ext uri="{FF2B5EF4-FFF2-40B4-BE49-F238E27FC236}">
                <a16:creationId xmlns:a16="http://schemas.microsoft.com/office/drawing/2014/main" id="{39A69F5B-C40F-445E-BC30-232FC3ED37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938" t="37591" b="30653"/>
          <a:stretch/>
        </p:blipFill>
        <p:spPr bwMode="auto">
          <a:xfrm>
            <a:off x="6830693" y="2068149"/>
            <a:ext cx="1599400" cy="1633356"/>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35">
            <a:extLst>
              <a:ext uri="{FF2B5EF4-FFF2-40B4-BE49-F238E27FC236}">
                <a16:creationId xmlns:a16="http://schemas.microsoft.com/office/drawing/2014/main" id="{B381F3EA-9785-4EC5-857A-A556F0077899}"/>
              </a:ext>
            </a:extLst>
          </p:cNvPr>
          <p:cNvSpPr/>
          <p:nvPr/>
        </p:nvSpPr>
        <p:spPr>
          <a:xfrm>
            <a:off x="140741" y="4417477"/>
            <a:ext cx="1332831" cy="425362"/>
          </a:xfrm>
          <a:prstGeom prst="wedgeRectCallout">
            <a:avLst>
              <a:gd name="adj1" fmla="val 78405"/>
              <a:gd name="adj2" fmla="val -5925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solidFill>
                  <a:schemeClr val="bg1"/>
                </a:solidFill>
              </a:rPr>
              <a:t>Higher base load</a:t>
            </a:r>
          </a:p>
        </p:txBody>
      </p:sp>
      <p:sp>
        <p:nvSpPr>
          <p:cNvPr id="10" name="TextBox 9">
            <a:extLst>
              <a:ext uri="{FF2B5EF4-FFF2-40B4-BE49-F238E27FC236}">
                <a16:creationId xmlns:a16="http://schemas.microsoft.com/office/drawing/2014/main" id="{C4AD99E5-C976-1C40-AE2A-4E0DB2758393}"/>
              </a:ext>
            </a:extLst>
          </p:cNvPr>
          <p:cNvSpPr txBox="1"/>
          <p:nvPr/>
        </p:nvSpPr>
        <p:spPr>
          <a:xfrm>
            <a:off x="6531588" y="3676517"/>
            <a:ext cx="2197609" cy="307777"/>
          </a:xfrm>
          <a:prstGeom prst="rect">
            <a:avLst/>
          </a:prstGeom>
          <a:noFill/>
        </p:spPr>
        <p:txBody>
          <a:bodyPr wrap="square" rtlCol="0">
            <a:spAutoFit/>
          </a:bodyPr>
          <a:lstStyle/>
          <a:p>
            <a:pPr algn="ctr"/>
            <a:r>
              <a:rPr lang="en-US" sz="1400" b="1"/>
              <a:t>Region 1 – Ft. Collins</a:t>
            </a:r>
          </a:p>
        </p:txBody>
      </p:sp>
      <p:sp>
        <p:nvSpPr>
          <p:cNvPr id="13" name="TextBox 12">
            <a:extLst>
              <a:ext uri="{FF2B5EF4-FFF2-40B4-BE49-F238E27FC236}">
                <a16:creationId xmlns:a16="http://schemas.microsoft.com/office/drawing/2014/main" id="{625F5B2E-D507-423C-965D-BBF6C3A264C2}"/>
              </a:ext>
            </a:extLst>
          </p:cNvPr>
          <p:cNvSpPr txBox="1"/>
          <p:nvPr/>
        </p:nvSpPr>
        <p:spPr>
          <a:xfrm>
            <a:off x="3347588" y="4736095"/>
            <a:ext cx="1417320" cy="369332"/>
          </a:xfrm>
          <a:prstGeom prst="rect">
            <a:avLst/>
          </a:prstGeom>
          <a:solidFill>
            <a:schemeClr val="bg1"/>
          </a:solidFill>
        </p:spPr>
        <p:txBody>
          <a:bodyPr wrap="square" rtlCol="0">
            <a:spAutoFit/>
          </a:bodyPr>
          <a:lstStyle/>
          <a:p>
            <a:pPr algn="ctr"/>
            <a:r>
              <a:rPr lang="en-US"/>
              <a:t>Retail</a:t>
            </a:r>
          </a:p>
        </p:txBody>
      </p:sp>
    </p:spTree>
    <p:extLst>
      <p:ext uri="{BB962C8B-B14F-4D97-AF65-F5344CB8AC3E}">
        <p14:creationId xmlns:p14="http://schemas.microsoft.com/office/powerpoint/2010/main" val="2753668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a:extLst>
              <a:ext uri="{FF2B5EF4-FFF2-40B4-BE49-F238E27FC236}">
                <a16:creationId xmlns:a16="http://schemas.microsoft.com/office/drawing/2014/main" id="{9661106C-43E6-4CD5-B149-9CD479DA1C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320"/>
          <a:stretch/>
        </p:blipFill>
        <p:spPr bwMode="auto">
          <a:xfrm>
            <a:off x="1352550" y="928294"/>
            <a:ext cx="6675120" cy="18505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123854E-A54F-41AA-88C8-CF5828DFAE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5589"/>
          <a:stretch/>
        </p:blipFill>
        <p:spPr bwMode="auto">
          <a:xfrm>
            <a:off x="1352549" y="2851683"/>
            <a:ext cx="6675120" cy="18361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196E3B-CD3B-4497-9786-5A1495FD592B}"/>
              </a:ext>
            </a:extLst>
          </p:cNvPr>
          <p:cNvSpPr>
            <a:spLocks noGrp="1"/>
          </p:cNvSpPr>
          <p:nvPr>
            <p:ph type="title"/>
          </p:nvPr>
        </p:nvSpPr>
        <p:spPr/>
        <p:txBody>
          <a:bodyPr/>
          <a:lstStyle/>
          <a:p>
            <a:r>
              <a:rPr lang="en-US"/>
              <a:t>Impact: Plug Load Base-to-Peak Variability</a:t>
            </a:r>
          </a:p>
        </p:txBody>
      </p:sp>
      <p:sp>
        <p:nvSpPr>
          <p:cNvPr id="9" name="Speech Bubble: Rectangle 35">
            <a:extLst>
              <a:ext uri="{FF2B5EF4-FFF2-40B4-BE49-F238E27FC236}">
                <a16:creationId xmlns:a16="http://schemas.microsoft.com/office/drawing/2014/main" id="{C2ECA433-3C71-4337-AC35-9F3021E307A6}"/>
              </a:ext>
            </a:extLst>
          </p:cNvPr>
          <p:cNvSpPr/>
          <p:nvPr/>
        </p:nvSpPr>
        <p:spPr>
          <a:xfrm>
            <a:off x="62519" y="3942634"/>
            <a:ext cx="1684708" cy="1111960"/>
          </a:xfrm>
          <a:prstGeom prst="wedgeRectCallout">
            <a:avLst>
              <a:gd name="adj1" fmla="val 61806"/>
              <a:gd name="adj2" fmla="val -994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solidFill>
                  <a:schemeClr val="bg1"/>
                </a:solidFill>
              </a:rPr>
              <a:t>No noticeable difference in plug load energy use; mostly adds diversity to stock</a:t>
            </a:r>
          </a:p>
        </p:txBody>
      </p:sp>
      <p:sp>
        <p:nvSpPr>
          <p:cNvPr id="14" name="TextBox 13">
            <a:extLst>
              <a:ext uri="{FF2B5EF4-FFF2-40B4-BE49-F238E27FC236}">
                <a16:creationId xmlns:a16="http://schemas.microsoft.com/office/drawing/2014/main" id="{70D4B3D0-5B97-4DE9-A03D-001CA4A38844}"/>
              </a:ext>
            </a:extLst>
          </p:cNvPr>
          <p:cNvSpPr txBox="1"/>
          <p:nvPr/>
        </p:nvSpPr>
        <p:spPr>
          <a:xfrm>
            <a:off x="457199" y="1667783"/>
            <a:ext cx="895351" cy="369332"/>
          </a:xfrm>
          <a:prstGeom prst="rect">
            <a:avLst/>
          </a:prstGeom>
          <a:noFill/>
        </p:spPr>
        <p:txBody>
          <a:bodyPr wrap="square" rtlCol="0">
            <a:spAutoFit/>
          </a:bodyPr>
          <a:lstStyle/>
          <a:p>
            <a:pPr algn="ctr"/>
            <a:r>
              <a:rPr lang="en-US"/>
              <a:t>Before</a:t>
            </a:r>
          </a:p>
        </p:txBody>
      </p:sp>
      <p:sp>
        <p:nvSpPr>
          <p:cNvPr id="15" name="TextBox 14">
            <a:extLst>
              <a:ext uri="{FF2B5EF4-FFF2-40B4-BE49-F238E27FC236}">
                <a16:creationId xmlns:a16="http://schemas.microsoft.com/office/drawing/2014/main" id="{C6A2CA39-0725-414E-A142-870F7B41F93D}"/>
              </a:ext>
            </a:extLst>
          </p:cNvPr>
          <p:cNvSpPr txBox="1"/>
          <p:nvPr/>
        </p:nvSpPr>
        <p:spPr>
          <a:xfrm>
            <a:off x="457198" y="3585115"/>
            <a:ext cx="895351" cy="369332"/>
          </a:xfrm>
          <a:prstGeom prst="rect">
            <a:avLst/>
          </a:prstGeom>
          <a:noFill/>
        </p:spPr>
        <p:txBody>
          <a:bodyPr wrap="square" rtlCol="0">
            <a:spAutoFit/>
          </a:bodyPr>
          <a:lstStyle/>
          <a:p>
            <a:pPr algn="ctr"/>
            <a:r>
              <a:rPr lang="en-US"/>
              <a:t>After</a:t>
            </a:r>
          </a:p>
        </p:txBody>
      </p:sp>
      <p:pic>
        <p:nvPicPr>
          <p:cNvPr id="16" name="Picture 8">
            <a:extLst>
              <a:ext uri="{FF2B5EF4-FFF2-40B4-BE49-F238E27FC236}">
                <a16:creationId xmlns:a16="http://schemas.microsoft.com/office/drawing/2014/main" id="{36FA91ED-F24D-48D9-8990-57A67494DA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938" t="37591" b="30653"/>
          <a:stretch/>
        </p:blipFill>
        <p:spPr bwMode="auto">
          <a:xfrm>
            <a:off x="6830693" y="2068149"/>
            <a:ext cx="1599400" cy="16333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026B3B0-6B4E-411E-838D-7D5FB19DE4D7}"/>
              </a:ext>
            </a:extLst>
          </p:cNvPr>
          <p:cNvSpPr txBox="1"/>
          <p:nvPr/>
        </p:nvSpPr>
        <p:spPr>
          <a:xfrm>
            <a:off x="6531588" y="3676517"/>
            <a:ext cx="2197609" cy="307777"/>
          </a:xfrm>
          <a:prstGeom prst="rect">
            <a:avLst/>
          </a:prstGeom>
          <a:noFill/>
        </p:spPr>
        <p:txBody>
          <a:bodyPr wrap="square" rtlCol="0">
            <a:spAutoFit/>
          </a:bodyPr>
          <a:lstStyle/>
          <a:p>
            <a:pPr algn="ctr"/>
            <a:r>
              <a:rPr lang="en-US" sz="1400" b="1"/>
              <a:t>Region 1 – Ft. Collins</a:t>
            </a:r>
          </a:p>
        </p:txBody>
      </p:sp>
      <p:sp>
        <p:nvSpPr>
          <p:cNvPr id="12" name="TextBox 11">
            <a:extLst>
              <a:ext uri="{FF2B5EF4-FFF2-40B4-BE49-F238E27FC236}">
                <a16:creationId xmlns:a16="http://schemas.microsoft.com/office/drawing/2014/main" id="{370A97C3-002F-4464-A2C4-F75E5E853E1E}"/>
              </a:ext>
            </a:extLst>
          </p:cNvPr>
          <p:cNvSpPr txBox="1"/>
          <p:nvPr/>
        </p:nvSpPr>
        <p:spPr>
          <a:xfrm>
            <a:off x="3272789" y="4760715"/>
            <a:ext cx="1417320" cy="369332"/>
          </a:xfrm>
          <a:prstGeom prst="rect">
            <a:avLst/>
          </a:prstGeom>
          <a:solidFill>
            <a:schemeClr val="bg1"/>
          </a:solidFill>
        </p:spPr>
        <p:txBody>
          <a:bodyPr wrap="square" rtlCol="0">
            <a:spAutoFit/>
          </a:bodyPr>
          <a:lstStyle/>
          <a:p>
            <a:pPr algn="ctr"/>
            <a:r>
              <a:rPr lang="en-US"/>
              <a:t>Small Office</a:t>
            </a:r>
          </a:p>
        </p:txBody>
      </p:sp>
    </p:spTree>
    <p:extLst>
      <p:ext uri="{BB962C8B-B14F-4D97-AF65-F5344CB8AC3E}">
        <p14:creationId xmlns:p14="http://schemas.microsoft.com/office/powerpoint/2010/main" val="3323634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Update: Exterior Lighting Power Density</a:t>
            </a:r>
          </a:p>
        </p:txBody>
      </p:sp>
      <p:graphicFrame>
        <p:nvGraphicFramePr>
          <p:cNvPr id="5" name="Table 4">
            <a:extLst>
              <a:ext uri="{FF2B5EF4-FFF2-40B4-BE49-F238E27FC236}">
                <a16:creationId xmlns:a16="http://schemas.microsoft.com/office/drawing/2014/main" id="{8E6AA9A6-2055-4185-973C-98E21597AF3F}"/>
              </a:ext>
            </a:extLst>
          </p:cNvPr>
          <p:cNvGraphicFramePr>
            <a:graphicFrameLocks noGrp="1"/>
          </p:cNvGraphicFramePr>
          <p:nvPr>
            <p:extLst>
              <p:ext uri="{D42A27DB-BD31-4B8C-83A1-F6EECF244321}">
                <p14:modId xmlns:p14="http://schemas.microsoft.com/office/powerpoint/2010/main" val="3033714488"/>
              </p:ext>
            </p:extLst>
          </p:nvPr>
        </p:nvGraphicFramePr>
        <p:xfrm>
          <a:off x="457198" y="776515"/>
          <a:ext cx="8236858" cy="3474720"/>
        </p:xfrm>
        <a:graphic>
          <a:graphicData uri="http://schemas.openxmlformats.org/drawingml/2006/table">
            <a:tbl>
              <a:tblPr firstRow="1" bandRow="1">
                <a:tableStyleId>{5C22544A-7EE6-4342-B048-85BDC9FD1C3A}</a:tableStyleId>
              </a:tblPr>
              <a:tblGrid>
                <a:gridCol w="2235719">
                  <a:extLst>
                    <a:ext uri="{9D8B030D-6E8A-4147-A177-3AD203B41FA5}">
                      <a16:colId xmlns:a16="http://schemas.microsoft.com/office/drawing/2014/main" val="4077510966"/>
                    </a:ext>
                  </a:extLst>
                </a:gridCol>
                <a:gridCol w="2235719">
                  <a:extLst>
                    <a:ext uri="{9D8B030D-6E8A-4147-A177-3AD203B41FA5}">
                      <a16:colId xmlns:a16="http://schemas.microsoft.com/office/drawing/2014/main" val="1236297308"/>
                    </a:ext>
                  </a:extLst>
                </a:gridCol>
                <a:gridCol w="3765420">
                  <a:extLst>
                    <a:ext uri="{9D8B030D-6E8A-4147-A177-3AD203B41FA5}">
                      <a16:colId xmlns:a16="http://schemas.microsoft.com/office/drawing/2014/main" val="1449010497"/>
                    </a:ext>
                  </a:extLst>
                </a:gridCol>
              </a:tblGrid>
              <a:tr h="365760">
                <a:tc>
                  <a:txBody>
                    <a:bodyPr/>
                    <a:lstStyle/>
                    <a:p>
                      <a:pPr algn="ctr"/>
                      <a:r>
                        <a:rPr lang="en-US" sz="1600" b="1">
                          <a:solidFill>
                            <a:schemeClr val="tx1"/>
                          </a:solidFill>
                        </a:rPr>
                        <a:t>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a:solidFill>
                            <a:schemeClr val="tx1"/>
                          </a:solidFill>
                        </a:rPr>
                        <a:t>Affected Building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a:solidFill>
                            <a:schemeClr val="tx1"/>
                          </a:solidFill>
                        </a:rPr>
                        <a:t>Considerations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3096795"/>
                  </a:ext>
                </a:extLst>
              </a:tr>
              <a:tr h="3108960">
                <a:tc>
                  <a:txBody>
                    <a:bodyPr/>
                    <a:lstStyle/>
                    <a:p>
                      <a:pPr algn="ctr"/>
                      <a:r>
                        <a:rPr lang="en-US" sz="1200" b="0">
                          <a:solidFill>
                            <a:schemeClr val="tx1"/>
                          </a:solidFill>
                        </a:rPr>
                        <a:t>Exterior lighting power density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a:solidFill>
                            <a:schemeClr val="tx1"/>
                          </a:solidFill>
                        </a:rPr>
                        <a:t>buildings where </a:t>
                      </a:r>
                    </a:p>
                    <a:p>
                      <a:pPr algn="ctr"/>
                      <a:r>
                        <a:rPr lang="en-US" sz="1200" b="0">
                          <a:solidFill>
                            <a:schemeClr val="tx1"/>
                          </a:solidFill>
                        </a:rPr>
                        <a:t>exterior lighting is defined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Lighting power density in two sub-categories (parking and entry canopy) of exterior lighting are updated.</a:t>
                      </a:r>
                      <a:br>
                        <a:rPr lang="en-US" sz="1200" b="0">
                          <a:solidFill>
                            <a:schemeClr val="tx1"/>
                          </a:solidFill>
                        </a:rPr>
                      </a:br>
                      <a:endParaRPr lang="en-US" sz="1200" b="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Based on 2015 U.S. Lighting Market Characterization report.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9038330"/>
                  </a:ext>
                </a:extLst>
              </a:tr>
            </a:tbl>
          </a:graphicData>
        </a:graphic>
      </p:graphicFrame>
    </p:spTree>
    <p:extLst>
      <p:ext uri="{BB962C8B-B14F-4D97-AF65-F5344CB8AC3E}">
        <p14:creationId xmlns:p14="http://schemas.microsoft.com/office/powerpoint/2010/main" val="904623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DF0D5-190E-E246-A087-859C7450EA2B}"/>
              </a:ext>
            </a:extLst>
          </p:cNvPr>
          <p:cNvSpPr>
            <a:spLocks noGrp="1"/>
          </p:cNvSpPr>
          <p:nvPr>
            <p:ph type="title"/>
          </p:nvPr>
        </p:nvSpPr>
        <p:spPr/>
        <p:txBody>
          <a:bodyPr/>
          <a:lstStyle/>
          <a:p>
            <a:pPr algn="l"/>
            <a:r>
              <a:rPr lang="en-US" dirty="0"/>
              <a:t>What’s next? </a:t>
            </a:r>
          </a:p>
        </p:txBody>
      </p:sp>
      <p:sp>
        <p:nvSpPr>
          <p:cNvPr id="4" name="TextBox 3">
            <a:extLst>
              <a:ext uri="{FF2B5EF4-FFF2-40B4-BE49-F238E27FC236}">
                <a16:creationId xmlns:a16="http://schemas.microsoft.com/office/drawing/2014/main" id="{F8B40479-3AF9-AB47-AEA4-9CAEB21784F5}"/>
              </a:ext>
            </a:extLst>
          </p:cNvPr>
          <p:cNvSpPr txBox="1"/>
          <p:nvPr/>
        </p:nvSpPr>
        <p:spPr>
          <a:xfrm>
            <a:off x="457201" y="871200"/>
            <a:ext cx="8229599" cy="4518673"/>
          </a:xfrm>
          <a:prstGeom prst="rect">
            <a:avLst/>
          </a:prstGeom>
          <a:noFill/>
        </p:spPr>
        <p:txBody>
          <a:bodyPr wrap="square" rtlCol="0">
            <a:spAutoFit/>
          </a:bodyPr>
          <a:lstStyle/>
          <a:p>
            <a:pPr marL="285750" indent="-285750" defTabSz="795528">
              <a:buFont typeface="Arial" panose="020B0604020202020204" pitchFamily="34" charset="0"/>
              <a:buChar char="•"/>
            </a:pPr>
            <a:r>
              <a:rPr lang="en-US" sz="1875" dirty="0">
                <a:solidFill>
                  <a:srgbClr val="333333"/>
                </a:solidFill>
                <a:latin typeface="Arial" panose="020B0604020202020204" pitchFamily="34" charset="0"/>
                <a:cs typeface="Arial" panose="020B0604020202020204" pitchFamily="34" charset="0"/>
              </a:rPr>
              <a:t>What additional resources or effort is of most interest to you or your organization? </a:t>
            </a:r>
          </a:p>
          <a:p>
            <a:pPr marL="285750" indent="-285750" defTabSz="795528">
              <a:buFont typeface="Arial" panose="020B0604020202020204" pitchFamily="34" charset="0"/>
              <a:buChar char="•"/>
            </a:pPr>
            <a:endParaRPr lang="en-US" sz="1875" dirty="0">
              <a:solidFill>
                <a:srgbClr val="333333"/>
              </a:solidFill>
              <a:latin typeface="Arial" panose="020B0604020202020204" pitchFamily="34" charset="0"/>
              <a:cs typeface="Arial" panose="020B0604020202020204" pitchFamily="34" charset="0"/>
            </a:endParaRPr>
          </a:p>
          <a:p>
            <a:pPr marL="285750" indent="-285750" defTabSz="795528">
              <a:buFont typeface="Arial" panose="020B0604020202020204" pitchFamily="34" charset="0"/>
              <a:buChar char="•"/>
            </a:pPr>
            <a:r>
              <a:rPr lang="en-US" sz="1875" dirty="0">
                <a:solidFill>
                  <a:srgbClr val="333333"/>
                </a:solidFill>
                <a:latin typeface="Arial" panose="020B0604020202020204" pitchFamily="34" charset="0"/>
                <a:cs typeface="Arial" panose="020B0604020202020204" pitchFamily="34" charset="0"/>
              </a:rPr>
              <a:t>What additional data or functionality would be most useful for our </a:t>
            </a:r>
            <a:r>
              <a:rPr lang="en-US" sz="1875" i="1" dirty="0">
                <a:solidFill>
                  <a:srgbClr val="333333"/>
                </a:solidFill>
                <a:latin typeface="Arial" panose="020B0604020202020204" pitchFamily="34" charset="0"/>
                <a:cs typeface="Arial" panose="020B0604020202020204" pitchFamily="34" charset="0"/>
              </a:rPr>
              <a:t>residential </a:t>
            </a:r>
            <a:r>
              <a:rPr lang="en-US" sz="1875" dirty="0">
                <a:solidFill>
                  <a:srgbClr val="333333"/>
                </a:solidFill>
                <a:latin typeface="Arial" panose="020B0604020202020204" pitchFamily="34" charset="0"/>
                <a:cs typeface="Arial" panose="020B0604020202020204" pitchFamily="34" charset="0"/>
              </a:rPr>
              <a:t>end use load shapes? </a:t>
            </a:r>
          </a:p>
          <a:p>
            <a:pPr marL="285750" indent="-285750" defTabSz="795528">
              <a:buFont typeface="Arial" panose="020B0604020202020204" pitchFamily="34" charset="0"/>
              <a:buChar char="•"/>
            </a:pPr>
            <a:endParaRPr lang="en-US" sz="1875" dirty="0">
              <a:solidFill>
                <a:srgbClr val="333333"/>
              </a:solidFill>
              <a:latin typeface="Arial" panose="020B0604020202020204" pitchFamily="34" charset="0"/>
              <a:cs typeface="Arial" panose="020B0604020202020204" pitchFamily="34" charset="0"/>
            </a:endParaRPr>
          </a:p>
          <a:p>
            <a:pPr marL="285750" indent="-285750" defTabSz="795528">
              <a:buFont typeface="Arial" panose="020B0604020202020204" pitchFamily="34" charset="0"/>
              <a:buChar char="•"/>
            </a:pPr>
            <a:r>
              <a:rPr lang="en-US" sz="1875" dirty="0">
                <a:solidFill>
                  <a:srgbClr val="333333"/>
                </a:solidFill>
                <a:latin typeface="Arial" panose="020B0604020202020204" pitchFamily="34" charset="0"/>
                <a:cs typeface="Arial" panose="020B0604020202020204" pitchFamily="34" charset="0"/>
              </a:rPr>
              <a:t>What additional data or functionality would be most useful for our </a:t>
            </a:r>
            <a:r>
              <a:rPr lang="en-US" sz="1875" i="1" dirty="0">
                <a:solidFill>
                  <a:srgbClr val="333333"/>
                </a:solidFill>
                <a:latin typeface="Arial" panose="020B0604020202020204" pitchFamily="34" charset="0"/>
                <a:cs typeface="Arial" panose="020B0604020202020204" pitchFamily="34" charset="0"/>
              </a:rPr>
              <a:t>commercial </a:t>
            </a:r>
            <a:r>
              <a:rPr lang="en-US" sz="1875" dirty="0">
                <a:solidFill>
                  <a:srgbClr val="333333"/>
                </a:solidFill>
                <a:latin typeface="Arial" panose="020B0604020202020204" pitchFamily="34" charset="0"/>
                <a:cs typeface="Arial" panose="020B0604020202020204" pitchFamily="34" charset="0"/>
              </a:rPr>
              <a:t>end use load shapes? </a:t>
            </a:r>
          </a:p>
          <a:p>
            <a:pPr marL="285750" indent="-285750" defTabSz="795528">
              <a:buFont typeface="Arial" panose="020B0604020202020204" pitchFamily="34" charset="0"/>
              <a:buChar char="•"/>
            </a:pPr>
            <a:endParaRPr lang="en-US" sz="1875" dirty="0">
              <a:solidFill>
                <a:srgbClr val="333333"/>
              </a:solidFill>
              <a:latin typeface="Arial" panose="020B0604020202020204" pitchFamily="34" charset="0"/>
              <a:cs typeface="Arial" panose="020B0604020202020204" pitchFamily="34" charset="0"/>
            </a:endParaRPr>
          </a:p>
          <a:p>
            <a:pPr marL="285750" indent="-285750" defTabSz="795528">
              <a:buFont typeface="Arial" panose="020B0604020202020204" pitchFamily="34" charset="0"/>
              <a:buChar char="•"/>
            </a:pPr>
            <a:r>
              <a:rPr lang="en-US" sz="1875" dirty="0">
                <a:solidFill>
                  <a:srgbClr val="333333"/>
                </a:solidFill>
                <a:latin typeface="Arial" panose="020B0604020202020204" pitchFamily="34" charset="0"/>
                <a:cs typeface="Arial" panose="020B0604020202020204" pitchFamily="34" charset="0"/>
              </a:rPr>
              <a:t>What additional model functionality would be useful? </a:t>
            </a:r>
          </a:p>
          <a:p>
            <a:pPr marL="285750" indent="-285750" defTabSz="795528">
              <a:buFont typeface="Arial" panose="020B0604020202020204" pitchFamily="34" charset="0"/>
              <a:buChar char="•"/>
            </a:pPr>
            <a:endParaRPr lang="en-US" sz="1875" dirty="0">
              <a:solidFill>
                <a:srgbClr val="333333"/>
              </a:solidFill>
              <a:latin typeface="Arial" panose="020B0604020202020204" pitchFamily="34" charset="0"/>
              <a:cs typeface="Arial" panose="020B0604020202020204" pitchFamily="34" charset="0"/>
            </a:endParaRPr>
          </a:p>
          <a:p>
            <a:pPr marL="285750" indent="-285750" defTabSz="795528">
              <a:buFont typeface="Arial" panose="020B0604020202020204" pitchFamily="34" charset="0"/>
              <a:buChar char="•"/>
            </a:pPr>
            <a:r>
              <a:rPr lang="en-US" sz="1875" dirty="0">
                <a:solidFill>
                  <a:srgbClr val="333333"/>
                </a:solidFill>
                <a:latin typeface="Arial" panose="020B0604020202020204" pitchFamily="34" charset="0"/>
                <a:cs typeface="Arial" panose="020B0604020202020204" pitchFamily="34" charset="0"/>
              </a:rPr>
              <a:t>What topics do you hope we will cover in our final two TAG meetings?</a:t>
            </a:r>
          </a:p>
          <a:p>
            <a:pPr marL="285750" indent="-285750" defTabSz="795528">
              <a:buFont typeface="Arial" panose="020B0604020202020204" pitchFamily="34" charset="0"/>
              <a:buChar char="•"/>
            </a:pPr>
            <a:endParaRPr lang="en-US" sz="1566" dirty="0">
              <a:solidFill>
                <a:srgbClr val="333333"/>
              </a:solidFill>
              <a:latin typeface="Arial" panose="020B0604020202020204" pitchFamily="34" charset="0"/>
              <a:cs typeface="Arial" panose="020B0604020202020204" pitchFamily="34" charset="0"/>
            </a:endParaRPr>
          </a:p>
          <a:p>
            <a:pPr defTabSz="795528"/>
            <a:r>
              <a:rPr lang="en-US" sz="1566" dirty="0">
                <a:solidFill>
                  <a:srgbClr val="333333"/>
                </a:solidFill>
                <a:latin typeface="Arial" panose="020B0604020202020204" pitchFamily="34" charset="0"/>
                <a:cs typeface="Arial" panose="020B0604020202020204" pitchFamily="34" charset="0"/>
              </a:rPr>
              <a:t/>
            </a:r>
            <a:br>
              <a:rPr lang="en-US" sz="1566" dirty="0">
                <a:solidFill>
                  <a:srgbClr val="333333"/>
                </a:solidFill>
                <a:latin typeface="Arial" panose="020B0604020202020204" pitchFamily="34" charset="0"/>
                <a:cs typeface="Arial" panose="020B0604020202020204" pitchFamily="34" charset="0"/>
              </a:rPr>
            </a:br>
            <a:r>
              <a:rPr lang="en-US" sz="1566" dirty="0">
                <a:solidFill>
                  <a:srgbClr val="333333"/>
                </a:solidFill>
                <a:latin typeface="Calibri"/>
              </a:rPr>
              <a:t/>
            </a:r>
            <a:br>
              <a:rPr lang="en-US" sz="1566" dirty="0">
                <a:solidFill>
                  <a:srgbClr val="333333"/>
                </a:solidFill>
                <a:latin typeface="Calibri"/>
              </a:rPr>
            </a:br>
            <a:endParaRPr lang="en-US" sz="1566"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64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3FA8-6551-403D-A195-EB9C74A4976E}"/>
              </a:ext>
            </a:extLst>
          </p:cNvPr>
          <p:cNvSpPr>
            <a:spLocks noGrp="1"/>
          </p:cNvSpPr>
          <p:nvPr>
            <p:ph type="title"/>
          </p:nvPr>
        </p:nvSpPr>
        <p:spPr/>
        <p:txBody>
          <a:bodyPr/>
          <a:lstStyle/>
          <a:p>
            <a:r>
              <a:rPr lang="en-US"/>
              <a:t>Update: Exterior Lighting Power Density</a:t>
            </a:r>
          </a:p>
        </p:txBody>
      </p:sp>
      <p:graphicFrame>
        <p:nvGraphicFramePr>
          <p:cNvPr id="3" name="Table 2">
            <a:extLst>
              <a:ext uri="{FF2B5EF4-FFF2-40B4-BE49-F238E27FC236}">
                <a16:creationId xmlns:a16="http://schemas.microsoft.com/office/drawing/2014/main" id="{7F2F1B8D-9EDC-46A4-A9A0-FD145B2A8978}"/>
              </a:ext>
            </a:extLst>
          </p:cNvPr>
          <p:cNvGraphicFramePr>
            <a:graphicFrameLocks noGrp="1"/>
          </p:cNvGraphicFramePr>
          <p:nvPr>
            <p:extLst>
              <p:ext uri="{D42A27DB-BD31-4B8C-83A1-F6EECF244321}">
                <p14:modId xmlns:p14="http://schemas.microsoft.com/office/powerpoint/2010/main" val="3955166930"/>
              </p:ext>
            </p:extLst>
          </p:nvPr>
        </p:nvGraphicFramePr>
        <p:xfrm>
          <a:off x="449944" y="776515"/>
          <a:ext cx="8244112" cy="563295"/>
        </p:xfrm>
        <a:graphic>
          <a:graphicData uri="http://schemas.openxmlformats.org/drawingml/2006/table">
            <a:tbl>
              <a:tblPr/>
              <a:tblGrid>
                <a:gridCol w="8244112">
                  <a:extLst>
                    <a:ext uri="{9D8B030D-6E8A-4147-A177-3AD203B41FA5}">
                      <a16:colId xmlns:a16="http://schemas.microsoft.com/office/drawing/2014/main" val="2683679645"/>
                    </a:ext>
                  </a:extLst>
                </a:gridCol>
              </a:tblGrid>
              <a:tr h="563295">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285750" indent="-285750" algn="l" fontAlgn="b">
                        <a:buFont typeface="Wingdings" panose="05000000000000000000" pitchFamily="2" charset="2"/>
                        <a:buChar char="v"/>
                      </a:pPr>
                      <a:r>
                        <a:rPr lang="en-US" sz="1400" b="0" i="0" u="none" strike="noStrike">
                          <a:solidFill>
                            <a:srgbClr val="000000"/>
                          </a:solidFill>
                          <a:effectLst/>
                          <a:latin typeface="Calibri" panose="020F0502020204030204" pitchFamily="34" charset="0"/>
                        </a:rPr>
                        <a:t>Various information from 2015 U.S. Lighting Market Characterization (LMC) report</a:t>
                      </a:r>
                    </a:p>
                    <a:p>
                      <a:pPr marL="285750" indent="-285750" algn="l" fontAlgn="b">
                        <a:buFont typeface="Wingdings" panose="05000000000000000000" pitchFamily="2" charset="2"/>
                        <a:buChar char="v"/>
                      </a:pPr>
                      <a:r>
                        <a:rPr lang="en-US" sz="1400" b="0" i="0" u="none" strike="noStrike">
                          <a:solidFill>
                            <a:srgbClr val="000000"/>
                          </a:solidFill>
                          <a:effectLst/>
                          <a:latin typeface="Calibri" panose="020F0502020204030204" pitchFamily="34" charset="0"/>
                        </a:rPr>
                        <a:t>For parking applications (about 50% of total exterior lighting nationally)</a:t>
                      </a:r>
                      <a:endParaRPr lang="en-US" sz="1400" b="1" i="0" u="none" strike="noStrike" baseline="30000">
                        <a:solidFill>
                          <a:srgbClr val="000000"/>
                        </a:solidFill>
                        <a:effectLst/>
                        <a:latin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3702256"/>
                  </a:ext>
                </a:extLst>
              </a:tr>
            </a:tbl>
          </a:graphicData>
        </a:graphic>
      </p:graphicFrame>
      <p:sp>
        <p:nvSpPr>
          <p:cNvPr id="4" name="Rectangle 3">
            <a:extLst>
              <a:ext uri="{FF2B5EF4-FFF2-40B4-BE49-F238E27FC236}">
                <a16:creationId xmlns:a16="http://schemas.microsoft.com/office/drawing/2014/main" id="{D6CE422D-ECE3-4195-B086-E9A1BC5C01F3}"/>
              </a:ext>
            </a:extLst>
          </p:cNvPr>
          <p:cNvSpPr/>
          <p:nvPr/>
        </p:nvSpPr>
        <p:spPr>
          <a:xfrm>
            <a:off x="204745" y="2402891"/>
            <a:ext cx="2194560" cy="731520"/>
          </a:xfrm>
          <a:custGeom>
            <a:avLst/>
            <a:gdLst>
              <a:gd name="connsiteX0" fmla="*/ 0 w 2194560"/>
              <a:gd name="connsiteY0" fmla="*/ 0 h 731520"/>
              <a:gd name="connsiteX1" fmla="*/ 526694 w 2194560"/>
              <a:gd name="connsiteY1" fmla="*/ 0 h 731520"/>
              <a:gd name="connsiteX2" fmla="*/ 1119226 w 2194560"/>
              <a:gd name="connsiteY2" fmla="*/ 0 h 731520"/>
              <a:gd name="connsiteX3" fmla="*/ 1602029 w 2194560"/>
              <a:gd name="connsiteY3" fmla="*/ 0 h 731520"/>
              <a:gd name="connsiteX4" fmla="*/ 2194560 w 2194560"/>
              <a:gd name="connsiteY4" fmla="*/ 0 h 731520"/>
              <a:gd name="connsiteX5" fmla="*/ 2194560 w 2194560"/>
              <a:gd name="connsiteY5" fmla="*/ 351130 h 731520"/>
              <a:gd name="connsiteX6" fmla="*/ 2194560 w 2194560"/>
              <a:gd name="connsiteY6" fmla="*/ 731520 h 731520"/>
              <a:gd name="connsiteX7" fmla="*/ 1711757 w 2194560"/>
              <a:gd name="connsiteY7" fmla="*/ 731520 h 731520"/>
              <a:gd name="connsiteX8" fmla="*/ 1119226 w 2194560"/>
              <a:gd name="connsiteY8" fmla="*/ 731520 h 731520"/>
              <a:gd name="connsiteX9" fmla="*/ 592531 w 2194560"/>
              <a:gd name="connsiteY9" fmla="*/ 731520 h 731520"/>
              <a:gd name="connsiteX10" fmla="*/ 0 w 2194560"/>
              <a:gd name="connsiteY10" fmla="*/ 731520 h 731520"/>
              <a:gd name="connsiteX11" fmla="*/ 0 w 2194560"/>
              <a:gd name="connsiteY11" fmla="*/ 380390 h 731520"/>
              <a:gd name="connsiteX12" fmla="*/ 0 w 2194560"/>
              <a:gd name="connsiteY12" fmla="*/ 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4560" h="731520" fill="none" extrusionOk="0">
                <a:moveTo>
                  <a:pt x="0" y="0"/>
                </a:moveTo>
                <a:cubicBezTo>
                  <a:pt x="159465" y="-61396"/>
                  <a:pt x="381448" y="59863"/>
                  <a:pt x="526694" y="0"/>
                </a:cubicBezTo>
                <a:cubicBezTo>
                  <a:pt x="671940" y="-59863"/>
                  <a:pt x="898278" y="9412"/>
                  <a:pt x="1119226" y="0"/>
                </a:cubicBezTo>
                <a:cubicBezTo>
                  <a:pt x="1340174" y="-9412"/>
                  <a:pt x="1457749" y="50657"/>
                  <a:pt x="1602029" y="0"/>
                </a:cubicBezTo>
                <a:cubicBezTo>
                  <a:pt x="1746309" y="-50657"/>
                  <a:pt x="1992641" y="56452"/>
                  <a:pt x="2194560" y="0"/>
                </a:cubicBezTo>
                <a:cubicBezTo>
                  <a:pt x="2218752" y="144117"/>
                  <a:pt x="2165421" y="200909"/>
                  <a:pt x="2194560" y="351130"/>
                </a:cubicBezTo>
                <a:cubicBezTo>
                  <a:pt x="2223699" y="501351"/>
                  <a:pt x="2180284" y="636609"/>
                  <a:pt x="2194560" y="731520"/>
                </a:cubicBezTo>
                <a:cubicBezTo>
                  <a:pt x="2029393" y="759436"/>
                  <a:pt x="1810689" y="695579"/>
                  <a:pt x="1711757" y="731520"/>
                </a:cubicBezTo>
                <a:cubicBezTo>
                  <a:pt x="1612825" y="767461"/>
                  <a:pt x="1245935" y="721037"/>
                  <a:pt x="1119226" y="731520"/>
                </a:cubicBezTo>
                <a:cubicBezTo>
                  <a:pt x="992517" y="742003"/>
                  <a:pt x="846728" y="693597"/>
                  <a:pt x="592531" y="731520"/>
                </a:cubicBezTo>
                <a:cubicBezTo>
                  <a:pt x="338334" y="769443"/>
                  <a:pt x="239545" y="684695"/>
                  <a:pt x="0" y="731520"/>
                </a:cubicBezTo>
                <a:cubicBezTo>
                  <a:pt x="-31999" y="631070"/>
                  <a:pt x="23037" y="452054"/>
                  <a:pt x="0" y="380390"/>
                </a:cubicBezTo>
                <a:cubicBezTo>
                  <a:pt x="-23037" y="308726"/>
                  <a:pt x="32343" y="134907"/>
                  <a:pt x="0" y="0"/>
                </a:cubicBezTo>
                <a:close/>
              </a:path>
              <a:path w="2194560" h="731520" stroke="0" extrusionOk="0">
                <a:moveTo>
                  <a:pt x="0" y="0"/>
                </a:moveTo>
                <a:cubicBezTo>
                  <a:pt x="192567" y="-6250"/>
                  <a:pt x="253030" y="30007"/>
                  <a:pt x="482803" y="0"/>
                </a:cubicBezTo>
                <a:cubicBezTo>
                  <a:pt x="712576" y="-30007"/>
                  <a:pt x="860413" y="27103"/>
                  <a:pt x="1075334" y="0"/>
                </a:cubicBezTo>
                <a:cubicBezTo>
                  <a:pt x="1290255" y="-27103"/>
                  <a:pt x="1387365" y="38874"/>
                  <a:pt x="1623974" y="0"/>
                </a:cubicBezTo>
                <a:cubicBezTo>
                  <a:pt x="1860583" y="-38874"/>
                  <a:pt x="1955966" y="56122"/>
                  <a:pt x="2194560" y="0"/>
                </a:cubicBezTo>
                <a:cubicBezTo>
                  <a:pt x="2226883" y="99449"/>
                  <a:pt x="2160000" y="183330"/>
                  <a:pt x="2194560" y="351130"/>
                </a:cubicBezTo>
                <a:cubicBezTo>
                  <a:pt x="2229120" y="518930"/>
                  <a:pt x="2150724" y="575979"/>
                  <a:pt x="2194560" y="731520"/>
                </a:cubicBezTo>
                <a:cubicBezTo>
                  <a:pt x="2063779" y="736886"/>
                  <a:pt x="1780367" y="720504"/>
                  <a:pt x="1602029" y="731520"/>
                </a:cubicBezTo>
                <a:cubicBezTo>
                  <a:pt x="1423691" y="742536"/>
                  <a:pt x="1266723" y="690603"/>
                  <a:pt x="1119226" y="731520"/>
                </a:cubicBezTo>
                <a:cubicBezTo>
                  <a:pt x="971729" y="772437"/>
                  <a:pt x="803583" y="703285"/>
                  <a:pt x="526694" y="731520"/>
                </a:cubicBezTo>
                <a:cubicBezTo>
                  <a:pt x="249805" y="759755"/>
                  <a:pt x="236772" y="696006"/>
                  <a:pt x="0" y="731520"/>
                </a:cubicBezTo>
                <a:cubicBezTo>
                  <a:pt x="-8873" y="555076"/>
                  <a:pt x="14242" y="443306"/>
                  <a:pt x="0" y="358445"/>
                </a:cubicBezTo>
                <a:cubicBezTo>
                  <a:pt x="-14242" y="273585"/>
                  <a:pt x="29738" y="86236"/>
                  <a:pt x="0" y="0"/>
                </a:cubicBezTo>
                <a:close/>
              </a:path>
            </a:pathLst>
          </a:custGeom>
          <a:solidFill>
            <a:sysClr val="window" lastClr="FFFFFF">
              <a:lumMod val="95000"/>
            </a:sysClr>
          </a:solidFill>
          <a:ln w="28575" cap="flat" cmpd="sng" algn="ctr">
            <a:solidFill>
              <a:sysClr val="windowText" lastClr="000000"/>
            </a:solidFill>
            <a:prstDash val="solid"/>
            <a:miter lim="800000"/>
            <a:extLst>
              <a:ext uri="{C807C97D-BFC1-408E-A445-0C87EB9F89A2}">
                <ask:lineSketchStyleProps xmlns:ask="http://schemas.microsoft.com/office/drawing/2018/sketchyshapes" xmlns="" sd="1937065569">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anose="020F0502020204030204"/>
                <a:ea typeface="+mn-ea"/>
                <a:cs typeface="+mn-cs"/>
              </a:rPr>
              <a:t>Total # of Parking Lamps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effectLst/>
                <a:uLnTx/>
                <a:uFillTx/>
                <a:latin typeface="Calibri" panose="020F0502020204030204"/>
                <a:ea typeface="+mn-ea"/>
                <a:cs typeface="+mn-cs"/>
              </a:rPr>
              <a:t>83,519,000</a:t>
            </a:r>
            <a:r>
              <a:rPr kumimoji="0" lang="en-US" sz="1000" b="0" i="0" u="none" strike="noStrike" kern="0" cap="none" spc="0" normalizeH="0" baseline="0" noProof="0">
                <a:ln>
                  <a:noFill/>
                </a:ln>
                <a:solidFill>
                  <a:prstClr val="black"/>
                </a:solidFill>
                <a:effectLst/>
                <a:uLnTx/>
                <a:uFillTx/>
                <a:latin typeface="Calibri" panose="020F0502020204030204"/>
                <a:ea typeface="+mn-ea"/>
                <a:cs typeface="+mn-cs"/>
              </a:rPr>
              <a:t> systems</a:t>
            </a:r>
          </a:p>
        </p:txBody>
      </p:sp>
      <p:sp>
        <p:nvSpPr>
          <p:cNvPr id="5" name="Rectangle 4">
            <a:extLst>
              <a:ext uri="{FF2B5EF4-FFF2-40B4-BE49-F238E27FC236}">
                <a16:creationId xmlns:a16="http://schemas.microsoft.com/office/drawing/2014/main" id="{06504A98-6B96-4C38-B161-C32836763291}"/>
              </a:ext>
            </a:extLst>
          </p:cNvPr>
          <p:cNvSpPr/>
          <p:nvPr/>
        </p:nvSpPr>
        <p:spPr>
          <a:xfrm>
            <a:off x="1839733" y="1494839"/>
            <a:ext cx="2194560" cy="731520"/>
          </a:xfrm>
          <a:custGeom>
            <a:avLst/>
            <a:gdLst>
              <a:gd name="connsiteX0" fmla="*/ 0 w 2194560"/>
              <a:gd name="connsiteY0" fmla="*/ 0 h 731520"/>
              <a:gd name="connsiteX1" fmla="*/ 526694 w 2194560"/>
              <a:gd name="connsiteY1" fmla="*/ 0 h 731520"/>
              <a:gd name="connsiteX2" fmla="*/ 1119226 w 2194560"/>
              <a:gd name="connsiteY2" fmla="*/ 0 h 731520"/>
              <a:gd name="connsiteX3" fmla="*/ 1602029 w 2194560"/>
              <a:gd name="connsiteY3" fmla="*/ 0 h 731520"/>
              <a:gd name="connsiteX4" fmla="*/ 2194560 w 2194560"/>
              <a:gd name="connsiteY4" fmla="*/ 0 h 731520"/>
              <a:gd name="connsiteX5" fmla="*/ 2194560 w 2194560"/>
              <a:gd name="connsiteY5" fmla="*/ 351130 h 731520"/>
              <a:gd name="connsiteX6" fmla="*/ 2194560 w 2194560"/>
              <a:gd name="connsiteY6" fmla="*/ 731520 h 731520"/>
              <a:gd name="connsiteX7" fmla="*/ 1711757 w 2194560"/>
              <a:gd name="connsiteY7" fmla="*/ 731520 h 731520"/>
              <a:gd name="connsiteX8" fmla="*/ 1119226 w 2194560"/>
              <a:gd name="connsiteY8" fmla="*/ 731520 h 731520"/>
              <a:gd name="connsiteX9" fmla="*/ 592531 w 2194560"/>
              <a:gd name="connsiteY9" fmla="*/ 731520 h 731520"/>
              <a:gd name="connsiteX10" fmla="*/ 0 w 2194560"/>
              <a:gd name="connsiteY10" fmla="*/ 731520 h 731520"/>
              <a:gd name="connsiteX11" fmla="*/ 0 w 2194560"/>
              <a:gd name="connsiteY11" fmla="*/ 380390 h 731520"/>
              <a:gd name="connsiteX12" fmla="*/ 0 w 2194560"/>
              <a:gd name="connsiteY12" fmla="*/ 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4560" h="731520" fill="none" extrusionOk="0">
                <a:moveTo>
                  <a:pt x="0" y="0"/>
                </a:moveTo>
                <a:cubicBezTo>
                  <a:pt x="159465" y="-61396"/>
                  <a:pt x="381448" y="59863"/>
                  <a:pt x="526694" y="0"/>
                </a:cubicBezTo>
                <a:cubicBezTo>
                  <a:pt x="671940" y="-59863"/>
                  <a:pt x="898278" y="9412"/>
                  <a:pt x="1119226" y="0"/>
                </a:cubicBezTo>
                <a:cubicBezTo>
                  <a:pt x="1340174" y="-9412"/>
                  <a:pt x="1457749" y="50657"/>
                  <a:pt x="1602029" y="0"/>
                </a:cubicBezTo>
                <a:cubicBezTo>
                  <a:pt x="1746309" y="-50657"/>
                  <a:pt x="1992641" y="56452"/>
                  <a:pt x="2194560" y="0"/>
                </a:cubicBezTo>
                <a:cubicBezTo>
                  <a:pt x="2218752" y="144117"/>
                  <a:pt x="2165421" y="200909"/>
                  <a:pt x="2194560" y="351130"/>
                </a:cubicBezTo>
                <a:cubicBezTo>
                  <a:pt x="2223699" y="501351"/>
                  <a:pt x="2180284" y="636609"/>
                  <a:pt x="2194560" y="731520"/>
                </a:cubicBezTo>
                <a:cubicBezTo>
                  <a:pt x="2029393" y="759436"/>
                  <a:pt x="1810689" y="695579"/>
                  <a:pt x="1711757" y="731520"/>
                </a:cubicBezTo>
                <a:cubicBezTo>
                  <a:pt x="1612825" y="767461"/>
                  <a:pt x="1245935" y="721037"/>
                  <a:pt x="1119226" y="731520"/>
                </a:cubicBezTo>
                <a:cubicBezTo>
                  <a:pt x="992517" y="742003"/>
                  <a:pt x="846728" y="693597"/>
                  <a:pt x="592531" y="731520"/>
                </a:cubicBezTo>
                <a:cubicBezTo>
                  <a:pt x="338334" y="769443"/>
                  <a:pt x="239545" y="684695"/>
                  <a:pt x="0" y="731520"/>
                </a:cubicBezTo>
                <a:cubicBezTo>
                  <a:pt x="-31999" y="631070"/>
                  <a:pt x="23037" y="452054"/>
                  <a:pt x="0" y="380390"/>
                </a:cubicBezTo>
                <a:cubicBezTo>
                  <a:pt x="-23037" y="308726"/>
                  <a:pt x="32343" y="134907"/>
                  <a:pt x="0" y="0"/>
                </a:cubicBezTo>
                <a:close/>
              </a:path>
              <a:path w="2194560" h="731520" stroke="0" extrusionOk="0">
                <a:moveTo>
                  <a:pt x="0" y="0"/>
                </a:moveTo>
                <a:cubicBezTo>
                  <a:pt x="192567" y="-6250"/>
                  <a:pt x="253030" y="30007"/>
                  <a:pt x="482803" y="0"/>
                </a:cubicBezTo>
                <a:cubicBezTo>
                  <a:pt x="712576" y="-30007"/>
                  <a:pt x="860413" y="27103"/>
                  <a:pt x="1075334" y="0"/>
                </a:cubicBezTo>
                <a:cubicBezTo>
                  <a:pt x="1290255" y="-27103"/>
                  <a:pt x="1387365" y="38874"/>
                  <a:pt x="1623974" y="0"/>
                </a:cubicBezTo>
                <a:cubicBezTo>
                  <a:pt x="1860583" y="-38874"/>
                  <a:pt x="1955966" y="56122"/>
                  <a:pt x="2194560" y="0"/>
                </a:cubicBezTo>
                <a:cubicBezTo>
                  <a:pt x="2226883" y="99449"/>
                  <a:pt x="2160000" y="183330"/>
                  <a:pt x="2194560" y="351130"/>
                </a:cubicBezTo>
                <a:cubicBezTo>
                  <a:pt x="2229120" y="518930"/>
                  <a:pt x="2150724" y="575979"/>
                  <a:pt x="2194560" y="731520"/>
                </a:cubicBezTo>
                <a:cubicBezTo>
                  <a:pt x="2063779" y="736886"/>
                  <a:pt x="1780367" y="720504"/>
                  <a:pt x="1602029" y="731520"/>
                </a:cubicBezTo>
                <a:cubicBezTo>
                  <a:pt x="1423691" y="742536"/>
                  <a:pt x="1266723" y="690603"/>
                  <a:pt x="1119226" y="731520"/>
                </a:cubicBezTo>
                <a:cubicBezTo>
                  <a:pt x="971729" y="772437"/>
                  <a:pt x="803583" y="703285"/>
                  <a:pt x="526694" y="731520"/>
                </a:cubicBezTo>
                <a:cubicBezTo>
                  <a:pt x="249805" y="759755"/>
                  <a:pt x="236772" y="696006"/>
                  <a:pt x="0" y="731520"/>
                </a:cubicBezTo>
                <a:cubicBezTo>
                  <a:pt x="-8873" y="555076"/>
                  <a:pt x="14242" y="443306"/>
                  <a:pt x="0" y="358445"/>
                </a:cubicBezTo>
                <a:cubicBezTo>
                  <a:pt x="-14242" y="273585"/>
                  <a:pt x="29738" y="86236"/>
                  <a:pt x="0" y="0"/>
                </a:cubicBezTo>
                <a:close/>
              </a:path>
            </a:pathLst>
          </a:custGeom>
          <a:solidFill>
            <a:sysClr val="window" lastClr="FFFFFF">
              <a:lumMod val="95000"/>
            </a:sysClr>
          </a:solidFill>
          <a:ln w="28575" cap="flat" cmpd="sng" algn="ctr">
            <a:solidFill>
              <a:sysClr val="windowText" lastClr="000000"/>
            </a:solidFill>
            <a:prstDash val="solid"/>
            <a:miter lim="800000"/>
            <a:extLst>
              <a:ext uri="{C807C97D-BFC1-408E-A445-0C87EB9F89A2}">
                <ask:lineSketchStyleProps xmlns:ask="http://schemas.microsoft.com/office/drawing/2018/sketchyshapes" xmlns="" sd="1937065569">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anose="020F0502020204030204"/>
                <a:ea typeface="+mn-ea"/>
                <a:cs typeface="+mn-cs"/>
              </a:rPr>
              <a:t>Avg Parking Light System Power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70AD47"/>
                </a:solidFill>
                <a:effectLst/>
                <a:uLnTx/>
                <a:uFillTx/>
                <a:latin typeface="Calibri" panose="020F0502020204030204"/>
                <a:ea typeface="+mn-ea"/>
                <a:cs typeface="+mn-cs"/>
              </a:rPr>
              <a:t>216</a:t>
            </a:r>
            <a:r>
              <a:rPr kumimoji="0" lang="en-US" sz="1000" b="0" i="0" u="none" strike="noStrike" kern="0" cap="none" spc="0" normalizeH="0" baseline="0" noProof="0">
                <a:ln>
                  <a:noFill/>
                </a:ln>
                <a:solidFill>
                  <a:prstClr val="black"/>
                </a:solidFill>
                <a:effectLst/>
                <a:uLnTx/>
                <a:uFillTx/>
                <a:latin typeface="Calibri" panose="020F0502020204030204"/>
                <a:ea typeface="+mn-ea"/>
                <a:cs typeface="+mn-cs"/>
              </a:rPr>
              <a:t> W/system</a:t>
            </a:r>
          </a:p>
        </p:txBody>
      </p:sp>
      <p:sp>
        <p:nvSpPr>
          <p:cNvPr id="6" name="Rectangle 5">
            <a:extLst>
              <a:ext uri="{FF2B5EF4-FFF2-40B4-BE49-F238E27FC236}">
                <a16:creationId xmlns:a16="http://schemas.microsoft.com/office/drawing/2014/main" id="{C69BB031-3802-49EB-9957-FBD9BA8A270D}"/>
              </a:ext>
            </a:extLst>
          </p:cNvPr>
          <p:cNvSpPr/>
          <p:nvPr/>
        </p:nvSpPr>
        <p:spPr>
          <a:xfrm>
            <a:off x="5109708" y="1494839"/>
            <a:ext cx="2194560" cy="731520"/>
          </a:xfrm>
          <a:custGeom>
            <a:avLst/>
            <a:gdLst>
              <a:gd name="connsiteX0" fmla="*/ 0 w 2194560"/>
              <a:gd name="connsiteY0" fmla="*/ 0 h 731520"/>
              <a:gd name="connsiteX1" fmla="*/ 526694 w 2194560"/>
              <a:gd name="connsiteY1" fmla="*/ 0 h 731520"/>
              <a:gd name="connsiteX2" fmla="*/ 1119226 w 2194560"/>
              <a:gd name="connsiteY2" fmla="*/ 0 h 731520"/>
              <a:gd name="connsiteX3" fmla="*/ 1602029 w 2194560"/>
              <a:gd name="connsiteY3" fmla="*/ 0 h 731520"/>
              <a:gd name="connsiteX4" fmla="*/ 2194560 w 2194560"/>
              <a:gd name="connsiteY4" fmla="*/ 0 h 731520"/>
              <a:gd name="connsiteX5" fmla="*/ 2194560 w 2194560"/>
              <a:gd name="connsiteY5" fmla="*/ 351130 h 731520"/>
              <a:gd name="connsiteX6" fmla="*/ 2194560 w 2194560"/>
              <a:gd name="connsiteY6" fmla="*/ 731520 h 731520"/>
              <a:gd name="connsiteX7" fmla="*/ 1711757 w 2194560"/>
              <a:gd name="connsiteY7" fmla="*/ 731520 h 731520"/>
              <a:gd name="connsiteX8" fmla="*/ 1119226 w 2194560"/>
              <a:gd name="connsiteY8" fmla="*/ 731520 h 731520"/>
              <a:gd name="connsiteX9" fmla="*/ 592531 w 2194560"/>
              <a:gd name="connsiteY9" fmla="*/ 731520 h 731520"/>
              <a:gd name="connsiteX10" fmla="*/ 0 w 2194560"/>
              <a:gd name="connsiteY10" fmla="*/ 731520 h 731520"/>
              <a:gd name="connsiteX11" fmla="*/ 0 w 2194560"/>
              <a:gd name="connsiteY11" fmla="*/ 380390 h 731520"/>
              <a:gd name="connsiteX12" fmla="*/ 0 w 2194560"/>
              <a:gd name="connsiteY12" fmla="*/ 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4560" h="731520" fill="none" extrusionOk="0">
                <a:moveTo>
                  <a:pt x="0" y="0"/>
                </a:moveTo>
                <a:cubicBezTo>
                  <a:pt x="159465" y="-61396"/>
                  <a:pt x="381448" y="59863"/>
                  <a:pt x="526694" y="0"/>
                </a:cubicBezTo>
                <a:cubicBezTo>
                  <a:pt x="671940" y="-59863"/>
                  <a:pt x="898278" y="9412"/>
                  <a:pt x="1119226" y="0"/>
                </a:cubicBezTo>
                <a:cubicBezTo>
                  <a:pt x="1340174" y="-9412"/>
                  <a:pt x="1457749" y="50657"/>
                  <a:pt x="1602029" y="0"/>
                </a:cubicBezTo>
                <a:cubicBezTo>
                  <a:pt x="1746309" y="-50657"/>
                  <a:pt x="1992641" y="56452"/>
                  <a:pt x="2194560" y="0"/>
                </a:cubicBezTo>
                <a:cubicBezTo>
                  <a:pt x="2218752" y="144117"/>
                  <a:pt x="2165421" y="200909"/>
                  <a:pt x="2194560" y="351130"/>
                </a:cubicBezTo>
                <a:cubicBezTo>
                  <a:pt x="2223699" y="501351"/>
                  <a:pt x="2180284" y="636609"/>
                  <a:pt x="2194560" y="731520"/>
                </a:cubicBezTo>
                <a:cubicBezTo>
                  <a:pt x="2029393" y="759436"/>
                  <a:pt x="1810689" y="695579"/>
                  <a:pt x="1711757" y="731520"/>
                </a:cubicBezTo>
                <a:cubicBezTo>
                  <a:pt x="1612825" y="767461"/>
                  <a:pt x="1245935" y="721037"/>
                  <a:pt x="1119226" y="731520"/>
                </a:cubicBezTo>
                <a:cubicBezTo>
                  <a:pt x="992517" y="742003"/>
                  <a:pt x="846728" y="693597"/>
                  <a:pt x="592531" y="731520"/>
                </a:cubicBezTo>
                <a:cubicBezTo>
                  <a:pt x="338334" y="769443"/>
                  <a:pt x="239545" y="684695"/>
                  <a:pt x="0" y="731520"/>
                </a:cubicBezTo>
                <a:cubicBezTo>
                  <a:pt x="-31999" y="631070"/>
                  <a:pt x="23037" y="452054"/>
                  <a:pt x="0" y="380390"/>
                </a:cubicBezTo>
                <a:cubicBezTo>
                  <a:pt x="-23037" y="308726"/>
                  <a:pt x="32343" y="134907"/>
                  <a:pt x="0" y="0"/>
                </a:cubicBezTo>
                <a:close/>
              </a:path>
              <a:path w="2194560" h="731520" stroke="0" extrusionOk="0">
                <a:moveTo>
                  <a:pt x="0" y="0"/>
                </a:moveTo>
                <a:cubicBezTo>
                  <a:pt x="192567" y="-6250"/>
                  <a:pt x="253030" y="30007"/>
                  <a:pt x="482803" y="0"/>
                </a:cubicBezTo>
                <a:cubicBezTo>
                  <a:pt x="712576" y="-30007"/>
                  <a:pt x="860413" y="27103"/>
                  <a:pt x="1075334" y="0"/>
                </a:cubicBezTo>
                <a:cubicBezTo>
                  <a:pt x="1290255" y="-27103"/>
                  <a:pt x="1387365" y="38874"/>
                  <a:pt x="1623974" y="0"/>
                </a:cubicBezTo>
                <a:cubicBezTo>
                  <a:pt x="1860583" y="-38874"/>
                  <a:pt x="1955966" y="56122"/>
                  <a:pt x="2194560" y="0"/>
                </a:cubicBezTo>
                <a:cubicBezTo>
                  <a:pt x="2226883" y="99449"/>
                  <a:pt x="2160000" y="183330"/>
                  <a:pt x="2194560" y="351130"/>
                </a:cubicBezTo>
                <a:cubicBezTo>
                  <a:pt x="2229120" y="518930"/>
                  <a:pt x="2150724" y="575979"/>
                  <a:pt x="2194560" y="731520"/>
                </a:cubicBezTo>
                <a:cubicBezTo>
                  <a:pt x="2063779" y="736886"/>
                  <a:pt x="1780367" y="720504"/>
                  <a:pt x="1602029" y="731520"/>
                </a:cubicBezTo>
                <a:cubicBezTo>
                  <a:pt x="1423691" y="742536"/>
                  <a:pt x="1266723" y="690603"/>
                  <a:pt x="1119226" y="731520"/>
                </a:cubicBezTo>
                <a:cubicBezTo>
                  <a:pt x="971729" y="772437"/>
                  <a:pt x="803583" y="703285"/>
                  <a:pt x="526694" y="731520"/>
                </a:cubicBezTo>
                <a:cubicBezTo>
                  <a:pt x="249805" y="759755"/>
                  <a:pt x="236772" y="696006"/>
                  <a:pt x="0" y="731520"/>
                </a:cubicBezTo>
                <a:cubicBezTo>
                  <a:pt x="-8873" y="555076"/>
                  <a:pt x="14242" y="443306"/>
                  <a:pt x="0" y="358445"/>
                </a:cubicBezTo>
                <a:cubicBezTo>
                  <a:pt x="-14242" y="273585"/>
                  <a:pt x="29738" y="86236"/>
                  <a:pt x="0" y="0"/>
                </a:cubicBezTo>
                <a:close/>
              </a:path>
            </a:pathLst>
          </a:custGeom>
          <a:solidFill>
            <a:sysClr val="window" lastClr="FFFFFF">
              <a:lumMod val="95000"/>
            </a:sysClr>
          </a:solidFill>
          <a:ln w="28575" cap="flat" cmpd="sng" algn="ctr">
            <a:solidFill>
              <a:sysClr val="windowText" lastClr="000000"/>
            </a:solidFill>
            <a:prstDash val="solid"/>
            <a:miter lim="800000"/>
            <a:extLst>
              <a:ext uri="{C807C97D-BFC1-408E-A445-0C87EB9F89A2}">
                <ask:lineSketchStyleProps xmlns:ask="http://schemas.microsoft.com/office/drawing/2018/sketchyshapes" xmlns="" sd="1937065569">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anose="020F0502020204030204"/>
                <a:ea typeface="+mn-ea"/>
                <a:cs typeface="+mn-cs"/>
              </a:rPr>
              <a:t>Avg Parking Lit Hours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effectLst/>
                <a:uLnTx/>
                <a:uFillTx/>
                <a:latin typeface="Calibri" panose="020F0502020204030204"/>
                <a:ea typeface="+mn-ea"/>
                <a:cs typeface="+mn-cs"/>
              </a:rPr>
              <a:t>16</a:t>
            </a:r>
            <a:r>
              <a:rPr kumimoji="0" lang="en-US" sz="1000" b="0" i="0" u="none" strike="noStrike" kern="0" cap="none" spc="0" normalizeH="0" baseline="0" noProof="0">
                <a:ln>
                  <a:noFill/>
                </a:ln>
                <a:effectLst/>
                <a:uLnTx/>
                <a:uFillTx/>
                <a:latin typeface="Calibri" panose="020F0502020204030204"/>
                <a:ea typeface="+mn-ea"/>
                <a:cs typeface="+mn-cs"/>
              </a:rPr>
              <a:t> hrs/day</a:t>
            </a:r>
          </a:p>
        </p:txBody>
      </p:sp>
      <p:sp>
        <p:nvSpPr>
          <p:cNvPr id="7" name="Rectangle 6">
            <a:extLst>
              <a:ext uri="{FF2B5EF4-FFF2-40B4-BE49-F238E27FC236}">
                <a16:creationId xmlns:a16="http://schemas.microsoft.com/office/drawing/2014/main" id="{A116A01D-C9FC-471A-9716-EC44DF9A5568}"/>
              </a:ext>
            </a:extLst>
          </p:cNvPr>
          <p:cNvSpPr/>
          <p:nvPr/>
        </p:nvSpPr>
        <p:spPr>
          <a:xfrm>
            <a:off x="6744695" y="2402891"/>
            <a:ext cx="2194560" cy="731520"/>
          </a:xfrm>
          <a:custGeom>
            <a:avLst/>
            <a:gdLst>
              <a:gd name="connsiteX0" fmla="*/ 0 w 2194560"/>
              <a:gd name="connsiteY0" fmla="*/ 0 h 731520"/>
              <a:gd name="connsiteX1" fmla="*/ 526694 w 2194560"/>
              <a:gd name="connsiteY1" fmla="*/ 0 h 731520"/>
              <a:gd name="connsiteX2" fmla="*/ 1119226 w 2194560"/>
              <a:gd name="connsiteY2" fmla="*/ 0 h 731520"/>
              <a:gd name="connsiteX3" fmla="*/ 1602029 w 2194560"/>
              <a:gd name="connsiteY3" fmla="*/ 0 h 731520"/>
              <a:gd name="connsiteX4" fmla="*/ 2194560 w 2194560"/>
              <a:gd name="connsiteY4" fmla="*/ 0 h 731520"/>
              <a:gd name="connsiteX5" fmla="*/ 2194560 w 2194560"/>
              <a:gd name="connsiteY5" fmla="*/ 351130 h 731520"/>
              <a:gd name="connsiteX6" fmla="*/ 2194560 w 2194560"/>
              <a:gd name="connsiteY6" fmla="*/ 731520 h 731520"/>
              <a:gd name="connsiteX7" fmla="*/ 1711757 w 2194560"/>
              <a:gd name="connsiteY7" fmla="*/ 731520 h 731520"/>
              <a:gd name="connsiteX8" fmla="*/ 1119226 w 2194560"/>
              <a:gd name="connsiteY8" fmla="*/ 731520 h 731520"/>
              <a:gd name="connsiteX9" fmla="*/ 592531 w 2194560"/>
              <a:gd name="connsiteY9" fmla="*/ 731520 h 731520"/>
              <a:gd name="connsiteX10" fmla="*/ 0 w 2194560"/>
              <a:gd name="connsiteY10" fmla="*/ 731520 h 731520"/>
              <a:gd name="connsiteX11" fmla="*/ 0 w 2194560"/>
              <a:gd name="connsiteY11" fmla="*/ 380390 h 731520"/>
              <a:gd name="connsiteX12" fmla="*/ 0 w 2194560"/>
              <a:gd name="connsiteY12" fmla="*/ 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4560" h="731520" fill="none" extrusionOk="0">
                <a:moveTo>
                  <a:pt x="0" y="0"/>
                </a:moveTo>
                <a:cubicBezTo>
                  <a:pt x="159465" y="-61396"/>
                  <a:pt x="381448" y="59863"/>
                  <a:pt x="526694" y="0"/>
                </a:cubicBezTo>
                <a:cubicBezTo>
                  <a:pt x="671940" y="-59863"/>
                  <a:pt x="898278" y="9412"/>
                  <a:pt x="1119226" y="0"/>
                </a:cubicBezTo>
                <a:cubicBezTo>
                  <a:pt x="1340174" y="-9412"/>
                  <a:pt x="1457749" y="50657"/>
                  <a:pt x="1602029" y="0"/>
                </a:cubicBezTo>
                <a:cubicBezTo>
                  <a:pt x="1746309" y="-50657"/>
                  <a:pt x="1992641" y="56452"/>
                  <a:pt x="2194560" y="0"/>
                </a:cubicBezTo>
                <a:cubicBezTo>
                  <a:pt x="2218752" y="144117"/>
                  <a:pt x="2165421" y="200909"/>
                  <a:pt x="2194560" y="351130"/>
                </a:cubicBezTo>
                <a:cubicBezTo>
                  <a:pt x="2223699" y="501351"/>
                  <a:pt x="2180284" y="636609"/>
                  <a:pt x="2194560" y="731520"/>
                </a:cubicBezTo>
                <a:cubicBezTo>
                  <a:pt x="2029393" y="759436"/>
                  <a:pt x="1810689" y="695579"/>
                  <a:pt x="1711757" y="731520"/>
                </a:cubicBezTo>
                <a:cubicBezTo>
                  <a:pt x="1612825" y="767461"/>
                  <a:pt x="1245935" y="721037"/>
                  <a:pt x="1119226" y="731520"/>
                </a:cubicBezTo>
                <a:cubicBezTo>
                  <a:pt x="992517" y="742003"/>
                  <a:pt x="846728" y="693597"/>
                  <a:pt x="592531" y="731520"/>
                </a:cubicBezTo>
                <a:cubicBezTo>
                  <a:pt x="338334" y="769443"/>
                  <a:pt x="239545" y="684695"/>
                  <a:pt x="0" y="731520"/>
                </a:cubicBezTo>
                <a:cubicBezTo>
                  <a:pt x="-31999" y="631070"/>
                  <a:pt x="23037" y="452054"/>
                  <a:pt x="0" y="380390"/>
                </a:cubicBezTo>
                <a:cubicBezTo>
                  <a:pt x="-23037" y="308726"/>
                  <a:pt x="32343" y="134907"/>
                  <a:pt x="0" y="0"/>
                </a:cubicBezTo>
                <a:close/>
              </a:path>
              <a:path w="2194560" h="731520" stroke="0" extrusionOk="0">
                <a:moveTo>
                  <a:pt x="0" y="0"/>
                </a:moveTo>
                <a:cubicBezTo>
                  <a:pt x="192567" y="-6250"/>
                  <a:pt x="253030" y="30007"/>
                  <a:pt x="482803" y="0"/>
                </a:cubicBezTo>
                <a:cubicBezTo>
                  <a:pt x="712576" y="-30007"/>
                  <a:pt x="860413" y="27103"/>
                  <a:pt x="1075334" y="0"/>
                </a:cubicBezTo>
                <a:cubicBezTo>
                  <a:pt x="1290255" y="-27103"/>
                  <a:pt x="1387365" y="38874"/>
                  <a:pt x="1623974" y="0"/>
                </a:cubicBezTo>
                <a:cubicBezTo>
                  <a:pt x="1860583" y="-38874"/>
                  <a:pt x="1955966" y="56122"/>
                  <a:pt x="2194560" y="0"/>
                </a:cubicBezTo>
                <a:cubicBezTo>
                  <a:pt x="2226883" y="99449"/>
                  <a:pt x="2160000" y="183330"/>
                  <a:pt x="2194560" y="351130"/>
                </a:cubicBezTo>
                <a:cubicBezTo>
                  <a:pt x="2229120" y="518930"/>
                  <a:pt x="2150724" y="575979"/>
                  <a:pt x="2194560" y="731520"/>
                </a:cubicBezTo>
                <a:cubicBezTo>
                  <a:pt x="2063779" y="736886"/>
                  <a:pt x="1780367" y="720504"/>
                  <a:pt x="1602029" y="731520"/>
                </a:cubicBezTo>
                <a:cubicBezTo>
                  <a:pt x="1423691" y="742536"/>
                  <a:pt x="1266723" y="690603"/>
                  <a:pt x="1119226" y="731520"/>
                </a:cubicBezTo>
                <a:cubicBezTo>
                  <a:pt x="971729" y="772437"/>
                  <a:pt x="803583" y="703285"/>
                  <a:pt x="526694" y="731520"/>
                </a:cubicBezTo>
                <a:cubicBezTo>
                  <a:pt x="249805" y="759755"/>
                  <a:pt x="236772" y="696006"/>
                  <a:pt x="0" y="731520"/>
                </a:cubicBezTo>
                <a:cubicBezTo>
                  <a:pt x="-8873" y="555076"/>
                  <a:pt x="14242" y="443306"/>
                  <a:pt x="0" y="358445"/>
                </a:cubicBezTo>
                <a:cubicBezTo>
                  <a:pt x="-14242" y="273585"/>
                  <a:pt x="29738" y="86236"/>
                  <a:pt x="0" y="0"/>
                </a:cubicBezTo>
                <a:close/>
              </a:path>
            </a:pathLst>
          </a:custGeom>
          <a:solidFill>
            <a:sysClr val="window" lastClr="FFFFFF">
              <a:lumMod val="95000"/>
            </a:sysClr>
          </a:solidFill>
          <a:ln w="28575" cap="flat" cmpd="sng" algn="ctr">
            <a:solidFill>
              <a:sysClr val="windowText" lastClr="000000"/>
            </a:solidFill>
            <a:prstDash val="solid"/>
            <a:miter lim="800000"/>
            <a:extLst>
              <a:ext uri="{C807C97D-BFC1-408E-A445-0C87EB9F89A2}">
                <ask:lineSketchStyleProps xmlns:ask="http://schemas.microsoft.com/office/drawing/2018/sketchyshapes" xmlns="" sd="1937065569">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anose="020F0502020204030204"/>
                <a:ea typeface="+mn-ea"/>
                <a:cs typeface="+mn-cs"/>
              </a:rPr>
              <a:t>Avg # of spots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C00000"/>
                </a:solidFill>
                <a:effectLst/>
                <a:uLnTx/>
                <a:uFillTx/>
                <a:latin typeface="Calibri" panose="020F0502020204030204"/>
                <a:ea typeface="+mn-ea"/>
                <a:cs typeface="+mn-cs"/>
              </a:rPr>
              <a:t>13</a:t>
            </a:r>
            <a:r>
              <a:rPr kumimoji="0" lang="en-US" sz="1000" b="0" i="0" u="none" strike="noStrike" kern="0" cap="none" spc="0" normalizeH="0" baseline="0" noProof="0">
                <a:ln>
                  <a:noFill/>
                </a:ln>
                <a:solidFill>
                  <a:prstClr val="black"/>
                </a:solidFill>
                <a:effectLst/>
                <a:uLnTx/>
                <a:uFillTx/>
                <a:latin typeface="Calibri" panose="020F0502020204030204"/>
                <a:ea typeface="+mn-ea"/>
                <a:cs typeface="+mn-cs"/>
              </a:rPr>
              <a:t> lot-spots/system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a:ea typeface="+mn-ea"/>
                <a:cs typeface="+mn-cs"/>
              </a:rPr>
              <a:t>2.5 garage-spots/system</a:t>
            </a:r>
          </a:p>
        </p:txBody>
      </p:sp>
      <p:sp>
        <p:nvSpPr>
          <p:cNvPr id="8" name="Rectangle 7">
            <a:extLst>
              <a:ext uri="{FF2B5EF4-FFF2-40B4-BE49-F238E27FC236}">
                <a16:creationId xmlns:a16="http://schemas.microsoft.com/office/drawing/2014/main" id="{F0113399-3EA2-404B-9230-D2E7D927F3F7}"/>
              </a:ext>
            </a:extLst>
          </p:cNvPr>
          <p:cNvSpPr/>
          <p:nvPr/>
        </p:nvSpPr>
        <p:spPr>
          <a:xfrm>
            <a:off x="3474720" y="2402891"/>
            <a:ext cx="2194560" cy="731520"/>
          </a:xfrm>
          <a:custGeom>
            <a:avLst/>
            <a:gdLst>
              <a:gd name="connsiteX0" fmla="*/ 0 w 2194560"/>
              <a:gd name="connsiteY0" fmla="*/ 0 h 731520"/>
              <a:gd name="connsiteX1" fmla="*/ 526694 w 2194560"/>
              <a:gd name="connsiteY1" fmla="*/ 0 h 731520"/>
              <a:gd name="connsiteX2" fmla="*/ 1119226 w 2194560"/>
              <a:gd name="connsiteY2" fmla="*/ 0 h 731520"/>
              <a:gd name="connsiteX3" fmla="*/ 1602029 w 2194560"/>
              <a:gd name="connsiteY3" fmla="*/ 0 h 731520"/>
              <a:gd name="connsiteX4" fmla="*/ 2194560 w 2194560"/>
              <a:gd name="connsiteY4" fmla="*/ 0 h 731520"/>
              <a:gd name="connsiteX5" fmla="*/ 2194560 w 2194560"/>
              <a:gd name="connsiteY5" fmla="*/ 351130 h 731520"/>
              <a:gd name="connsiteX6" fmla="*/ 2194560 w 2194560"/>
              <a:gd name="connsiteY6" fmla="*/ 731520 h 731520"/>
              <a:gd name="connsiteX7" fmla="*/ 1711757 w 2194560"/>
              <a:gd name="connsiteY7" fmla="*/ 731520 h 731520"/>
              <a:gd name="connsiteX8" fmla="*/ 1119226 w 2194560"/>
              <a:gd name="connsiteY8" fmla="*/ 731520 h 731520"/>
              <a:gd name="connsiteX9" fmla="*/ 592531 w 2194560"/>
              <a:gd name="connsiteY9" fmla="*/ 731520 h 731520"/>
              <a:gd name="connsiteX10" fmla="*/ 0 w 2194560"/>
              <a:gd name="connsiteY10" fmla="*/ 731520 h 731520"/>
              <a:gd name="connsiteX11" fmla="*/ 0 w 2194560"/>
              <a:gd name="connsiteY11" fmla="*/ 380390 h 731520"/>
              <a:gd name="connsiteX12" fmla="*/ 0 w 2194560"/>
              <a:gd name="connsiteY12" fmla="*/ 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4560" h="731520" fill="none" extrusionOk="0">
                <a:moveTo>
                  <a:pt x="0" y="0"/>
                </a:moveTo>
                <a:cubicBezTo>
                  <a:pt x="159465" y="-61396"/>
                  <a:pt x="381448" y="59863"/>
                  <a:pt x="526694" y="0"/>
                </a:cubicBezTo>
                <a:cubicBezTo>
                  <a:pt x="671940" y="-59863"/>
                  <a:pt x="898278" y="9412"/>
                  <a:pt x="1119226" y="0"/>
                </a:cubicBezTo>
                <a:cubicBezTo>
                  <a:pt x="1340174" y="-9412"/>
                  <a:pt x="1457749" y="50657"/>
                  <a:pt x="1602029" y="0"/>
                </a:cubicBezTo>
                <a:cubicBezTo>
                  <a:pt x="1746309" y="-50657"/>
                  <a:pt x="1992641" y="56452"/>
                  <a:pt x="2194560" y="0"/>
                </a:cubicBezTo>
                <a:cubicBezTo>
                  <a:pt x="2218752" y="144117"/>
                  <a:pt x="2165421" y="200909"/>
                  <a:pt x="2194560" y="351130"/>
                </a:cubicBezTo>
                <a:cubicBezTo>
                  <a:pt x="2223699" y="501351"/>
                  <a:pt x="2180284" y="636609"/>
                  <a:pt x="2194560" y="731520"/>
                </a:cubicBezTo>
                <a:cubicBezTo>
                  <a:pt x="2029393" y="759436"/>
                  <a:pt x="1810689" y="695579"/>
                  <a:pt x="1711757" y="731520"/>
                </a:cubicBezTo>
                <a:cubicBezTo>
                  <a:pt x="1612825" y="767461"/>
                  <a:pt x="1245935" y="721037"/>
                  <a:pt x="1119226" y="731520"/>
                </a:cubicBezTo>
                <a:cubicBezTo>
                  <a:pt x="992517" y="742003"/>
                  <a:pt x="846728" y="693597"/>
                  <a:pt x="592531" y="731520"/>
                </a:cubicBezTo>
                <a:cubicBezTo>
                  <a:pt x="338334" y="769443"/>
                  <a:pt x="239545" y="684695"/>
                  <a:pt x="0" y="731520"/>
                </a:cubicBezTo>
                <a:cubicBezTo>
                  <a:pt x="-31999" y="631070"/>
                  <a:pt x="23037" y="452054"/>
                  <a:pt x="0" y="380390"/>
                </a:cubicBezTo>
                <a:cubicBezTo>
                  <a:pt x="-23037" y="308726"/>
                  <a:pt x="32343" y="134907"/>
                  <a:pt x="0" y="0"/>
                </a:cubicBezTo>
                <a:close/>
              </a:path>
              <a:path w="2194560" h="731520" stroke="0" extrusionOk="0">
                <a:moveTo>
                  <a:pt x="0" y="0"/>
                </a:moveTo>
                <a:cubicBezTo>
                  <a:pt x="192567" y="-6250"/>
                  <a:pt x="253030" y="30007"/>
                  <a:pt x="482803" y="0"/>
                </a:cubicBezTo>
                <a:cubicBezTo>
                  <a:pt x="712576" y="-30007"/>
                  <a:pt x="860413" y="27103"/>
                  <a:pt x="1075334" y="0"/>
                </a:cubicBezTo>
                <a:cubicBezTo>
                  <a:pt x="1290255" y="-27103"/>
                  <a:pt x="1387365" y="38874"/>
                  <a:pt x="1623974" y="0"/>
                </a:cubicBezTo>
                <a:cubicBezTo>
                  <a:pt x="1860583" y="-38874"/>
                  <a:pt x="1955966" y="56122"/>
                  <a:pt x="2194560" y="0"/>
                </a:cubicBezTo>
                <a:cubicBezTo>
                  <a:pt x="2226883" y="99449"/>
                  <a:pt x="2160000" y="183330"/>
                  <a:pt x="2194560" y="351130"/>
                </a:cubicBezTo>
                <a:cubicBezTo>
                  <a:pt x="2229120" y="518930"/>
                  <a:pt x="2150724" y="575979"/>
                  <a:pt x="2194560" y="731520"/>
                </a:cubicBezTo>
                <a:cubicBezTo>
                  <a:pt x="2063779" y="736886"/>
                  <a:pt x="1780367" y="720504"/>
                  <a:pt x="1602029" y="731520"/>
                </a:cubicBezTo>
                <a:cubicBezTo>
                  <a:pt x="1423691" y="742536"/>
                  <a:pt x="1266723" y="690603"/>
                  <a:pt x="1119226" y="731520"/>
                </a:cubicBezTo>
                <a:cubicBezTo>
                  <a:pt x="971729" y="772437"/>
                  <a:pt x="803583" y="703285"/>
                  <a:pt x="526694" y="731520"/>
                </a:cubicBezTo>
                <a:cubicBezTo>
                  <a:pt x="249805" y="759755"/>
                  <a:pt x="236772" y="696006"/>
                  <a:pt x="0" y="731520"/>
                </a:cubicBezTo>
                <a:cubicBezTo>
                  <a:pt x="-8873" y="555076"/>
                  <a:pt x="14242" y="443306"/>
                  <a:pt x="0" y="358445"/>
                </a:cubicBezTo>
                <a:cubicBezTo>
                  <a:pt x="-14242" y="273585"/>
                  <a:pt x="29738" y="86236"/>
                  <a:pt x="0" y="0"/>
                </a:cubicBezTo>
                <a:close/>
              </a:path>
            </a:pathLst>
          </a:custGeom>
          <a:solidFill>
            <a:sysClr val="window" lastClr="FFFFFF">
              <a:lumMod val="95000"/>
            </a:sysClr>
          </a:solidFill>
          <a:ln w="28575" cap="flat" cmpd="sng" algn="ctr">
            <a:solidFill>
              <a:sysClr val="windowText" lastClr="000000"/>
            </a:solidFill>
            <a:prstDash val="solid"/>
            <a:miter lim="800000"/>
            <a:extLst>
              <a:ext uri="{C807C97D-BFC1-408E-A445-0C87EB9F89A2}">
                <ask:lineSketchStyleProps xmlns:ask="http://schemas.microsoft.com/office/drawing/2018/sketchyshapes" xmlns="" sd="1937065569">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anose="020F0502020204030204"/>
                <a:ea typeface="+mn-ea"/>
                <a:cs typeface="+mn-cs"/>
              </a:rPr>
              <a:t>Total lot/garage spots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effectLst/>
                <a:uLnTx/>
                <a:uFillTx/>
                <a:latin typeface="Calibri" panose="020F0502020204030204"/>
                <a:ea typeface="+mn-ea"/>
                <a:cs typeface="+mn-cs"/>
              </a:rPr>
              <a:t>610,000,000</a:t>
            </a:r>
            <a:r>
              <a:rPr kumimoji="0" lang="en-US" sz="1000" b="0" i="0" u="none" strike="noStrike" kern="0" cap="none" spc="0" normalizeH="0" baseline="0" noProof="0">
                <a:ln>
                  <a:noFill/>
                </a:ln>
                <a:effectLst/>
                <a:uLnTx/>
                <a:uFillTx/>
                <a:latin typeface="Calibri" panose="020F0502020204030204"/>
                <a:ea typeface="+mn-ea"/>
                <a:cs typeface="+mn-cs"/>
              </a:rPr>
              <a:t> lot-spots/nationwide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effectLst/>
                <a:uLnTx/>
                <a:uFillTx/>
                <a:latin typeface="Calibri" panose="020F0502020204030204"/>
                <a:ea typeface="+mn-ea"/>
                <a:cs typeface="+mn-cs"/>
              </a:rPr>
              <a:t>85,000,000</a:t>
            </a:r>
            <a:r>
              <a:rPr kumimoji="0" lang="en-US" sz="1000" b="0" i="0" u="none" strike="noStrike" kern="0" cap="none" spc="0" normalizeH="0" baseline="0" noProof="0">
                <a:ln>
                  <a:noFill/>
                </a:ln>
                <a:effectLst/>
                <a:uLnTx/>
                <a:uFillTx/>
                <a:latin typeface="Calibri" panose="020F0502020204030204"/>
                <a:ea typeface="+mn-ea"/>
                <a:cs typeface="+mn-cs"/>
              </a:rPr>
              <a:t> garage-spots</a:t>
            </a:r>
            <a:r>
              <a:rPr kumimoji="0" lang="en-US" sz="1000" b="0" i="0" u="none" strike="noStrike" kern="0" cap="none" spc="0" normalizeH="0" baseline="0" noProof="0">
                <a:ln>
                  <a:noFill/>
                </a:ln>
                <a:solidFill>
                  <a:prstClr val="black"/>
                </a:solidFill>
                <a:effectLst/>
                <a:uLnTx/>
                <a:uFillTx/>
                <a:latin typeface="Calibri" panose="020F0502020204030204"/>
                <a:ea typeface="+mn-ea"/>
                <a:cs typeface="+mn-cs"/>
              </a:rPr>
              <a:t>/nationwide</a:t>
            </a:r>
          </a:p>
        </p:txBody>
      </p:sp>
      <p:sp>
        <p:nvSpPr>
          <p:cNvPr id="9" name="Rectangle 8">
            <a:extLst>
              <a:ext uri="{FF2B5EF4-FFF2-40B4-BE49-F238E27FC236}">
                <a16:creationId xmlns:a16="http://schemas.microsoft.com/office/drawing/2014/main" id="{2B132D86-330F-4088-8101-48C701C0E394}"/>
              </a:ext>
            </a:extLst>
          </p:cNvPr>
          <p:cNvSpPr/>
          <p:nvPr/>
        </p:nvSpPr>
        <p:spPr>
          <a:xfrm>
            <a:off x="204745" y="4705090"/>
            <a:ext cx="5952916" cy="318406"/>
          </a:xfrm>
          <a:prstGeom prst="rect">
            <a:avLst/>
          </a:prstGeom>
          <a:solidFill>
            <a:sysClr val="window" lastClr="FFFFFF">
              <a:lumMod val="95000"/>
            </a:sysClr>
          </a:solidFill>
          <a:ln w="28575" cap="flat" cmpd="sng" algn="ctr">
            <a:solidFill>
              <a:sysClr val="windowText" lastClr="000000"/>
            </a:solidFill>
            <a:prstDash val="solid"/>
            <a:miter lim="800000"/>
            <a:extLst>
              <a:ext uri="{C807C97D-BFC1-408E-A445-0C87EB9F89A2}">
                <ask:lineSketchStyleProps xmlns:ask="http://schemas.microsoft.com/office/drawing/2018/sketchyshapes" xmlns="" sd="1937065569">
                  <a:custGeom>
                    <a:avLst/>
                    <a:gdLst>
                      <a:gd name="connsiteX0" fmla="*/ 0 w 2743200"/>
                      <a:gd name="connsiteY0" fmla="*/ 0 h 822960"/>
                      <a:gd name="connsiteX1" fmla="*/ 466344 w 2743200"/>
                      <a:gd name="connsiteY1" fmla="*/ 0 h 822960"/>
                      <a:gd name="connsiteX2" fmla="*/ 1069848 w 2743200"/>
                      <a:gd name="connsiteY2" fmla="*/ 0 h 822960"/>
                      <a:gd name="connsiteX3" fmla="*/ 1618488 w 2743200"/>
                      <a:gd name="connsiteY3" fmla="*/ 0 h 822960"/>
                      <a:gd name="connsiteX4" fmla="*/ 2167128 w 2743200"/>
                      <a:gd name="connsiteY4" fmla="*/ 0 h 822960"/>
                      <a:gd name="connsiteX5" fmla="*/ 2743200 w 2743200"/>
                      <a:gd name="connsiteY5" fmla="*/ 0 h 822960"/>
                      <a:gd name="connsiteX6" fmla="*/ 2743200 w 2743200"/>
                      <a:gd name="connsiteY6" fmla="*/ 427939 h 822960"/>
                      <a:gd name="connsiteX7" fmla="*/ 2743200 w 2743200"/>
                      <a:gd name="connsiteY7" fmla="*/ 822960 h 822960"/>
                      <a:gd name="connsiteX8" fmla="*/ 2194560 w 2743200"/>
                      <a:gd name="connsiteY8" fmla="*/ 822960 h 822960"/>
                      <a:gd name="connsiteX9" fmla="*/ 1591056 w 2743200"/>
                      <a:gd name="connsiteY9" fmla="*/ 822960 h 822960"/>
                      <a:gd name="connsiteX10" fmla="*/ 1097280 w 2743200"/>
                      <a:gd name="connsiteY10" fmla="*/ 822960 h 822960"/>
                      <a:gd name="connsiteX11" fmla="*/ 521208 w 2743200"/>
                      <a:gd name="connsiteY11" fmla="*/ 822960 h 822960"/>
                      <a:gd name="connsiteX12" fmla="*/ 0 w 2743200"/>
                      <a:gd name="connsiteY12" fmla="*/ 822960 h 822960"/>
                      <a:gd name="connsiteX13" fmla="*/ 0 w 2743200"/>
                      <a:gd name="connsiteY13" fmla="*/ 403250 h 822960"/>
                      <a:gd name="connsiteX14" fmla="*/ 0 w 2743200"/>
                      <a:gd name="connsiteY14"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822960" extrusionOk="0">
                        <a:moveTo>
                          <a:pt x="0" y="0"/>
                        </a:moveTo>
                        <a:cubicBezTo>
                          <a:pt x="210504" y="-28278"/>
                          <a:pt x="342193" y="14816"/>
                          <a:pt x="466344" y="0"/>
                        </a:cubicBezTo>
                        <a:cubicBezTo>
                          <a:pt x="590495" y="-14816"/>
                          <a:pt x="773363" y="1997"/>
                          <a:pt x="1069848" y="0"/>
                        </a:cubicBezTo>
                        <a:cubicBezTo>
                          <a:pt x="1366333" y="-1997"/>
                          <a:pt x="1381879" y="38874"/>
                          <a:pt x="1618488" y="0"/>
                        </a:cubicBezTo>
                        <a:cubicBezTo>
                          <a:pt x="1855097" y="-38874"/>
                          <a:pt x="1979288" y="21702"/>
                          <a:pt x="2167128" y="0"/>
                        </a:cubicBezTo>
                        <a:cubicBezTo>
                          <a:pt x="2354968" y="-21702"/>
                          <a:pt x="2528927" y="46571"/>
                          <a:pt x="2743200" y="0"/>
                        </a:cubicBezTo>
                        <a:cubicBezTo>
                          <a:pt x="2749793" y="166709"/>
                          <a:pt x="2718302" y="334691"/>
                          <a:pt x="2743200" y="427939"/>
                        </a:cubicBezTo>
                        <a:cubicBezTo>
                          <a:pt x="2768098" y="521187"/>
                          <a:pt x="2702350" y="689425"/>
                          <a:pt x="2743200" y="822960"/>
                        </a:cubicBezTo>
                        <a:cubicBezTo>
                          <a:pt x="2503774" y="880588"/>
                          <a:pt x="2407580" y="820314"/>
                          <a:pt x="2194560" y="822960"/>
                        </a:cubicBezTo>
                        <a:cubicBezTo>
                          <a:pt x="1981540" y="825606"/>
                          <a:pt x="1799482" y="821718"/>
                          <a:pt x="1591056" y="822960"/>
                        </a:cubicBezTo>
                        <a:cubicBezTo>
                          <a:pt x="1382630" y="824202"/>
                          <a:pt x="1249952" y="767740"/>
                          <a:pt x="1097280" y="822960"/>
                        </a:cubicBezTo>
                        <a:cubicBezTo>
                          <a:pt x="944608" y="878180"/>
                          <a:pt x="723702" y="789895"/>
                          <a:pt x="521208" y="822960"/>
                        </a:cubicBezTo>
                        <a:cubicBezTo>
                          <a:pt x="318714" y="856025"/>
                          <a:pt x="167954" y="781452"/>
                          <a:pt x="0" y="822960"/>
                        </a:cubicBezTo>
                        <a:cubicBezTo>
                          <a:pt x="-42486" y="706987"/>
                          <a:pt x="32298" y="501381"/>
                          <a:pt x="0" y="403250"/>
                        </a:cubicBezTo>
                        <a:cubicBezTo>
                          <a:pt x="-32298" y="305119"/>
                          <a:pt x="44705" y="161412"/>
                          <a:pt x="0" y="0"/>
                        </a:cubicBezTo>
                        <a:close/>
                      </a:path>
                    </a:pathLst>
                  </a:custGeom>
                  <ask:type>
                    <ask:lineSketchNone/>
                  </ask:type>
                </ask:lineSketchStyleProps>
              </a:ext>
            </a:extLst>
          </a:ln>
          <a:effectLst/>
        </p:spPr>
        <p:txBody>
          <a:bodyPr rtlCol="0" anchor="ctr"/>
          <a:lstStyle/>
          <a:p>
            <a:pPr lvl="0" defTabSz="914400">
              <a:defRPr/>
            </a:pPr>
            <a:r>
              <a:rPr lang="en-US" sz="800"/>
              <a:t>Thornton, B. A., Wang, W., Lane, M. D., Rosenberg, M. I., &amp; Liu, B. (2009). </a:t>
            </a:r>
            <a:r>
              <a:rPr lang="en-US" sz="800" i="1"/>
              <a:t>Technical support document: 50% energy savings design technology packages for medium office buildings</a:t>
            </a:r>
            <a:r>
              <a:rPr lang="en-US" sz="800"/>
              <a:t> (No. PNNL-19004). Pacific Northwest National Lab.(PNNL), Richland, WA (United States).</a:t>
            </a:r>
            <a:endParaRPr kumimoji="0" lang="en-US" sz="5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DEA075B7-45C2-4F8A-8140-635D9B2B943D}"/>
              </a:ext>
            </a:extLst>
          </p:cNvPr>
          <p:cNvCxnSpPr>
            <a:cxnSpLocks/>
          </p:cNvCxnSpPr>
          <p:nvPr/>
        </p:nvCxnSpPr>
        <p:spPr>
          <a:xfrm flipV="1">
            <a:off x="1939797" y="4439861"/>
            <a:ext cx="0" cy="273576"/>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00A33F3-3E9C-49C7-B792-C986EB5C8F66}"/>
                  </a:ext>
                </a:extLst>
              </p:cNvPr>
              <p:cNvSpPr/>
              <p:nvPr/>
            </p:nvSpPr>
            <p:spPr>
              <a:xfrm>
                <a:off x="1" y="3444470"/>
                <a:ext cx="9144000" cy="1699030"/>
              </a:xfrm>
              <a:custGeom>
                <a:avLst/>
                <a:gdLst>
                  <a:gd name="connsiteX0" fmla="*/ 0 w 9144000"/>
                  <a:gd name="connsiteY0" fmla="*/ 0 h 1699030"/>
                  <a:gd name="connsiteX1" fmla="*/ 297180 w 9144000"/>
                  <a:gd name="connsiteY1" fmla="*/ 0 h 1699030"/>
                  <a:gd name="connsiteX2" fmla="*/ 1051560 w 9144000"/>
                  <a:gd name="connsiteY2" fmla="*/ 0 h 1699030"/>
                  <a:gd name="connsiteX3" fmla="*/ 1623060 w 9144000"/>
                  <a:gd name="connsiteY3" fmla="*/ 0 h 1699030"/>
                  <a:gd name="connsiteX4" fmla="*/ 2194560 w 9144000"/>
                  <a:gd name="connsiteY4" fmla="*/ 0 h 1699030"/>
                  <a:gd name="connsiteX5" fmla="*/ 2583180 w 9144000"/>
                  <a:gd name="connsiteY5" fmla="*/ 0 h 1699030"/>
                  <a:gd name="connsiteX6" fmla="*/ 3337560 w 9144000"/>
                  <a:gd name="connsiteY6" fmla="*/ 0 h 1699030"/>
                  <a:gd name="connsiteX7" fmla="*/ 4000500 w 9144000"/>
                  <a:gd name="connsiteY7" fmla="*/ 0 h 1699030"/>
                  <a:gd name="connsiteX8" fmla="*/ 4663440 w 9144000"/>
                  <a:gd name="connsiteY8" fmla="*/ 0 h 1699030"/>
                  <a:gd name="connsiteX9" fmla="*/ 5052060 w 9144000"/>
                  <a:gd name="connsiteY9" fmla="*/ 0 h 1699030"/>
                  <a:gd name="connsiteX10" fmla="*/ 5806440 w 9144000"/>
                  <a:gd name="connsiteY10" fmla="*/ 0 h 1699030"/>
                  <a:gd name="connsiteX11" fmla="*/ 6195060 w 9144000"/>
                  <a:gd name="connsiteY11" fmla="*/ 0 h 1699030"/>
                  <a:gd name="connsiteX12" fmla="*/ 6949440 w 9144000"/>
                  <a:gd name="connsiteY12" fmla="*/ 0 h 1699030"/>
                  <a:gd name="connsiteX13" fmla="*/ 7338060 w 9144000"/>
                  <a:gd name="connsiteY13" fmla="*/ 0 h 1699030"/>
                  <a:gd name="connsiteX14" fmla="*/ 7909560 w 9144000"/>
                  <a:gd name="connsiteY14" fmla="*/ 0 h 1699030"/>
                  <a:gd name="connsiteX15" fmla="*/ 8389620 w 9144000"/>
                  <a:gd name="connsiteY15" fmla="*/ 0 h 1699030"/>
                  <a:gd name="connsiteX16" fmla="*/ 9144000 w 9144000"/>
                  <a:gd name="connsiteY16" fmla="*/ 0 h 1699030"/>
                  <a:gd name="connsiteX17" fmla="*/ 9144000 w 9144000"/>
                  <a:gd name="connsiteY17" fmla="*/ 583334 h 1699030"/>
                  <a:gd name="connsiteX18" fmla="*/ 9144000 w 9144000"/>
                  <a:gd name="connsiteY18" fmla="*/ 1098706 h 1699030"/>
                  <a:gd name="connsiteX19" fmla="*/ 9144000 w 9144000"/>
                  <a:gd name="connsiteY19" fmla="*/ 1699030 h 1699030"/>
                  <a:gd name="connsiteX20" fmla="*/ 8846820 w 9144000"/>
                  <a:gd name="connsiteY20" fmla="*/ 1699030 h 1699030"/>
                  <a:gd name="connsiteX21" fmla="*/ 8549640 w 9144000"/>
                  <a:gd name="connsiteY21" fmla="*/ 1699030 h 1699030"/>
                  <a:gd name="connsiteX22" fmla="*/ 8161020 w 9144000"/>
                  <a:gd name="connsiteY22" fmla="*/ 1699030 h 1699030"/>
                  <a:gd name="connsiteX23" fmla="*/ 7498080 w 9144000"/>
                  <a:gd name="connsiteY23" fmla="*/ 1699030 h 1699030"/>
                  <a:gd name="connsiteX24" fmla="*/ 7200900 w 9144000"/>
                  <a:gd name="connsiteY24" fmla="*/ 1699030 h 1699030"/>
                  <a:gd name="connsiteX25" fmla="*/ 6629400 w 9144000"/>
                  <a:gd name="connsiteY25" fmla="*/ 1699030 h 1699030"/>
                  <a:gd name="connsiteX26" fmla="*/ 5966460 w 9144000"/>
                  <a:gd name="connsiteY26" fmla="*/ 1699030 h 1699030"/>
                  <a:gd name="connsiteX27" fmla="*/ 5394960 w 9144000"/>
                  <a:gd name="connsiteY27" fmla="*/ 1699030 h 1699030"/>
                  <a:gd name="connsiteX28" fmla="*/ 5006340 w 9144000"/>
                  <a:gd name="connsiteY28" fmla="*/ 1699030 h 1699030"/>
                  <a:gd name="connsiteX29" fmla="*/ 4434840 w 9144000"/>
                  <a:gd name="connsiteY29" fmla="*/ 1699030 h 1699030"/>
                  <a:gd name="connsiteX30" fmla="*/ 4046220 w 9144000"/>
                  <a:gd name="connsiteY30" fmla="*/ 1699030 h 1699030"/>
                  <a:gd name="connsiteX31" fmla="*/ 3383280 w 9144000"/>
                  <a:gd name="connsiteY31" fmla="*/ 1699030 h 1699030"/>
                  <a:gd name="connsiteX32" fmla="*/ 2811780 w 9144000"/>
                  <a:gd name="connsiteY32" fmla="*/ 1699030 h 1699030"/>
                  <a:gd name="connsiteX33" fmla="*/ 2240280 w 9144000"/>
                  <a:gd name="connsiteY33" fmla="*/ 1699030 h 1699030"/>
                  <a:gd name="connsiteX34" fmla="*/ 1668780 w 9144000"/>
                  <a:gd name="connsiteY34" fmla="*/ 1699030 h 1699030"/>
                  <a:gd name="connsiteX35" fmla="*/ 1005840 w 9144000"/>
                  <a:gd name="connsiteY35" fmla="*/ 1699030 h 1699030"/>
                  <a:gd name="connsiteX36" fmla="*/ 0 w 9144000"/>
                  <a:gd name="connsiteY36" fmla="*/ 1699030 h 1699030"/>
                  <a:gd name="connsiteX37" fmla="*/ 0 w 9144000"/>
                  <a:gd name="connsiteY37" fmla="*/ 1098706 h 1699030"/>
                  <a:gd name="connsiteX38" fmla="*/ 0 w 9144000"/>
                  <a:gd name="connsiteY38" fmla="*/ 549353 h 1699030"/>
                  <a:gd name="connsiteX39" fmla="*/ 0 w 9144000"/>
                  <a:gd name="connsiteY39" fmla="*/ 0 h 16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44000" h="1699030" extrusionOk="0">
                    <a:moveTo>
                      <a:pt x="0" y="0"/>
                    </a:moveTo>
                    <a:cubicBezTo>
                      <a:pt x="60418" y="-14013"/>
                      <a:pt x="150428" y="31276"/>
                      <a:pt x="297180" y="0"/>
                    </a:cubicBezTo>
                    <a:cubicBezTo>
                      <a:pt x="443932" y="-31276"/>
                      <a:pt x="681348" y="38207"/>
                      <a:pt x="1051560" y="0"/>
                    </a:cubicBezTo>
                    <a:cubicBezTo>
                      <a:pt x="1421772" y="-38207"/>
                      <a:pt x="1389677" y="469"/>
                      <a:pt x="1623060" y="0"/>
                    </a:cubicBezTo>
                    <a:cubicBezTo>
                      <a:pt x="1856443" y="-469"/>
                      <a:pt x="2029725" y="16216"/>
                      <a:pt x="2194560" y="0"/>
                    </a:cubicBezTo>
                    <a:cubicBezTo>
                      <a:pt x="2359395" y="-16216"/>
                      <a:pt x="2397485" y="24077"/>
                      <a:pt x="2583180" y="0"/>
                    </a:cubicBezTo>
                    <a:cubicBezTo>
                      <a:pt x="2768875" y="-24077"/>
                      <a:pt x="3136645" y="66211"/>
                      <a:pt x="3337560" y="0"/>
                    </a:cubicBezTo>
                    <a:cubicBezTo>
                      <a:pt x="3538475" y="-66211"/>
                      <a:pt x="3829764" y="19439"/>
                      <a:pt x="4000500" y="0"/>
                    </a:cubicBezTo>
                    <a:cubicBezTo>
                      <a:pt x="4171236" y="-19439"/>
                      <a:pt x="4399817" y="12178"/>
                      <a:pt x="4663440" y="0"/>
                    </a:cubicBezTo>
                    <a:cubicBezTo>
                      <a:pt x="4927063" y="-12178"/>
                      <a:pt x="4893389" y="19273"/>
                      <a:pt x="5052060" y="0"/>
                    </a:cubicBezTo>
                    <a:cubicBezTo>
                      <a:pt x="5210731" y="-19273"/>
                      <a:pt x="5541626" y="8610"/>
                      <a:pt x="5806440" y="0"/>
                    </a:cubicBezTo>
                    <a:cubicBezTo>
                      <a:pt x="6071254" y="-8610"/>
                      <a:pt x="6017783" y="34139"/>
                      <a:pt x="6195060" y="0"/>
                    </a:cubicBezTo>
                    <a:cubicBezTo>
                      <a:pt x="6372337" y="-34139"/>
                      <a:pt x="6573482" y="81339"/>
                      <a:pt x="6949440" y="0"/>
                    </a:cubicBezTo>
                    <a:cubicBezTo>
                      <a:pt x="7325398" y="-81339"/>
                      <a:pt x="7198629" y="14177"/>
                      <a:pt x="7338060" y="0"/>
                    </a:cubicBezTo>
                    <a:cubicBezTo>
                      <a:pt x="7477491" y="-14177"/>
                      <a:pt x="7687851" y="14091"/>
                      <a:pt x="7909560" y="0"/>
                    </a:cubicBezTo>
                    <a:cubicBezTo>
                      <a:pt x="8131269" y="-14091"/>
                      <a:pt x="8193585" y="9324"/>
                      <a:pt x="8389620" y="0"/>
                    </a:cubicBezTo>
                    <a:cubicBezTo>
                      <a:pt x="8585655" y="-9324"/>
                      <a:pt x="8800731" y="41832"/>
                      <a:pt x="9144000" y="0"/>
                    </a:cubicBezTo>
                    <a:cubicBezTo>
                      <a:pt x="9175689" y="192421"/>
                      <a:pt x="9080112" y="329294"/>
                      <a:pt x="9144000" y="583334"/>
                    </a:cubicBezTo>
                    <a:cubicBezTo>
                      <a:pt x="9207888" y="837374"/>
                      <a:pt x="9126744" y="856005"/>
                      <a:pt x="9144000" y="1098706"/>
                    </a:cubicBezTo>
                    <a:cubicBezTo>
                      <a:pt x="9161256" y="1341407"/>
                      <a:pt x="9076103" y="1551592"/>
                      <a:pt x="9144000" y="1699030"/>
                    </a:cubicBezTo>
                    <a:cubicBezTo>
                      <a:pt x="9021895" y="1717347"/>
                      <a:pt x="8994411" y="1690894"/>
                      <a:pt x="8846820" y="1699030"/>
                    </a:cubicBezTo>
                    <a:cubicBezTo>
                      <a:pt x="8699229" y="1707166"/>
                      <a:pt x="8661019" y="1680652"/>
                      <a:pt x="8549640" y="1699030"/>
                    </a:cubicBezTo>
                    <a:cubicBezTo>
                      <a:pt x="8438261" y="1717408"/>
                      <a:pt x="8269455" y="1687656"/>
                      <a:pt x="8161020" y="1699030"/>
                    </a:cubicBezTo>
                    <a:cubicBezTo>
                      <a:pt x="8052585" y="1710404"/>
                      <a:pt x="7801658" y="1650582"/>
                      <a:pt x="7498080" y="1699030"/>
                    </a:cubicBezTo>
                    <a:cubicBezTo>
                      <a:pt x="7194502" y="1747478"/>
                      <a:pt x="7299509" y="1695631"/>
                      <a:pt x="7200900" y="1699030"/>
                    </a:cubicBezTo>
                    <a:cubicBezTo>
                      <a:pt x="7102291" y="1702429"/>
                      <a:pt x="6856164" y="1643217"/>
                      <a:pt x="6629400" y="1699030"/>
                    </a:cubicBezTo>
                    <a:cubicBezTo>
                      <a:pt x="6402636" y="1754843"/>
                      <a:pt x="6199902" y="1679957"/>
                      <a:pt x="5966460" y="1699030"/>
                    </a:cubicBezTo>
                    <a:cubicBezTo>
                      <a:pt x="5733018" y="1718103"/>
                      <a:pt x="5648655" y="1656542"/>
                      <a:pt x="5394960" y="1699030"/>
                    </a:cubicBezTo>
                    <a:cubicBezTo>
                      <a:pt x="5141265" y="1741518"/>
                      <a:pt x="5180941" y="1698256"/>
                      <a:pt x="5006340" y="1699030"/>
                    </a:cubicBezTo>
                    <a:cubicBezTo>
                      <a:pt x="4831739" y="1699804"/>
                      <a:pt x="4583712" y="1645158"/>
                      <a:pt x="4434840" y="1699030"/>
                    </a:cubicBezTo>
                    <a:cubicBezTo>
                      <a:pt x="4285968" y="1752902"/>
                      <a:pt x="4233042" y="1697359"/>
                      <a:pt x="4046220" y="1699030"/>
                    </a:cubicBezTo>
                    <a:cubicBezTo>
                      <a:pt x="3859398" y="1700701"/>
                      <a:pt x="3666723" y="1657677"/>
                      <a:pt x="3383280" y="1699030"/>
                    </a:cubicBezTo>
                    <a:cubicBezTo>
                      <a:pt x="3099837" y="1740383"/>
                      <a:pt x="3057715" y="1630763"/>
                      <a:pt x="2811780" y="1699030"/>
                    </a:cubicBezTo>
                    <a:cubicBezTo>
                      <a:pt x="2565845" y="1767297"/>
                      <a:pt x="2376945" y="1690226"/>
                      <a:pt x="2240280" y="1699030"/>
                    </a:cubicBezTo>
                    <a:cubicBezTo>
                      <a:pt x="2103615" y="1707834"/>
                      <a:pt x="1837150" y="1678017"/>
                      <a:pt x="1668780" y="1699030"/>
                    </a:cubicBezTo>
                    <a:cubicBezTo>
                      <a:pt x="1500410" y="1720043"/>
                      <a:pt x="1222448" y="1667137"/>
                      <a:pt x="1005840" y="1699030"/>
                    </a:cubicBezTo>
                    <a:cubicBezTo>
                      <a:pt x="789232" y="1730923"/>
                      <a:pt x="453659" y="1601319"/>
                      <a:pt x="0" y="1699030"/>
                    </a:cubicBezTo>
                    <a:cubicBezTo>
                      <a:pt x="-41677" y="1480218"/>
                      <a:pt x="19469" y="1354461"/>
                      <a:pt x="0" y="1098706"/>
                    </a:cubicBezTo>
                    <a:cubicBezTo>
                      <a:pt x="-19469" y="842951"/>
                      <a:pt x="12798" y="745238"/>
                      <a:pt x="0" y="549353"/>
                    </a:cubicBezTo>
                    <a:cubicBezTo>
                      <a:pt x="-12798" y="353468"/>
                      <a:pt x="56904" y="250890"/>
                      <a:pt x="0" y="0"/>
                    </a:cubicBezTo>
                    <a:close/>
                  </a:path>
                </a:pathLst>
              </a:custGeom>
              <a:noFill/>
              <a:ln w="28575" cap="flat" cmpd="sng" algn="ctr">
                <a:noFill/>
                <a:prstDash val="solid"/>
                <a:miter lim="800000"/>
                <a:extLst>
                  <a:ext uri="{C807C97D-BFC1-408E-A445-0C87EB9F89A2}">
                    <ask:lineSketchStyleProps xmlns:ask="http://schemas.microsoft.com/office/drawing/2018/sketchyshapes" xmlns="" sd="1937065569">
                      <a:prstGeom prst="rect">
                        <a:avLst/>
                      </a:prstGeom>
                      <ask:type>
                        <ask:lineSketchScribble/>
                      </ask:type>
                    </ask:lineSketchStyleProps>
                  </a:ext>
                </a:extLst>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a:ln>
                      <a:noFill/>
                    </a:ln>
                    <a:effectLst/>
                    <a:uLnTx/>
                    <a:uFillTx/>
                    <a:latin typeface="Calibri" panose="020F0502020204030204"/>
                    <a:ea typeface="+mn-ea"/>
                    <a:cs typeface="+mn-cs"/>
                  </a:rPr>
                  <a:t>Possible to derive,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70AD47"/>
                    </a:solidFill>
                    <a:effectLst/>
                    <a:uLnTx/>
                    <a:uFillTx/>
                    <a:latin typeface="Calibri" panose="020F0502020204030204"/>
                    <a:ea typeface="+mn-ea"/>
                    <a:cs typeface="+mn-cs"/>
                  </a:rPr>
                  <a:t>216</a:t>
                </a: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 W/system </a:t>
                </a:r>
                <a14:m>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 </a:t>
                </a:r>
                <a:r>
                  <a:rPr kumimoji="0" lang="en-US" sz="1400" b="1" i="0" u="none" strike="noStrike" kern="0" cap="none" spc="0" normalizeH="0" baseline="0" noProof="0">
                    <a:ln>
                      <a:noFill/>
                    </a:ln>
                    <a:solidFill>
                      <a:srgbClr val="C00000"/>
                    </a:solidFill>
                    <a:effectLst/>
                    <a:uLnTx/>
                    <a:uFillTx/>
                    <a:latin typeface="Calibri" panose="020F0502020204030204"/>
                    <a:ea typeface="+mn-ea"/>
                    <a:cs typeface="+mn-cs"/>
                  </a:rPr>
                  <a:t>13 </a:t>
                </a: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lot-spots/system = 16.615 W/lots-spots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16.615 W/lots-spots </a:t>
                </a:r>
                <a14:m>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 </a:t>
                </a:r>
                <a:r>
                  <a:rPr kumimoji="0" lang="en-US" sz="1400" b="1" i="0" u="sng" strike="noStrike" kern="0" cap="none" spc="0" normalizeH="0" baseline="0" noProof="0">
                    <a:ln>
                      <a:noFill/>
                    </a:ln>
                    <a:solidFill>
                      <a:prstClr val="black"/>
                    </a:solidFill>
                    <a:effectLst/>
                    <a:uLnTx/>
                    <a:uFillTx/>
                    <a:latin typeface="Calibri" panose="020F0502020204030204"/>
                    <a:ea typeface="+mn-ea"/>
                    <a:cs typeface="+mn-cs"/>
                  </a:rPr>
                  <a:t>405 </a:t>
                </a:r>
                <a:r>
                  <a:rPr kumimoji="0" lang="en-US" sz="1400" b="1" i="0" u="sng" strike="noStrike" kern="0" cap="none" spc="0" normalizeH="0" baseline="0" noProof="0" err="1">
                    <a:ln>
                      <a:noFill/>
                    </a:ln>
                    <a:solidFill>
                      <a:prstClr val="black"/>
                    </a:solidFill>
                    <a:effectLst/>
                    <a:uLnTx/>
                    <a:uFillTx/>
                    <a:latin typeface="Calibri" panose="020F0502020204030204"/>
                    <a:ea typeface="+mn-ea"/>
                    <a:cs typeface="+mn-cs"/>
                  </a:rPr>
                  <a:t>sqft</a:t>
                </a:r>
                <a:r>
                  <a:rPr kumimoji="0" lang="en-US" sz="1400" b="1" i="0" u="sng" strike="noStrike" kern="0" cap="none" spc="0" normalizeH="0" baseline="0" noProof="0">
                    <a:ln>
                      <a:noFill/>
                    </a:ln>
                    <a:solidFill>
                      <a:prstClr val="black"/>
                    </a:solidFill>
                    <a:effectLst/>
                    <a:uLnTx/>
                    <a:uFillTx/>
                    <a:latin typeface="Calibri" panose="020F0502020204030204"/>
                    <a:ea typeface="+mn-ea"/>
                    <a:cs typeface="+mn-cs"/>
                  </a:rPr>
                  <a:t>/lot-spots</a:t>
                </a: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 = </a:t>
                </a: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0.041 W/</a:t>
                </a:r>
                <a:r>
                  <a:rPr kumimoji="0" lang="en-US" sz="2000" b="1" i="0" u="none" strike="noStrike" kern="0" cap="none" spc="0" normalizeH="0" baseline="0" noProof="0" err="1">
                    <a:ln>
                      <a:noFill/>
                    </a:ln>
                    <a:solidFill>
                      <a:prstClr val="black"/>
                    </a:solidFill>
                    <a:effectLst/>
                    <a:uLnTx/>
                    <a:uFillTx/>
                    <a:latin typeface="Calibri" panose="020F0502020204030204"/>
                    <a:ea typeface="+mn-ea"/>
                    <a:cs typeface="+mn-cs"/>
                  </a:rPr>
                  <a:t>sqft</a:t>
                </a: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 (national average for parking lots only)</a:t>
                </a:r>
                <a:endParaRPr kumimoji="0" lang="en-US" sz="2400" b="1" i="0" u="none" strike="noStrike" kern="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1" name="Rectangle 10">
                <a:extLst>
                  <a:ext uri="{FF2B5EF4-FFF2-40B4-BE49-F238E27FC236}">
                    <a16:creationId xmlns:a16="http://schemas.microsoft.com/office/drawing/2014/main" id="{A00A33F3-3E9C-49C7-B792-C986EB5C8F66}"/>
                  </a:ext>
                </a:extLst>
              </p:cNvPr>
              <p:cNvSpPr>
                <a:spLocks noRot="1" noChangeAspect="1" noMove="1" noResize="1" noEditPoints="1" noAdjustHandles="1" noChangeArrowheads="1" noChangeShapeType="1" noTextEdit="1"/>
              </p:cNvSpPr>
              <p:nvPr/>
            </p:nvSpPr>
            <p:spPr>
              <a:xfrm>
                <a:off x="1" y="3444470"/>
                <a:ext cx="9144000" cy="1699030"/>
              </a:xfrm>
              <a:custGeom>
                <a:avLst/>
                <a:gdLst>
                  <a:gd name="connsiteX0" fmla="*/ 0 w 9144000"/>
                  <a:gd name="connsiteY0" fmla="*/ 0 h 1699030"/>
                  <a:gd name="connsiteX1" fmla="*/ 297180 w 9144000"/>
                  <a:gd name="connsiteY1" fmla="*/ 0 h 1699030"/>
                  <a:gd name="connsiteX2" fmla="*/ 1051560 w 9144000"/>
                  <a:gd name="connsiteY2" fmla="*/ 0 h 1699030"/>
                  <a:gd name="connsiteX3" fmla="*/ 1623060 w 9144000"/>
                  <a:gd name="connsiteY3" fmla="*/ 0 h 1699030"/>
                  <a:gd name="connsiteX4" fmla="*/ 2194560 w 9144000"/>
                  <a:gd name="connsiteY4" fmla="*/ 0 h 1699030"/>
                  <a:gd name="connsiteX5" fmla="*/ 2583180 w 9144000"/>
                  <a:gd name="connsiteY5" fmla="*/ 0 h 1699030"/>
                  <a:gd name="connsiteX6" fmla="*/ 3337560 w 9144000"/>
                  <a:gd name="connsiteY6" fmla="*/ 0 h 1699030"/>
                  <a:gd name="connsiteX7" fmla="*/ 4000500 w 9144000"/>
                  <a:gd name="connsiteY7" fmla="*/ 0 h 1699030"/>
                  <a:gd name="connsiteX8" fmla="*/ 4663440 w 9144000"/>
                  <a:gd name="connsiteY8" fmla="*/ 0 h 1699030"/>
                  <a:gd name="connsiteX9" fmla="*/ 5052060 w 9144000"/>
                  <a:gd name="connsiteY9" fmla="*/ 0 h 1699030"/>
                  <a:gd name="connsiteX10" fmla="*/ 5806440 w 9144000"/>
                  <a:gd name="connsiteY10" fmla="*/ 0 h 1699030"/>
                  <a:gd name="connsiteX11" fmla="*/ 6195060 w 9144000"/>
                  <a:gd name="connsiteY11" fmla="*/ 0 h 1699030"/>
                  <a:gd name="connsiteX12" fmla="*/ 6949440 w 9144000"/>
                  <a:gd name="connsiteY12" fmla="*/ 0 h 1699030"/>
                  <a:gd name="connsiteX13" fmla="*/ 7338060 w 9144000"/>
                  <a:gd name="connsiteY13" fmla="*/ 0 h 1699030"/>
                  <a:gd name="connsiteX14" fmla="*/ 7909560 w 9144000"/>
                  <a:gd name="connsiteY14" fmla="*/ 0 h 1699030"/>
                  <a:gd name="connsiteX15" fmla="*/ 8389620 w 9144000"/>
                  <a:gd name="connsiteY15" fmla="*/ 0 h 1699030"/>
                  <a:gd name="connsiteX16" fmla="*/ 9144000 w 9144000"/>
                  <a:gd name="connsiteY16" fmla="*/ 0 h 1699030"/>
                  <a:gd name="connsiteX17" fmla="*/ 9144000 w 9144000"/>
                  <a:gd name="connsiteY17" fmla="*/ 583334 h 1699030"/>
                  <a:gd name="connsiteX18" fmla="*/ 9144000 w 9144000"/>
                  <a:gd name="connsiteY18" fmla="*/ 1098706 h 1699030"/>
                  <a:gd name="connsiteX19" fmla="*/ 9144000 w 9144000"/>
                  <a:gd name="connsiteY19" fmla="*/ 1699030 h 1699030"/>
                  <a:gd name="connsiteX20" fmla="*/ 8846820 w 9144000"/>
                  <a:gd name="connsiteY20" fmla="*/ 1699030 h 1699030"/>
                  <a:gd name="connsiteX21" fmla="*/ 8549640 w 9144000"/>
                  <a:gd name="connsiteY21" fmla="*/ 1699030 h 1699030"/>
                  <a:gd name="connsiteX22" fmla="*/ 8161020 w 9144000"/>
                  <a:gd name="connsiteY22" fmla="*/ 1699030 h 1699030"/>
                  <a:gd name="connsiteX23" fmla="*/ 7498080 w 9144000"/>
                  <a:gd name="connsiteY23" fmla="*/ 1699030 h 1699030"/>
                  <a:gd name="connsiteX24" fmla="*/ 7200900 w 9144000"/>
                  <a:gd name="connsiteY24" fmla="*/ 1699030 h 1699030"/>
                  <a:gd name="connsiteX25" fmla="*/ 6629400 w 9144000"/>
                  <a:gd name="connsiteY25" fmla="*/ 1699030 h 1699030"/>
                  <a:gd name="connsiteX26" fmla="*/ 5966460 w 9144000"/>
                  <a:gd name="connsiteY26" fmla="*/ 1699030 h 1699030"/>
                  <a:gd name="connsiteX27" fmla="*/ 5394960 w 9144000"/>
                  <a:gd name="connsiteY27" fmla="*/ 1699030 h 1699030"/>
                  <a:gd name="connsiteX28" fmla="*/ 5006340 w 9144000"/>
                  <a:gd name="connsiteY28" fmla="*/ 1699030 h 1699030"/>
                  <a:gd name="connsiteX29" fmla="*/ 4434840 w 9144000"/>
                  <a:gd name="connsiteY29" fmla="*/ 1699030 h 1699030"/>
                  <a:gd name="connsiteX30" fmla="*/ 4046220 w 9144000"/>
                  <a:gd name="connsiteY30" fmla="*/ 1699030 h 1699030"/>
                  <a:gd name="connsiteX31" fmla="*/ 3383280 w 9144000"/>
                  <a:gd name="connsiteY31" fmla="*/ 1699030 h 1699030"/>
                  <a:gd name="connsiteX32" fmla="*/ 2811780 w 9144000"/>
                  <a:gd name="connsiteY32" fmla="*/ 1699030 h 1699030"/>
                  <a:gd name="connsiteX33" fmla="*/ 2240280 w 9144000"/>
                  <a:gd name="connsiteY33" fmla="*/ 1699030 h 1699030"/>
                  <a:gd name="connsiteX34" fmla="*/ 1668780 w 9144000"/>
                  <a:gd name="connsiteY34" fmla="*/ 1699030 h 1699030"/>
                  <a:gd name="connsiteX35" fmla="*/ 1005840 w 9144000"/>
                  <a:gd name="connsiteY35" fmla="*/ 1699030 h 1699030"/>
                  <a:gd name="connsiteX36" fmla="*/ 0 w 9144000"/>
                  <a:gd name="connsiteY36" fmla="*/ 1699030 h 1699030"/>
                  <a:gd name="connsiteX37" fmla="*/ 0 w 9144000"/>
                  <a:gd name="connsiteY37" fmla="*/ 1098706 h 1699030"/>
                  <a:gd name="connsiteX38" fmla="*/ 0 w 9144000"/>
                  <a:gd name="connsiteY38" fmla="*/ 549353 h 1699030"/>
                  <a:gd name="connsiteX39" fmla="*/ 0 w 9144000"/>
                  <a:gd name="connsiteY39" fmla="*/ 0 h 16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44000" h="1699030" extrusionOk="0">
                    <a:moveTo>
                      <a:pt x="0" y="0"/>
                    </a:moveTo>
                    <a:cubicBezTo>
                      <a:pt x="60418" y="-14013"/>
                      <a:pt x="150428" y="31276"/>
                      <a:pt x="297180" y="0"/>
                    </a:cubicBezTo>
                    <a:cubicBezTo>
                      <a:pt x="443932" y="-31276"/>
                      <a:pt x="681348" y="38207"/>
                      <a:pt x="1051560" y="0"/>
                    </a:cubicBezTo>
                    <a:cubicBezTo>
                      <a:pt x="1421772" y="-38207"/>
                      <a:pt x="1389677" y="469"/>
                      <a:pt x="1623060" y="0"/>
                    </a:cubicBezTo>
                    <a:cubicBezTo>
                      <a:pt x="1856443" y="-469"/>
                      <a:pt x="2029725" y="16216"/>
                      <a:pt x="2194560" y="0"/>
                    </a:cubicBezTo>
                    <a:cubicBezTo>
                      <a:pt x="2359395" y="-16216"/>
                      <a:pt x="2397485" y="24077"/>
                      <a:pt x="2583180" y="0"/>
                    </a:cubicBezTo>
                    <a:cubicBezTo>
                      <a:pt x="2768875" y="-24077"/>
                      <a:pt x="3136645" y="66211"/>
                      <a:pt x="3337560" y="0"/>
                    </a:cubicBezTo>
                    <a:cubicBezTo>
                      <a:pt x="3538475" y="-66211"/>
                      <a:pt x="3829764" y="19439"/>
                      <a:pt x="4000500" y="0"/>
                    </a:cubicBezTo>
                    <a:cubicBezTo>
                      <a:pt x="4171236" y="-19439"/>
                      <a:pt x="4399817" y="12178"/>
                      <a:pt x="4663440" y="0"/>
                    </a:cubicBezTo>
                    <a:cubicBezTo>
                      <a:pt x="4927063" y="-12178"/>
                      <a:pt x="4893389" y="19273"/>
                      <a:pt x="5052060" y="0"/>
                    </a:cubicBezTo>
                    <a:cubicBezTo>
                      <a:pt x="5210731" y="-19273"/>
                      <a:pt x="5541626" y="8610"/>
                      <a:pt x="5806440" y="0"/>
                    </a:cubicBezTo>
                    <a:cubicBezTo>
                      <a:pt x="6071254" y="-8610"/>
                      <a:pt x="6017783" y="34139"/>
                      <a:pt x="6195060" y="0"/>
                    </a:cubicBezTo>
                    <a:cubicBezTo>
                      <a:pt x="6372337" y="-34139"/>
                      <a:pt x="6573482" y="81339"/>
                      <a:pt x="6949440" y="0"/>
                    </a:cubicBezTo>
                    <a:cubicBezTo>
                      <a:pt x="7325398" y="-81339"/>
                      <a:pt x="7198629" y="14177"/>
                      <a:pt x="7338060" y="0"/>
                    </a:cubicBezTo>
                    <a:cubicBezTo>
                      <a:pt x="7477491" y="-14177"/>
                      <a:pt x="7687851" y="14091"/>
                      <a:pt x="7909560" y="0"/>
                    </a:cubicBezTo>
                    <a:cubicBezTo>
                      <a:pt x="8131269" y="-14091"/>
                      <a:pt x="8193585" y="9324"/>
                      <a:pt x="8389620" y="0"/>
                    </a:cubicBezTo>
                    <a:cubicBezTo>
                      <a:pt x="8585655" y="-9324"/>
                      <a:pt x="8800731" y="41832"/>
                      <a:pt x="9144000" y="0"/>
                    </a:cubicBezTo>
                    <a:cubicBezTo>
                      <a:pt x="9175689" y="192421"/>
                      <a:pt x="9080112" y="329294"/>
                      <a:pt x="9144000" y="583334"/>
                    </a:cubicBezTo>
                    <a:cubicBezTo>
                      <a:pt x="9207888" y="837374"/>
                      <a:pt x="9126744" y="856005"/>
                      <a:pt x="9144000" y="1098706"/>
                    </a:cubicBezTo>
                    <a:cubicBezTo>
                      <a:pt x="9161256" y="1341407"/>
                      <a:pt x="9076103" y="1551592"/>
                      <a:pt x="9144000" y="1699030"/>
                    </a:cubicBezTo>
                    <a:cubicBezTo>
                      <a:pt x="9021895" y="1717347"/>
                      <a:pt x="8994411" y="1690894"/>
                      <a:pt x="8846820" y="1699030"/>
                    </a:cubicBezTo>
                    <a:cubicBezTo>
                      <a:pt x="8699229" y="1707166"/>
                      <a:pt x="8661019" y="1680652"/>
                      <a:pt x="8549640" y="1699030"/>
                    </a:cubicBezTo>
                    <a:cubicBezTo>
                      <a:pt x="8438261" y="1717408"/>
                      <a:pt x="8269455" y="1687656"/>
                      <a:pt x="8161020" y="1699030"/>
                    </a:cubicBezTo>
                    <a:cubicBezTo>
                      <a:pt x="8052585" y="1710404"/>
                      <a:pt x="7801658" y="1650582"/>
                      <a:pt x="7498080" y="1699030"/>
                    </a:cubicBezTo>
                    <a:cubicBezTo>
                      <a:pt x="7194502" y="1747478"/>
                      <a:pt x="7299509" y="1695631"/>
                      <a:pt x="7200900" y="1699030"/>
                    </a:cubicBezTo>
                    <a:cubicBezTo>
                      <a:pt x="7102291" y="1702429"/>
                      <a:pt x="6856164" y="1643217"/>
                      <a:pt x="6629400" y="1699030"/>
                    </a:cubicBezTo>
                    <a:cubicBezTo>
                      <a:pt x="6402636" y="1754843"/>
                      <a:pt x="6199902" y="1679957"/>
                      <a:pt x="5966460" y="1699030"/>
                    </a:cubicBezTo>
                    <a:cubicBezTo>
                      <a:pt x="5733018" y="1718103"/>
                      <a:pt x="5648655" y="1656542"/>
                      <a:pt x="5394960" y="1699030"/>
                    </a:cubicBezTo>
                    <a:cubicBezTo>
                      <a:pt x="5141265" y="1741518"/>
                      <a:pt x="5180941" y="1698256"/>
                      <a:pt x="5006340" y="1699030"/>
                    </a:cubicBezTo>
                    <a:cubicBezTo>
                      <a:pt x="4831739" y="1699804"/>
                      <a:pt x="4583712" y="1645158"/>
                      <a:pt x="4434840" y="1699030"/>
                    </a:cubicBezTo>
                    <a:cubicBezTo>
                      <a:pt x="4285968" y="1752902"/>
                      <a:pt x="4233042" y="1697359"/>
                      <a:pt x="4046220" y="1699030"/>
                    </a:cubicBezTo>
                    <a:cubicBezTo>
                      <a:pt x="3859398" y="1700701"/>
                      <a:pt x="3666723" y="1657677"/>
                      <a:pt x="3383280" y="1699030"/>
                    </a:cubicBezTo>
                    <a:cubicBezTo>
                      <a:pt x="3099837" y="1740383"/>
                      <a:pt x="3057715" y="1630763"/>
                      <a:pt x="2811780" y="1699030"/>
                    </a:cubicBezTo>
                    <a:cubicBezTo>
                      <a:pt x="2565845" y="1767297"/>
                      <a:pt x="2376945" y="1690226"/>
                      <a:pt x="2240280" y="1699030"/>
                    </a:cubicBezTo>
                    <a:cubicBezTo>
                      <a:pt x="2103615" y="1707834"/>
                      <a:pt x="1837150" y="1678017"/>
                      <a:pt x="1668780" y="1699030"/>
                    </a:cubicBezTo>
                    <a:cubicBezTo>
                      <a:pt x="1500410" y="1720043"/>
                      <a:pt x="1222448" y="1667137"/>
                      <a:pt x="1005840" y="1699030"/>
                    </a:cubicBezTo>
                    <a:cubicBezTo>
                      <a:pt x="789232" y="1730923"/>
                      <a:pt x="453659" y="1601319"/>
                      <a:pt x="0" y="1699030"/>
                    </a:cubicBezTo>
                    <a:cubicBezTo>
                      <a:pt x="-41677" y="1480218"/>
                      <a:pt x="19469" y="1354461"/>
                      <a:pt x="0" y="1098706"/>
                    </a:cubicBezTo>
                    <a:cubicBezTo>
                      <a:pt x="-19469" y="842951"/>
                      <a:pt x="12798" y="745238"/>
                      <a:pt x="0" y="549353"/>
                    </a:cubicBezTo>
                    <a:cubicBezTo>
                      <a:pt x="-12798" y="353468"/>
                      <a:pt x="56904" y="250890"/>
                      <a:pt x="0" y="0"/>
                    </a:cubicBezTo>
                    <a:close/>
                  </a:path>
                </a:pathLst>
              </a:custGeom>
              <a:blipFill>
                <a:blip r:embed="rId3"/>
                <a:stretch>
                  <a:fillRect/>
                </a:stretch>
              </a:blipFill>
              <a:ln w="28575" cap="flat" cmpd="sng" algn="ctr">
                <a:noFill/>
                <a:prstDash val="solid"/>
                <a:miter lim="800000"/>
                <a:extLst>
                  <a:ext uri="{C807C97D-BFC1-408E-A445-0C87EB9F89A2}">
                    <ask:lineSketchStyleProps xmlns:ask="http://schemas.microsoft.com/office/drawing/2018/sketchyshapes" sd="1937065569">
                      <a:prstGeom prst="rect">
                        <a:avLst/>
                      </a:prstGeom>
                      <ask:type>
                        <ask:lineSketchScribble/>
                      </ask:type>
                    </ask:lineSketchStyleProps>
                  </a:ext>
                </a:extLst>
              </a:ln>
              <a:effectLst/>
            </p:spPr>
            <p:txBody>
              <a:bodyPr/>
              <a:lstStyle/>
              <a:p>
                <a:r>
                  <a:rPr lang="en-US">
                    <a:noFill/>
                  </a:rPr>
                  <a:t> </a:t>
                </a:r>
              </a:p>
            </p:txBody>
          </p:sp>
        </mc:Fallback>
      </mc:AlternateContent>
    </p:spTree>
    <p:extLst>
      <p:ext uri="{BB962C8B-B14F-4D97-AF65-F5344CB8AC3E}">
        <p14:creationId xmlns:p14="http://schemas.microsoft.com/office/powerpoint/2010/main" val="3811367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3FA8-6551-403D-A195-EB9C74A4976E}"/>
              </a:ext>
            </a:extLst>
          </p:cNvPr>
          <p:cNvSpPr>
            <a:spLocks noGrp="1"/>
          </p:cNvSpPr>
          <p:nvPr>
            <p:ph type="title"/>
          </p:nvPr>
        </p:nvSpPr>
        <p:spPr/>
        <p:txBody>
          <a:bodyPr/>
          <a:lstStyle/>
          <a:p>
            <a:r>
              <a:rPr lang="en-US"/>
              <a:t>Update: Exterior Lighting Power Density</a:t>
            </a:r>
          </a:p>
        </p:txBody>
      </p:sp>
      <p:sp>
        <p:nvSpPr>
          <p:cNvPr id="25" name="TextBox 24">
            <a:extLst>
              <a:ext uri="{FF2B5EF4-FFF2-40B4-BE49-F238E27FC236}">
                <a16:creationId xmlns:a16="http://schemas.microsoft.com/office/drawing/2014/main" id="{4BBE3D7E-50F1-466A-902D-56F1E9863905}"/>
              </a:ext>
            </a:extLst>
          </p:cNvPr>
          <p:cNvSpPr txBox="1"/>
          <p:nvPr/>
        </p:nvSpPr>
        <p:spPr>
          <a:xfrm>
            <a:off x="7881628" y="1069253"/>
            <a:ext cx="1195712" cy="646331"/>
          </a:xfrm>
          <a:prstGeom prst="rect">
            <a:avLst/>
          </a:prstGeom>
          <a:noFill/>
        </p:spPr>
        <p:txBody>
          <a:bodyPr wrap="none" rtlCol="0">
            <a:spAutoFit/>
          </a:bodyPr>
          <a:lstStyle/>
          <a:p>
            <a:pPr algn="ctr"/>
            <a:r>
              <a:rPr lang="en-US" sz="1200"/>
              <a:t>LMC’s weighted</a:t>
            </a:r>
          </a:p>
          <a:p>
            <a:pPr algn="ctr"/>
            <a:r>
              <a:rPr lang="en-US" sz="1200"/>
              <a:t>average</a:t>
            </a:r>
          </a:p>
          <a:p>
            <a:pPr algn="ctr"/>
            <a:r>
              <a:rPr lang="en-US" sz="1200"/>
              <a:t>= 0.041 W/ft</a:t>
            </a:r>
            <a:r>
              <a:rPr lang="en-US" sz="1200" baseline="30000"/>
              <a:t>2</a:t>
            </a:r>
          </a:p>
        </p:txBody>
      </p:sp>
      <p:graphicFrame>
        <p:nvGraphicFramePr>
          <p:cNvPr id="26" name="Table 25">
            <a:extLst>
              <a:ext uri="{FF2B5EF4-FFF2-40B4-BE49-F238E27FC236}">
                <a16:creationId xmlns:a16="http://schemas.microsoft.com/office/drawing/2014/main" id="{6BB34478-EB5C-4E64-BE66-441AD7165FE2}"/>
              </a:ext>
            </a:extLst>
          </p:cNvPr>
          <p:cNvGraphicFramePr>
            <a:graphicFrameLocks noGrp="1"/>
          </p:cNvGraphicFramePr>
          <p:nvPr>
            <p:extLst>
              <p:ext uri="{D42A27DB-BD31-4B8C-83A1-F6EECF244321}">
                <p14:modId xmlns:p14="http://schemas.microsoft.com/office/powerpoint/2010/main" val="1373129634"/>
              </p:ext>
            </p:extLst>
          </p:nvPr>
        </p:nvGraphicFramePr>
        <p:xfrm>
          <a:off x="449944" y="776515"/>
          <a:ext cx="8236857" cy="563295"/>
        </p:xfrm>
        <a:graphic>
          <a:graphicData uri="http://schemas.openxmlformats.org/drawingml/2006/table">
            <a:tbl>
              <a:tblPr/>
              <a:tblGrid>
                <a:gridCol w="8236857">
                  <a:extLst>
                    <a:ext uri="{9D8B030D-6E8A-4147-A177-3AD203B41FA5}">
                      <a16:colId xmlns:a16="http://schemas.microsoft.com/office/drawing/2014/main" val="2683679645"/>
                    </a:ext>
                  </a:extLst>
                </a:gridCol>
              </a:tblGrid>
              <a:tr h="563295">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285750" indent="-285750"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ComStock (ASHRAE Standard) generally has much higher LPD definitions compared to LMC report.</a:t>
                      </a:r>
                    </a:p>
                    <a:p>
                      <a:pPr marL="285750" indent="-285750" algn="l" fontAlgn="b">
                        <a:buFont typeface="Arial" panose="020B0604020202020204" pitchFamily="34" charset="0"/>
                        <a:buChar char="•"/>
                      </a:pPr>
                      <a:r>
                        <a:rPr lang="en-US" sz="1400" b="0" i="0" u="none" strike="noStrike" kern="1200">
                          <a:solidFill>
                            <a:srgbClr val="000000"/>
                          </a:solidFill>
                          <a:effectLst/>
                          <a:latin typeface="Calibri" panose="020F0502020204030204" pitchFamily="34" charset="0"/>
                          <a:ea typeface="+mn-ea"/>
                          <a:cs typeface="+mn-cs"/>
                        </a:rPr>
                        <a:t>LPD definitions updated for each template based on weighted average.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3702256"/>
                  </a:ext>
                </a:extLst>
              </a:tr>
            </a:tbl>
          </a:graphicData>
        </a:graphic>
      </p:graphicFrame>
      <p:sp>
        <p:nvSpPr>
          <p:cNvPr id="30" name="Rectangle 29">
            <a:extLst>
              <a:ext uri="{FF2B5EF4-FFF2-40B4-BE49-F238E27FC236}">
                <a16:creationId xmlns:a16="http://schemas.microsoft.com/office/drawing/2014/main" id="{D1EDEAF4-3FA5-43F3-A9EF-5ACD1F8465F9}"/>
              </a:ext>
            </a:extLst>
          </p:cNvPr>
          <p:cNvSpPr/>
          <p:nvPr/>
        </p:nvSpPr>
        <p:spPr>
          <a:xfrm>
            <a:off x="1338938" y="2785277"/>
            <a:ext cx="7777786" cy="1319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Table 26">
            <a:extLst>
              <a:ext uri="{FF2B5EF4-FFF2-40B4-BE49-F238E27FC236}">
                <a16:creationId xmlns:a16="http://schemas.microsoft.com/office/drawing/2014/main" id="{62123622-C670-4DA5-9CBF-33CEDF57DBB0}"/>
              </a:ext>
            </a:extLst>
          </p:cNvPr>
          <p:cNvGraphicFramePr>
            <a:graphicFrameLocks noGrp="1"/>
          </p:cNvGraphicFramePr>
          <p:nvPr>
            <p:extLst>
              <p:ext uri="{D42A27DB-BD31-4B8C-83A1-F6EECF244321}">
                <p14:modId xmlns:p14="http://schemas.microsoft.com/office/powerpoint/2010/main" val="2368211134"/>
              </p:ext>
            </p:extLst>
          </p:nvPr>
        </p:nvGraphicFramePr>
        <p:xfrm>
          <a:off x="465992" y="2047430"/>
          <a:ext cx="7825281" cy="1607435"/>
        </p:xfrm>
        <a:graphic>
          <a:graphicData uri="http://schemas.openxmlformats.org/drawingml/2006/table">
            <a:tbl>
              <a:tblPr/>
              <a:tblGrid>
                <a:gridCol w="1333041">
                  <a:extLst>
                    <a:ext uri="{9D8B030D-6E8A-4147-A177-3AD203B41FA5}">
                      <a16:colId xmlns:a16="http://schemas.microsoft.com/office/drawing/2014/main" val="420291941"/>
                    </a:ext>
                  </a:extLst>
                </a:gridCol>
                <a:gridCol w="1298448">
                  <a:extLst>
                    <a:ext uri="{9D8B030D-6E8A-4147-A177-3AD203B41FA5}">
                      <a16:colId xmlns:a16="http://schemas.microsoft.com/office/drawing/2014/main" val="3899291559"/>
                    </a:ext>
                  </a:extLst>
                </a:gridCol>
                <a:gridCol w="1298448">
                  <a:extLst>
                    <a:ext uri="{9D8B030D-6E8A-4147-A177-3AD203B41FA5}">
                      <a16:colId xmlns:a16="http://schemas.microsoft.com/office/drawing/2014/main" val="1749222789"/>
                    </a:ext>
                  </a:extLst>
                </a:gridCol>
                <a:gridCol w="1298448">
                  <a:extLst>
                    <a:ext uri="{9D8B030D-6E8A-4147-A177-3AD203B41FA5}">
                      <a16:colId xmlns:a16="http://schemas.microsoft.com/office/drawing/2014/main" val="2973525343"/>
                    </a:ext>
                  </a:extLst>
                </a:gridCol>
                <a:gridCol w="1298448">
                  <a:extLst>
                    <a:ext uri="{9D8B030D-6E8A-4147-A177-3AD203B41FA5}">
                      <a16:colId xmlns:a16="http://schemas.microsoft.com/office/drawing/2014/main" val="1313066582"/>
                    </a:ext>
                  </a:extLst>
                </a:gridCol>
                <a:gridCol w="1298448">
                  <a:extLst>
                    <a:ext uri="{9D8B030D-6E8A-4147-A177-3AD203B41FA5}">
                      <a16:colId xmlns:a16="http://schemas.microsoft.com/office/drawing/2014/main" val="3633862549"/>
                    </a:ext>
                  </a:extLst>
                </a:gridCol>
              </a:tblGrid>
              <a:tr h="321487">
                <a:tc>
                  <a:txBody>
                    <a:bodyPr/>
                    <a:lstStyle/>
                    <a:p>
                      <a:pPr algn="ctr" fontAlgn="b"/>
                      <a:r>
                        <a:rPr lang="en-US" sz="1200" b="1" i="0" u="none" strike="noStrike">
                          <a:solidFill>
                            <a:srgbClr val="000000"/>
                          </a:solidFill>
                          <a:effectLst/>
                          <a:latin typeface="Calibri" panose="020F0502020204030204" pitchFamily="34" charset="0"/>
                        </a:rPr>
                        <a:t>Standard</a:t>
                      </a:r>
                    </a:p>
                  </a:txBody>
                  <a:tcPr marL="7620" marR="7620" marT="762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1100" b="0" i="0" u="none" strike="noStrike">
                          <a:solidFill>
                            <a:srgbClr val="000000"/>
                          </a:solidFill>
                          <a:effectLst/>
                          <a:latin typeface="Calibri" panose="020F0502020204030204" pitchFamily="34" charset="0"/>
                        </a:rPr>
                        <a:t>90.1 – 2004</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1100" b="0" i="0" u="none" strike="noStrike">
                          <a:solidFill>
                            <a:srgbClr val="000000"/>
                          </a:solidFill>
                          <a:effectLst/>
                          <a:latin typeface="Calibri" panose="020F0502020204030204" pitchFamily="34" charset="0"/>
                        </a:rPr>
                        <a:t>90.1 – 2007</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1100" b="0" i="0" u="none" strike="noStrike">
                          <a:solidFill>
                            <a:srgbClr val="000000"/>
                          </a:solidFill>
                          <a:effectLst/>
                          <a:latin typeface="Calibri" panose="020F0502020204030204" pitchFamily="34" charset="0"/>
                        </a:rPr>
                        <a:t>90.1 – 2010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1100" b="0" i="0" u="none" strike="noStrike">
                          <a:solidFill>
                            <a:srgbClr val="000000"/>
                          </a:solidFill>
                          <a:effectLst/>
                          <a:latin typeface="Calibri" panose="020F0502020204030204" pitchFamily="34" charset="0"/>
                        </a:rPr>
                        <a:t>90.1 – 2013</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1100" b="0" i="0" u="none" strike="noStrike">
                          <a:solidFill>
                            <a:srgbClr val="000000"/>
                          </a:solidFill>
                          <a:effectLst/>
                          <a:latin typeface="Calibri" panose="020F0502020204030204" pitchFamily="34" charset="0"/>
                        </a:rPr>
                        <a:t>DOE Ref 1980-2004</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357775614"/>
                  </a:ext>
                </a:extLst>
              </a:tr>
              <a:tr h="32148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200" b="1" u="none" strike="noStrike">
                          <a:effectLst/>
                        </a:rPr>
                        <a:t># of Buildings</a:t>
                      </a:r>
                      <a:endParaRPr lang="en-US" sz="1200" b="1" i="0" u="none" strike="noStrike">
                        <a:solidFill>
                          <a:srgbClr val="000000"/>
                        </a:solidFill>
                        <a:effectLst/>
                        <a:latin typeface="Calibri" panose="020F0502020204030204" pitchFamily="34" charset="0"/>
                      </a:endParaRPr>
                    </a:p>
                  </a:txBody>
                  <a:tcPr marL="7620" marR="7620" marT="762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u="none" strike="noStrike">
                          <a:effectLst/>
                        </a:rPr>
                        <a:t>85652</a:t>
                      </a:r>
                      <a:endParaRPr lang="en-US" sz="1100" b="0" i="0" u="none" strike="noStrike">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u="none" strike="noStrike">
                          <a:effectLst/>
                        </a:rPr>
                        <a:t>96278</a:t>
                      </a:r>
                      <a:endParaRPr lang="en-US" sz="1100" b="0" i="0" u="none" strike="noStrike">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u="none" strike="noStrike">
                          <a:effectLst/>
                        </a:rPr>
                        <a:t>98128</a:t>
                      </a:r>
                      <a:endParaRPr lang="en-US" sz="1100" b="0" i="0" u="none" strike="noStrike">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u="none" strike="noStrike">
                          <a:effectLst/>
                        </a:rPr>
                        <a:t>28707</a:t>
                      </a:r>
                      <a:endParaRPr lang="en-US" sz="1100" b="0" i="0" u="none" strike="noStrike">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u="none" strike="noStrike">
                          <a:effectLst/>
                        </a:rPr>
                        <a:t>41235</a:t>
                      </a:r>
                      <a:endParaRPr lang="en-US" sz="1100" b="0" i="0" u="none" strike="noStrike">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598867178"/>
                  </a:ext>
                </a:extLst>
              </a:tr>
              <a:tr h="32148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200" b="1" u="none" strike="noStrike">
                          <a:effectLst/>
                        </a:rPr>
                        <a:t>Portion</a:t>
                      </a:r>
                      <a:endParaRPr lang="en-US" sz="1200" b="1" i="0" u="none" strike="noStrike">
                        <a:solidFill>
                          <a:srgbClr val="000000"/>
                        </a:solidFill>
                        <a:effectLst/>
                        <a:latin typeface="Calibri" panose="020F0502020204030204" pitchFamily="34" charset="0"/>
                      </a:endParaRPr>
                    </a:p>
                  </a:txBody>
                  <a:tcPr marL="7620" marR="7620" marT="762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75469910"/>
                  </a:ext>
                </a:extLst>
              </a:tr>
              <a:tr h="32148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200" b="1" u="none" strike="noStrike">
                          <a:effectLst/>
                        </a:rPr>
                        <a:t>Original LPD (W/ft</a:t>
                      </a:r>
                      <a:r>
                        <a:rPr lang="en-US" sz="1200" b="1" u="none" strike="noStrike" baseline="30000">
                          <a:effectLst/>
                        </a:rPr>
                        <a:t>2</a:t>
                      </a:r>
                      <a:r>
                        <a:rPr lang="en-US" sz="1200" b="1" u="none" strike="noStrike">
                          <a:effectLst/>
                        </a:rPr>
                        <a:t>)</a:t>
                      </a:r>
                      <a:endParaRPr lang="en-US" sz="1200" b="1" i="0" u="none" strike="noStrike">
                        <a:solidFill>
                          <a:srgbClr val="000000"/>
                        </a:solidFill>
                        <a:effectLst/>
                        <a:latin typeface="Calibri" panose="020F0502020204030204" pitchFamily="34" charset="0"/>
                      </a:endParaRPr>
                    </a:p>
                  </a:txBody>
                  <a:tcPr marL="7620" marR="7620" marT="762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u="none" strike="noStrike">
                          <a:effectLst/>
                        </a:rPr>
                        <a:t>0.15</a:t>
                      </a:r>
                      <a:endParaRPr lang="en-US" sz="1100" b="0" i="0" u="none" strike="noStrike">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u="none" strike="noStrike">
                          <a:effectLst/>
                        </a:rPr>
                        <a:t>0.15</a:t>
                      </a:r>
                      <a:endParaRPr lang="en-US" sz="1100" b="0" i="0" u="none" strike="noStrike">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u="none" strike="noStrike">
                          <a:effectLst/>
                        </a:rPr>
                        <a:t>0.1</a:t>
                      </a:r>
                      <a:endParaRPr lang="en-US" sz="1100" b="0" i="0" u="none" strike="noStrike">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u="none" strike="noStrike">
                          <a:effectLst/>
                        </a:rPr>
                        <a:t>0.1</a:t>
                      </a:r>
                      <a:endParaRPr lang="en-US" sz="1100" b="0" i="0" u="none" strike="noStrike">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u="none" strike="noStrike">
                          <a:effectLst/>
                        </a:rPr>
                        <a:t>0.18</a:t>
                      </a:r>
                      <a:endParaRPr lang="en-US" sz="1100" b="0" i="0" u="none" strike="noStrike">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540683813"/>
                  </a:ext>
                </a:extLst>
              </a:tr>
              <a:tr h="32148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200" b="1" u="none" strike="noStrike">
                          <a:effectLst/>
                        </a:rPr>
                        <a:t>Revised LPD (W/ft</a:t>
                      </a:r>
                      <a:r>
                        <a:rPr lang="en-US" sz="1200" b="1" u="none" strike="noStrike" baseline="30000">
                          <a:effectLst/>
                        </a:rPr>
                        <a:t>2</a:t>
                      </a:r>
                      <a:r>
                        <a:rPr lang="en-US" sz="1200" b="1" u="none" strike="noStrike">
                          <a:effectLst/>
                        </a:rPr>
                        <a:t>)</a:t>
                      </a:r>
                      <a:endParaRPr lang="en-US" sz="1200" b="1" i="0" u="none" strike="noStrike">
                        <a:solidFill>
                          <a:srgbClr val="000000"/>
                        </a:solidFill>
                        <a:effectLst/>
                        <a:latin typeface="Calibri" panose="020F0502020204030204" pitchFamily="34" charset="0"/>
                      </a:endParaRPr>
                    </a:p>
                  </a:txBody>
                  <a:tcPr marL="7620" marR="7620" marT="762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b="0" i="0" u="none" strike="noStrike">
                          <a:solidFill>
                            <a:srgbClr val="000000"/>
                          </a:solidFill>
                          <a:effectLst/>
                          <a:latin typeface="Calibri" panose="020F0502020204030204" pitchFamily="34" charset="0"/>
                        </a:rPr>
                        <a:t>0.045</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b="0" i="0" u="none" strike="noStrike">
                          <a:solidFill>
                            <a:srgbClr val="000000"/>
                          </a:solidFill>
                          <a:effectLst/>
                          <a:latin typeface="Calibri" panose="020F0502020204030204" pitchFamily="34" charset="0"/>
                        </a:rPr>
                        <a:t>0.045</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b="0" i="0" u="none" strike="noStrike">
                          <a:solidFill>
                            <a:srgbClr val="000000"/>
                          </a:solidFill>
                          <a:effectLst/>
                          <a:latin typeface="Calibri" panose="020F0502020204030204" pitchFamily="34" charset="0"/>
                        </a:rPr>
                        <a:t>0.030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b="0" i="0" u="none" strike="noStrike">
                          <a:solidFill>
                            <a:srgbClr val="000000"/>
                          </a:solidFill>
                          <a:effectLst/>
                          <a:latin typeface="Calibri" panose="020F0502020204030204" pitchFamily="34" charset="0"/>
                        </a:rPr>
                        <a:t>0.030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1100" b="0" i="0" u="none" strike="noStrike">
                          <a:solidFill>
                            <a:srgbClr val="000000"/>
                          </a:solidFill>
                          <a:effectLst/>
                          <a:latin typeface="Calibri" panose="020F0502020204030204" pitchFamily="34" charset="0"/>
                        </a:rPr>
                        <a:t>0.055</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323160497"/>
                  </a:ext>
                </a:extLst>
              </a:tr>
            </a:tbl>
          </a:graphicData>
        </a:graphic>
      </p:graphicFrame>
      <p:cxnSp>
        <p:nvCxnSpPr>
          <p:cNvPr id="39" name="Connector: Elbow 38">
            <a:extLst>
              <a:ext uri="{FF2B5EF4-FFF2-40B4-BE49-F238E27FC236}">
                <a16:creationId xmlns:a16="http://schemas.microsoft.com/office/drawing/2014/main" id="{6AF2E91C-3D81-4E71-9034-0020509B6F5C}"/>
              </a:ext>
            </a:extLst>
          </p:cNvPr>
          <p:cNvCxnSpPr>
            <a:cxnSpLocks/>
            <a:stCxn id="25" idx="2"/>
            <a:endCxn id="40" idx="3"/>
          </p:cNvCxnSpPr>
          <p:nvPr/>
        </p:nvCxnSpPr>
        <p:spPr>
          <a:xfrm rot="5400000">
            <a:off x="7492110" y="2505956"/>
            <a:ext cx="1777747" cy="197003"/>
          </a:xfrm>
          <a:prstGeom prst="bentConnector2">
            <a:avLst/>
          </a:prstGeom>
          <a:ln>
            <a:solidFill>
              <a:srgbClr val="FF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812B475A-2A84-4D43-8BC1-E4822B68C26A}"/>
              </a:ext>
            </a:extLst>
          </p:cNvPr>
          <p:cNvSpPr/>
          <p:nvPr/>
        </p:nvSpPr>
        <p:spPr>
          <a:xfrm>
            <a:off x="1796138" y="3331796"/>
            <a:ext cx="6486343" cy="323069"/>
          </a:xfrm>
          <a:prstGeom prst="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DF89E3FA-6B85-4FA2-B212-8CF3A06DEB31}"/>
              </a:ext>
            </a:extLst>
          </p:cNvPr>
          <p:cNvSpPr txBox="1"/>
          <p:nvPr/>
        </p:nvSpPr>
        <p:spPr>
          <a:xfrm>
            <a:off x="1212851" y="1320226"/>
            <a:ext cx="4400550" cy="256480"/>
          </a:xfrm>
          <a:prstGeom prst="rect">
            <a:avLst/>
          </a:prstGeom>
          <a:solidFill>
            <a:schemeClr val="bg1"/>
          </a:solidFill>
        </p:spPr>
        <p:txBody>
          <a:bodyPr wrap="square" rtlCol="0">
            <a:spAutoFit/>
          </a:bodyPr>
          <a:lstStyle/>
          <a:p>
            <a:endParaRPr lang="en-US" sz="1600" b="1" baseline="30000"/>
          </a:p>
        </p:txBody>
      </p:sp>
    </p:spTree>
    <p:extLst>
      <p:ext uri="{BB962C8B-B14F-4D97-AF65-F5344CB8AC3E}">
        <p14:creationId xmlns:p14="http://schemas.microsoft.com/office/powerpoint/2010/main" val="576518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3FA8-6551-403D-A195-EB9C74A4976E}"/>
              </a:ext>
            </a:extLst>
          </p:cNvPr>
          <p:cNvSpPr>
            <a:spLocks noGrp="1"/>
          </p:cNvSpPr>
          <p:nvPr>
            <p:ph type="title"/>
          </p:nvPr>
        </p:nvSpPr>
        <p:spPr/>
        <p:txBody>
          <a:bodyPr/>
          <a:lstStyle/>
          <a:p>
            <a:r>
              <a:rPr lang="en-US"/>
              <a:t>Update: Exterior Lighting Power Density</a:t>
            </a:r>
          </a:p>
        </p:txBody>
      </p:sp>
      <p:pic>
        <p:nvPicPr>
          <p:cNvPr id="4" name="Picture 3" descr="A picture containing company name&#10;&#10;Description automatically generated">
            <a:extLst>
              <a:ext uri="{FF2B5EF4-FFF2-40B4-BE49-F238E27FC236}">
                <a16:creationId xmlns:a16="http://schemas.microsoft.com/office/drawing/2014/main" id="{4C597DFC-1BD3-4980-BB2A-0A9C5BB021D4}"/>
              </a:ext>
            </a:extLst>
          </p:cNvPr>
          <p:cNvPicPr>
            <a:picLocks noChangeAspect="1"/>
          </p:cNvPicPr>
          <p:nvPr/>
        </p:nvPicPr>
        <p:blipFill rotWithShape="1">
          <a:blip r:embed="rId3"/>
          <a:srcRect t="65688" r="23300"/>
          <a:stretch/>
        </p:blipFill>
        <p:spPr>
          <a:xfrm>
            <a:off x="2018176" y="2916063"/>
            <a:ext cx="5107649" cy="1828800"/>
          </a:xfrm>
          <a:prstGeom prst="rect">
            <a:avLst/>
          </a:prstGeom>
        </p:spPr>
      </p:pic>
      <p:pic>
        <p:nvPicPr>
          <p:cNvPr id="6" name="Picture 5" descr="A picture containing chart&#10;&#10;Description automatically generated">
            <a:extLst>
              <a:ext uri="{FF2B5EF4-FFF2-40B4-BE49-F238E27FC236}">
                <a16:creationId xmlns:a16="http://schemas.microsoft.com/office/drawing/2014/main" id="{EC136343-54A6-48B6-9762-F05DADC40F6B}"/>
              </a:ext>
            </a:extLst>
          </p:cNvPr>
          <p:cNvPicPr>
            <a:picLocks noChangeAspect="1"/>
          </p:cNvPicPr>
          <p:nvPr/>
        </p:nvPicPr>
        <p:blipFill rotWithShape="1">
          <a:blip r:embed="rId4"/>
          <a:srcRect t="65688" r="23300"/>
          <a:stretch/>
        </p:blipFill>
        <p:spPr>
          <a:xfrm>
            <a:off x="2018176" y="1004442"/>
            <a:ext cx="5107649" cy="1828800"/>
          </a:xfrm>
          <a:prstGeom prst="rect">
            <a:avLst/>
          </a:prstGeom>
        </p:spPr>
      </p:pic>
      <p:graphicFrame>
        <p:nvGraphicFramePr>
          <p:cNvPr id="7" name="Table 7">
            <a:extLst>
              <a:ext uri="{FF2B5EF4-FFF2-40B4-BE49-F238E27FC236}">
                <a16:creationId xmlns:a16="http://schemas.microsoft.com/office/drawing/2014/main" id="{A0C06459-E70D-4F48-81EE-0454772B6F3C}"/>
              </a:ext>
            </a:extLst>
          </p:cNvPr>
          <p:cNvGraphicFramePr>
            <a:graphicFrameLocks noGrp="1"/>
          </p:cNvGraphicFramePr>
          <p:nvPr>
            <p:extLst>
              <p:ext uri="{D42A27DB-BD31-4B8C-83A1-F6EECF244321}">
                <p14:modId xmlns:p14="http://schemas.microsoft.com/office/powerpoint/2010/main" val="1856978360"/>
              </p:ext>
            </p:extLst>
          </p:nvPr>
        </p:nvGraphicFramePr>
        <p:xfrm>
          <a:off x="595993" y="1055133"/>
          <a:ext cx="1191987" cy="3689730"/>
        </p:xfrm>
        <a:graphic>
          <a:graphicData uri="http://schemas.openxmlformats.org/drawingml/2006/table">
            <a:tbl>
              <a:tblPr firstRow="1" bandRow="1">
                <a:tableStyleId>{5C22544A-7EE6-4342-B048-85BDC9FD1C3A}</a:tableStyleId>
              </a:tblPr>
              <a:tblGrid>
                <a:gridCol w="1191987">
                  <a:extLst>
                    <a:ext uri="{9D8B030D-6E8A-4147-A177-3AD203B41FA5}">
                      <a16:colId xmlns:a16="http://schemas.microsoft.com/office/drawing/2014/main" val="2807347266"/>
                    </a:ext>
                  </a:extLst>
                </a:gridCol>
              </a:tblGrid>
              <a:tr h="1844865">
                <a:tc>
                  <a:txBody>
                    <a:bodyPr/>
                    <a:lstStyle/>
                    <a:p>
                      <a:pPr algn="r"/>
                      <a:r>
                        <a:rPr lang="en-US" sz="1600" b="1">
                          <a:solidFill>
                            <a:schemeClr val="tx1"/>
                          </a:solidFill>
                        </a:rPr>
                        <a:t>Before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97165990"/>
                  </a:ext>
                </a:extLst>
              </a:tr>
              <a:tr h="1844865">
                <a:tc>
                  <a:txBody>
                    <a:bodyPr/>
                    <a:lstStyle/>
                    <a:p>
                      <a:pPr algn="r"/>
                      <a:r>
                        <a:rPr lang="en-US" sz="1600" b="1">
                          <a:solidFill>
                            <a:schemeClr val="tx1"/>
                          </a:solidFill>
                        </a:rPr>
                        <a:t>After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7721609"/>
                  </a:ext>
                </a:extLst>
              </a:tr>
            </a:tbl>
          </a:graphicData>
        </a:graphic>
      </p:graphicFrame>
      <p:sp>
        <p:nvSpPr>
          <p:cNvPr id="22" name="Freeform: Shape 21">
            <a:extLst>
              <a:ext uri="{FF2B5EF4-FFF2-40B4-BE49-F238E27FC236}">
                <a16:creationId xmlns:a16="http://schemas.microsoft.com/office/drawing/2014/main" id="{D8E730F5-99CF-4194-9464-A1E121B8BFAA}"/>
              </a:ext>
            </a:extLst>
          </p:cNvPr>
          <p:cNvSpPr>
            <a:spLocks noChangeAspect="1"/>
          </p:cNvSpPr>
          <p:nvPr/>
        </p:nvSpPr>
        <p:spPr>
          <a:xfrm>
            <a:off x="439843" y="2833242"/>
            <a:ext cx="1243869" cy="304497"/>
          </a:xfrm>
          <a:custGeom>
            <a:avLst/>
            <a:gdLst>
              <a:gd name="connsiteX0" fmla="*/ 0 w 365760"/>
              <a:gd name="connsiteY0" fmla="*/ 89535 h 89535"/>
              <a:gd name="connsiteX1" fmla="*/ 365760 w 365760"/>
              <a:gd name="connsiteY1" fmla="*/ 89535 h 89535"/>
              <a:gd name="connsiteX2" fmla="*/ 312420 w 365760"/>
              <a:gd name="connsiteY2" fmla="*/ 68580 h 89535"/>
              <a:gd name="connsiteX3" fmla="*/ 266700 w 365760"/>
              <a:gd name="connsiteY3" fmla="*/ 24765 h 89535"/>
              <a:gd name="connsiteX4" fmla="*/ 207645 w 365760"/>
              <a:gd name="connsiteY4" fmla="*/ 1905 h 89535"/>
              <a:gd name="connsiteX5" fmla="*/ 0 w 365760"/>
              <a:gd name="connsiteY5" fmla="*/ 0 h 89535"/>
              <a:gd name="connsiteX6" fmla="*/ 0 w 365760"/>
              <a:gd name="connsiteY6" fmla="*/ 89535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60" h="89535">
                <a:moveTo>
                  <a:pt x="0" y="89535"/>
                </a:moveTo>
                <a:lnTo>
                  <a:pt x="365760" y="89535"/>
                </a:lnTo>
                <a:lnTo>
                  <a:pt x="312420" y="68580"/>
                </a:lnTo>
                <a:lnTo>
                  <a:pt x="266700" y="24765"/>
                </a:lnTo>
                <a:lnTo>
                  <a:pt x="207645" y="1905"/>
                </a:lnTo>
                <a:lnTo>
                  <a:pt x="0" y="0"/>
                </a:lnTo>
                <a:lnTo>
                  <a:pt x="0" y="89535"/>
                </a:lnTo>
                <a:close/>
              </a:path>
            </a:pathLst>
          </a:custGeom>
          <a:solidFill>
            <a:schemeClr val="tx2">
              <a:lumMod val="20000"/>
              <a:lumOff val="80000"/>
            </a:schemeClr>
          </a:solidFill>
          <a:ln w="1905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2CBCACBD-4FCC-4E77-9A17-27DF9A489F27}"/>
              </a:ext>
            </a:extLst>
          </p:cNvPr>
          <p:cNvSpPr>
            <a:spLocks noChangeAspect="1"/>
          </p:cNvSpPr>
          <p:nvPr/>
        </p:nvSpPr>
        <p:spPr>
          <a:xfrm>
            <a:off x="439843" y="2943380"/>
            <a:ext cx="1282743" cy="194359"/>
          </a:xfrm>
          <a:custGeom>
            <a:avLst/>
            <a:gdLst>
              <a:gd name="connsiteX0" fmla="*/ 0 w 377190"/>
              <a:gd name="connsiteY0" fmla="*/ 57150 h 57150"/>
              <a:gd name="connsiteX1" fmla="*/ 377190 w 377190"/>
              <a:gd name="connsiteY1" fmla="*/ 57150 h 57150"/>
              <a:gd name="connsiteX2" fmla="*/ 312420 w 377190"/>
              <a:gd name="connsiteY2" fmla="*/ 40005 h 57150"/>
              <a:gd name="connsiteX3" fmla="*/ 211455 w 377190"/>
              <a:gd name="connsiteY3" fmla="*/ 1905 h 57150"/>
              <a:gd name="connsiteX4" fmla="*/ 1905 w 377190"/>
              <a:gd name="connsiteY4" fmla="*/ 0 h 57150"/>
              <a:gd name="connsiteX5" fmla="*/ 0 w 377190"/>
              <a:gd name="connsiteY5" fmla="*/ 57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90" h="57150">
                <a:moveTo>
                  <a:pt x="0" y="57150"/>
                </a:moveTo>
                <a:lnTo>
                  <a:pt x="377190" y="57150"/>
                </a:lnTo>
                <a:lnTo>
                  <a:pt x="312420" y="40005"/>
                </a:lnTo>
                <a:lnTo>
                  <a:pt x="211455" y="1905"/>
                </a:lnTo>
                <a:lnTo>
                  <a:pt x="1905" y="0"/>
                </a:lnTo>
                <a:lnTo>
                  <a:pt x="0" y="57150"/>
                </a:lnTo>
                <a:close/>
              </a:path>
            </a:pathLst>
          </a:custGeom>
          <a:solidFill>
            <a:schemeClr val="accent4">
              <a:lumMod val="20000"/>
              <a:lumOff val="80000"/>
            </a:schemeClr>
          </a:solidFill>
          <a:ln w="1905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8">
            <a:extLst>
              <a:ext uri="{FF2B5EF4-FFF2-40B4-BE49-F238E27FC236}">
                <a16:creationId xmlns:a16="http://schemas.microsoft.com/office/drawing/2014/main" id="{FC095A05-BECB-4FD5-B153-F795A661B9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938" t="37591" b="30653"/>
          <a:stretch/>
        </p:blipFill>
        <p:spPr bwMode="auto">
          <a:xfrm>
            <a:off x="7263074" y="2043013"/>
            <a:ext cx="1599400" cy="1633356"/>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116D4AC6-76D2-436D-AA37-B066C94C0FA5}"/>
              </a:ext>
            </a:extLst>
          </p:cNvPr>
          <p:cNvSpPr>
            <a:spLocks noChangeAspect="1"/>
          </p:cNvSpPr>
          <p:nvPr/>
        </p:nvSpPr>
        <p:spPr>
          <a:xfrm>
            <a:off x="2428250" y="2454522"/>
            <a:ext cx="596665" cy="146064"/>
          </a:xfrm>
          <a:custGeom>
            <a:avLst/>
            <a:gdLst>
              <a:gd name="connsiteX0" fmla="*/ 0 w 365760"/>
              <a:gd name="connsiteY0" fmla="*/ 89535 h 89535"/>
              <a:gd name="connsiteX1" fmla="*/ 365760 w 365760"/>
              <a:gd name="connsiteY1" fmla="*/ 89535 h 89535"/>
              <a:gd name="connsiteX2" fmla="*/ 312420 w 365760"/>
              <a:gd name="connsiteY2" fmla="*/ 68580 h 89535"/>
              <a:gd name="connsiteX3" fmla="*/ 266700 w 365760"/>
              <a:gd name="connsiteY3" fmla="*/ 24765 h 89535"/>
              <a:gd name="connsiteX4" fmla="*/ 207645 w 365760"/>
              <a:gd name="connsiteY4" fmla="*/ 1905 h 89535"/>
              <a:gd name="connsiteX5" fmla="*/ 0 w 365760"/>
              <a:gd name="connsiteY5" fmla="*/ 0 h 89535"/>
              <a:gd name="connsiteX6" fmla="*/ 0 w 365760"/>
              <a:gd name="connsiteY6" fmla="*/ 89535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60" h="89535">
                <a:moveTo>
                  <a:pt x="0" y="89535"/>
                </a:moveTo>
                <a:lnTo>
                  <a:pt x="365760" y="89535"/>
                </a:lnTo>
                <a:lnTo>
                  <a:pt x="312420" y="68580"/>
                </a:lnTo>
                <a:lnTo>
                  <a:pt x="266700" y="24765"/>
                </a:lnTo>
                <a:lnTo>
                  <a:pt x="207645" y="1905"/>
                </a:lnTo>
                <a:lnTo>
                  <a:pt x="0" y="0"/>
                </a:lnTo>
                <a:lnTo>
                  <a:pt x="0" y="89535"/>
                </a:lnTo>
                <a:close/>
              </a:path>
            </a:pathLst>
          </a:custGeom>
          <a:solidFill>
            <a:schemeClr val="tx2">
              <a:lumMod val="20000"/>
              <a:lumOff val="80000"/>
            </a:schemeClr>
          </a:solidFill>
          <a:ln w="9525">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685804A-5301-490A-BD0F-CE4919EFDAED}"/>
              </a:ext>
            </a:extLst>
          </p:cNvPr>
          <p:cNvSpPr>
            <a:spLocks noChangeAspect="1"/>
          </p:cNvSpPr>
          <p:nvPr/>
        </p:nvSpPr>
        <p:spPr>
          <a:xfrm>
            <a:off x="2421867" y="4415431"/>
            <a:ext cx="615317" cy="93227"/>
          </a:xfrm>
          <a:custGeom>
            <a:avLst/>
            <a:gdLst>
              <a:gd name="connsiteX0" fmla="*/ 0 w 377190"/>
              <a:gd name="connsiteY0" fmla="*/ 57150 h 57150"/>
              <a:gd name="connsiteX1" fmla="*/ 377190 w 377190"/>
              <a:gd name="connsiteY1" fmla="*/ 57150 h 57150"/>
              <a:gd name="connsiteX2" fmla="*/ 312420 w 377190"/>
              <a:gd name="connsiteY2" fmla="*/ 40005 h 57150"/>
              <a:gd name="connsiteX3" fmla="*/ 211455 w 377190"/>
              <a:gd name="connsiteY3" fmla="*/ 1905 h 57150"/>
              <a:gd name="connsiteX4" fmla="*/ 1905 w 377190"/>
              <a:gd name="connsiteY4" fmla="*/ 0 h 57150"/>
              <a:gd name="connsiteX5" fmla="*/ 0 w 377190"/>
              <a:gd name="connsiteY5" fmla="*/ 57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90" h="57150">
                <a:moveTo>
                  <a:pt x="0" y="57150"/>
                </a:moveTo>
                <a:lnTo>
                  <a:pt x="377190" y="57150"/>
                </a:lnTo>
                <a:lnTo>
                  <a:pt x="312420" y="40005"/>
                </a:lnTo>
                <a:lnTo>
                  <a:pt x="211455" y="1905"/>
                </a:lnTo>
                <a:lnTo>
                  <a:pt x="1905" y="0"/>
                </a:lnTo>
                <a:lnTo>
                  <a:pt x="0" y="57150"/>
                </a:lnTo>
                <a:close/>
              </a:path>
            </a:pathLst>
          </a:custGeom>
          <a:solidFill>
            <a:schemeClr val="accent4">
              <a:lumMod val="20000"/>
              <a:lumOff val="80000"/>
            </a:schemeClr>
          </a:solidFill>
          <a:ln w="952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B956151A-50A3-4AB5-80C3-05BDBE2D2D4F}"/>
              </a:ext>
            </a:extLst>
          </p:cNvPr>
          <p:cNvCxnSpPr>
            <a:cxnSpLocks/>
          </p:cNvCxnSpPr>
          <p:nvPr/>
        </p:nvCxnSpPr>
        <p:spPr>
          <a:xfrm flipH="1">
            <a:off x="1427538" y="2529840"/>
            <a:ext cx="1229302" cy="398903"/>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28" name="Straight Arrow Connector 27">
            <a:extLst>
              <a:ext uri="{FF2B5EF4-FFF2-40B4-BE49-F238E27FC236}">
                <a16:creationId xmlns:a16="http://schemas.microsoft.com/office/drawing/2014/main" id="{63A4925E-AF87-4DDE-9430-7171452DC390}"/>
              </a:ext>
            </a:extLst>
          </p:cNvPr>
          <p:cNvCxnSpPr>
            <a:cxnSpLocks/>
          </p:cNvCxnSpPr>
          <p:nvPr/>
        </p:nvCxnSpPr>
        <p:spPr>
          <a:xfrm flipH="1" flipV="1">
            <a:off x="1427538" y="3231587"/>
            <a:ext cx="1203902" cy="1233733"/>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sp>
        <p:nvSpPr>
          <p:cNvPr id="15" name="Speech Bubble: Rectangle 35">
            <a:extLst>
              <a:ext uri="{FF2B5EF4-FFF2-40B4-BE49-F238E27FC236}">
                <a16:creationId xmlns:a16="http://schemas.microsoft.com/office/drawing/2014/main" id="{C1FB05DD-16D1-4E66-966C-0E080F8E5B70}"/>
              </a:ext>
            </a:extLst>
          </p:cNvPr>
          <p:cNvSpPr/>
          <p:nvPr/>
        </p:nvSpPr>
        <p:spPr>
          <a:xfrm>
            <a:off x="196219" y="4310132"/>
            <a:ext cx="1684708" cy="610354"/>
          </a:xfrm>
          <a:prstGeom prst="wedgeRectCallout">
            <a:avLst>
              <a:gd name="adj1" fmla="val -6059"/>
              <a:gd name="adj2" fmla="val -23036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solidFill>
                  <a:schemeClr val="bg1"/>
                </a:solidFill>
              </a:rPr>
              <a:t>Exterior lighting power reduction</a:t>
            </a:r>
          </a:p>
        </p:txBody>
      </p:sp>
      <p:sp>
        <p:nvSpPr>
          <p:cNvPr id="16" name="TextBox 15">
            <a:extLst>
              <a:ext uri="{FF2B5EF4-FFF2-40B4-BE49-F238E27FC236}">
                <a16:creationId xmlns:a16="http://schemas.microsoft.com/office/drawing/2014/main" id="{6F680CC9-4678-4EAB-B10A-1CB49CC9AB14}"/>
              </a:ext>
            </a:extLst>
          </p:cNvPr>
          <p:cNvSpPr txBox="1"/>
          <p:nvPr/>
        </p:nvSpPr>
        <p:spPr>
          <a:xfrm>
            <a:off x="6946391" y="3676369"/>
            <a:ext cx="2197609" cy="307777"/>
          </a:xfrm>
          <a:prstGeom prst="rect">
            <a:avLst/>
          </a:prstGeom>
          <a:noFill/>
        </p:spPr>
        <p:txBody>
          <a:bodyPr wrap="square" rtlCol="0">
            <a:spAutoFit/>
          </a:bodyPr>
          <a:lstStyle/>
          <a:p>
            <a:pPr algn="ctr"/>
            <a:r>
              <a:rPr lang="en-US" sz="1400" b="1"/>
              <a:t>Region 1 – Ft. Collins</a:t>
            </a:r>
          </a:p>
        </p:txBody>
      </p:sp>
      <p:sp>
        <p:nvSpPr>
          <p:cNvPr id="3" name="TextBox 2">
            <a:extLst>
              <a:ext uri="{FF2B5EF4-FFF2-40B4-BE49-F238E27FC236}">
                <a16:creationId xmlns:a16="http://schemas.microsoft.com/office/drawing/2014/main" id="{CC958033-201B-4E30-BEE3-D929C8C2E24A}"/>
              </a:ext>
            </a:extLst>
          </p:cNvPr>
          <p:cNvSpPr txBox="1"/>
          <p:nvPr/>
        </p:nvSpPr>
        <p:spPr>
          <a:xfrm>
            <a:off x="3429000" y="4774167"/>
            <a:ext cx="3002280" cy="369332"/>
          </a:xfrm>
          <a:prstGeom prst="rect">
            <a:avLst/>
          </a:prstGeom>
          <a:noFill/>
        </p:spPr>
        <p:txBody>
          <a:bodyPr wrap="square" rtlCol="0">
            <a:spAutoFit/>
          </a:bodyPr>
          <a:lstStyle/>
          <a:p>
            <a:r>
              <a:rPr lang="en-US"/>
              <a:t>Total – All Building Types</a:t>
            </a:r>
          </a:p>
        </p:txBody>
      </p:sp>
    </p:spTree>
    <p:extLst>
      <p:ext uri="{BB962C8B-B14F-4D97-AF65-F5344CB8AC3E}">
        <p14:creationId xmlns:p14="http://schemas.microsoft.com/office/powerpoint/2010/main" val="1462488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Update: Warehouse Operation Schedules</a:t>
            </a:r>
          </a:p>
        </p:txBody>
      </p:sp>
      <p:graphicFrame>
        <p:nvGraphicFramePr>
          <p:cNvPr id="5" name="Table 4">
            <a:extLst>
              <a:ext uri="{FF2B5EF4-FFF2-40B4-BE49-F238E27FC236}">
                <a16:creationId xmlns:a16="http://schemas.microsoft.com/office/drawing/2014/main" id="{8E6AA9A6-2055-4185-973C-98E21597AF3F}"/>
              </a:ext>
            </a:extLst>
          </p:cNvPr>
          <p:cNvGraphicFramePr>
            <a:graphicFrameLocks noGrp="1"/>
          </p:cNvGraphicFramePr>
          <p:nvPr>
            <p:extLst>
              <p:ext uri="{D42A27DB-BD31-4B8C-83A1-F6EECF244321}">
                <p14:modId xmlns:p14="http://schemas.microsoft.com/office/powerpoint/2010/main" val="2713073884"/>
              </p:ext>
            </p:extLst>
          </p:nvPr>
        </p:nvGraphicFramePr>
        <p:xfrm>
          <a:off x="457198" y="776515"/>
          <a:ext cx="8236858" cy="3474720"/>
        </p:xfrm>
        <a:graphic>
          <a:graphicData uri="http://schemas.openxmlformats.org/drawingml/2006/table">
            <a:tbl>
              <a:tblPr firstRow="1" bandRow="1">
                <a:tableStyleId>{5C22544A-7EE6-4342-B048-85BDC9FD1C3A}</a:tableStyleId>
              </a:tblPr>
              <a:tblGrid>
                <a:gridCol w="2235719">
                  <a:extLst>
                    <a:ext uri="{9D8B030D-6E8A-4147-A177-3AD203B41FA5}">
                      <a16:colId xmlns:a16="http://schemas.microsoft.com/office/drawing/2014/main" val="4077510966"/>
                    </a:ext>
                  </a:extLst>
                </a:gridCol>
                <a:gridCol w="2235719">
                  <a:extLst>
                    <a:ext uri="{9D8B030D-6E8A-4147-A177-3AD203B41FA5}">
                      <a16:colId xmlns:a16="http://schemas.microsoft.com/office/drawing/2014/main" val="1236297308"/>
                    </a:ext>
                  </a:extLst>
                </a:gridCol>
                <a:gridCol w="3765420">
                  <a:extLst>
                    <a:ext uri="{9D8B030D-6E8A-4147-A177-3AD203B41FA5}">
                      <a16:colId xmlns:a16="http://schemas.microsoft.com/office/drawing/2014/main" val="1449010497"/>
                    </a:ext>
                  </a:extLst>
                </a:gridCol>
              </a:tblGrid>
              <a:tr h="365760">
                <a:tc>
                  <a:txBody>
                    <a:bodyPr/>
                    <a:lstStyle/>
                    <a:p>
                      <a:pPr algn="ctr"/>
                      <a:r>
                        <a:rPr lang="en-US" sz="1600" b="1">
                          <a:solidFill>
                            <a:schemeClr val="tx1"/>
                          </a:solidFill>
                        </a:rPr>
                        <a:t>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a:solidFill>
                            <a:schemeClr val="tx1"/>
                          </a:solidFill>
                        </a:rPr>
                        <a:t>Affected Building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a:solidFill>
                            <a:schemeClr val="tx1"/>
                          </a:solidFill>
                        </a:rPr>
                        <a:t>Considerations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3096795"/>
                  </a:ext>
                </a:extLst>
              </a:tr>
              <a:tr h="3108960">
                <a:tc>
                  <a:txBody>
                    <a:bodyPr/>
                    <a:lstStyle/>
                    <a:p>
                      <a:pPr algn="ctr"/>
                      <a:r>
                        <a:rPr lang="en-US" sz="1200" b="0">
                          <a:solidFill>
                            <a:schemeClr val="tx1"/>
                          </a:solidFill>
                        </a:rPr>
                        <a:t>Warehouse schedules </a:t>
                      </a:r>
                    </a:p>
                    <a:p>
                      <a:pPr algn="ctr"/>
                      <a:r>
                        <a:rPr lang="en-US" sz="1200" b="0">
                          <a:solidFill>
                            <a:schemeClr val="tx1"/>
                          </a:solidFill>
                        </a:rPr>
                        <a:t>(lighting, plug load, occupancy)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a:solidFill>
                            <a:schemeClr val="tx1"/>
                          </a:solidFill>
                        </a:rPr>
                        <a:t>warehouse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Operations of warehouses were reviewed and reconsidered in terms of day types between weekdays and weekends.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772519"/>
                  </a:ext>
                </a:extLst>
              </a:tr>
            </a:tbl>
          </a:graphicData>
        </a:graphic>
      </p:graphicFrame>
    </p:spTree>
    <p:extLst>
      <p:ext uri="{BB962C8B-B14F-4D97-AF65-F5344CB8AC3E}">
        <p14:creationId xmlns:p14="http://schemas.microsoft.com/office/powerpoint/2010/main" val="2416457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755254-C2E2-470F-8946-FDE8107F075E}"/>
              </a:ext>
            </a:extLst>
          </p:cNvPr>
          <p:cNvPicPr>
            <a:picLocks noChangeAspect="1"/>
          </p:cNvPicPr>
          <p:nvPr/>
        </p:nvPicPr>
        <p:blipFill>
          <a:blip r:embed="rId3"/>
          <a:srcRect/>
          <a:stretch/>
        </p:blipFill>
        <p:spPr>
          <a:xfrm>
            <a:off x="3919338" y="1446895"/>
            <a:ext cx="5120641" cy="3413760"/>
          </a:xfrm>
          <a:prstGeom prst="rect">
            <a:avLst/>
          </a:prstGeom>
        </p:spPr>
      </p:pic>
      <p:sp>
        <p:nvSpPr>
          <p:cNvPr id="7" name="Arrow: Pentagon 6">
            <a:extLst>
              <a:ext uri="{FF2B5EF4-FFF2-40B4-BE49-F238E27FC236}">
                <a16:creationId xmlns:a16="http://schemas.microsoft.com/office/drawing/2014/main" id="{EFBD636B-5C4A-4DD1-AED4-55A5DB3B7D9E}"/>
              </a:ext>
            </a:extLst>
          </p:cNvPr>
          <p:cNvSpPr/>
          <p:nvPr/>
        </p:nvSpPr>
        <p:spPr>
          <a:xfrm>
            <a:off x="3072368" y="1446893"/>
            <a:ext cx="691367" cy="3413760"/>
          </a:xfrm>
          <a:prstGeom prst="homePlate">
            <a:avLst>
              <a:gd name="adj" fmla="val 77160"/>
            </a:avLst>
          </a:prstGeom>
          <a:gradFill flip="none" rotWithShape="1">
            <a:gsLst>
              <a:gs pos="0">
                <a:schemeClr val="bg1"/>
              </a:gs>
              <a:gs pos="100000">
                <a:schemeClr val="tx2">
                  <a:lumMod val="60000"/>
                  <a:lumOff val="4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7F8EF1-1C78-4FDD-9F16-8F211E224D0C}"/>
              </a:ext>
            </a:extLst>
          </p:cNvPr>
          <p:cNvSpPr>
            <a:spLocks noGrp="1"/>
          </p:cNvSpPr>
          <p:nvPr>
            <p:ph type="title"/>
          </p:nvPr>
        </p:nvSpPr>
        <p:spPr/>
        <p:txBody>
          <a:bodyPr/>
          <a:lstStyle/>
          <a:p>
            <a:r>
              <a:rPr lang="en-US"/>
              <a:t>Update: Warehouse Operation Schedules</a:t>
            </a:r>
          </a:p>
        </p:txBody>
      </p:sp>
      <p:graphicFrame>
        <p:nvGraphicFramePr>
          <p:cNvPr id="3" name="Table 2">
            <a:extLst>
              <a:ext uri="{FF2B5EF4-FFF2-40B4-BE49-F238E27FC236}">
                <a16:creationId xmlns:a16="http://schemas.microsoft.com/office/drawing/2014/main" id="{B2705EFE-21D2-4D25-87FA-1049C84DF67D}"/>
              </a:ext>
            </a:extLst>
          </p:cNvPr>
          <p:cNvGraphicFramePr>
            <a:graphicFrameLocks noGrp="1"/>
          </p:cNvGraphicFramePr>
          <p:nvPr>
            <p:extLst>
              <p:ext uri="{D42A27DB-BD31-4B8C-83A1-F6EECF244321}">
                <p14:modId xmlns:p14="http://schemas.microsoft.com/office/powerpoint/2010/main" val="3173199057"/>
              </p:ext>
            </p:extLst>
          </p:nvPr>
        </p:nvGraphicFramePr>
        <p:xfrm>
          <a:off x="457199" y="776515"/>
          <a:ext cx="8236857" cy="563295"/>
        </p:xfrm>
        <a:graphic>
          <a:graphicData uri="http://schemas.openxmlformats.org/drawingml/2006/table">
            <a:tbl>
              <a:tblPr/>
              <a:tblGrid>
                <a:gridCol w="8236857">
                  <a:extLst>
                    <a:ext uri="{9D8B030D-6E8A-4147-A177-3AD203B41FA5}">
                      <a16:colId xmlns:a16="http://schemas.microsoft.com/office/drawing/2014/main" val="2683679645"/>
                    </a:ext>
                  </a:extLst>
                </a:gridCol>
              </a:tblGrid>
              <a:tr h="563295">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285750" indent="-285750" algn="l" fontAlgn="b">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Based on end-use data (shown below) and AMI data (Fort Collins, Seattle, Portland), weekend warehouse operation assumptions in models disagreed with findings from utility data.</a:t>
                      </a:r>
                      <a:endParaRPr lang="en-US" sz="1400" b="0" i="0" u="none" strike="noStrike" kern="1200" dirty="0">
                        <a:solidFill>
                          <a:srgbClr val="000000"/>
                        </a:solidFill>
                        <a:effectLst/>
                        <a:latin typeface="Calibri" panose="020F050202020403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3702256"/>
                  </a:ext>
                </a:extLst>
              </a:tr>
            </a:tbl>
          </a:graphicData>
        </a:graphic>
      </p:graphicFrame>
      <p:graphicFrame>
        <p:nvGraphicFramePr>
          <p:cNvPr id="6" name="Table 5">
            <a:extLst>
              <a:ext uri="{FF2B5EF4-FFF2-40B4-BE49-F238E27FC236}">
                <a16:creationId xmlns:a16="http://schemas.microsoft.com/office/drawing/2014/main" id="{B0E654C7-8479-4E8A-A795-D532D93EE93D}"/>
              </a:ext>
            </a:extLst>
          </p:cNvPr>
          <p:cNvGraphicFramePr>
            <a:graphicFrameLocks noGrp="1"/>
          </p:cNvGraphicFramePr>
          <p:nvPr>
            <p:extLst>
              <p:ext uri="{D42A27DB-BD31-4B8C-83A1-F6EECF244321}">
                <p14:modId xmlns:p14="http://schemas.microsoft.com/office/powerpoint/2010/main" val="3150168152"/>
              </p:ext>
            </p:extLst>
          </p:nvPr>
        </p:nvGraphicFramePr>
        <p:xfrm>
          <a:off x="201805" y="1446893"/>
          <a:ext cx="2834640" cy="3413763"/>
        </p:xfrm>
        <a:graphic>
          <a:graphicData uri="http://schemas.openxmlformats.org/drawingml/2006/table">
            <a:tbl>
              <a:tblPr/>
              <a:tblGrid>
                <a:gridCol w="1371600">
                  <a:extLst>
                    <a:ext uri="{9D8B030D-6E8A-4147-A177-3AD203B41FA5}">
                      <a16:colId xmlns:a16="http://schemas.microsoft.com/office/drawing/2014/main" val="909970956"/>
                    </a:ext>
                  </a:extLst>
                </a:gridCol>
                <a:gridCol w="731520">
                  <a:extLst>
                    <a:ext uri="{9D8B030D-6E8A-4147-A177-3AD203B41FA5}">
                      <a16:colId xmlns:a16="http://schemas.microsoft.com/office/drawing/2014/main" val="2708865985"/>
                    </a:ext>
                  </a:extLst>
                </a:gridCol>
                <a:gridCol w="731520">
                  <a:extLst>
                    <a:ext uri="{9D8B030D-6E8A-4147-A177-3AD203B41FA5}">
                      <a16:colId xmlns:a16="http://schemas.microsoft.com/office/drawing/2014/main" val="613777105"/>
                    </a:ext>
                  </a:extLst>
                </a:gridCol>
              </a:tblGrid>
              <a:tr h="182880">
                <a:tc gridSpan="3">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200" b="1">
                          <a:solidFill>
                            <a:schemeClr val="tx1"/>
                          </a:solidFill>
                          <a:effectLst/>
                        </a:rPr>
                        <a:t>Warehouses in end-use data</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endParaRPr lang="en-US" sz="1200" b="1">
                        <a:solidFill>
                          <a:schemeClr val="tx1"/>
                        </a:solidFill>
                        <a:effectLs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a:endParaRPr lang="en-US" sz="120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339608561"/>
                  </a:ext>
                </a:extLst>
              </a:tr>
              <a:tr h="348827">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200" b="1">
                          <a:solidFill>
                            <a:schemeClr val="tx1"/>
                          </a:solidFill>
                          <a:effectLst/>
                        </a:rPr>
                        <a:t>Census Division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200" b="1">
                          <a:solidFill>
                            <a:schemeClr val="tx1"/>
                          </a:solidFill>
                          <a:effectLst/>
                        </a:rPr>
                        <a:t>US State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200" b="1">
                          <a:solidFill>
                            <a:schemeClr val="tx1"/>
                          </a:solidFill>
                          <a:effectLst/>
                        </a:rPr>
                        <a:t>Counts</a:t>
                      </a:r>
                      <a:endParaRPr lang="en-US" sz="120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013289975"/>
                  </a:ext>
                </a:extLst>
              </a:tr>
              <a:tr h="348827">
                <a:tc>
                  <a:txBody>
                    <a:bodyPr/>
                    <a:lstStyle/>
                    <a:p>
                      <a:pPr algn="ctr" fontAlgn="ctr"/>
                      <a:r>
                        <a:rPr lang="en-US" sz="1200">
                          <a:solidFill>
                            <a:schemeClr val="tx1"/>
                          </a:solidFill>
                          <a:effectLst/>
                        </a:rPr>
                        <a:t>EastNorthCentral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a:solidFill>
                            <a:schemeClr val="tx1"/>
                          </a:solidFill>
                          <a:effectLst/>
                        </a:rPr>
                        <a:t>IL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a:solidFill>
                            <a:schemeClr val="tx1"/>
                          </a:solidFill>
                          <a:effectLst/>
                        </a:rPr>
                        <a:t>2</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5054325"/>
                  </a:ext>
                </a:extLst>
              </a:tr>
              <a:tr h="348827">
                <a:tc>
                  <a:txBody>
                    <a:bodyPr/>
                    <a:lstStyle/>
                    <a:p>
                      <a:pPr algn="ctr" fontAlgn="ctr"/>
                      <a:r>
                        <a:rPr lang="en-US" sz="1200">
                          <a:solidFill>
                            <a:schemeClr val="tx1"/>
                          </a:solidFill>
                          <a:effectLst/>
                        </a:rPr>
                        <a:t>MidAtlantic</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a:solidFill>
                            <a:schemeClr val="tx1"/>
                          </a:solidFill>
                          <a:effectLst/>
                        </a:rPr>
                        <a:t>PA</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a:solidFill>
                            <a:schemeClr val="tx1"/>
                          </a:solidFill>
                          <a:effectLst/>
                        </a:rPr>
                        <a:t>3</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7295980"/>
                  </a:ext>
                </a:extLst>
              </a:tr>
              <a:tr h="348827">
                <a:tc>
                  <a:txBody>
                    <a:bodyPr/>
                    <a:lstStyle/>
                    <a:p>
                      <a:pPr algn="ctr" fontAlgn="ctr"/>
                      <a:r>
                        <a:rPr lang="en-US" sz="1200">
                          <a:solidFill>
                            <a:schemeClr val="tx1"/>
                          </a:solidFill>
                          <a:effectLst/>
                        </a:rPr>
                        <a:t>Mountain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a:solidFill>
                            <a:schemeClr val="tx1"/>
                          </a:solidFill>
                          <a:effectLst/>
                        </a:rPr>
                        <a:t>CO</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a:solidFill>
                            <a:schemeClr val="tx1"/>
                          </a:solidFill>
                          <a:effectLst/>
                        </a:rPr>
                        <a:t>2</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4898363"/>
                  </a:ext>
                </a:extLst>
              </a:tr>
              <a:tr h="348827">
                <a:tc rowSpan="2">
                  <a:txBody>
                    <a:bodyPr/>
                    <a:lstStyle/>
                    <a:p>
                      <a:pPr algn="ctr" fontAlgn="ctr"/>
                      <a:r>
                        <a:rPr lang="en-US" sz="1200">
                          <a:solidFill>
                            <a:schemeClr val="tx1"/>
                          </a:solidFill>
                          <a:effectLst/>
                        </a:rPr>
                        <a:t>Pacific</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a:solidFill>
                            <a:schemeClr val="tx1"/>
                          </a:solidFill>
                          <a:effectLst/>
                        </a:rPr>
                        <a:t>CA</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a:solidFill>
                            <a:schemeClr val="tx1"/>
                          </a:solidFill>
                          <a:effectLst/>
                        </a:rPr>
                        <a:t>11</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4227090"/>
                  </a:ext>
                </a:extLst>
              </a:tr>
              <a:tr h="348827">
                <a:tc vMerge="1">
                  <a:txBody>
                    <a:bodyPr/>
                    <a:lstStyle/>
                    <a:p>
                      <a:pPr algn="ctr" fontAlgn="ctr"/>
                      <a:endParaRPr lang="en-US" sz="1200">
                        <a:solidFill>
                          <a:schemeClr val="tx1"/>
                        </a:solidFill>
                        <a:effectLs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a:solidFill>
                            <a:schemeClr val="tx1"/>
                          </a:solidFill>
                          <a:effectLst/>
                        </a:rPr>
                        <a:t>OR</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a:solidFill>
                            <a:schemeClr val="tx1"/>
                          </a:solidFill>
                          <a:effectLst/>
                        </a:rPr>
                        <a:t>1</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4741007"/>
                  </a:ext>
                </a:extLst>
              </a:tr>
              <a:tr h="348827">
                <a:tc>
                  <a:txBody>
                    <a:bodyPr/>
                    <a:lstStyle/>
                    <a:p>
                      <a:pPr algn="ctr" fontAlgn="ctr"/>
                      <a:r>
                        <a:rPr lang="en-US" sz="1200">
                          <a:solidFill>
                            <a:schemeClr val="tx1"/>
                          </a:solidFill>
                          <a:effectLst/>
                        </a:rPr>
                        <a:t>SouthAtlantic</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a:solidFill>
                            <a:schemeClr val="tx1"/>
                          </a:solidFill>
                          <a:effectLst/>
                        </a:rPr>
                        <a:t>MD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a:solidFill>
                            <a:schemeClr val="tx1"/>
                          </a:solidFill>
                          <a:effectLst/>
                        </a:rPr>
                        <a:t>1</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1888150"/>
                  </a:ext>
                </a:extLst>
              </a:tr>
              <a:tr h="348827">
                <a:tc rowSpan="2">
                  <a:txBody>
                    <a:bodyPr/>
                    <a:lstStyle/>
                    <a:p>
                      <a:pPr algn="ctr" fontAlgn="ctr"/>
                      <a:r>
                        <a:rPr lang="en-US" sz="1200" err="1">
                          <a:solidFill>
                            <a:schemeClr val="tx1"/>
                          </a:solidFill>
                          <a:effectLst/>
                        </a:rPr>
                        <a:t>WestSouthCentral</a:t>
                      </a:r>
                      <a:endParaRPr lang="en-US" sz="1200">
                        <a:solidFill>
                          <a:schemeClr val="tx1"/>
                        </a:solidFill>
                        <a:effectLs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a:solidFill>
                            <a:schemeClr val="tx1"/>
                          </a:solidFill>
                          <a:effectLst/>
                        </a:rPr>
                        <a:t>LA</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a:solidFill>
                            <a:schemeClr val="tx1"/>
                          </a:solidFill>
                          <a:effectLst/>
                        </a:rPr>
                        <a:t>3</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523647"/>
                  </a:ext>
                </a:extLst>
              </a:tr>
              <a:tr h="348827">
                <a:tc vMerge="1">
                  <a:txBody>
                    <a:bodyPr/>
                    <a:lstStyle/>
                    <a:p>
                      <a:pPr algn="ctr" fontAlgn="ctr"/>
                      <a:endParaRPr lang="en-US" sz="1200">
                        <a:solidFill>
                          <a:schemeClr val="tx1"/>
                        </a:solidFill>
                        <a:effectLs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a:solidFill>
                            <a:schemeClr val="tx1"/>
                          </a:solidFill>
                          <a:effectLst/>
                        </a:rPr>
                        <a:t>TX</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a:solidFill>
                            <a:schemeClr val="tx1"/>
                          </a:solidFill>
                          <a:effectLst/>
                        </a:rPr>
                        <a:t>2</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0780826"/>
                  </a:ext>
                </a:extLst>
              </a:tr>
            </a:tbl>
          </a:graphicData>
        </a:graphic>
      </p:graphicFrame>
      <p:sp>
        <p:nvSpPr>
          <p:cNvPr id="14" name="TextBox 13">
            <a:extLst>
              <a:ext uri="{FF2B5EF4-FFF2-40B4-BE49-F238E27FC236}">
                <a16:creationId xmlns:a16="http://schemas.microsoft.com/office/drawing/2014/main" id="{C6861F37-6600-4A0C-AC38-1A18ECA2F9D6}"/>
              </a:ext>
            </a:extLst>
          </p:cNvPr>
          <p:cNvSpPr txBox="1"/>
          <p:nvPr/>
        </p:nvSpPr>
        <p:spPr>
          <a:xfrm>
            <a:off x="4625993" y="1574909"/>
            <a:ext cx="376770" cy="221599"/>
          </a:xfrm>
          <a:prstGeom prst="rect">
            <a:avLst/>
          </a:prstGeom>
          <a:noFill/>
        </p:spPr>
        <p:txBody>
          <a:bodyPr wrap="none" lIns="18288" tIns="18288" rIns="18288" bIns="18288" rtlCol="0" anchor="ctr">
            <a:spAutoFit/>
          </a:bodyPr>
          <a:lstStyle/>
          <a:p>
            <a:pPr algn="ctr"/>
            <a:r>
              <a:rPr lang="en-US" sz="1200" b="1"/>
              <a:t>MON</a:t>
            </a:r>
          </a:p>
        </p:txBody>
      </p:sp>
      <p:sp>
        <p:nvSpPr>
          <p:cNvPr id="15" name="TextBox 14">
            <a:extLst>
              <a:ext uri="{FF2B5EF4-FFF2-40B4-BE49-F238E27FC236}">
                <a16:creationId xmlns:a16="http://schemas.microsoft.com/office/drawing/2014/main" id="{178C3CDF-1216-4888-BF00-0B7B9BBAC650}"/>
              </a:ext>
            </a:extLst>
          </p:cNvPr>
          <p:cNvSpPr txBox="1"/>
          <p:nvPr/>
        </p:nvSpPr>
        <p:spPr>
          <a:xfrm>
            <a:off x="5349680" y="1574909"/>
            <a:ext cx="290209" cy="221599"/>
          </a:xfrm>
          <a:prstGeom prst="rect">
            <a:avLst/>
          </a:prstGeom>
          <a:noFill/>
        </p:spPr>
        <p:txBody>
          <a:bodyPr wrap="none" lIns="18288" tIns="18288" rIns="18288" bIns="18288" rtlCol="0" anchor="ctr">
            <a:spAutoFit/>
          </a:bodyPr>
          <a:lstStyle/>
          <a:p>
            <a:pPr algn="ctr"/>
            <a:r>
              <a:rPr lang="en-US" sz="1200" b="1"/>
              <a:t>TUE</a:t>
            </a:r>
          </a:p>
        </p:txBody>
      </p:sp>
      <p:sp>
        <p:nvSpPr>
          <p:cNvPr id="16" name="TextBox 15">
            <a:extLst>
              <a:ext uri="{FF2B5EF4-FFF2-40B4-BE49-F238E27FC236}">
                <a16:creationId xmlns:a16="http://schemas.microsoft.com/office/drawing/2014/main" id="{0556CAAC-D415-409A-854F-5B60370801C4}"/>
              </a:ext>
            </a:extLst>
          </p:cNvPr>
          <p:cNvSpPr txBox="1"/>
          <p:nvPr/>
        </p:nvSpPr>
        <p:spPr>
          <a:xfrm>
            <a:off x="5986806" y="1574909"/>
            <a:ext cx="349519" cy="221599"/>
          </a:xfrm>
          <a:prstGeom prst="rect">
            <a:avLst/>
          </a:prstGeom>
          <a:noFill/>
        </p:spPr>
        <p:txBody>
          <a:bodyPr wrap="none" lIns="18288" tIns="18288" rIns="18288" bIns="18288" rtlCol="0" anchor="ctr">
            <a:spAutoFit/>
          </a:bodyPr>
          <a:lstStyle/>
          <a:p>
            <a:pPr algn="ctr"/>
            <a:r>
              <a:rPr lang="en-US" sz="1200" b="1"/>
              <a:t>WED</a:t>
            </a:r>
          </a:p>
        </p:txBody>
      </p:sp>
      <p:sp>
        <p:nvSpPr>
          <p:cNvPr id="17" name="TextBox 16">
            <a:extLst>
              <a:ext uri="{FF2B5EF4-FFF2-40B4-BE49-F238E27FC236}">
                <a16:creationId xmlns:a16="http://schemas.microsoft.com/office/drawing/2014/main" id="{993787AF-1422-4C1E-9BFE-EF185113085C}"/>
              </a:ext>
            </a:extLst>
          </p:cNvPr>
          <p:cNvSpPr txBox="1"/>
          <p:nvPr/>
        </p:nvSpPr>
        <p:spPr>
          <a:xfrm>
            <a:off x="6683242" y="1574909"/>
            <a:ext cx="312650" cy="221599"/>
          </a:xfrm>
          <a:prstGeom prst="rect">
            <a:avLst/>
          </a:prstGeom>
          <a:noFill/>
        </p:spPr>
        <p:txBody>
          <a:bodyPr wrap="none" lIns="18288" tIns="18288" rIns="18288" bIns="18288" rtlCol="0" anchor="ctr">
            <a:spAutoFit/>
          </a:bodyPr>
          <a:lstStyle/>
          <a:p>
            <a:pPr algn="ctr"/>
            <a:r>
              <a:rPr lang="en-US" sz="1200" b="1"/>
              <a:t>THU</a:t>
            </a:r>
          </a:p>
        </p:txBody>
      </p:sp>
      <p:sp>
        <p:nvSpPr>
          <p:cNvPr id="18" name="TextBox 17">
            <a:extLst>
              <a:ext uri="{FF2B5EF4-FFF2-40B4-BE49-F238E27FC236}">
                <a16:creationId xmlns:a16="http://schemas.microsoft.com/office/drawing/2014/main" id="{69447824-14DA-4C72-AEF5-AD8CD30569F2}"/>
              </a:ext>
            </a:extLst>
          </p:cNvPr>
          <p:cNvSpPr txBox="1"/>
          <p:nvPr/>
        </p:nvSpPr>
        <p:spPr>
          <a:xfrm>
            <a:off x="7342809" y="1574909"/>
            <a:ext cx="235706" cy="221599"/>
          </a:xfrm>
          <a:prstGeom prst="rect">
            <a:avLst/>
          </a:prstGeom>
          <a:noFill/>
        </p:spPr>
        <p:txBody>
          <a:bodyPr wrap="none" lIns="18288" tIns="18288" rIns="18288" bIns="18288" rtlCol="0" anchor="ctr">
            <a:spAutoFit/>
          </a:bodyPr>
          <a:lstStyle/>
          <a:p>
            <a:pPr algn="ctr"/>
            <a:r>
              <a:rPr lang="en-US" sz="1200" b="1"/>
              <a:t>FRI</a:t>
            </a:r>
          </a:p>
        </p:txBody>
      </p:sp>
      <p:sp>
        <p:nvSpPr>
          <p:cNvPr id="19" name="TextBox 18">
            <a:extLst>
              <a:ext uri="{FF2B5EF4-FFF2-40B4-BE49-F238E27FC236}">
                <a16:creationId xmlns:a16="http://schemas.microsoft.com/office/drawing/2014/main" id="{5CED4D4D-DD8B-41C4-B7B8-F6D538548C5E}"/>
              </a:ext>
            </a:extLst>
          </p:cNvPr>
          <p:cNvSpPr txBox="1"/>
          <p:nvPr/>
        </p:nvSpPr>
        <p:spPr>
          <a:xfrm>
            <a:off x="7925432" y="1574909"/>
            <a:ext cx="265073" cy="221599"/>
          </a:xfrm>
          <a:prstGeom prst="rect">
            <a:avLst/>
          </a:prstGeom>
          <a:noFill/>
        </p:spPr>
        <p:txBody>
          <a:bodyPr wrap="none" lIns="18288" tIns="18288" rIns="18288" bIns="18288" rtlCol="0" anchor="ctr">
            <a:spAutoFit/>
          </a:bodyPr>
          <a:lstStyle/>
          <a:p>
            <a:pPr algn="ctr"/>
            <a:r>
              <a:rPr lang="en-US" sz="1200" b="1"/>
              <a:t>SAT</a:t>
            </a:r>
          </a:p>
        </p:txBody>
      </p:sp>
      <p:sp>
        <p:nvSpPr>
          <p:cNvPr id="20" name="TextBox 19">
            <a:extLst>
              <a:ext uri="{FF2B5EF4-FFF2-40B4-BE49-F238E27FC236}">
                <a16:creationId xmlns:a16="http://schemas.microsoft.com/office/drawing/2014/main" id="{E84F0D27-2BE6-4629-B506-EF151045D678}"/>
              </a:ext>
            </a:extLst>
          </p:cNvPr>
          <p:cNvSpPr txBox="1"/>
          <p:nvPr/>
        </p:nvSpPr>
        <p:spPr>
          <a:xfrm>
            <a:off x="8537424" y="1574909"/>
            <a:ext cx="311047" cy="221599"/>
          </a:xfrm>
          <a:prstGeom prst="rect">
            <a:avLst/>
          </a:prstGeom>
          <a:noFill/>
        </p:spPr>
        <p:txBody>
          <a:bodyPr wrap="none" lIns="18288" tIns="18288" rIns="18288" bIns="18288" rtlCol="0" anchor="ctr">
            <a:spAutoFit/>
          </a:bodyPr>
          <a:lstStyle/>
          <a:p>
            <a:pPr algn="ctr"/>
            <a:r>
              <a:rPr lang="en-US" sz="1200" b="1"/>
              <a:t>SUN</a:t>
            </a:r>
          </a:p>
        </p:txBody>
      </p:sp>
      <p:sp>
        <p:nvSpPr>
          <p:cNvPr id="21" name="Speech Bubble: Rectangle 35">
            <a:extLst>
              <a:ext uri="{FF2B5EF4-FFF2-40B4-BE49-F238E27FC236}">
                <a16:creationId xmlns:a16="http://schemas.microsoft.com/office/drawing/2014/main" id="{75C4631F-79AE-4A47-8B9B-F4E9299879FB}"/>
              </a:ext>
            </a:extLst>
          </p:cNvPr>
          <p:cNvSpPr/>
          <p:nvPr/>
        </p:nvSpPr>
        <p:spPr>
          <a:xfrm>
            <a:off x="6618308" y="4378315"/>
            <a:ext cx="1684708" cy="610354"/>
          </a:xfrm>
          <a:prstGeom prst="wedgeRectCallout">
            <a:avLst>
              <a:gd name="adj1" fmla="val 35002"/>
              <a:gd name="adj2" fmla="val -11050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solidFill>
                  <a:schemeClr val="bg1"/>
                </a:solidFill>
              </a:rPr>
              <a:t>No operations during weekends</a:t>
            </a:r>
          </a:p>
        </p:txBody>
      </p:sp>
    </p:spTree>
    <p:extLst>
      <p:ext uri="{BB962C8B-B14F-4D97-AF65-F5344CB8AC3E}">
        <p14:creationId xmlns:p14="http://schemas.microsoft.com/office/powerpoint/2010/main" val="19980402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Update: Warehouse Operation Schedules</a:t>
            </a:r>
          </a:p>
        </p:txBody>
      </p:sp>
      <p:pic>
        <p:nvPicPr>
          <p:cNvPr id="5" name="Picture 4" descr="A picture containing chart&#10;&#10;Description automatically generated">
            <a:extLst>
              <a:ext uri="{FF2B5EF4-FFF2-40B4-BE49-F238E27FC236}">
                <a16:creationId xmlns:a16="http://schemas.microsoft.com/office/drawing/2014/main" id="{0C8BDE10-8E06-44AC-A813-42885F78962C}"/>
              </a:ext>
            </a:extLst>
          </p:cNvPr>
          <p:cNvPicPr>
            <a:picLocks noChangeAspect="1"/>
          </p:cNvPicPr>
          <p:nvPr/>
        </p:nvPicPr>
        <p:blipFill rotWithShape="1">
          <a:blip r:embed="rId3"/>
          <a:srcRect l="37713" t="3138"/>
          <a:stretch/>
        </p:blipFill>
        <p:spPr>
          <a:xfrm>
            <a:off x="4137892" y="1134836"/>
            <a:ext cx="3085271" cy="3744114"/>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77FE144B-4660-430A-A542-3549AB41AB8E}"/>
              </a:ext>
            </a:extLst>
          </p:cNvPr>
          <p:cNvPicPr>
            <a:picLocks noChangeAspect="1"/>
          </p:cNvPicPr>
          <p:nvPr/>
        </p:nvPicPr>
        <p:blipFill rotWithShape="1">
          <a:blip r:embed="rId4"/>
          <a:srcRect l="37574" t="2669"/>
          <a:stretch/>
        </p:blipFill>
        <p:spPr>
          <a:xfrm>
            <a:off x="457199" y="1125066"/>
            <a:ext cx="3085271" cy="3753884"/>
          </a:xfrm>
          <a:prstGeom prst="rect">
            <a:avLst/>
          </a:prstGeom>
        </p:spPr>
      </p:pic>
      <p:sp>
        <p:nvSpPr>
          <p:cNvPr id="10" name="TextBox 9">
            <a:extLst>
              <a:ext uri="{FF2B5EF4-FFF2-40B4-BE49-F238E27FC236}">
                <a16:creationId xmlns:a16="http://schemas.microsoft.com/office/drawing/2014/main" id="{475B219C-0FC2-4660-8F51-819443B4AC55}"/>
              </a:ext>
            </a:extLst>
          </p:cNvPr>
          <p:cNvSpPr txBox="1"/>
          <p:nvPr/>
        </p:nvSpPr>
        <p:spPr>
          <a:xfrm>
            <a:off x="299085" y="755734"/>
            <a:ext cx="1522095" cy="369332"/>
          </a:xfrm>
          <a:prstGeom prst="rect">
            <a:avLst/>
          </a:prstGeom>
          <a:noFill/>
        </p:spPr>
        <p:txBody>
          <a:bodyPr wrap="square">
            <a:spAutoFit/>
          </a:bodyPr>
          <a:lstStyle/>
          <a:p>
            <a:pPr algn="r"/>
            <a:r>
              <a:rPr lang="en-US" sz="1800" b="1">
                <a:solidFill>
                  <a:schemeClr val="tx1"/>
                </a:solidFill>
              </a:rPr>
              <a:t>Before</a:t>
            </a:r>
          </a:p>
        </p:txBody>
      </p:sp>
      <p:sp>
        <p:nvSpPr>
          <p:cNvPr id="11" name="TextBox 10">
            <a:extLst>
              <a:ext uri="{FF2B5EF4-FFF2-40B4-BE49-F238E27FC236}">
                <a16:creationId xmlns:a16="http://schemas.microsoft.com/office/drawing/2014/main" id="{2566DD30-0328-42DB-9168-D1F5CD9E0814}"/>
              </a:ext>
            </a:extLst>
          </p:cNvPr>
          <p:cNvSpPr txBox="1"/>
          <p:nvPr/>
        </p:nvSpPr>
        <p:spPr>
          <a:xfrm>
            <a:off x="3971925" y="748296"/>
            <a:ext cx="1522095" cy="369332"/>
          </a:xfrm>
          <a:prstGeom prst="rect">
            <a:avLst/>
          </a:prstGeom>
          <a:noFill/>
        </p:spPr>
        <p:txBody>
          <a:bodyPr wrap="square">
            <a:spAutoFit/>
          </a:bodyPr>
          <a:lstStyle/>
          <a:p>
            <a:pPr algn="r"/>
            <a:r>
              <a:rPr lang="en-US" sz="1800" b="1">
                <a:solidFill>
                  <a:schemeClr val="tx1"/>
                </a:solidFill>
              </a:rPr>
              <a:t>After</a:t>
            </a:r>
          </a:p>
        </p:txBody>
      </p:sp>
      <p:sp>
        <p:nvSpPr>
          <p:cNvPr id="12" name="TextBox 11">
            <a:extLst>
              <a:ext uri="{FF2B5EF4-FFF2-40B4-BE49-F238E27FC236}">
                <a16:creationId xmlns:a16="http://schemas.microsoft.com/office/drawing/2014/main" id="{53969FD4-6517-4ACB-8139-A09D1BF72DEC}"/>
              </a:ext>
            </a:extLst>
          </p:cNvPr>
          <p:cNvSpPr txBox="1"/>
          <p:nvPr/>
        </p:nvSpPr>
        <p:spPr>
          <a:xfrm>
            <a:off x="4808277" y="3490324"/>
            <a:ext cx="2414886" cy="307777"/>
          </a:xfrm>
          <a:prstGeom prst="rect">
            <a:avLst/>
          </a:prstGeom>
          <a:noFill/>
        </p:spPr>
        <p:txBody>
          <a:bodyPr wrap="square">
            <a:spAutoFit/>
          </a:bodyPr>
          <a:lstStyle/>
          <a:p>
            <a:pPr algn="r"/>
            <a:r>
              <a:rPr lang="en-US" sz="1400" b="1"/>
              <a:t>Region 2b - Portland</a:t>
            </a:r>
            <a:endParaRPr lang="en-US" sz="1400" b="1">
              <a:solidFill>
                <a:schemeClr val="tx1"/>
              </a:solidFill>
            </a:endParaRPr>
          </a:p>
        </p:txBody>
      </p:sp>
      <p:sp>
        <p:nvSpPr>
          <p:cNvPr id="13" name="TextBox 12">
            <a:extLst>
              <a:ext uri="{FF2B5EF4-FFF2-40B4-BE49-F238E27FC236}">
                <a16:creationId xmlns:a16="http://schemas.microsoft.com/office/drawing/2014/main" id="{44AE3844-253B-49CC-8560-9C806A6A05C1}"/>
              </a:ext>
            </a:extLst>
          </p:cNvPr>
          <p:cNvSpPr txBox="1"/>
          <p:nvPr/>
        </p:nvSpPr>
        <p:spPr>
          <a:xfrm>
            <a:off x="1181157" y="3543664"/>
            <a:ext cx="2414886" cy="307777"/>
          </a:xfrm>
          <a:prstGeom prst="rect">
            <a:avLst/>
          </a:prstGeom>
          <a:noFill/>
        </p:spPr>
        <p:txBody>
          <a:bodyPr wrap="square">
            <a:spAutoFit/>
          </a:bodyPr>
          <a:lstStyle/>
          <a:p>
            <a:pPr algn="r"/>
            <a:r>
              <a:rPr lang="en-US" sz="1400" b="1"/>
              <a:t>Region 2b - Portland</a:t>
            </a:r>
            <a:endParaRPr lang="en-US" sz="1400" b="1">
              <a:solidFill>
                <a:schemeClr val="tx1"/>
              </a:solidFill>
            </a:endParaRPr>
          </a:p>
        </p:txBody>
      </p:sp>
      <p:sp>
        <p:nvSpPr>
          <p:cNvPr id="14" name="Speech Bubble: Rectangle 35">
            <a:extLst>
              <a:ext uri="{FF2B5EF4-FFF2-40B4-BE49-F238E27FC236}">
                <a16:creationId xmlns:a16="http://schemas.microsoft.com/office/drawing/2014/main" id="{8C7D34BB-13C4-469D-8251-ED725D95CAA3}"/>
              </a:ext>
            </a:extLst>
          </p:cNvPr>
          <p:cNvSpPr/>
          <p:nvPr/>
        </p:nvSpPr>
        <p:spPr>
          <a:xfrm>
            <a:off x="6133876" y="1108320"/>
            <a:ext cx="2307145" cy="776514"/>
          </a:xfrm>
          <a:prstGeom prst="wedgeRectCallout">
            <a:avLst>
              <a:gd name="adj1" fmla="val -88729"/>
              <a:gd name="adj2" fmla="val 7052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t>Overshot warehouse schedule correction; some still have weekend operation</a:t>
            </a:r>
          </a:p>
        </p:txBody>
      </p:sp>
    </p:spTree>
    <p:extLst>
      <p:ext uri="{BB962C8B-B14F-4D97-AF65-F5344CB8AC3E}">
        <p14:creationId xmlns:p14="http://schemas.microsoft.com/office/powerpoint/2010/main" val="2955582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p:txBody>
          <a:bodyPr/>
          <a:lstStyle/>
          <a:p>
            <a:r>
              <a:rPr lang="en-US">
                <a:cs typeface="Calibri"/>
              </a:rPr>
              <a:t>HVAC Updates</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08085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Update: HVAC Controls</a:t>
            </a:r>
          </a:p>
        </p:txBody>
      </p:sp>
      <p:graphicFrame>
        <p:nvGraphicFramePr>
          <p:cNvPr id="5" name="Table 4">
            <a:extLst>
              <a:ext uri="{FF2B5EF4-FFF2-40B4-BE49-F238E27FC236}">
                <a16:creationId xmlns:a16="http://schemas.microsoft.com/office/drawing/2014/main" id="{5D3459DA-2D1F-41A2-9A51-53454E7C3FBE}"/>
              </a:ext>
            </a:extLst>
          </p:cNvPr>
          <p:cNvGraphicFramePr>
            <a:graphicFrameLocks noGrp="1"/>
          </p:cNvGraphicFramePr>
          <p:nvPr>
            <p:extLst>
              <p:ext uri="{D42A27DB-BD31-4B8C-83A1-F6EECF244321}">
                <p14:modId xmlns:p14="http://schemas.microsoft.com/office/powerpoint/2010/main" val="3379320422"/>
              </p:ext>
            </p:extLst>
          </p:nvPr>
        </p:nvGraphicFramePr>
        <p:xfrm>
          <a:off x="457199" y="776515"/>
          <a:ext cx="8229603" cy="2807501"/>
        </p:xfrm>
        <a:graphic>
          <a:graphicData uri="http://schemas.openxmlformats.org/drawingml/2006/table">
            <a:tbl>
              <a:tblPr firstRow="1" bandRow="1">
                <a:tableStyleId>{5C22544A-7EE6-4342-B048-85BDC9FD1C3A}</a:tableStyleId>
              </a:tblPr>
              <a:tblGrid>
                <a:gridCol w="2233750">
                  <a:extLst>
                    <a:ext uri="{9D8B030D-6E8A-4147-A177-3AD203B41FA5}">
                      <a16:colId xmlns:a16="http://schemas.microsoft.com/office/drawing/2014/main" val="4077510966"/>
                    </a:ext>
                  </a:extLst>
                </a:gridCol>
                <a:gridCol w="2233750">
                  <a:extLst>
                    <a:ext uri="{9D8B030D-6E8A-4147-A177-3AD203B41FA5}">
                      <a16:colId xmlns:a16="http://schemas.microsoft.com/office/drawing/2014/main" val="1236297308"/>
                    </a:ext>
                  </a:extLst>
                </a:gridCol>
                <a:gridCol w="3762103">
                  <a:extLst>
                    <a:ext uri="{9D8B030D-6E8A-4147-A177-3AD203B41FA5}">
                      <a16:colId xmlns:a16="http://schemas.microsoft.com/office/drawing/2014/main" val="1449010497"/>
                    </a:ext>
                  </a:extLst>
                </a:gridCol>
              </a:tblGrid>
              <a:tr h="479839">
                <a:tc>
                  <a:txBody>
                    <a:bodyPr/>
                    <a:lstStyle/>
                    <a:p>
                      <a:pPr algn="ctr"/>
                      <a:r>
                        <a:rPr lang="en-US" sz="1600" b="1">
                          <a:solidFill>
                            <a:schemeClr val="tx1"/>
                          </a:solidFill>
                        </a:rPr>
                        <a:t>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a:solidFill>
                            <a:schemeClr val="tx1"/>
                          </a:solidFill>
                        </a:rPr>
                        <a:t>Affected Building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a:solidFill>
                            <a:schemeClr val="tx1"/>
                          </a:solidFill>
                        </a:rPr>
                        <a:t>Methods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3096795"/>
                  </a:ext>
                </a:extLst>
              </a:tr>
              <a:tr h="1163831">
                <a:tc>
                  <a:txBody>
                    <a:bodyPr/>
                    <a:lstStyle/>
                    <a:p>
                      <a:pPr algn="ctr"/>
                      <a:r>
                        <a:rPr lang="en-US" sz="1400" b="0">
                          <a:solidFill>
                            <a:schemeClr val="tx1"/>
                          </a:solidFill>
                        </a:rPr>
                        <a:t>Updated fan cycling controls for PSZ systems</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a:solidFill>
                            <a:schemeClr val="tx1"/>
                          </a:solidFill>
                        </a:rPr>
                        <a:t>All buildings with PSZ systems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None/>
                      </a:pPr>
                      <a:r>
                        <a:rPr lang="en-US" sz="1200" b="0">
                          <a:solidFill>
                            <a:schemeClr val="tx1"/>
                          </a:solidFill>
                        </a:rPr>
                        <a:t>Before, systems were always on following HVAC operating hours, now fan are adjusted to provide ventilation only when occupied</a:t>
                      </a:r>
                    </a:p>
                    <a:p>
                      <a:pPr marL="0" lvl="0" indent="0" algn="l">
                        <a:buNone/>
                      </a:pPr>
                      <a:endParaRPr lang="en-US" sz="1200"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7654893"/>
                  </a:ext>
                </a:extLst>
              </a:tr>
              <a:tr h="1163831">
                <a:tc>
                  <a:txBody>
                    <a:bodyPr/>
                    <a:lstStyle/>
                    <a:p>
                      <a:pPr lvl="0" algn="ctr">
                        <a:buNone/>
                      </a:pPr>
                      <a:r>
                        <a:rPr lang="en-US" sz="1400" b="0">
                          <a:solidFill>
                            <a:schemeClr val="tx1"/>
                          </a:solidFill>
                        </a:rPr>
                        <a:t>DCV bug fix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1400" b="0">
                          <a:solidFill>
                            <a:schemeClr val="tx1"/>
                          </a:solidFill>
                        </a:rPr>
                        <a:t>Buildings with VAV systems that use 90.1-2010 or 2013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a:buNone/>
                      </a:pPr>
                      <a:r>
                        <a:rPr lang="en-US" sz="1200" b="0">
                          <a:solidFill>
                            <a:schemeClr val="tx1"/>
                          </a:solidFill>
                        </a:rPr>
                        <a:t>DCV controls were not enabled and are now enabled per 90.1 standards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3706381"/>
                  </a:ext>
                </a:extLst>
              </a:tr>
            </a:tbl>
          </a:graphicData>
        </a:graphic>
      </p:graphicFrame>
      <p:sp>
        <p:nvSpPr>
          <p:cNvPr id="3" name="TextBox 2">
            <a:extLst>
              <a:ext uri="{FF2B5EF4-FFF2-40B4-BE49-F238E27FC236}">
                <a16:creationId xmlns:a16="http://schemas.microsoft.com/office/drawing/2014/main" id="{5BC14D12-6F68-44BE-BA4A-232DC4F63165}"/>
              </a:ext>
            </a:extLst>
          </p:cNvPr>
          <p:cNvSpPr txBox="1"/>
          <p:nvPr/>
        </p:nvSpPr>
        <p:spPr>
          <a:xfrm>
            <a:off x="835269" y="3987312"/>
            <a:ext cx="74822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Minimal changes to loads because of limited applicability of control changes</a:t>
            </a:r>
          </a:p>
        </p:txBody>
      </p:sp>
    </p:spTree>
    <p:extLst>
      <p:ext uri="{BB962C8B-B14F-4D97-AF65-F5344CB8AC3E}">
        <p14:creationId xmlns:p14="http://schemas.microsoft.com/office/powerpoint/2010/main" val="33639740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a:xfrm>
            <a:off x="467454" y="1252017"/>
            <a:ext cx="5392326" cy="1348326"/>
          </a:xfrm>
        </p:spPr>
        <p:txBody>
          <a:bodyPr/>
          <a:lstStyle/>
          <a:p>
            <a:r>
              <a:rPr lang="en-US">
                <a:cs typeface="Calibri"/>
              </a:rPr>
              <a:t>Lighting Power Density Analysis</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274113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E83697-DAE7-4C82-83A9-1B06C32DE7BD}"/>
              </a:ext>
            </a:extLst>
          </p:cNvPr>
          <p:cNvSpPr>
            <a:spLocks noGrp="1"/>
          </p:cNvSpPr>
          <p:nvPr>
            <p:ph type="title"/>
          </p:nvPr>
        </p:nvSpPr>
        <p:spPr/>
        <p:txBody>
          <a:bodyPr/>
          <a:lstStyle/>
          <a:p>
            <a:r>
              <a:rPr lang="en-US"/>
              <a:t>Lighting Power Density Comparison </a:t>
            </a:r>
          </a:p>
        </p:txBody>
      </p:sp>
      <p:sp>
        <p:nvSpPr>
          <p:cNvPr id="4" name="TextBox 3">
            <a:extLst>
              <a:ext uri="{FF2B5EF4-FFF2-40B4-BE49-F238E27FC236}">
                <a16:creationId xmlns:a16="http://schemas.microsoft.com/office/drawing/2014/main" id="{DEE00874-50E5-49AB-867C-AEC19E91130F}"/>
              </a:ext>
            </a:extLst>
          </p:cNvPr>
          <p:cNvSpPr txBox="1"/>
          <p:nvPr/>
        </p:nvSpPr>
        <p:spPr>
          <a:xfrm>
            <a:off x="453571" y="832812"/>
            <a:ext cx="8236857" cy="107721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1600"/>
              <a:t>Lighting constitutes the majority of energy use</a:t>
            </a:r>
            <a:endParaRPr lang="en-US" sz="1600">
              <a:cs typeface="Calibri"/>
            </a:endParaRPr>
          </a:p>
          <a:p>
            <a:pPr marL="342900" indent="-342900">
              <a:buFont typeface="Arial" panose="020B0604020202020204" pitchFamily="34" charset="0"/>
              <a:buChar char="•"/>
            </a:pPr>
            <a:r>
              <a:rPr lang="en-US" sz="1600">
                <a:cs typeface="Calibri"/>
              </a:rPr>
              <a:t>Lighting technologies have changed much faster than the rest of commercial building technologies</a:t>
            </a:r>
          </a:p>
          <a:p>
            <a:pPr marL="342900" indent="-342900">
              <a:buFont typeface="Arial" panose="020B0604020202020204" pitchFamily="34" charset="0"/>
              <a:buChar char="•"/>
            </a:pPr>
            <a:r>
              <a:rPr lang="en-US" sz="1600">
                <a:cs typeface="Calibri"/>
              </a:rPr>
              <a:t>ComStock uses a technology rollover model, but only has standards up to 90.1-2013</a:t>
            </a:r>
          </a:p>
        </p:txBody>
      </p:sp>
      <p:pic>
        <p:nvPicPr>
          <p:cNvPr id="2" name="Picture 2">
            <a:extLst>
              <a:ext uri="{FF2B5EF4-FFF2-40B4-BE49-F238E27FC236}">
                <a16:creationId xmlns:a16="http://schemas.microsoft.com/office/drawing/2014/main" id="{2AFAC839-83CD-4D88-B058-0FD8F26BCB8D}"/>
              </a:ext>
            </a:extLst>
          </p:cNvPr>
          <p:cNvPicPr>
            <a:picLocks noChangeAspect="1"/>
          </p:cNvPicPr>
          <p:nvPr/>
        </p:nvPicPr>
        <p:blipFill>
          <a:blip r:embed="rId2"/>
          <a:stretch>
            <a:fillRect/>
          </a:stretch>
        </p:blipFill>
        <p:spPr>
          <a:xfrm>
            <a:off x="123092" y="1989064"/>
            <a:ext cx="4695092" cy="2943508"/>
          </a:xfrm>
          <a:prstGeom prst="rect">
            <a:avLst/>
          </a:prstGeom>
        </p:spPr>
      </p:pic>
      <p:sp>
        <p:nvSpPr>
          <p:cNvPr id="3" name="TextBox 2">
            <a:extLst>
              <a:ext uri="{FF2B5EF4-FFF2-40B4-BE49-F238E27FC236}">
                <a16:creationId xmlns:a16="http://schemas.microsoft.com/office/drawing/2014/main" id="{B9AAD919-21D2-43A4-8E7B-96BC6798AC5A}"/>
              </a:ext>
            </a:extLst>
          </p:cNvPr>
          <p:cNvSpPr txBox="1"/>
          <p:nvPr/>
        </p:nvSpPr>
        <p:spPr>
          <a:xfrm>
            <a:off x="4610798" y="2151269"/>
            <a:ext cx="407963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a:cs typeface="Arial"/>
              </a:rPr>
              <a:t>“...the major change over time involved a significant transition to LED lighting power, which only represented 20 MW in 2014 (1% of regional commercial indoor lighting power). By 2019, that value had increased </a:t>
            </a:r>
            <a:r>
              <a:rPr lang="en-US" sz="1600" b="1">
                <a:latin typeface="Arial"/>
                <a:cs typeface="Arial"/>
              </a:rPr>
              <a:t>by more than 20 times </a:t>
            </a:r>
            <a:r>
              <a:rPr lang="en-US" sz="1600">
                <a:latin typeface="Arial"/>
                <a:cs typeface="Arial"/>
              </a:rPr>
              <a:t>to 419 MW, or 16% of the regional total.”</a:t>
            </a:r>
          </a:p>
        </p:txBody>
      </p:sp>
      <p:sp>
        <p:nvSpPr>
          <p:cNvPr id="5" name="TextBox 4">
            <a:extLst>
              <a:ext uri="{FF2B5EF4-FFF2-40B4-BE49-F238E27FC236}">
                <a16:creationId xmlns:a16="http://schemas.microsoft.com/office/drawing/2014/main" id="{A7A61F03-768A-4163-9521-AAE7072E7DF8}"/>
              </a:ext>
            </a:extLst>
          </p:cNvPr>
          <p:cNvSpPr txBox="1"/>
          <p:nvPr/>
        </p:nvSpPr>
        <p:spPr>
          <a:xfrm>
            <a:off x="4610797" y="4167205"/>
            <a:ext cx="340364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Arial"/>
              </a:rPr>
              <a:t>Source: NEEA Commercial Building Stock Assessment (CBSA) 2019</a:t>
            </a:r>
            <a:endParaRPr lang="en-US" sz="1400"/>
          </a:p>
        </p:txBody>
      </p:sp>
    </p:spTree>
    <p:extLst>
      <p:ext uri="{BB962C8B-B14F-4D97-AF65-F5344CB8AC3E}">
        <p14:creationId xmlns:p14="http://schemas.microsoft.com/office/powerpoint/2010/main" val="4076241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908F97-D0D2-6349-91AA-DE50E09841E7}"/>
              </a:ext>
            </a:extLst>
          </p:cNvPr>
          <p:cNvSpPr>
            <a:spLocks noGrp="1"/>
          </p:cNvSpPr>
          <p:nvPr>
            <p:ph type="body" sz="quarter" idx="10"/>
          </p:nvPr>
        </p:nvSpPr>
        <p:spPr/>
        <p:txBody>
          <a:bodyPr/>
          <a:lstStyle/>
          <a:p>
            <a:pPr>
              <a:lnSpc>
                <a:spcPts val="2900"/>
              </a:lnSpc>
            </a:pPr>
            <a:r>
              <a:rPr lang="en-US"/>
              <a:t>EULP Data Publication</a:t>
            </a:r>
          </a:p>
        </p:txBody>
      </p:sp>
      <p:sp>
        <p:nvSpPr>
          <p:cNvPr id="3" name="Text Placeholder 2">
            <a:extLst>
              <a:ext uri="{FF2B5EF4-FFF2-40B4-BE49-F238E27FC236}">
                <a16:creationId xmlns:a16="http://schemas.microsoft.com/office/drawing/2014/main" id="{28E20B43-0597-C146-9A67-1304172A3852}"/>
              </a:ext>
            </a:extLst>
          </p:cNvPr>
          <p:cNvSpPr>
            <a:spLocks noGrp="1"/>
          </p:cNvSpPr>
          <p:nvPr>
            <p:ph type="body" sz="quarter" idx="11"/>
          </p:nvPr>
        </p:nvSpPr>
        <p:spPr/>
        <p:txBody>
          <a:bodyPr/>
          <a:lstStyle/>
          <a:p>
            <a:r>
              <a:rPr lang="en-US">
                <a:cs typeface="Calibri"/>
              </a:rPr>
              <a:t>Andrew Parker</a:t>
            </a:r>
          </a:p>
          <a:p>
            <a:r>
              <a:rPr lang="en-US"/>
              <a:t>April 22, 2021</a:t>
            </a:r>
            <a:endParaRPr lang="en-US">
              <a:cs typeface="Calibri"/>
            </a:endParaRPr>
          </a:p>
        </p:txBody>
      </p:sp>
    </p:spTree>
    <p:extLst>
      <p:ext uri="{BB962C8B-B14F-4D97-AF65-F5344CB8AC3E}">
        <p14:creationId xmlns:p14="http://schemas.microsoft.com/office/powerpoint/2010/main" val="459135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E83697-DAE7-4C82-83A9-1B06C32DE7BD}"/>
              </a:ext>
            </a:extLst>
          </p:cNvPr>
          <p:cNvSpPr>
            <a:spLocks noGrp="1"/>
          </p:cNvSpPr>
          <p:nvPr>
            <p:ph type="title"/>
          </p:nvPr>
        </p:nvSpPr>
        <p:spPr/>
        <p:txBody>
          <a:bodyPr/>
          <a:lstStyle/>
          <a:p>
            <a:r>
              <a:rPr lang="en-US"/>
              <a:t>Lighting Power Density – To Be Implemented</a:t>
            </a:r>
          </a:p>
        </p:txBody>
      </p:sp>
      <p:sp>
        <p:nvSpPr>
          <p:cNvPr id="4" name="TextBox 3">
            <a:extLst>
              <a:ext uri="{FF2B5EF4-FFF2-40B4-BE49-F238E27FC236}">
                <a16:creationId xmlns:a16="http://schemas.microsoft.com/office/drawing/2014/main" id="{DEE00874-50E5-49AB-867C-AEC19E91130F}"/>
              </a:ext>
            </a:extLst>
          </p:cNvPr>
          <p:cNvSpPr txBox="1"/>
          <p:nvPr/>
        </p:nvSpPr>
        <p:spPr>
          <a:xfrm>
            <a:off x="453571" y="832812"/>
            <a:ext cx="8236857" cy="156966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1600"/>
              <a:t>CBSA shows a 0.24 W/ft</a:t>
            </a:r>
            <a:r>
              <a:rPr lang="en-US" sz="1600" baseline="30000"/>
              <a:t>2</a:t>
            </a:r>
            <a:r>
              <a:rPr lang="en-US" sz="1600"/>
              <a:t> decrease (0.99 </a:t>
            </a:r>
            <a:r>
              <a:rPr lang="en-US" sz="1600">
                <a:sym typeface="Wingdings" pitchFamily="2" charset="2"/>
              </a:rPr>
              <a:t></a:t>
            </a:r>
            <a:r>
              <a:rPr lang="en-US" sz="1600"/>
              <a:t> 0.74 W/ft</a:t>
            </a:r>
            <a:r>
              <a:rPr lang="en-US" sz="1600" baseline="30000"/>
              <a:t>2</a:t>
            </a:r>
            <a:r>
              <a:rPr lang="en-US" sz="1600"/>
              <a:t>) between 2014 and 2019</a:t>
            </a:r>
          </a:p>
          <a:p>
            <a:pPr marL="342900" indent="-342900">
              <a:buFont typeface="Arial" panose="020B0604020202020204" pitchFamily="34" charset="0"/>
              <a:buChar char="•"/>
            </a:pPr>
            <a:r>
              <a:rPr lang="en-US" sz="1600"/>
              <a:t>ComStock values, in 2019, show a &lt;0.1 W/ft</a:t>
            </a:r>
            <a:r>
              <a:rPr lang="en-US" sz="1600" baseline="30000"/>
              <a:t>2</a:t>
            </a:r>
            <a:r>
              <a:rPr lang="en-US" sz="1600"/>
              <a:t> decrease between 2016 and 2019</a:t>
            </a:r>
          </a:p>
          <a:p>
            <a:pPr marL="342900" indent="-342900">
              <a:buFont typeface="Arial" panose="020B0604020202020204" pitchFamily="34" charset="0"/>
              <a:buChar char="•"/>
            </a:pPr>
            <a:r>
              <a:rPr lang="en-US" sz="1600"/>
              <a:t>ComStock LPDs are substantially higher than CBSA in key building types (warehouse, retail)</a:t>
            </a:r>
          </a:p>
          <a:p>
            <a:pPr marL="342900" indent="-342900">
              <a:buFont typeface="Arial" panose="020B0604020202020204" pitchFamily="34" charset="0"/>
              <a:buChar char="•"/>
            </a:pPr>
            <a:r>
              <a:rPr lang="en-US" sz="1600"/>
              <a:t>Will address by adding 90.1-2016, 90.1-2019 and a more aggressive rollover model</a:t>
            </a:r>
          </a:p>
          <a:p>
            <a:pPr marL="342900" indent="-342900">
              <a:buFont typeface="Arial" panose="020B0604020202020204" pitchFamily="34" charset="0"/>
              <a:buChar char="•"/>
            </a:pPr>
            <a:endParaRPr lang="en-US" sz="1600">
              <a:cs typeface="Calibri"/>
            </a:endParaRPr>
          </a:p>
          <a:p>
            <a:pPr marL="342900" indent="-342900">
              <a:buFont typeface="Arial" panose="020B0604020202020204" pitchFamily="34" charset="0"/>
              <a:buChar char="•"/>
            </a:pPr>
            <a:endParaRPr lang="en-US" sz="1600">
              <a:cs typeface="Calibri"/>
            </a:endParaRPr>
          </a:p>
        </p:txBody>
      </p:sp>
      <p:sp>
        <p:nvSpPr>
          <p:cNvPr id="5" name="TextBox 4">
            <a:extLst>
              <a:ext uri="{FF2B5EF4-FFF2-40B4-BE49-F238E27FC236}">
                <a16:creationId xmlns:a16="http://schemas.microsoft.com/office/drawing/2014/main" id="{A7A61F03-768A-4163-9521-AAE7072E7DF8}"/>
              </a:ext>
            </a:extLst>
          </p:cNvPr>
          <p:cNvSpPr txBox="1"/>
          <p:nvPr/>
        </p:nvSpPr>
        <p:spPr>
          <a:xfrm>
            <a:off x="-47066" y="4855078"/>
            <a:ext cx="5903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Arial"/>
              </a:rPr>
              <a:t>Source: NEEA Commercial Building Stock Assessment 2019</a:t>
            </a:r>
            <a:endParaRPr lang="en-US" sz="1400"/>
          </a:p>
        </p:txBody>
      </p:sp>
      <p:pic>
        <p:nvPicPr>
          <p:cNvPr id="8" name="Picture 7">
            <a:extLst>
              <a:ext uri="{FF2B5EF4-FFF2-40B4-BE49-F238E27FC236}">
                <a16:creationId xmlns:a16="http://schemas.microsoft.com/office/drawing/2014/main" id="{1896556D-48CB-403F-B0ED-C9FD4FFC6666}"/>
              </a:ext>
            </a:extLst>
          </p:cNvPr>
          <p:cNvPicPr>
            <a:picLocks noChangeAspect="1"/>
          </p:cNvPicPr>
          <p:nvPr/>
        </p:nvPicPr>
        <p:blipFill>
          <a:blip r:embed="rId2"/>
          <a:stretch>
            <a:fillRect/>
          </a:stretch>
        </p:blipFill>
        <p:spPr>
          <a:xfrm>
            <a:off x="-1" y="1897101"/>
            <a:ext cx="4893578" cy="3016300"/>
          </a:xfrm>
          <a:prstGeom prst="rect">
            <a:avLst/>
          </a:prstGeom>
        </p:spPr>
      </p:pic>
      <p:pic>
        <p:nvPicPr>
          <p:cNvPr id="9" name="Picture 8">
            <a:extLst>
              <a:ext uri="{FF2B5EF4-FFF2-40B4-BE49-F238E27FC236}">
                <a16:creationId xmlns:a16="http://schemas.microsoft.com/office/drawing/2014/main" id="{0CEBCC4B-8750-4B59-8A0B-E153775E4FCC}"/>
              </a:ext>
            </a:extLst>
          </p:cNvPr>
          <p:cNvPicPr>
            <a:picLocks noChangeAspect="1"/>
          </p:cNvPicPr>
          <p:nvPr/>
        </p:nvPicPr>
        <p:blipFill>
          <a:blip r:embed="rId3"/>
          <a:stretch>
            <a:fillRect/>
          </a:stretch>
        </p:blipFill>
        <p:spPr>
          <a:xfrm>
            <a:off x="4719918" y="1905690"/>
            <a:ext cx="4424082" cy="2949388"/>
          </a:xfrm>
          <a:prstGeom prst="rect">
            <a:avLst/>
          </a:prstGeom>
        </p:spPr>
      </p:pic>
    </p:spTree>
    <p:extLst>
      <p:ext uri="{BB962C8B-B14F-4D97-AF65-F5344CB8AC3E}">
        <p14:creationId xmlns:p14="http://schemas.microsoft.com/office/powerpoint/2010/main" val="27177535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a:xfrm>
            <a:off x="467454" y="1252017"/>
            <a:ext cx="5877362" cy="1348326"/>
          </a:xfrm>
        </p:spPr>
        <p:txBody>
          <a:bodyPr/>
          <a:lstStyle/>
          <a:p>
            <a:r>
              <a:rPr lang="en-US">
                <a:cs typeface="Calibri"/>
              </a:rPr>
              <a:t>Total Commercial Stock Status</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79149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 line chart&#10;&#10;Description automatically generated">
            <a:extLst>
              <a:ext uri="{FF2B5EF4-FFF2-40B4-BE49-F238E27FC236}">
                <a16:creationId xmlns:a16="http://schemas.microsoft.com/office/drawing/2014/main" id="{9B423DE3-BF8F-46D7-9A36-2A3CB2D92348}"/>
              </a:ext>
            </a:extLst>
          </p:cNvPr>
          <p:cNvPicPr>
            <a:picLocks noChangeAspect="1"/>
          </p:cNvPicPr>
          <p:nvPr/>
        </p:nvPicPr>
        <p:blipFill>
          <a:blip r:embed="rId3"/>
          <a:stretch>
            <a:fillRect/>
          </a:stretch>
        </p:blipFill>
        <p:spPr>
          <a:xfrm>
            <a:off x="457199" y="776514"/>
            <a:ext cx="6377941" cy="4371193"/>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Region 1 – Fort Collins</a:t>
            </a:r>
          </a:p>
        </p:txBody>
      </p:sp>
      <p:sp>
        <p:nvSpPr>
          <p:cNvPr id="13" name="Speech Bubble: Rectangle 35">
            <a:extLst>
              <a:ext uri="{FF2B5EF4-FFF2-40B4-BE49-F238E27FC236}">
                <a16:creationId xmlns:a16="http://schemas.microsoft.com/office/drawing/2014/main" id="{A4E72879-F68E-4D6C-8661-D67C9D4AC4AD}"/>
              </a:ext>
            </a:extLst>
          </p:cNvPr>
          <p:cNvSpPr/>
          <p:nvPr/>
        </p:nvSpPr>
        <p:spPr>
          <a:xfrm>
            <a:off x="6408031" y="2500986"/>
            <a:ext cx="2316505" cy="922248"/>
          </a:xfrm>
          <a:prstGeom prst="wedgeRectCallout">
            <a:avLst>
              <a:gd name="adj1" fmla="val -204579"/>
              <a:gd name="adj2" fmla="val -2922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t>Overestimating in all seasons, but potentially not all for the same reason</a:t>
            </a:r>
            <a:endParaRPr lang="en-US" sz="2000"/>
          </a:p>
        </p:txBody>
      </p:sp>
    </p:spTree>
    <p:extLst>
      <p:ext uri="{BB962C8B-B14F-4D97-AF65-F5344CB8AC3E}">
        <p14:creationId xmlns:p14="http://schemas.microsoft.com/office/powerpoint/2010/main" val="1328014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line chart&#10;&#10;Description automatically generated">
            <a:extLst>
              <a:ext uri="{FF2B5EF4-FFF2-40B4-BE49-F238E27FC236}">
                <a16:creationId xmlns:a16="http://schemas.microsoft.com/office/drawing/2014/main" id="{E749AC01-2C0B-40FE-A024-E4F8F073DA54}"/>
              </a:ext>
            </a:extLst>
          </p:cNvPr>
          <p:cNvPicPr>
            <a:picLocks noChangeAspect="1"/>
          </p:cNvPicPr>
          <p:nvPr/>
        </p:nvPicPr>
        <p:blipFill>
          <a:blip r:embed="rId2"/>
          <a:stretch>
            <a:fillRect/>
          </a:stretch>
        </p:blipFill>
        <p:spPr>
          <a:xfrm>
            <a:off x="457199" y="796713"/>
            <a:ext cx="4762501" cy="4350579"/>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Region 1 – Fort Collins</a:t>
            </a:r>
          </a:p>
        </p:txBody>
      </p:sp>
      <p:sp>
        <p:nvSpPr>
          <p:cNvPr id="13" name="Speech Bubble: Rectangle 35">
            <a:extLst>
              <a:ext uri="{FF2B5EF4-FFF2-40B4-BE49-F238E27FC236}">
                <a16:creationId xmlns:a16="http://schemas.microsoft.com/office/drawing/2014/main" id="{FF176FB6-1B90-4692-B7A9-BCEAF8EF7F70}"/>
              </a:ext>
            </a:extLst>
          </p:cNvPr>
          <p:cNvSpPr/>
          <p:nvPr/>
        </p:nvSpPr>
        <p:spPr>
          <a:xfrm>
            <a:off x="5631155" y="1828800"/>
            <a:ext cx="2118385" cy="518160"/>
          </a:xfrm>
          <a:prstGeom prst="wedgeRectCallout">
            <a:avLst>
              <a:gd name="adj1" fmla="val -140610"/>
              <a:gd name="adj2" fmla="val 7329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t>Need to review shape to understand main drivers</a:t>
            </a:r>
            <a:endParaRPr lang="en-US" sz="2000"/>
          </a:p>
        </p:txBody>
      </p:sp>
    </p:spTree>
    <p:extLst>
      <p:ext uri="{BB962C8B-B14F-4D97-AF65-F5344CB8AC3E}">
        <p14:creationId xmlns:p14="http://schemas.microsoft.com/office/powerpoint/2010/main" val="9690132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DC27ADCF-BBD6-42C4-82B7-E11EAFCB70E1}"/>
              </a:ext>
            </a:extLst>
          </p:cNvPr>
          <p:cNvPicPr>
            <a:picLocks noChangeAspect="1"/>
          </p:cNvPicPr>
          <p:nvPr/>
        </p:nvPicPr>
        <p:blipFill>
          <a:blip r:embed="rId2"/>
          <a:stretch>
            <a:fillRect/>
          </a:stretch>
        </p:blipFill>
        <p:spPr>
          <a:xfrm>
            <a:off x="457199" y="776515"/>
            <a:ext cx="5555604" cy="4366985"/>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Region 1 – Fort Collins</a:t>
            </a:r>
          </a:p>
        </p:txBody>
      </p:sp>
      <p:sp>
        <p:nvSpPr>
          <p:cNvPr id="7" name="Speech Bubble: Rectangle 35">
            <a:extLst>
              <a:ext uri="{FF2B5EF4-FFF2-40B4-BE49-F238E27FC236}">
                <a16:creationId xmlns:a16="http://schemas.microsoft.com/office/drawing/2014/main" id="{FFA4DDBC-1F77-4F29-9A32-64EC4EB2133A}"/>
              </a:ext>
            </a:extLst>
          </p:cNvPr>
          <p:cNvSpPr/>
          <p:nvPr/>
        </p:nvSpPr>
        <p:spPr>
          <a:xfrm>
            <a:off x="5288384" y="3762829"/>
            <a:ext cx="1569745" cy="533400"/>
          </a:xfrm>
          <a:prstGeom prst="wedgeRectCallout">
            <a:avLst>
              <a:gd name="adj1" fmla="val -144933"/>
              <a:gd name="adj2" fmla="val 9085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t>Maybe overestimating fan energy?</a:t>
            </a:r>
            <a:endParaRPr lang="en-US"/>
          </a:p>
        </p:txBody>
      </p:sp>
    </p:spTree>
    <p:extLst>
      <p:ext uri="{BB962C8B-B14F-4D97-AF65-F5344CB8AC3E}">
        <p14:creationId xmlns:p14="http://schemas.microsoft.com/office/powerpoint/2010/main" val="30187012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line chart&#10;&#10;Description automatically generated">
            <a:extLst>
              <a:ext uri="{FF2B5EF4-FFF2-40B4-BE49-F238E27FC236}">
                <a16:creationId xmlns:a16="http://schemas.microsoft.com/office/drawing/2014/main" id="{8C07AA0F-49EE-4748-9006-E78A0B278D9D}"/>
              </a:ext>
            </a:extLst>
          </p:cNvPr>
          <p:cNvPicPr>
            <a:picLocks noChangeAspect="1"/>
          </p:cNvPicPr>
          <p:nvPr/>
        </p:nvPicPr>
        <p:blipFill>
          <a:blip r:embed="rId2"/>
          <a:stretch>
            <a:fillRect/>
          </a:stretch>
        </p:blipFill>
        <p:spPr>
          <a:xfrm>
            <a:off x="449944" y="776516"/>
            <a:ext cx="4122056" cy="2825097"/>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Region 2a – Seattle – Correction Since 2/28</a:t>
            </a:r>
          </a:p>
        </p:txBody>
      </p:sp>
      <p:pic>
        <p:nvPicPr>
          <p:cNvPr id="4" name="Picture 3" descr="Chart, line chart&#10;&#10;Description automatically generated">
            <a:extLst>
              <a:ext uri="{FF2B5EF4-FFF2-40B4-BE49-F238E27FC236}">
                <a16:creationId xmlns:a16="http://schemas.microsoft.com/office/drawing/2014/main" id="{F720DE8A-41B1-4FF0-9140-CAA9E584BC07}"/>
              </a:ext>
            </a:extLst>
          </p:cNvPr>
          <p:cNvPicPr>
            <a:picLocks noChangeAspect="1"/>
          </p:cNvPicPr>
          <p:nvPr/>
        </p:nvPicPr>
        <p:blipFill>
          <a:blip r:embed="rId3">
            <a:alphaModFix/>
          </a:blip>
          <a:stretch>
            <a:fillRect/>
          </a:stretch>
        </p:blipFill>
        <p:spPr>
          <a:xfrm>
            <a:off x="4579256" y="776515"/>
            <a:ext cx="4122055" cy="2825097"/>
          </a:xfrm>
          <a:prstGeom prst="rect">
            <a:avLst/>
          </a:prstGeom>
        </p:spPr>
      </p:pic>
      <p:sp>
        <p:nvSpPr>
          <p:cNvPr id="5" name="TextBox 4">
            <a:extLst>
              <a:ext uri="{FF2B5EF4-FFF2-40B4-BE49-F238E27FC236}">
                <a16:creationId xmlns:a16="http://schemas.microsoft.com/office/drawing/2014/main" id="{6CC7C4CA-AA5A-43D6-B271-07A80E28B4E1}"/>
              </a:ext>
            </a:extLst>
          </p:cNvPr>
          <p:cNvSpPr txBox="1"/>
          <p:nvPr/>
        </p:nvSpPr>
        <p:spPr>
          <a:xfrm>
            <a:off x="1900237" y="3601612"/>
            <a:ext cx="1893093" cy="369332"/>
          </a:xfrm>
          <a:prstGeom prst="rect">
            <a:avLst/>
          </a:prstGeom>
          <a:noFill/>
        </p:spPr>
        <p:txBody>
          <a:bodyPr wrap="square" rtlCol="0">
            <a:spAutoFit/>
          </a:bodyPr>
          <a:lstStyle/>
          <a:p>
            <a:r>
              <a:rPr lang="en-US"/>
              <a:t>Before correction</a:t>
            </a:r>
          </a:p>
        </p:txBody>
      </p:sp>
      <p:sp>
        <p:nvSpPr>
          <p:cNvPr id="8" name="TextBox 7">
            <a:extLst>
              <a:ext uri="{FF2B5EF4-FFF2-40B4-BE49-F238E27FC236}">
                <a16:creationId xmlns:a16="http://schemas.microsoft.com/office/drawing/2014/main" id="{79A9020B-2BF5-4001-ACB2-055021A61161}"/>
              </a:ext>
            </a:extLst>
          </p:cNvPr>
          <p:cNvSpPr txBox="1"/>
          <p:nvPr/>
        </p:nvSpPr>
        <p:spPr>
          <a:xfrm>
            <a:off x="6015039" y="3601612"/>
            <a:ext cx="1893093" cy="369332"/>
          </a:xfrm>
          <a:prstGeom prst="rect">
            <a:avLst/>
          </a:prstGeom>
          <a:noFill/>
        </p:spPr>
        <p:txBody>
          <a:bodyPr wrap="square" rtlCol="0">
            <a:spAutoFit/>
          </a:bodyPr>
          <a:lstStyle/>
          <a:p>
            <a:r>
              <a:rPr lang="en-US"/>
              <a:t>After correction</a:t>
            </a:r>
          </a:p>
        </p:txBody>
      </p:sp>
      <p:sp>
        <p:nvSpPr>
          <p:cNvPr id="9" name="TextBox 8">
            <a:extLst>
              <a:ext uri="{FF2B5EF4-FFF2-40B4-BE49-F238E27FC236}">
                <a16:creationId xmlns:a16="http://schemas.microsoft.com/office/drawing/2014/main" id="{E95B0E93-CD44-44DD-BACB-6C845C30E99D}"/>
              </a:ext>
            </a:extLst>
          </p:cNvPr>
          <p:cNvSpPr txBox="1"/>
          <p:nvPr/>
        </p:nvSpPr>
        <p:spPr>
          <a:xfrm>
            <a:off x="449944" y="4033371"/>
            <a:ext cx="8155782" cy="923330"/>
          </a:xfrm>
          <a:prstGeom prst="rect">
            <a:avLst/>
          </a:prstGeom>
          <a:noFill/>
        </p:spPr>
        <p:txBody>
          <a:bodyPr wrap="square" rtlCol="0">
            <a:spAutoFit/>
          </a:bodyPr>
          <a:lstStyle/>
          <a:p>
            <a:pPr marL="285750" indent="-285750">
              <a:buFont typeface="Arial" panose="020B0604020202020204" pitchFamily="34" charset="0"/>
              <a:buChar char="•"/>
            </a:pPr>
            <a:r>
              <a:rPr lang="en-US"/>
              <a:t>Suspicions about AMI EUIs led to additional investigation of building type mapping</a:t>
            </a:r>
          </a:p>
          <a:p>
            <a:pPr marL="285750" indent="-285750">
              <a:buFont typeface="Arial" panose="020B0604020202020204" pitchFamily="34" charset="0"/>
              <a:buChar char="•"/>
            </a:pPr>
            <a:r>
              <a:rPr lang="en-US"/>
              <a:t>Seattle was able to identify issue and correct mapping</a:t>
            </a:r>
          </a:p>
          <a:p>
            <a:pPr marL="285750" indent="-285750">
              <a:buFont typeface="Arial" panose="020B0604020202020204" pitchFamily="34" charset="0"/>
              <a:buChar char="•"/>
            </a:pPr>
            <a:r>
              <a:rPr lang="en-US"/>
              <a:t>AMI aggregations make more sense alone and compared to PGE </a:t>
            </a:r>
          </a:p>
        </p:txBody>
      </p:sp>
      <p:pic>
        <p:nvPicPr>
          <p:cNvPr id="10" name="Picture 9" descr="Chart, line chart&#10;&#10;Description automatically generated">
            <a:extLst>
              <a:ext uri="{FF2B5EF4-FFF2-40B4-BE49-F238E27FC236}">
                <a16:creationId xmlns:a16="http://schemas.microsoft.com/office/drawing/2014/main" id="{7F0D8902-C4C3-4957-A537-28F8FBC7F3C1}"/>
              </a:ext>
            </a:extLst>
          </p:cNvPr>
          <p:cNvPicPr>
            <a:picLocks noChangeAspect="1"/>
          </p:cNvPicPr>
          <p:nvPr/>
        </p:nvPicPr>
        <p:blipFill>
          <a:blip r:embed="rId2">
            <a:alphaModFix amt="21000"/>
          </a:blip>
          <a:stretch>
            <a:fillRect/>
          </a:stretch>
        </p:blipFill>
        <p:spPr>
          <a:xfrm>
            <a:off x="4577531" y="778928"/>
            <a:ext cx="4122056" cy="2825097"/>
          </a:xfrm>
          <a:prstGeom prst="rect">
            <a:avLst/>
          </a:prstGeom>
        </p:spPr>
      </p:pic>
      <p:cxnSp>
        <p:nvCxnSpPr>
          <p:cNvPr id="7" name="Straight Arrow Connector 6">
            <a:extLst>
              <a:ext uri="{FF2B5EF4-FFF2-40B4-BE49-F238E27FC236}">
                <a16:creationId xmlns:a16="http://schemas.microsoft.com/office/drawing/2014/main" id="{906F3822-8518-45EE-82EE-D4384B483447}"/>
              </a:ext>
            </a:extLst>
          </p:cNvPr>
          <p:cNvCxnSpPr>
            <a:cxnSpLocks/>
          </p:cNvCxnSpPr>
          <p:nvPr/>
        </p:nvCxnSpPr>
        <p:spPr>
          <a:xfrm flipV="1">
            <a:off x="5666400" y="2296800"/>
            <a:ext cx="0" cy="201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EC282ED-E0A8-4D2A-B7F8-4E75D35AFDA4}"/>
              </a:ext>
            </a:extLst>
          </p:cNvPr>
          <p:cNvSpPr txBox="1"/>
          <p:nvPr/>
        </p:nvSpPr>
        <p:spPr>
          <a:xfrm>
            <a:off x="5025856" y="2460435"/>
            <a:ext cx="820544" cy="369332"/>
          </a:xfrm>
          <a:prstGeom prst="rect">
            <a:avLst/>
          </a:prstGeom>
          <a:noFill/>
        </p:spPr>
        <p:txBody>
          <a:bodyPr wrap="square" rtlCol="0">
            <a:spAutoFit/>
          </a:bodyPr>
          <a:lstStyle/>
          <a:p>
            <a:r>
              <a:rPr lang="en-US">
                <a:solidFill>
                  <a:schemeClr val="tx1">
                    <a:lumMod val="40000"/>
                    <a:lumOff val="60000"/>
                  </a:schemeClr>
                </a:solidFill>
              </a:rPr>
              <a:t>Before</a:t>
            </a:r>
          </a:p>
        </p:txBody>
      </p:sp>
    </p:spTree>
    <p:extLst>
      <p:ext uri="{BB962C8B-B14F-4D97-AF65-F5344CB8AC3E}">
        <p14:creationId xmlns:p14="http://schemas.microsoft.com/office/powerpoint/2010/main" val="3122612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line chart&#10;&#10;Description automatically generated">
            <a:extLst>
              <a:ext uri="{FF2B5EF4-FFF2-40B4-BE49-F238E27FC236}">
                <a16:creationId xmlns:a16="http://schemas.microsoft.com/office/drawing/2014/main" id="{63734363-F3FC-4C63-A1B0-F873D8CE5E32}"/>
              </a:ext>
            </a:extLst>
          </p:cNvPr>
          <p:cNvPicPr>
            <a:picLocks noChangeAspect="1"/>
          </p:cNvPicPr>
          <p:nvPr/>
        </p:nvPicPr>
        <p:blipFill>
          <a:blip r:embed="rId2"/>
          <a:stretch>
            <a:fillRect/>
          </a:stretch>
        </p:blipFill>
        <p:spPr>
          <a:xfrm>
            <a:off x="457199" y="808836"/>
            <a:ext cx="6325201" cy="4335047"/>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Region 2a - Seattle</a:t>
            </a:r>
          </a:p>
        </p:txBody>
      </p:sp>
      <p:sp>
        <p:nvSpPr>
          <p:cNvPr id="13" name="Speech Bubble: Rectangle 35">
            <a:extLst>
              <a:ext uri="{FF2B5EF4-FFF2-40B4-BE49-F238E27FC236}">
                <a16:creationId xmlns:a16="http://schemas.microsoft.com/office/drawing/2014/main" id="{A4E72879-F68E-4D6C-8661-D67C9D4AC4AD}"/>
              </a:ext>
            </a:extLst>
          </p:cNvPr>
          <p:cNvSpPr/>
          <p:nvPr/>
        </p:nvSpPr>
        <p:spPr>
          <a:xfrm>
            <a:off x="6408421" y="2537460"/>
            <a:ext cx="2438400" cy="922248"/>
          </a:xfrm>
          <a:prstGeom prst="wedgeRectCallout">
            <a:avLst>
              <a:gd name="adj1" fmla="val -205533"/>
              <a:gd name="adj2" fmla="val -3609"/>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t>Suspect much of this error due to aggressive lighting technology changes in pacific northwest in last 10 years</a:t>
            </a:r>
            <a:endParaRPr lang="en-US" sz="2000"/>
          </a:p>
        </p:txBody>
      </p:sp>
    </p:spTree>
    <p:extLst>
      <p:ext uri="{BB962C8B-B14F-4D97-AF65-F5344CB8AC3E}">
        <p14:creationId xmlns:p14="http://schemas.microsoft.com/office/powerpoint/2010/main" val="9148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CD9F0B3A-93E0-40BA-9C48-592AA4AAF3F5}"/>
              </a:ext>
            </a:extLst>
          </p:cNvPr>
          <p:cNvPicPr>
            <a:picLocks noChangeAspect="1"/>
          </p:cNvPicPr>
          <p:nvPr/>
        </p:nvPicPr>
        <p:blipFill>
          <a:blip r:embed="rId2"/>
          <a:stretch>
            <a:fillRect/>
          </a:stretch>
        </p:blipFill>
        <p:spPr>
          <a:xfrm>
            <a:off x="457198" y="776515"/>
            <a:ext cx="4582801" cy="4373148"/>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Region 2a - Seattle</a:t>
            </a:r>
          </a:p>
        </p:txBody>
      </p:sp>
    </p:spTree>
    <p:extLst>
      <p:ext uri="{BB962C8B-B14F-4D97-AF65-F5344CB8AC3E}">
        <p14:creationId xmlns:p14="http://schemas.microsoft.com/office/powerpoint/2010/main" val="15567508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Region 2a - Seattle</a:t>
            </a:r>
          </a:p>
        </p:txBody>
      </p:sp>
      <p:pic>
        <p:nvPicPr>
          <p:cNvPr id="6" name="Picture 5" descr="Chart, line chart&#10;&#10;Description automatically generated">
            <a:extLst>
              <a:ext uri="{FF2B5EF4-FFF2-40B4-BE49-F238E27FC236}">
                <a16:creationId xmlns:a16="http://schemas.microsoft.com/office/drawing/2014/main" id="{B0B566B9-B60C-48F1-9B3A-5E91CBD60D99}"/>
              </a:ext>
            </a:extLst>
          </p:cNvPr>
          <p:cNvPicPr>
            <a:picLocks noChangeAspect="1"/>
          </p:cNvPicPr>
          <p:nvPr/>
        </p:nvPicPr>
        <p:blipFill>
          <a:blip r:embed="rId2"/>
          <a:stretch>
            <a:fillRect/>
          </a:stretch>
        </p:blipFill>
        <p:spPr>
          <a:xfrm>
            <a:off x="457199" y="776515"/>
            <a:ext cx="5554801" cy="2911695"/>
          </a:xfrm>
          <a:prstGeom prst="rect">
            <a:avLst/>
          </a:prstGeom>
        </p:spPr>
      </p:pic>
      <p:sp>
        <p:nvSpPr>
          <p:cNvPr id="7" name="Speech Bubble: Rectangle 35">
            <a:extLst>
              <a:ext uri="{FF2B5EF4-FFF2-40B4-BE49-F238E27FC236}">
                <a16:creationId xmlns:a16="http://schemas.microsoft.com/office/drawing/2014/main" id="{3A1E2E91-8F33-4ECC-9E09-3977C717D427}"/>
              </a:ext>
            </a:extLst>
          </p:cNvPr>
          <p:cNvSpPr/>
          <p:nvPr/>
        </p:nvSpPr>
        <p:spPr>
          <a:xfrm>
            <a:off x="6012000" y="1068660"/>
            <a:ext cx="2438400" cy="922248"/>
          </a:xfrm>
          <a:prstGeom prst="wedgeRectCallout">
            <a:avLst>
              <a:gd name="adj1" fmla="val -205533"/>
              <a:gd name="adj2" fmla="val -3609"/>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t>Suspect much of this error due to aggressive lighting technology changes in pacific northwest in last 10 years</a:t>
            </a:r>
            <a:endParaRPr lang="en-US" sz="2000"/>
          </a:p>
        </p:txBody>
      </p:sp>
    </p:spTree>
    <p:extLst>
      <p:ext uri="{BB962C8B-B14F-4D97-AF65-F5344CB8AC3E}">
        <p14:creationId xmlns:p14="http://schemas.microsoft.com/office/powerpoint/2010/main" val="31844241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line chart&#10;&#10;Description automatically generated">
            <a:extLst>
              <a:ext uri="{FF2B5EF4-FFF2-40B4-BE49-F238E27FC236}">
                <a16:creationId xmlns:a16="http://schemas.microsoft.com/office/drawing/2014/main" id="{5B03F878-EEBB-4804-BD21-1BC401BED3A4}"/>
              </a:ext>
            </a:extLst>
          </p:cNvPr>
          <p:cNvPicPr>
            <a:picLocks noChangeAspect="1"/>
          </p:cNvPicPr>
          <p:nvPr/>
        </p:nvPicPr>
        <p:blipFill>
          <a:blip r:embed="rId2"/>
          <a:stretch>
            <a:fillRect/>
          </a:stretch>
        </p:blipFill>
        <p:spPr>
          <a:xfrm>
            <a:off x="457199" y="776514"/>
            <a:ext cx="6371801" cy="4366985"/>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Region 2b - Portland</a:t>
            </a:r>
          </a:p>
        </p:txBody>
      </p:sp>
      <p:sp>
        <p:nvSpPr>
          <p:cNvPr id="13" name="Speech Bubble: Rectangle 35">
            <a:extLst>
              <a:ext uri="{FF2B5EF4-FFF2-40B4-BE49-F238E27FC236}">
                <a16:creationId xmlns:a16="http://schemas.microsoft.com/office/drawing/2014/main" id="{A4E72879-F68E-4D6C-8661-D67C9D4AC4AD}"/>
              </a:ext>
            </a:extLst>
          </p:cNvPr>
          <p:cNvSpPr/>
          <p:nvPr/>
        </p:nvSpPr>
        <p:spPr>
          <a:xfrm>
            <a:off x="6568415" y="2571750"/>
            <a:ext cx="1836445" cy="922248"/>
          </a:xfrm>
          <a:prstGeom prst="wedgeRectCallout">
            <a:avLst>
              <a:gd name="adj1" fmla="val -242408"/>
              <a:gd name="adj2" fmla="val -691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t>Same as Seattle; likely overestimating lighting power density</a:t>
            </a:r>
            <a:endParaRPr lang="en-US" sz="2000"/>
          </a:p>
        </p:txBody>
      </p:sp>
    </p:spTree>
    <p:extLst>
      <p:ext uri="{BB962C8B-B14F-4D97-AF65-F5344CB8AC3E}">
        <p14:creationId xmlns:p14="http://schemas.microsoft.com/office/powerpoint/2010/main" val="801158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p:txBody>
          <a:bodyPr/>
          <a:lstStyle/>
          <a:p>
            <a:r>
              <a:rPr lang="en-US"/>
              <a:t>Same Data, Multiple Scales</a:t>
            </a:r>
          </a:p>
        </p:txBody>
      </p:sp>
      <p:pic>
        <p:nvPicPr>
          <p:cNvPr id="39" name="Picture 38">
            <a:extLst>
              <a:ext uri="{FF2B5EF4-FFF2-40B4-BE49-F238E27FC236}">
                <a16:creationId xmlns:a16="http://schemas.microsoft.com/office/drawing/2014/main" id="{1F152B78-4DAD-424D-AD89-CADA3824428C}"/>
              </a:ext>
            </a:extLst>
          </p:cNvPr>
          <p:cNvPicPr/>
          <p:nvPr/>
        </p:nvPicPr>
        <p:blipFill rotWithShape="1">
          <a:blip r:embed="rId3">
            <a:extLst>
              <a:ext uri="{28A0092B-C50C-407E-A947-70E740481C1C}">
                <a14:useLocalDpi xmlns:a14="http://schemas.microsoft.com/office/drawing/2010/main" val="0"/>
              </a:ext>
            </a:extLst>
          </a:blip>
          <a:srcRect l="8418" r="10774"/>
          <a:stretch/>
        </p:blipFill>
        <p:spPr>
          <a:xfrm>
            <a:off x="152623" y="1525697"/>
            <a:ext cx="2420471" cy="1448081"/>
          </a:xfrm>
          <a:prstGeom prst="rect">
            <a:avLst/>
          </a:prstGeom>
        </p:spPr>
      </p:pic>
      <p:cxnSp>
        <p:nvCxnSpPr>
          <p:cNvPr id="7" name="Straight Connector 6">
            <a:extLst>
              <a:ext uri="{FF2B5EF4-FFF2-40B4-BE49-F238E27FC236}">
                <a16:creationId xmlns:a16="http://schemas.microsoft.com/office/drawing/2014/main" id="{19794DA6-2BB3-4CD4-8286-529BA748B8E1}"/>
              </a:ext>
            </a:extLst>
          </p:cNvPr>
          <p:cNvCxnSpPr>
            <a:cxnSpLocks/>
          </p:cNvCxnSpPr>
          <p:nvPr/>
        </p:nvCxnSpPr>
        <p:spPr>
          <a:xfrm flipH="1">
            <a:off x="428288" y="2371916"/>
            <a:ext cx="1095936" cy="955896"/>
          </a:xfrm>
          <a:prstGeom prst="line">
            <a:avLst/>
          </a:prstGeom>
          <a:ln w="12700"/>
        </p:spPr>
        <p:style>
          <a:lnRef idx="2">
            <a:schemeClr val="accent6"/>
          </a:lnRef>
          <a:fillRef idx="1">
            <a:schemeClr val="lt1"/>
          </a:fillRef>
          <a:effectRef idx="0">
            <a:schemeClr val="accent6"/>
          </a:effectRef>
          <a:fontRef idx="minor">
            <a:schemeClr val="dk1"/>
          </a:fontRef>
        </p:style>
      </p:cxnSp>
      <p:cxnSp>
        <p:nvCxnSpPr>
          <p:cNvPr id="42" name="Straight Connector 41">
            <a:extLst>
              <a:ext uri="{FF2B5EF4-FFF2-40B4-BE49-F238E27FC236}">
                <a16:creationId xmlns:a16="http://schemas.microsoft.com/office/drawing/2014/main" id="{C98F7712-3DB0-44CD-9D62-56FF0499E1EA}"/>
              </a:ext>
            </a:extLst>
          </p:cNvPr>
          <p:cNvCxnSpPr>
            <a:cxnSpLocks/>
          </p:cNvCxnSpPr>
          <p:nvPr/>
        </p:nvCxnSpPr>
        <p:spPr>
          <a:xfrm>
            <a:off x="1608267" y="2371916"/>
            <a:ext cx="736227" cy="955896"/>
          </a:xfrm>
          <a:prstGeom prst="line">
            <a:avLst/>
          </a:prstGeom>
          <a:ln w="12700"/>
        </p:spPr>
        <p:style>
          <a:lnRef idx="2">
            <a:schemeClr val="accent6"/>
          </a:lnRef>
          <a:fillRef idx="1">
            <a:schemeClr val="lt1"/>
          </a:fillRef>
          <a:effectRef idx="0">
            <a:schemeClr val="accent6"/>
          </a:effectRef>
          <a:fontRef idx="minor">
            <a:schemeClr val="dk1"/>
          </a:fontRef>
        </p:style>
      </p:cxnSp>
      <p:pic>
        <p:nvPicPr>
          <p:cNvPr id="43" name="Picture 42">
            <a:extLst>
              <a:ext uri="{FF2B5EF4-FFF2-40B4-BE49-F238E27FC236}">
                <a16:creationId xmlns:a16="http://schemas.microsoft.com/office/drawing/2014/main" id="{EAA56FB0-381C-41F5-9A87-19A32F8A73AA}"/>
              </a:ext>
            </a:extLst>
          </p:cNvPr>
          <p:cNvPicPr/>
          <p:nvPr/>
        </p:nvPicPr>
        <p:blipFill rotWithShape="1">
          <a:blip r:embed="rId4" cstate="print">
            <a:extLst>
              <a:ext uri="{28A0092B-C50C-407E-A947-70E740481C1C}">
                <a14:useLocalDpi xmlns:a14="http://schemas.microsoft.com/office/drawing/2010/main" val="0"/>
              </a:ext>
            </a:extLst>
          </a:blip>
          <a:srcRect l="7178" t="63459" r="57651" b="3495"/>
          <a:stretch/>
        </p:blipFill>
        <p:spPr>
          <a:xfrm>
            <a:off x="428288" y="3327812"/>
            <a:ext cx="1916206" cy="833718"/>
          </a:xfrm>
          <a:prstGeom prst="rect">
            <a:avLst/>
          </a:prstGeom>
          <a:ln w="12700"/>
        </p:spPr>
        <p:style>
          <a:lnRef idx="2">
            <a:schemeClr val="accent6"/>
          </a:lnRef>
          <a:fillRef idx="1">
            <a:schemeClr val="lt1"/>
          </a:fillRef>
          <a:effectRef idx="0">
            <a:schemeClr val="accent6"/>
          </a:effectRef>
          <a:fontRef idx="minor">
            <a:schemeClr val="dk1"/>
          </a:fontRef>
        </p:style>
      </p:pic>
      <p:sp>
        <p:nvSpPr>
          <p:cNvPr id="50" name="Rectangle 49">
            <a:extLst>
              <a:ext uri="{FF2B5EF4-FFF2-40B4-BE49-F238E27FC236}">
                <a16:creationId xmlns:a16="http://schemas.microsoft.com/office/drawing/2014/main" id="{D9007B74-D852-4B50-935C-353D2D5E0892}"/>
              </a:ext>
            </a:extLst>
          </p:cNvPr>
          <p:cNvSpPr/>
          <p:nvPr/>
        </p:nvSpPr>
        <p:spPr>
          <a:xfrm>
            <a:off x="457198" y="923650"/>
            <a:ext cx="8259635" cy="307777"/>
          </a:xfrm>
          <a:prstGeom prst="rect">
            <a:avLst/>
          </a:prstGeom>
          <a:gradFill flip="none" rotWithShape="1">
            <a:gsLst>
              <a:gs pos="30000">
                <a:schemeClr val="accent1">
                  <a:tint val="100000"/>
                  <a:shade val="100000"/>
                  <a:satMod val="130000"/>
                </a:schemeClr>
              </a:gs>
              <a:gs pos="57000">
                <a:schemeClr val="accent1">
                  <a:lumMod val="20000"/>
                  <a:lumOff val="80000"/>
                </a:schemeClr>
              </a:gs>
            </a:gsLst>
            <a:lin ang="1080000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DA87E9E5-43C3-436F-938D-EE2BDF649718}"/>
              </a:ext>
            </a:extLst>
          </p:cNvPr>
          <p:cNvSpPr txBox="1"/>
          <p:nvPr/>
        </p:nvSpPr>
        <p:spPr>
          <a:xfrm>
            <a:off x="457198" y="938116"/>
            <a:ext cx="18897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a:ea typeface="+mn-ea"/>
                <a:cs typeface="+mn-cs"/>
              </a:rPr>
              <a:t>Aggregates</a:t>
            </a:r>
          </a:p>
        </p:txBody>
      </p:sp>
      <p:sp>
        <p:nvSpPr>
          <p:cNvPr id="70" name="TextBox 69">
            <a:extLst>
              <a:ext uri="{FF2B5EF4-FFF2-40B4-BE49-F238E27FC236}">
                <a16:creationId xmlns:a16="http://schemas.microsoft.com/office/drawing/2014/main" id="{79F3792B-9F88-4DDF-AE4C-B80680343F7C}"/>
              </a:ext>
            </a:extLst>
          </p:cNvPr>
          <p:cNvSpPr txBox="1"/>
          <p:nvPr/>
        </p:nvSpPr>
        <p:spPr>
          <a:xfrm>
            <a:off x="7299962" y="939038"/>
            <a:ext cx="13868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a:ea typeface="+mn-ea"/>
                <a:cs typeface="+mn-cs"/>
              </a:rPr>
              <a:t>Individual Buildings</a:t>
            </a:r>
          </a:p>
        </p:txBody>
      </p:sp>
      <p:pic>
        <p:nvPicPr>
          <p:cNvPr id="71" name="Picture 70">
            <a:extLst>
              <a:ext uri="{FF2B5EF4-FFF2-40B4-BE49-F238E27FC236}">
                <a16:creationId xmlns:a16="http://schemas.microsoft.com/office/drawing/2014/main" id="{E845F76B-3FED-4DA8-B856-60D72FBB2114}"/>
              </a:ext>
            </a:extLst>
          </p:cNvPr>
          <p:cNvPicPr/>
          <p:nvPr/>
        </p:nvPicPr>
        <p:blipFill rotWithShape="1">
          <a:blip r:embed="rId5">
            <a:extLst>
              <a:ext uri="{28A0092B-C50C-407E-A947-70E740481C1C}">
                <a14:useLocalDpi xmlns:a14="http://schemas.microsoft.com/office/drawing/2010/main" val="0"/>
              </a:ext>
            </a:extLst>
          </a:blip>
          <a:srcRect t="18649" r="79661"/>
          <a:stretch/>
        </p:blipFill>
        <p:spPr>
          <a:xfrm>
            <a:off x="3063016" y="1867390"/>
            <a:ext cx="887505" cy="2062240"/>
          </a:xfrm>
          <a:prstGeom prst="rect">
            <a:avLst/>
          </a:prstGeom>
        </p:spPr>
      </p:pic>
      <p:pic>
        <p:nvPicPr>
          <p:cNvPr id="75" name="Picture 74">
            <a:extLst>
              <a:ext uri="{FF2B5EF4-FFF2-40B4-BE49-F238E27FC236}">
                <a16:creationId xmlns:a16="http://schemas.microsoft.com/office/drawing/2014/main" id="{E2FEA1F2-371B-4805-886A-F31CFA8CD599}"/>
              </a:ext>
            </a:extLst>
          </p:cNvPr>
          <p:cNvPicPr/>
          <p:nvPr/>
        </p:nvPicPr>
        <p:blipFill rotWithShape="1">
          <a:blip r:embed="rId5">
            <a:extLst>
              <a:ext uri="{28A0092B-C50C-407E-A947-70E740481C1C}">
                <a14:useLocalDpi xmlns:a14="http://schemas.microsoft.com/office/drawing/2010/main" val="0"/>
              </a:ext>
            </a:extLst>
          </a:blip>
          <a:srcRect l="71515" t="18649"/>
          <a:stretch/>
        </p:blipFill>
        <p:spPr>
          <a:xfrm>
            <a:off x="3950521" y="1867390"/>
            <a:ext cx="1242958" cy="2062240"/>
          </a:xfrm>
          <a:prstGeom prst="rect">
            <a:avLst/>
          </a:prstGeom>
        </p:spPr>
      </p:pic>
      <p:cxnSp>
        <p:nvCxnSpPr>
          <p:cNvPr id="77" name="Straight Connector 76">
            <a:extLst>
              <a:ext uri="{FF2B5EF4-FFF2-40B4-BE49-F238E27FC236}">
                <a16:creationId xmlns:a16="http://schemas.microsoft.com/office/drawing/2014/main" id="{5F590561-EE58-48C6-92E7-68F7EDCEE95D}"/>
              </a:ext>
            </a:extLst>
          </p:cNvPr>
          <p:cNvCxnSpPr>
            <a:cxnSpLocks/>
          </p:cNvCxnSpPr>
          <p:nvPr/>
        </p:nvCxnSpPr>
        <p:spPr>
          <a:xfrm flipH="1">
            <a:off x="3714748" y="3027119"/>
            <a:ext cx="796515" cy="902511"/>
          </a:xfrm>
          <a:prstGeom prst="line">
            <a:avLst/>
          </a:prstGeom>
          <a:ln w="12700"/>
        </p:spPr>
        <p:style>
          <a:lnRef idx="2">
            <a:schemeClr val="accent6"/>
          </a:lnRef>
          <a:fillRef idx="1">
            <a:schemeClr val="lt1"/>
          </a:fillRef>
          <a:effectRef idx="0">
            <a:schemeClr val="accent6"/>
          </a:effectRef>
          <a:fontRef idx="minor">
            <a:schemeClr val="dk1"/>
          </a:fontRef>
        </p:style>
      </p:cxnSp>
      <p:cxnSp>
        <p:nvCxnSpPr>
          <p:cNvPr id="78" name="Straight Connector 77">
            <a:extLst>
              <a:ext uri="{FF2B5EF4-FFF2-40B4-BE49-F238E27FC236}">
                <a16:creationId xmlns:a16="http://schemas.microsoft.com/office/drawing/2014/main" id="{F60A922D-62D4-4DA1-932B-1434D1831BB3}"/>
              </a:ext>
            </a:extLst>
          </p:cNvPr>
          <p:cNvCxnSpPr>
            <a:cxnSpLocks/>
          </p:cNvCxnSpPr>
          <p:nvPr/>
        </p:nvCxnSpPr>
        <p:spPr>
          <a:xfrm>
            <a:off x="4714985" y="3027119"/>
            <a:ext cx="915969" cy="902511"/>
          </a:xfrm>
          <a:prstGeom prst="line">
            <a:avLst/>
          </a:prstGeom>
          <a:ln w="12700"/>
        </p:spPr>
        <p:style>
          <a:lnRef idx="2">
            <a:schemeClr val="accent6"/>
          </a:lnRef>
          <a:fillRef idx="1">
            <a:schemeClr val="lt1"/>
          </a:fillRef>
          <a:effectRef idx="0">
            <a:schemeClr val="accent6"/>
          </a:effectRef>
          <a:fontRef idx="minor">
            <a:schemeClr val="dk1"/>
          </a:fontRef>
        </p:style>
      </p:cxnSp>
      <p:pic>
        <p:nvPicPr>
          <p:cNvPr id="79" name="Picture 78">
            <a:extLst>
              <a:ext uri="{FF2B5EF4-FFF2-40B4-BE49-F238E27FC236}">
                <a16:creationId xmlns:a16="http://schemas.microsoft.com/office/drawing/2014/main" id="{E27614A3-F60B-4C7A-8D43-0154CB07808A}"/>
              </a:ext>
            </a:extLst>
          </p:cNvPr>
          <p:cNvPicPr/>
          <p:nvPr/>
        </p:nvPicPr>
        <p:blipFill rotWithShape="1">
          <a:blip r:embed="rId4" cstate="print">
            <a:extLst>
              <a:ext uri="{28A0092B-C50C-407E-A947-70E740481C1C}">
                <a14:useLocalDpi xmlns:a14="http://schemas.microsoft.com/office/drawing/2010/main" val="0"/>
              </a:ext>
            </a:extLst>
          </a:blip>
          <a:srcRect l="7178" t="63459" r="57651" b="3495"/>
          <a:stretch/>
        </p:blipFill>
        <p:spPr>
          <a:xfrm>
            <a:off x="3714748" y="3929630"/>
            <a:ext cx="1916206" cy="833718"/>
          </a:xfrm>
          <a:prstGeom prst="rect">
            <a:avLst/>
          </a:prstGeom>
          <a:ln w="12700"/>
        </p:spPr>
        <p:style>
          <a:lnRef idx="2">
            <a:schemeClr val="accent6"/>
          </a:lnRef>
          <a:fillRef idx="1">
            <a:schemeClr val="lt1"/>
          </a:fillRef>
          <a:effectRef idx="0">
            <a:schemeClr val="accent6"/>
          </a:effectRef>
          <a:fontRef idx="minor">
            <a:schemeClr val="dk1"/>
          </a:fontRef>
        </p:style>
      </p:pic>
      <p:pic>
        <p:nvPicPr>
          <p:cNvPr id="92" name="Picture 91">
            <a:extLst>
              <a:ext uri="{FF2B5EF4-FFF2-40B4-BE49-F238E27FC236}">
                <a16:creationId xmlns:a16="http://schemas.microsoft.com/office/drawing/2014/main" id="{5A4FF21E-49EA-474B-8352-ABDEB6889CDE}"/>
              </a:ext>
            </a:extLst>
          </p:cNvPr>
          <p:cNvPicPr/>
          <p:nvPr/>
        </p:nvPicPr>
        <p:blipFill rotWithShape="1">
          <a:blip r:embed="rId5">
            <a:extLst>
              <a:ext uri="{28A0092B-C50C-407E-A947-70E740481C1C}">
                <a14:useLocalDpi xmlns:a14="http://schemas.microsoft.com/office/drawing/2010/main" val="0"/>
              </a:ext>
            </a:extLst>
          </a:blip>
          <a:srcRect r="44560" b="87525"/>
          <a:stretch/>
        </p:blipFill>
        <p:spPr>
          <a:xfrm>
            <a:off x="3050129" y="1378562"/>
            <a:ext cx="3043741" cy="453490"/>
          </a:xfrm>
          <a:prstGeom prst="rect">
            <a:avLst/>
          </a:prstGeom>
        </p:spPr>
      </p:pic>
      <p:sp>
        <p:nvSpPr>
          <p:cNvPr id="96" name="TextBox 95">
            <a:extLst>
              <a:ext uri="{FF2B5EF4-FFF2-40B4-BE49-F238E27FC236}">
                <a16:creationId xmlns:a16="http://schemas.microsoft.com/office/drawing/2014/main" id="{A748ED24-7BED-413E-9F24-325B93040469}"/>
              </a:ext>
            </a:extLst>
          </p:cNvPr>
          <p:cNvSpPr txBox="1"/>
          <p:nvPr/>
        </p:nvSpPr>
        <p:spPr>
          <a:xfrm>
            <a:off x="3816722" y="938115"/>
            <a:ext cx="18897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a:ea typeface="+mn-ea"/>
                <a:cs typeface="+mn-cs"/>
              </a:rPr>
              <a:t>Web Viewer</a:t>
            </a:r>
          </a:p>
        </p:txBody>
      </p:sp>
      <p:pic>
        <p:nvPicPr>
          <p:cNvPr id="98" name="Picture 97" descr="smOfficeRenderedImage.jpg">
            <a:extLst>
              <a:ext uri="{FF2B5EF4-FFF2-40B4-BE49-F238E27FC236}">
                <a16:creationId xmlns:a16="http://schemas.microsoft.com/office/drawing/2014/main" id="{48B4EBE5-95AA-4F33-BFD2-17097C39F5E8}"/>
              </a:ext>
            </a:extLst>
          </p:cNvPr>
          <p:cNvPicPr>
            <a:picLocks noChangeAspect="1"/>
          </p:cNvPicPr>
          <p:nvPr/>
        </p:nvPicPr>
        <p:blipFill>
          <a:blip r:embed="rId6" cstate="screen">
            <a:clrChange>
              <a:clrFrom>
                <a:srgbClr val="CCCDC8"/>
              </a:clrFrom>
              <a:clrTo>
                <a:srgbClr val="CCCDC8">
                  <a:alpha val="0"/>
                </a:srgbClr>
              </a:clrTo>
            </a:clrChange>
            <a:extLst>
              <a:ext uri="{BEBA8EAE-BF5A-486C-A8C5-ECC9F3942E4B}">
                <a14:imgProps xmlns:a14="http://schemas.microsoft.com/office/drawing/2010/main">
                  <a14:imgLayer r:embed="rId7">
                    <a14:imgEffect>
                      <a14:backgroundRemoval t="1093" b="100000" l="1147" r="98165"/>
                    </a14:imgEffect>
                  </a14:imgLayer>
                </a14:imgProps>
              </a:ext>
              <a:ext uri="{28A0092B-C50C-407E-A947-70E740481C1C}">
                <a14:useLocalDpi xmlns:a14="http://schemas.microsoft.com/office/drawing/2010/main"/>
              </a:ext>
            </a:extLst>
          </a:blip>
          <a:srcRect/>
          <a:stretch>
            <a:fillRect/>
          </a:stretch>
        </p:blipFill>
        <p:spPr bwMode="auto">
          <a:xfrm>
            <a:off x="6400351" y="2287733"/>
            <a:ext cx="2270764" cy="95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ome">
            <a:extLst>
              <a:ext uri="{FF2B5EF4-FFF2-40B4-BE49-F238E27FC236}">
                <a16:creationId xmlns:a16="http://schemas.microsoft.com/office/drawing/2014/main" id="{C9A99A99-0AC2-48DC-9058-09C8891781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2365" y="3027544"/>
            <a:ext cx="373293" cy="373293"/>
          </a:xfrm>
          <a:prstGeom prst="rect">
            <a:avLst/>
          </a:prstGeom>
          <a:noFill/>
          <a:extLst>
            <a:ext uri="{909E8E84-426E-40DD-AFC4-6F175D3DCCD1}">
              <a14:hiddenFill xmlns:a14="http://schemas.microsoft.com/office/drawing/2010/main">
                <a:solidFill>
                  <a:srgbClr val="FFFFFF"/>
                </a:solidFill>
              </a14:hiddenFill>
            </a:ext>
          </a:extLst>
        </p:spPr>
      </p:pic>
      <p:cxnSp>
        <p:nvCxnSpPr>
          <p:cNvPr id="100" name="Straight Connector 99">
            <a:extLst>
              <a:ext uri="{FF2B5EF4-FFF2-40B4-BE49-F238E27FC236}">
                <a16:creationId xmlns:a16="http://schemas.microsoft.com/office/drawing/2014/main" id="{18B287F4-0BD0-4D1A-A0B9-8E3A2C0AD2B0}"/>
              </a:ext>
            </a:extLst>
          </p:cNvPr>
          <p:cNvCxnSpPr>
            <a:cxnSpLocks/>
          </p:cNvCxnSpPr>
          <p:nvPr/>
        </p:nvCxnSpPr>
        <p:spPr>
          <a:xfrm flipH="1">
            <a:off x="6777851" y="3129571"/>
            <a:ext cx="958102" cy="1031959"/>
          </a:xfrm>
          <a:prstGeom prst="line">
            <a:avLst/>
          </a:prstGeom>
          <a:ln w="12700"/>
        </p:spPr>
        <p:style>
          <a:lnRef idx="2">
            <a:schemeClr val="accent6"/>
          </a:lnRef>
          <a:fillRef idx="1">
            <a:schemeClr val="lt1"/>
          </a:fillRef>
          <a:effectRef idx="0">
            <a:schemeClr val="accent6"/>
          </a:effectRef>
          <a:fontRef idx="minor">
            <a:schemeClr val="dk1"/>
          </a:fontRef>
        </p:style>
      </p:cxnSp>
      <p:pic>
        <p:nvPicPr>
          <p:cNvPr id="102" name="Picture 101">
            <a:extLst>
              <a:ext uri="{FF2B5EF4-FFF2-40B4-BE49-F238E27FC236}">
                <a16:creationId xmlns:a16="http://schemas.microsoft.com/office/drawing/2014/main" id="{D614E985-C4B2-4B88-8F15-05511EDAC21E}"/>
              </a:ext>
            </a:extLst>
          </p:cNvPr>
          <p:cNvPicPr/>
          <p:nvPr/>
        </p:nvPicPr>
        <p:blipFill rotWithShape="1">
          <a:blip r:embed="rId4" cstate="print">
            <a:extLst>
              <a:ext uri="{28A0092B-C50C-407E-A947-70E740481C1C}">
                <a14:useLocalDpi xmlns:a14="http://schemas.microsoft.com/office/drawing/2010/main" val="0"/>
              </a:ext>
            </a:extLst>
          </a:blip>
          <a:srcRect l="7178" t="63459" r="57651" b="3495"/>
          <a:stretch/>
        </p:blipFill>
        <p:spPr>
          <a:xfrm>
            <a:off x="6777850" y="4161530"/>
            <a:ext cx="1916206" cy="833718"/>
          </a:xfrm>
          <a:prstGeom prst="rect">
            <a:avLst/>
          </a:prstGeom>
          <a:ln w="12700"/>
        </p:spPr>
        <p:style>
          <a:lnRef idx="2">
            <a:schemeClr val="accent6"/>
          </a:lnRef>
          <a:fillRef idx="1">
            <a:schemeClr val="lt1"/>
          </a:fillRef>
          <a:effectRef idx="0">
            <a:schemeClr val="accent6"/>
          </a:effectRef>
          <a:fontRef idx="minor">
            <a:schemeClr val="dk1"/>
          </a:fontRef>
        </p:style>
      </p:pic>
      <p:pic>
        <p:nvPicPr>
          <p:cNvPr id="103" name="Picture 102">
            <a:extLst>
              <a:ext uri="{FF2B5EF4-FFF2-40B4-BE49-F238E27FC236}">
                <a16:creationId xmlns:a16="http://schemas.microsoft.com/office/drawing/2014/main" id="{F6CDA1C3-281B-4B8B-9EE4-5492D56BC67D}"/>
              </a:ext>
            </a:extLst>
          </p:cNvPr>
          <p:cNvPicPr>
            <a:picLocks/>
          </p:cNvPicPr>
          <p:nvPr/>
        </p:nvPicPr>
        <p:blipFill>
          <a:blip r:embed="rId9"/>
          <a:stretch>
            <a:fillRect/>
          </a:stretch>
        </p:blipFill>
        <p:spPr>
          <a:xfrm>
            <a:off x="6488235" y="1460722"/>
            <a:ext cx="579230" cy="513221"/>
          </a:xfrm>
          <a:prstGeom prst="rect">
            <a:avLst/>
          </a:prstGeom>
        </p:spPr>
      </p:pic>
      <p:pic>
        <p:nvPicPr>
          <p:cNvPr id="104" name="Picture 103">
            <a:extLst>
              <a:ext uri="{FF2B5EF4-FFF2-40B4-BE49-F238E27FC236}">
                <a16:creationId xmlns:a16="http://schemas.microsoft.com/office/drawing/2014/main" id="{FEE3B528-37C2-425D-B738-D5CF7372EF51}"/>
              </a:ext>
            </a:extLst>
          </p:cNvPr>
          <p:cNvPicPr>
            <a:picLocks/>
          </p:cNvPicPr>
          <p:nvPr/>
        </p:nvPicPr>
        <p:blipFill>
          <a:blip r:embed="rId9"/>
          <a:stretch>
            <a:fillRect/>
          </a:stretch>
        </p:blipFill>
        <p:spPr>
          <a:xfrm>
            <a:off x="6875097" y="1315561"/>
            <a:ext cx="579230" cy="513221"/>
          </a:xfrm>
          <a:prstGeom prst="rect">
            <a:avLst/>
          </a:prstGeom>
        </p:spPr>
      </p:pic>
      <p:pic>
        <p:nvPicPr>
          <p:cNvPr id="106" name="Picture 105">
            <a:extLst>
              <a:ext uri="{FF2B5EF4-FFF2-40B4-BE49-F238E27FC236}">
                <a16:creationId xmlns:a16="http://schemas.microsoft.com/office/drawing/2014/main" id="{1B88CC11-18E8-48A3-81FA-7B65D276C131}"/>
              </a:ext>
            </a:extLst>
          </p:cNvPr>
          <p:cNvPicPr>
            <a:picLocks/>
          </p:cNvPicPr>
          <p:nvPr/>
        </p:nvPicPr>
        <p:blipFill>
          <a:blip r:embed="rId9"/>
          <a:stretch>
            <a:fillRect/>
          </a:stretch>
        </p:blipFill>
        <p:spPr>
          <a:xfrm>
            <a:off x="7299962" y="1510207"/>
            <a:ext cx="579230" cy="513221"/>
          </a:xfrm>
          <a:prstGeom prst="rect">
            <a:avLst/>
          </a:prstGeom>
        </p:spPr>
      </p:pic>
      <p:pic>
        <p:nvPicPr>
          <p:cNvPr id="108" name="Picture 107">
            <a:extLst>
              <a:ext uri="{FF2B5EF4-FFF2-40B4-BE49-F238E27FC236}">
                <a16:creationId xmlns:a16="http://schemas.microsoft.com/office/drawing/2014/main" id="{44FF321D-49E6-4E69-AC7F-F8B613D49651}"/>
              </a:ext>
            </a:extLst>
          </p:cNvPr>
          <p:cNvPicPr>
            <a:picLocks/>
          </p:cNvPicPr>
          <p:nvPr/>
        </p:nvPicPr>
        <p:blipFill>
          <a:blip r:embed="rId9"/>
          <a:stretch>
            <a:fillRect/>
          </a:stretch>
        </p:blipFill>
        <p:spPr>
          <a:xfrm>
            <a:off x="7781975" y="1348696"/>
            <a:ext cx="579230" cy="513221"/>
          </a:xfrm>
          <a:prstGeom prst="rect">
            <a:avLst/>
          </a:prstGeom>
        </p:spPr>
      </p:pic>
      <p:cxnSp>
        <p:nvCxnSpPr>
          <p:cNvPr id="112" name="Straight Connector 111">
            <a:extLst>
              <a:ext uri="{FF2B5EF4-FFF2-40B4-BE49-F238E27FC236}">
                <a16:creationId xmlns:a16="http://schemas.microsoft.com/office/drawing/2014/main" id="{36A4CD76-A6A1-4509-A029-DD0133DDB697}"/>
              </a:ext>
            </a:extLst>
          </p:cNvPr>
          <p:cNvCxnSpPr>
            <a:cxnSpLocks/>
          </p:cNvCxnSpPr>
          <p:nvPr/>
        </p:nvCxnSpPr>
        <p:spPr>
          <a:xfrm>
            <a:off x="7993382" y="3129571"/>
            <a:ext cx="700674" cy="1016569"/>
          </a:xfrm>
          <a:prstGeom prst="line">
            <a:avLst/>
          </a:prstGeom>
          <a:ln w="12700"/>
        </p:spPr>
        <p:style>
          <a:lnRef idx="2">
            <a:schemeClr val="accent6"/>
          </a:lnRef>
          <a:fillRef idx="1">
            <a:schemeClr val="lt1"/>
          </a:fillRef>
          <a:effectRef idx="0">
            <a:schemeClr val="accent6"/>
          </a:effectRef>
          <a:fontRef idx="minor">
            <a:schemeClr val="dk1"/>
          </a:fontRef>
        </p:style>
      </p:cxnSp>
      <p:cxnSp>
        <p:nvCxnSpPr>
          <p:cNvPr id="120" name="Straight Connector 119">
            <a:extLst>
              <a:ext uri="{FF2B5EF4-FFF2-40B4-BE49-F238E27FC236}">
                <a16:creationId xmlns:a16="http://schemas.microsoft.com/office/drawing/2014/main" id="{8061D923-CEBD-45B0-BB76-6E227DE48733}"/>
              </a:ext>
            </a:extLst>
          </p:cNvPr>
          <p:cNvCxnSpPr>
            <a:cxnSpLocks/>
          </p:cNvCxnSpPr>
          <p:nvPr/>
        </p:nvCxnSpPr>
        <p:spPr>
          <a:xfrm flipH="1">
            <a:off x="7256904" y="1946051"/>
            <a:ext cx="204926" cy="341682"/>
          </a:xfrm>
          <a:prstGeom prst="line">
            <a:avLst/>
          </a:prstGeom>
          <a:ln w="12700"/>
        </p:spPr>
        <p:style>
          <a:lnRef idx="2">
            <a:schemeClr val="accent6"/>
          </a:lnRef>
          <a:fillRef idx="1">
            <a:schemeClr val="lt1"/>
          </a:fillRef>
          <a:effectRef idx="0">
            <a:schemeClr val="accent6"/>
          </a:effectRef>
          <a:fontRef idx="minor">
            <a:schemeClr val="dk1"/>
          </a:fontRef>
        </p:style>
      </p:cxnSp>
      <p:cxnSp>
        <p:nvCxnSpPr>
          <p:cNvPr id="121" name="Straight Connector 120">
            <a:extLst>
              <a:ext uri="{FF2B5EF4-FFF2-40B4-BE49-F238E27FC236}">
                <a16:creationId xmlns:a16="http://schemas.microsoft.com/office/drawing/2014/main" id="{B04BD1A0-2319-4647-B1E3-A04704497600}"/>
              </a:ext>
            </a:extLst>
          </p:cNvPr>
          <p:cNvCxnSpPr>
            <a:cxnSpLocks/>
          </p:cNvCxnSpPr>
          <p:nvPr/>
        </p:nvCxnSpPr>
        <p:spPr>
          <a:xfrm>
            <a:off x="7731193" y="1946051"/>
            <a:ext cx="168088" cy="425865"/>
          </a:xfrm>
          <a:prstGeom prst="line">
            <a:avLst/>
          </a:prstGeom>
          <a:ln w="12700"/>
        </p:spPr>
        <p:style>
          <a:lnRef idx="2">
            <a:schemeClr val="accent6"/>
          </a:lnRef>
          <a:fillRef idx="1">
            <a:schemeClr val="lt1"/>
          </a:fillRef>
          <a:effectRef idx="0">
            <a:schemeClr val="accent6"/>
          </a:effectRef>
          <a:fontRef idx="minor">
            <a:schemeClr val="dk1"/>
          </a:fontRef>
        </p:style>
      </p:cxnSp>
      <p:sp>
        <p:nvSpPr>
          <p:cNvPr id="1028" name="TextBox 1027">
            <a:extLst>
              <a:ext uri="{FF2B5EF4-FFF2-40B4-BE49-F238E27FC236}">
                <a16:creationId xmlns:a16="http://schemas.microsoft.com/office/drawing/2014/main" id="{91407475-10D9-4648-874E-CC7DBB743AEA}"/>
              </a:ext>
            </a:extLst>
          </p:cNvPr>
          <p:cNvSpPr txBox="1"/>
          <p:nvPr/>
        </p:nvSpPr>
        <p:spPr>
          <a:xfrm>
            <a:off x="6727187" y="4125057"/>
            <a:ext cx="200801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a:ea typeface="+mn-ea"/>
                <a:cs typeface="+mn-cs"/>
              </a:rPr>
              <a:t>Real data will be spikier</a:t>
            </a:r>
          </a:p>
        </p:txBody>
      </p:sp>
    </p:spTree>
    <p:extLst>
      <p:ext uri="{BB962C8B-B14F-4D97-AF65-F5344CB8AC3E}">
        <p14:creationId xmlns:p14="http://schemas.microsoft.com/office/powerpoint/2010/main" val="18345075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C0EE0775-F172-4C20-AC00-E4309050DFED}"/>
              </a:ext>
            </a:extLst>
          </p:cNvPr>
          <p:cNvPicPr>
            <a:picLocks noChangeAspect="1"/>
          </p:cNvPicPr>
          <p:nvPr/>
        </p:nvPicPr>
        <p:blipFill>
          <a:blip r:embed="rId2"/>
          <a:stretch>
            <a:fillRect/>
          </a:stretch>
        </p:blipFill>
        <p:spPr>
          <a:xfrm>
            <a:off x="449944" y="776514"/>
            <a:ext cx="4780461" cy="4366985"/>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Region 2b - Portland</a:t>
            </a:r>
          </a:p>
        </p:txBody>
      </p:sp>
      <p:sp>
        <p:nvSpPr>
          <p:cNvPr id="7" name="Speech Bubble: Rectangle 35">
            <a:extLst>
              <a:ext uri="{FF2B5EF4-FFF2-40B4-BE49-F238E27FC236}">
                <a16:creationId xmlns:a16="http://schemas.microsoft.com/office/drawing/2014/main" id="{70F857B6-11A5-4483-B493-56203357913E}"/>
              </a:ext>
            </a:extLst>
          </p:cNvPr>
          <p:cNvSpPr/>
          <p:nvPr/>
        </p:nvSpPr>
        <p:spPr>
          <a:xfrm>
            <a:off x="6044008" y="875574"/>
            <a:ext cx="1836445" cy="922248"/>
          </a:xfrm>
          <a:prstGeom prst="wedgeRectCallout">
            <a:avLst>
              <a:gd name="adj1" fmla="val -213363"/>
              <a:gd name="adj2" fmla="val -1765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t>Likely overestimating lighting power density</a:t>
            </a:r>
            <a:endParaRPr lang="en-US" sz="2000"/>
          </a:p>
        </p:txBody>
      </p:sp>
    </p:spTree>
    <p:extLst>
      <p:ext uri="{BB962C8B-B14F-4D97-AF65-F5344CB8AC3E}">
        <p14:creationId xmlns:p14="http://schemas.microsoft.com/office/powerpoint/2010/main" val="29730292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B0A9DC07-37F6-4D2A-AFF6-B7BEF938ECA3}"/>
              </a:ext>
            </a:extLst>
          </p:cNvPr>
          <p:cNvPicPr>
            <a:picLocks noChangeAspect="1"/>
          </p:cNvPicPr>
          <p:nvPr/>
        </p:nvPicPr>
        <p:blipFill>
          <a:blip r:embed="rId2"/>
          <a:stretch>
            <a:fillRect/>
          </a:stretch>
        </p:blipFill>
        <p:spPr>
          <a:xfrm>
            <a:off x="449944" y="776515"/>
            <a:ext cx="5562236" cy="4372198"/>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Region 2b - Portland</a:t>
            </a:r>
          </a:p>
        </p:txBody>
      </p:sp>
    </p:spTree>
    <p:extLst>
      <p:ext uri="{BB962C8B-B14F-4D97-AF65-F5344CB8AC3E}">
        <p14:creationId xmlns:p14="http://schemas.microsoft.com/office/powerpoint/2010/main" val="37514304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a:xfrm>
            <a:off x="467454" y="1252017"/>
            <a:ext cx="4636336" cy="1348326"/>
          </a:xfrm>
        </p:spPr>
        <p:txBody>
          <a:bodyPr/>
          <a:lstStyle/>
          <a:p>
            <a:r>
              <a:rPr lang="en-US">
                <a:cs typeface="Calibri"/>
              </a:rPr>
              <a:t>Building Type Focus</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977909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waterfall chart&#10;&#10;Description automatically generated">
            <a:extLst>
              <a:ext uri="{FF2B5EF4-FFF2-40B4-BE49-F238E27FC236}">
                <a16:creationId xmlns:a16="http://schemas.microsoft.com/office/drawing/2014/main" id="{6FEE9399-B395-48A2-8FAC-51001E99E792}"/>
              </a:ext>
            </a:extLst>
          </p:cNvPr>
          <p:cNvPicPr>
            <a:picLocks noChangeAspect="1"/>
          </p:cNvPicPr>
          <p:nvPr/>
        </p:nvPicPr>
        <p:blipFill>
          <a:blip r:embed="rId2"/>
          <a:stretch>
            <a:fillRect/>
          </a:stretch>
        </p:blipFill>
        <p:spPr>
          <a:xfrm>
            <a:off x="846771" y="765085"/>
            <a:ext cx="4225862" cy="2511516"/>
          </a:xfrm>
          <a:prstGeom prst="rect">
            <a:avLst/>
          </a:prstGeom>
        </p:spPr>
      </p:pic>
      <p:pic>
        <p:nvPicPr>
          <p:cNvPr id="6" name="Picture 5" descr="Chart&#10;&#10;Description automatically generated">
            <a:extLst>
              <a:ext uri="{FF2B5EF4-FFF2-40B4-BE49-F238E27FC236}">
                <a16:creationId xmlns:a16="http://schemas.microsoft.com/office/drawing/2014/main" id="{B8D32614-6D7D-4E4A-84A4-29016D5DC3A6}"/>
              </a:ext>
            </a:extLst>
          </p:cNvPr>
          <p:cNvPicPr>
            <a:picLocks noChangeAspect="1"/>
          </p:cNvPicPr>
          <p:nvPr/>
        </p:nvPicPr>
        <p:blipFill>
          <a:blip r:embed="rId3"/>
          <a:stretch>
            <a:fillRect/>
          </a:stretch>
        </p:blipFill>
        <p:spPr>
          <a:xfrm>
            <a:off x="589026" y="3176061"/>
            <a:ext cx="3227643" cy="1918254"/>
          </a:xfrm>
          <a:prstGeom prst="rect">
            <a:avLst/>
          </a:prstGeom>
        </p:spPr>
      </p:pic>
      <p:sp>
        <p:nvSpPr>
          <p:cNvPr id="23" name="Rectangle: Rounded Corners 22">
            <a:extLst>
              <a:ext uri="{FF2B5EF4-FFF2-40B4-BE49-F238E27FC236}">
                <a16:creationId xmlns:a16="http://schemas.microsoft.com/office/drawing/2014/main" id="{4669731C-29DD-4784-B0BA-C0BD5777190D}"/>
              </a:ext>
            </a:extLst>
          </p:cNvPr>
          <p:cNvSpPr/>
          <p:nvPr/>
        </p:nvSpPr>
        <p:spPr>
          <a:xfrm>
            <a:off x="3255551" y="3176061"/>
            <a:ext cx="497395" cy="1636315"/>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9811AD2B-69EB-41C5-B316-02CF5260D2C8}"/>
              </a:ext>
            </a:extLst>
          </p:cNvPr>
          <p:cNvSpPr/>
          <p:nvPr/>
        </p:nvSpPr>
        <p:spPr>
          <a:xfrm>
            <a:off x="2661236" y="3994218"/>
            <a:ext cx="210553" cy="696238"/>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07E9A63-6CE4-43DB-B83D-95B3BD67FE74}"/>
              </a:ext>
            </a:extLst>
          </p:cNvPr>
          <p:cNvSpPr txBox="1"/>
          <p:nvPr/>
        </p:nvSpPr>
        <p:spPr>
          <a:xfrm>
            <a:off x="1776346" y="3296973"/>
            <a:ext cx="1618212" cy="369332"/>
          </a:xfrm>
          <a:prstGeom prst="rect">
            <a:avLst/>
          </a:prstGeom>
          <a:noFill/>
        </p:spPr>
        <p:txBody>
          <a:bodyPr wrap="square" rtlCol="0">
            <a:spAutoFit/>
          </a:bodyPr>
          <a:lstStyle/>
          <a:p>
            <a:r>
              <a:rPr lang="en-US"/>
              <a:t>Seattle</a:t>
            </a:r>
          </a:p>
        </p:txBody>
      </p:sp>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Dominant Building Types by Area</a:t>
            </a:r>
          </a:p>
        </p:txBody>
      </p:sp>
      <p:sp>
        <p:nvSpPr>
          <p:cNvPr id="11" name="Rectangle: Rounded Corners 10">
            <a:extLst>
              <a:ext uri="{FF2B5EF4-FFF2-40B4-BE49-F238E27FC236}">
                <a16:creationId xmlns:a16="http://schemas.microsoft.com/office/drawing/2014/main" id="{581C049E-AE5A-4550-9356-97B06F8FC5D0}"/>
              </a:ext>
            </a:extLst>
          </p:cNvPr>
          <p:cNvSpPr/>
          <p:nvPr/>
        </p:nvSpPr>
        <p:spPr>
          <a:xfrm>
            <a:off x="4282440" y="765085"/>
            <a:ext cx="731520" cy="2205938"/>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DE99E16E-147C-413F-9005-15B01FB01736}"/>
              </a:ext>
            </a:extLst>
          </p:cNvPr>
          <p:cNvSpPr/>
          <p:nvPr/>
        </p:nvSpPr>
        <p:spPr>
          <a:xfrm>
            <a:off x="3231365" y="2020843"/>
            <a:ext cx="296695" cy="696238"/>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Speech Bubble: Rectangle 35">
            <a:extLst>
              <a:ext uri="{FF2B5EF4-FFF2-40B4-BE49-F238E27FC236}">
                <a16:creationId xmlns:a16="http://schemas.microsoft.com/office/drawing/2014/main" id="{E97CC796-A7D8-44D2-AB66-0CB7D5D61C12}"/>
              </a:ext>
            </a:extLst>
          </p:cNvPr>
          <p:cNvSpPr/>
          <p:nvPr/>
        </p:nvSpPr>
        <p:spPr>
          <a:xfrm>
            <a:off x="5797857" y="1318784"/>
            <a:ext cx="2651783" cy="840411"/>
          </a:xfrm>
          <a:prstGeom prst="wedgeRectCallout">
            <a:avLst>
              <a:gd name="adj1" fmla="val -72087"/>
              <a:gd name="adj2" fmla="val 2730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Warehouse, Strip Mall &amp; Retail dominate building area for all 3 datasets</a:t>
            </a:r>
          </a:p>
        </p:txBody>
      </p:sp>
      <p:sp>
        <p:nvSpPr>
          <p:cNvPr id="14" name="TextBox 13">
            <a:extLst>
              <a:ext uri="{FF2B5EF4-FFF2-40B4-BE49-F238E27FC236}">
                <a16:creationId xmlns:a16="http://schemas.microsoft.com/office/drawing/2014/main" id="{2C1F926D-4FA2-4A6A-9749-D85AEB8E40A3}"/>
              </a:ext>
            </a:extLst>
          </p:cNvPr>
          <p:cNvSpPr txBox="1"/>
          <p:nvPr/>
        </p:nvSpPr>
        <p:spPr>
          <a:xfrm>
            <a:off x="2387176" y="956727"/>
            <a:ext cx="1618212" cy="369332"/>
          </a:xfrm>
          <a:prstGeom prst="rect">
            <a:avLst/>
          </a:prstGeom>
          <a:noFill/>
        </p:spPr>
        <p:txBody>
          <a:bodyPr wrap="square" rtlCol="0">
            <a:spAutoFit/>
          </a:bodyPr>
          <a:lstStyle/>
          <a:p>
            <a:r>
              <a:rPr lang="en-US"/>
              <a:t>Fort Collins</a:t>
            </a:r>
          </a:p>
        </p:txBody>
      </p:sp>
      <p:pic>
        <p:nvPicPr>
          <p:cNvPr id="31" name="Picture 30" descr="Chart&#10;&#10;Description automatically generated">
            <a:extLst>
              <a:ext uri="{FF2B5EF4-FFF2-40B4-BE49-F238E27FC236}">
                <a16:creationId xmlns:a16="http://schemas.microsoft.com/office/drawing/2014/main" id="{227A8C60-68DF-4AD0-B35D-76EFE524ADC6}"/>
              </a:ext>
            </a:extLst>
          </p:cNvPr>
          <p:cNvPicPr>
            <a:picLocks noChangeAspect="1"/>
          </p:cNvPicPr>
          <p:nvPr/>
        </p:nvPicPr>
        <p:blipFill>
          <a:blip r:embed="rId4"/>
          <a:stretch>
            <a:fillRect/>
          </a:stretch>
        </p:blipFill>
        <p:spPr>
          <a:xfrm>
            <a:off x="4805649" y="3184177"/>
            <a:ext cx="3227643" cy="1918254"/>
          </a:xfrm>
          <a:prstGeom prst="rect">
            <a:avLst/>
          </a:prstGeom>
        </p:spPr>
      </p:pic>
      <p:sp>
        <p:nvSpPr>
          <p:cNvPr id="32" name="Rectangle: Rounded Corners 31">
            <a:extLst>
              <a:ext uri="{FF2B5EF4-FFF2-40B4-BE49-F238E27FC236}">
                <a16:creationId xmlns:a16="http://schemas.microsoft.com/office/drawing/2014/main" id="{4B5F78FE-8A27-4C6C-8D23-7DA7CEC734CA}"/>
              </a:ext>
            </a:extLst>
          </p:cNvPr>
          <p:cNvSpPr/>
          <p:nvPr/>
        </p:nvSpPr>
        <p:spPr>
          <a:xfrm>
            <a:off x="7490177" y="3184177"/>
            <a:ext cx="497395" cy="1636315"/>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C1B5448E-C60D-41A7-B6B1-B032256F9361}"/>
              </a:ext>
            </a:extLst>
          </p:cNvPr>
          <p:cNvSpPr/>
          <p:nvPr/>
        </p:nvSpPr>
        <p:spPr>
          <a:xfrm>
            <a:off x="6790586" y="4002334"/>
            <a:ext cx="210553" cy="696238"/>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010E4A6-E569-4CD6-A51B-B05862E54941}"/>
              </a:ext>
            </a:extLst>
          </p:cNvPr>
          <p:cNvSpPr txBox="1"/>
          <p:nvPr/>
        </p:nvSpPr>
        <p:spPr>
          <a:xfrm>
            <a:off x="5888576" y="3305089"/>
            <a:ext cx="1618212" cy="369332"/>
          </a:xfrm>
          <a:prstGeom prst="rect">
            <a:avLst/>
          </a:prstGeom>
          <a:noFill/>
        </p:spPr>
        <p:txBody>
          <a:bodyPr wrap="square" rtlCol="0">
            <a:spAutoFit/>
          </a:bodyPr>
          <a:lstStyle/>
          <a:p>
            <a:r>
              <a:rPr lang="en-US"/>
              <a:t>Portland</a:t>
            </a:r>
          </a:p>
        </p:txBody>
      </p:sp>
    </p:spTree>
    <p:extLst>
      <p:ext uri="{BB962C8B-B14F-4D97-AF65-F5344CB8AC3E}">
        <p14:creationId xmlns:p14="http://schemas.microsoft.com/office/powerpoint/2010/main" val="33172616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a:xfrm>
            <a:off x="467454" y="1252017"/>
            <a:ext cx="4636336" cy="1348326"/>
          </a:xfrm>
        </p:spPr>
        <p:txBody>
          <a:bodyPr/>
          <a:lstStyle/>
          <a:p>
            <a:r>
              <a:rPr lang="en-US">
                <a:cs typeface="Calibri"/>
              </a:rPr>
              <a:t>Warehouse</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82067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Warehouse – 1 Fort Collins</a:t>
            </a:r>
          </a:p>
        </p:txBody>
      </p:sp>
      <p:sp>
        <p:nvSpPr>
          <p:cNvPr id="17" name="Rectangle 16">
            <a:extLst>
              <a:ext uri="{FF2B5EF4-FFF2-40B4-BE49-F238E27FC236}">
                <a16:creationId xmlns:a16="http://schemas.microsoft.com/office/drawing/2014/main" id="{0D772701-F44C-4C76-BB71-E27A1E97185C}"/>
              </a:ext>
            </a:extLst>
          </p:cNvPr>
          <p:cNvSpPr/>
          <p:nvPr/>
        </p:nvSpPr>
        <p:spPr>
          <a:xfrm>
            <a:off x="811034" y="2655736"/>
            <a:ext cx="1566407" cy="198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3E04747-7640-423F-B941-E17C9E3A1E1B}"/>
              </a:ext>
            </a:extLst>
          </p:cNvPr>
          <p:cNvSpPr/>
          <p:nvPr/>
        </p:nvSpPr>
        <p:spPr>
          <a:xfrm>
            <a:off x="4201577" y="2655736"/>
            <a:ext cx="1566407" cy="198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76FDC16-1AA6-4EB6-BA85-22C25D92E516}"/>
              </a:ext>
            </a:extLst>
          </p:cNvPr>
          <p:cNvSpPr/>
          <p:nvPr/>
        </p:nvSpPr>
        <p:spPr>
          <a:xfrm>
            <a:off x="7178654" y="2655736"/>
            <a:ext cx="1566407" cy="198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picture containing chart&#10;&#10;Description automatically generated">
            <a:extLst>
              <a:ext uri="{FF2B5EF4-FFF2-40B4-BE49-F238E27FC236}">
                <a16:creationId xmlns:a16="http://schemas.microsoft.com/office/drawing/2014/main" id="{64C0CC76-5636-4B8C-BB73-3E8245048062}"/>
              </a:ext>
            </a:extLst>
          </p:cNvPr>
          <p:cNvPicPr>
            <a:picLocks noChangeAspect="1"/>
          </p:cNvPicPr>
          <p:nvPr/>
        </p:nvPicPr>
        <p:blipFill>
          <a:blip r:embed="rId3"/>
          <a:stretch>
            <a:fillRect/>
          </a:stretch>
        </p:blipFill>
        <p:spPr>
          <a:xfrm>
            <a:off x="457199" y="846714"/>
            <a:ext cx="5466298" cy="4296786"/>
          </a:xfrm>
          <a:prstGeom prst="rect">
            <a:avLst/>
          </a:prstGeom>
        </p:spPr>
      </p:pic>
      <p:sp>
        <p:nvSpPr>
          <p:cNvPr id="15" name="Speech Bubble: Rectangle 35">
            <a:extLst>
              <a:ext uri="{FF2B5EF4-FFF2-40B4-BE49-F238E27FC236}">
                <a16:creationId xmlns:a16="http://schemas.microsoft.com/office/drawing/2014/main" id="{A0872C89-440B-4CDE-9FF7-E57969C71E9B}"/>
              </a:ext>
            </a:extLst>
          </p:cNvPr>
          <p:cNvSpPr/>
          <p:nvPr/>
        </p:nvSpPr>
        <p:spPr>
          <a:xfrm>
            <a:off x="4723437" y="846714"/>
            <a:ext cx="2651783" cy="840411"/>
          </a:xfrm>
          <a:prstGeom prst="wedgeRectCallout">
            <a:avLst>
              <a:gd name="adj1" fmla="val -164040"/>
              <a:gd name="adj2" fmla="val 1098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Back to work!  Need to minimize lunch break plug load dip</a:t>
            </a:r>
          </a:p>
        </p:txBody>
      </p:sp>
    </p:spTree>
    <p:extLst>
      <p:ext uri="{BB962C8B-B14F-4D97-AF65-F5344CB8AC3E}">
        <p14:creationId xmlns:p14="http://schemas.microsoft.com/office/powerpoint/2010/main" val="25489457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2470FA61-C081-4375-9D6C-A9495DAE5EEB}"/>
              </a:ext>
            </a:extLst>
          </p:cNvPr>
          <p:cNvPicPr>
            <a:picLocks noChangeAspect="1"/>
          </p:cNvPicPr>
          <p:nvPr/>
        </p:nvPicPr>
        <p:blipFill>
          <a:blip r:embed="rId3"/>
          <a:stretch>
            <a:fillRect/>
          </a:stretch>
        </p:blipFill>
        <p:spPr>
          <a:xfrm>
            <a:off x="457199" y="773371"/>
            <a:ext cx="6911646" cy="3596758"/>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Warehouse – 2A Seattle</a:t>
            </a:r>
          </a:p>
        </p:txBody>
      </p:sp>
      <p:sp>
        <p:nvSpPr>
          <p:cNvPr id="15" name="Speech Bubble: Rectangle 35">
            <a:extLst>
              <a:ext uri="{FF2B5EF4-FFF2-40B4-BE49-F238E27FC236}">
                <a16:creationId xmlns:a16="http://schemas.microsoft.com/office/drawing/2014/main" id="{A0872C89-440B-4CDE-9FF7-E57969C71E9B}"/>
              </a:ext>
            </a:extLst>
          </p:cNvPr>
          <p:cNvSpPr/>
          <p:nvPr/>
        </p:nvSpPr>
        <p:spPr>
          <a:xfrm>
            <a:off x="6224577" y="1131230"/>
            <a:ext cx="2651783" cy="840411"/>
          </a:xfrm>
          <a:prstGeom prst="wedgeRectCallout">
            <a:avLst>
              <a:gd name="adj1" fmla="val -196798"/>
              <a:gd name="adj2" fmla="val 22772"/>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Lighting reduction will help, but not completely.</a:t>
            </a:r>
          </a:p>
        </p:txBody>
      </p:sp>
    </p:spTree>
    <p:extLst>
      <p:ext uri="{BB962C8B-B14F-4D97-AF65-F5344CB8AC3E}">
        <p14:creationId xmlns:p14="http://schemas.microsoft.com/office/powerpoint/2010/main" val="38061192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hart&#10;&#10;Description automatically generated">
            <a:extLst>
              <a:ext uri="{FF2B5EF4-FFF2-40B4-BE49-F238E27FC236}">
                <a16:creationId xmlns:a16="http://schemas.microsoft.com/office/drawing/2014/main" id="{DECB0FD0-1FD0-4F53-BC74-29D4DC37DF8F}"/>
              </a:ext>
            </a:extLst>
          </p:cNvPr>
          <p:cNvPicPr>
            <a:picLocks noChangeAspect="1"/>
          </p:cNvPicPr>
          <p:nvPr/>
        </p:nvPicPr>
        <p:blipFill>
          <a:blip r:embed="rId3"/>
          <a:stretch>
            <a:fillRect/>
          </a:stretch>
        </p:blipFill>
        <p:spPr>
          <a:xfrm>
            <a:off x="457198" y="776515"/>
            <a:ext cx="5596015" cy="4366984"/>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Warehouse – 2B Portland</a:t>
            </a:r>
          </a:p>
        </p:txBody>
      </p:sp>
      <p:sp>
        <p:nvSpPr>
          <p:cNvPr id="15" name="Speech Bubble: Rectangle 35">
            <a:extLst>
              <a:ext uri="{FF2B5EF4-FFF2-40B4-BE49-F238E27FC236}">
                <a16:creationId xmlns:a16="http://schemas.microsoft.com/office/drawing/2014/main" id="{A0872C89-440B-4CDE-9FF7-E57969C71E9B}"/>
              </a:ext>
            </a:extLst>
          </p:cNvPr>
          <p:cNvSpPr/>
          <p:nvPr/>
        </p:nvSpPr>
        <p:spPr>
          <a:xfrm>
            <a:off x="5546397" y="3758385"/>
            <a:ext cx="3391863" cy="840411"/>
          </a:xfrm>
          <a:prstGeom prst="wedgeRectCallout">
            <a:avLst>
              <a:gd name="adj1" fmla="val -165840"/>
              <a:gd name="adj2" fmla="val 5994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Lighting power density  reduction should help significantly</a:t>
            </a:r>
          </a:p>
        </p:txBody>
      </p:sp>
      <p:sp>
        <p:nvSpPr>
          <p:cNvPr id="12" name="Speech Bubble: Rectangle 35">
            <a:extLst>
              <a:ext uri="{FF2B5EF4-FFF2-40B4-BE49-F238E27FC236}">
                <a16:creationId xmlns:a16="http://schemas.microsoft.com/office/drawing/2014/main" id="{7F38045A-0AA0-455B-9778-E379D5A27613}"/>
              </a:ext>
            </a:extLst>
          </p:cNvPr>
          <p:cNvSpPr/>
          <p:nvPr/>
        </p:nvSpPr>
        <p:spPr>
          <a:xfrm>
            <a:off x="5485437" y="1006833"/>
            <a:ext cx="2942283" cy="840411"/>
          </a:xfrm>
          <a:prstGeom prst="wedgeRectCallout">
            <a:avLst>
              <a:gd name="adj1" fmla="val -105353"/>
              <a:gd name="adj2" fmla="val 5632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Overshot warehouse schedule correction; some still have weekend operation</a:t>
            </a:r>
          </a:p>
        </p:txBody>
      </p:sp>
    </p:spTree>
    <p:extLst>
      <p:ext uri="{BB962C8B-B14F-4D97-AF65-F5344CB8AC3E}">
        <p14:creationId xmlns:p14="http://schemas.microsoft.com/office/powerpoint/2010/main" val="12538777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a:xfrm>
            <a:off x="467454" y="1252017"/>
            <a:ext cx="4636336" cy="1348326"/>
          </a:xfrm>
        </p:spPr>
        <p:txBody>
          <a:bodyPr/>
          <a:lstStyle/>
          <a:p>
            <a:r>
              <a:rPr lang="en-US"/>
              <a:t>Strip Mall</a:t>
            </a:r>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799778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Strip Mall – 1 Fort Collins</a:t>
            </a:r>
          </a:p>
        </p:txBody>
      </p:sp>
      <p:sp>
        <p:nvSpPr>
          <p:cNvPr id="17" name="Rectangle 16">
            <a:extLst>
              <a:ext uri="{FF2B5EF4-FFF2-40B4-BE49-F238E27FC236}">
                <a16:creationId xmlns:a16="http://schemas.microsoft.com/office/drawing/2014/main" id="{0D772701-F44C-4C76-BB71-E27A1E97185C}"/>
              </a:ext>
            </a:extLst>
          </p:cNvPr>
          <p:cNvSpPr/>
          <p:nvPr/>
        </p:nvSpPr>
        <p:spPr>
          <a:xfrm>
            <a:off x="811034" y="2655736"/>
            <a:ext cx="1566407" cy="198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3E04747-7640-423F-B941-E17C9E3A1E1B}"/>
              </a:ext>
            </a:extLst>
          </p:cNvPr>
          <p:cNvSpPr/>
          <p:nvPr/>
        </p:nvSpPr>
        <p:spPr>
          <a:xfrm>
            <a:off x="4201577" y="2655736"/>
            <a:ext cx="1566407" cy="198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76FDC16-1AA6-4EB6-BA85-22C25D92E516}"/>
              </a:ext>
            </a:extLst>
          </p:cNvPr>
          <p:cNvSpPr/>
          <p:nvPr/>
        </p:nvSpPr>
        <p:spPr>
          <a:xfrm>
            <a:off x="7178654" y="2655736"/>
            <a:ext cx="1566407" cy="198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Chart&#10;&#10;Description automatically generated">
            <a:extLst>
              <a:ext uri="{FF2B5EF4-FFF2-40B4-BE49-F238E27FC236}">
                <a16:creationId xmlns:a16="http://schemas.microsoft.com/office/drawing/2014/main" id="{63D11ACA-6025-49BB-AFC1-4D817BEE1D32}"/>
              </a:ext>
            </a:extLst>
          </p:cNvPr>
          <p:cNvPicPr>
            <a:picLocks noChangeAspect="1"/>
          </p:cNvPicPr>
          <p:nvPr/>
        </p:nvPicPr>
        <p:blipFill>
          <a:blip r:embed="rId3"/>
          <a:stretch>
            <a:fillRect/>
          </a:stretch>
        </p:blipFill>
        <p:spPr>
          <a:xfrm>
            <a:off x="449944" y="776515"/>
            <a:ext cx="4780460" cy="4366984"/>
          </a:xfrm>
          <a:prstGeom prst="rect">
            <a:avLst/>
          </a:prstGeom>
        </p:spPr>
      </p:pic>
      <p:sp>
        <p:nvSpPr>
          <p:cNvPr id="11" name="Speech Bubble: Rectangle 10">
            <a:extLst>
              <a:ext uri="{FF2B5EF4-FFF2-40B4-BE49-F238E27FC236}">
                <a16:creationId xmlns:a16="http://schemas.microsoft.com/office/drawing/2014/main" id="{1F2D6FC0-F7CE-4A57-9E37-2167F2B2EBD4}"/>
              </a:ext>
            </a:extLst>
          </p:cNvPr>
          <p:cNvSpPr/>
          <p:nvPr/>
        </p:nvSpPr>
        <p:spPr>
          <a:xfrm>
            <a:off x="5560155" y="874234"/>
            <a:ext cx="2832000" cy="1245999"/>
          </a:xfrm>
          <a:prstGeom prst="wedgeRectCallout">
            <a:avLst>
              <a:gd name="adj1" fmla="val -77486"/>
              <a:gd name="adj2" fmla="val -28957"/>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85"/>
            <a:r>
              <a:rPr lang="en-US" sz="1400">
                <a:solidFill>
                  <a:schemeClr val="bg1"/>
                </a:solidFill>
                <a:latin typeface="Calibri"/>
              </a:rPr>
              <a:t>Seems like we’re getting weekend operating hours correct, but we’re overstating what is happening during those hours, especially Sundays.</a:t>
            </a:r>
          </a:p>
        </p:txBody>
      </p:sp>
      <p:sp>
        <p:nvSpPr>
          <p:cNvPr id="12" name="Speech Bubble: Rectangle 11">
            <a:extLst>
              <a:ext uri="{FF2B5EF4-FFF2-40B4-BE49-F238E27FC236}">
                <a16:creationId xmlns:a16="http://schemas.microsoft.com/office/drawing/2014/main" id="{E3D3AB8D-761A-4789-A42E-AB07B04DB3DF}"/>
              </a:ext>
            </a:extLst>
          </p:cNvPr>
          <p:cNvSpPr/>
          <p:nvPr/>
        </p:nvSpPr>
        <p:spPr>
          <a:xfrm>
            <a:off x="5591494" y="2217952"/>
            <a:ext cx="2832000" cy="1245999"/>
          </a:xfrm>
          <a:prstGeom prst="wedgeRectCallout">
            <a:avLst>
              <a:gd name="adj1" fmla="val -75851"/>
              <a:gd name="adj2" fmla="val -31743"/>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85"/>
            <a:r>
              <a:rPr lang="en-US" sz="1400">
                <a:solidFill>
                  <a:schemeClr val="bg1"/>
                </a:solidFill>
                <a:latin typeface="Calibri"/>
              </a:rPr>
              <a:t>Overshooting by quite a bit (more so than other seasons and retail winter).  More pronounced “dog ears.”  Similar thing happening on weekends as in summer.</a:t>
            </a:r>
          </a:p>
        </p:txBody>
      </p:sp>
    </p:spTree>
    <p:extLst>
      <p:ext uri="{BB962C8B-B14F-4D97-AF65-F5344CB8AC3E}">
        <p14:creationId xmlns:p14="http://schemas.microsoft.com/office/powerpoint/2010/main" val="2339826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p:txBody>
          <a:bodyPr/>
          <a:lstStyle/>
          <a:p>
            <a:r>
              <a:rPr lang="en-US"/>
              <a:t>Pre-aggregated Load Profiles</a:t>
            </a:r>
          </a:p>
        </p:txBody>
      </p:sp>
      <p:pic>
        <p:nvPicPr>
          <p:cNvPr id="39" name="Picture 38">
            <a:extLst>
              <a:ext uri="{FF2B5EF4-FFF2-40B4-BE49-F238E27FC236}">
                <a16:creationId xmlns:a16="http://schemas.microsoft.com/office/drawing/2014/main" id="{1F152B78-4DAD-424D-AD89-CADA3824428C}"/>
              </a:ext>
            </a:extLst>
          </p:cNvPr>
          <p:cNvPicPr/>
          <p:nvPr/>
        </p:nvPicPr>
        <p:blipFill rotWithShape="1">
          <a:blip r:embed="rId3">
            <a:extLst>
              <a:ext uri="{28A0092B-C50C-407E-A947-70E740481C1C}">
                <a14:useLocalDpi xmlns:a14="http://schemas.microsoft.com/office/drawing/2010/main" val="0"/>
              </a:ext>
            </a:extLst>
          </a:blip>
          <a:srcRect l="8418" r="10774"/>
          <a:stretch/>
        </p:blipFill>
        <p:spPr>
          <a:xfrm>
            <a:off x="865041" y="3097500"/>
            <a:ext cx="2420471" cy="1448081"/>
          </a:xfrm>
          <a:prstGeom prst="rect">
            <a:avLst/>
          </a:prstGeom>
        </p:spPr>
      </p:pic>
      <p:sp>
        <p:nvSpPr>
          <p:cNvPr id="50" name="Rectangle 49">
            <a:extLst>
              <a:ext uri="{FF2B5EF4-FFF2-40B4-BE49-F238E27FC236}">
                <a16:creationId xmlns:a16="http://schemas.microsoft.com/office/drawing/2014/main" id="{D9007B74-D852-4B50-935C-353D2D5E0892}"/>
              </a:ext>
            </a:extLst>
          </p:cNvPr>
          <p:cNvSpPr/>
          <p:nvPr/>
        </p:nvSpPr>
        <p:spPr>
          <a:xfrm>
            <a:off x="457198" y="923650"/>
            <a:ext cx="8259635" cy="307777"/>
          </a:xfrm>
          <a:prstGeom prst="rect">
            <a:avLst/>
          </a:prstGeom>
          <a:gradFill flip="none" rotWithShape="1">
            <a:gsLst>
              <a:gs pos="30000">
                <a:schemeClr val="accent1">
                  <a:tint val="100000"/>
                  <a:shade val="100000"/>
                  <a:satMod val="130000"/>
                </a:schemeClr>
              </a:gs>
              <a:gs pos="57000">
                <a:schemeClr val="accent1">
                  <a:lumMod val="20000"/>
                  <a:lumOff val="80000"/>
                </a:schemeClr>
              </a:gs>
            </a:gsLst>
            <a:lin ang="1080000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DA87E9E5-43C3-436F-938D-EE2BDF649718}"/>
              </a:ext>
            </a:extLst>
          </p:cNvPr>
          <p:cNvSpPr txBox="1"/>
          <p:nvPr/>
        </p:nvSpPr>
        <p:spPr>
          <a:xfrm>
            <a:off x="457198" y="938116"/>
            <a:ext cx="18897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a:ea typeface="+mn-ea"/>
                <a:cs typeface="+mn-cs"/>
              </a:rPr>
              <a:t>Aggregates</a:t>
            </a:r>
          </a:p>
        </p:txBody>
      </p:sp>
      <p:sp>
        <p:nvSpPr>
          <p:cNvPr id="70" name="TextBox 69">
            <a:extLst>
              <a:ext uri="{FF2B5EF4-FFF2-40B4-BE49-F238E27FC236}">
                <a16:creationId xmlns:a16="http://schemas.microsoft.com/office/drawing/2014/main" id="{79F3792B-9F88-4DDF-AE4C-B80680343F7C}"/>
              </a:ext>
            </a:extLst>
          </p:cNvPr>
          <p:cNvSpPr txBox="1"/>
          <p:nvPr/>
        </p:nvSpPr>
        <p:spPr>
          <a:xfrm>
            <a:off x="7299962" y="939038"/>
            <a:ext cx="13868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a:ea typeface="+mn-ea"/>
                <a:cs typeface="+mn-cs"/>
              </a:rPr>
              <a:t>Individual Buildings</a:t>
            </a:r>
          </a:p>
        </p:txBody>
      </p:sp>
      <p:sp>
        <p:nvSpPr>
          <p:cNvPr id="96" name="TextBox 95">
            <a:extLst>
              <a:ext uri="{FF2B5EF4-FFF2-40B4-BE49-F238E27FC236}">
                <a16:creationId xmlns:a16="http://schemas.microsoft.com/office/drawing/2014/main" id="{A748ED24-7BED-413E-9F24-325B93040469}"/>
              </a:ext>
            </a:extLst>
          </p:cNvPr>
          <p:cNvSpPr txBox="1"/>
          <p:nvPr/>
        </p:nvSpPr>
        <p:spPr>
          <a:xfrm>
            <a:off x="3816722" y="938115"/>
            <a:ext cx="18897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a:ea typeface="+mn-ea"/>
                <a:cs typeface="+mn-cs"/>
              </a:rPr>
              <a:t>Web Viewer</a:t>
            </a:r>
          </a:p>
        </p:txBody>
      </p:sp>
      <p:sp>
        <p:nvSpPr>
          <p:cNvPr id="3" name="TextBox 2">
            <a:extLst>
              <a:ext uri="{FF2B5EF4-FFF2-40B4-BE49-F238E27FC236}">
                <a16:creationId xmlns:a16="http://schemas.microsoft.com/office/drawing/2014/main" id="{1CF0EC7E-C57E-4D6D-8938-642E21E336EA}"/>
              </a:ext>
            </a:extLst>
          </p:cNvPr>
          <p:cNvSpPr txBox="1"/>
          <p:nvPr/>
        </p:nvSpPr>
        <p:spPr>
          <a:xfrm>
            <a:off x="333832" y="1390051"/>
            <a:ext cx="3482890" cy="1600438"/>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33333"/>
                </a:solidFill>
                <a:effectLst/>
                <a:uLnTx/>
                <a:uFillTx/>
                <a:latin typeface="Calibri"/>
                <a:ea typeface="+mn-ea"/>
                <a:cs typeface="+mn-cs"/>
              </a:rPr>
              <a:t>Pre-aggregated EULPs by building type for: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U.S. States (contiguous)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ASHRAE Climate Zones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DOE Building America Climate Zones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Electric System ISOs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U.S. Census Public Use Microdata Area*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U.S. Counties</a:t>
            </a:r>
          </a:p>
        </p:txBody>
      </p:sp>
      <p:sp>
        <p:nvSpPr>
          <p:cNvPr id="4" name="Rectangle 3">
            <a:extLst>
              <a:ext uri="{FF2B5EF4-FFF2-40B4-BE49-F238E27FC236}">
                <a16:creationId xmlns:a16="http://schemas.microsoft.com/office/drawing/2014/main" id="{7ADE31B9-F3CA-4D3D-B61E-34208FD3CC45}"/>
              </a:ext>
            </a:extLst>
          </p:cNvPr>
          <p:cNvSpPr/>
          <p:nvPr/>
        </p:nvSpPr>
        <p:spPr>
          <a:xfrm>
            <a:off x="406400" y="867315"/>
            <a:ext cx="936172" cy="415725"/>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a:ea typeface="+mn-ea"/>
              <a:cs typeface="+mn-cs"/>
            </a:endParaRPr>
          </a:p>
        </p:txBody>
      </p:sp>
      <p:sp>
        <p:nvSpPr>
          <p:cNvPr id="5" name="TextBox 4">
            <a:extLst>
              <a:ext uri="{FF2B5EF4-FFF2-40B4-BE49-F238E27FC236}">
                <a16:creationId xmlns:a16="http://schemas.microsoft.com/office/drawing/2014/main" id="{DC26432D-6E8F-457A-BEDB-C4CE31B00BC5}"/>
              </a:ext>
            </a:extLst>
          </p:cNvPr>
          <p:cNvSpPr txBox="1"/>
          <p:nvPr/>
        </p:nvSpPr>
        <p:spPr>
          <a:xfrm>
            <a:off x="24139" y="4881889"/>
            <a:ext cx="568234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33333"/>
                </a:solidFill>
                <a:effectLst/>
                <a:uLnTx/>
                <a:uFillTx/>
                <a:latin typeface="Calibri"/>
                <a:ea typeface="+mn-ea"/>
                <a:cs typeface="+mn-cs"/>
              </a:rPr>
              <a:t>*PUMA is an area with ~200k people; ~2,400 in U.S.</a:t>
            </a:r>
          </a:p>
        </p:txBody>
      </p:sp>
      <p:sp>
        <p:nvSpPr>
          <p:cNvPr id="6" name="TextBox 5">
            <a:extLst>
              <a:ext uri="{FF2B5EF4-FFF2-40B4-BE49-F238E27FC236}">
                <a16:creationId xmlns:a16="http://schemas.microsoft.com/office/drawing/2014/main" id="{46DF0886-A041-4678-846C-59D61EC60646}"/>
              </a:ext>
            </a:extLst>
          </p:cNvPr>
          <p:cNvSpPr txBox="1"/>
          <p:nvPr/>
        </p:nvSpPr>
        <p:spPr>
          <a:xfrm>
            <a:off x="4651831" y="1401078"/>
            <a:ext cx="3482890" cy="523220"/>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33333"/>
                </a:solidFill>
                <a:effectLst/>
                <a:uLnTx/>
                <a:uFillTx/>
                <a:latin typeface="Calibri"/>
                <a:ea typeface="+mn-ea"/>
                <a:cs typeface="+mn-cs"/>
              </a:rPr>
              <a:t>Format: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CSV files (for Excel, etc. ease of use)</a:t>
            </a:r>
          </a:p>
        </p:txBody>
      </p:sp>
      <p:sp>
        <p:nvSpPr>
          <p:cNvPr id="8" name="TextBox 7">
            <a:extLst>
              <a:ext uri="{FF2B5EF4-FFF2-40B4-BE49-F238E27FC236}">
                <a16:creationId xmlns:a16="http://schemas.microsoft.com/office/drawing/2014/main" id="{6F9154B5-8921-4AD5-83A7-A693B1886332}"/>
              </a:ext>
            </a:extLst>
          </p:cNvPr>
          <p:cNvSpPr txBox="1"/>
          <p:nvPr/>
        </p:nvSpPr>
        <p:spPr>
          <a:xfrm>
            <a:off x="4651831" y="2078526"/>
            <a:ext cx="3824511" cy="1169551"/>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33333"/>
                </a:solidFill>
                <a:effectLst/>
                <a:uLnTx/>
                <a:uFillTx/>
                <a:latin typeface="Calibri"/>
                <a:ea typeface="+mn-ea"/>
                <a:cs typeface="+mn-cs"/>
              </a:rPr>
              <a:t>Additional Data: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Count of models included per aggregation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List of model IDs per aggregation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Model characteristics by ID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Timeseries mean, </a:t>
            </a:r>
            <a:r>
              <a:rPr kumimoji="0" lang="en-US" sz="1400" b="0" i="0" u="none" strike="noStrike" kern="1200" cap="none" spc="0" normalizeH="0" baseline="0" noProof="0" err="1">
                <a:ln>
                  <a:noFill/>
                </a:ln>
                <a:solidFill>
                  <a:srgbClr val="333333"/>
                </a:solidFill>
                <a:effectLst/>
                <a:uLnTx/>
                <a:uFillTx/>
                <a:latin typeface="Calibri"/>
                <a:ea typeface="+mn-ea"/>
                <a:cs typeface="+mn-cs"/>
              </a:rPr>
              <a:t>stdev</a:t>
            </a:r>
            <a:r>
              <a:rPr kumimoji="0" lang="en-US" sz="1400" b="0" i="0" u="none" strike="noStrike" kern="1200" cap="none" spc="0" normalizeH="0" baseline="0" noProof="0">
                <a:ln>
                  <a:noFill/>
                </a:ln>
                <a:solidFill>
                  <a:srgbClr val="333333"/>
                </a:solidFill>
                <a:effectLst/>
                <a:uLnTx/>
                <a:uFillTx/>
                <a:latin typeface="Calibri"/>
                <a:ea typeface="+mn-ea"/>
                <a:cs typeface="+mn-cs"/>
              </a:rPr>
              <a:t>, and range</a:t>
            </a:r>
          </a:p>
        </p:txBody>
      </p:sp>
    </p:spTree>
    <p:extLst>
      <p:ext uri="{BB962C8B-B14F-4D97-AF65-F5344CB8AC3E}">
        <p14:creationId xmlns:p14="http://schemas.microsoft.com/office/powerpoint/2010/main" val="27898526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Strip Mall – 1 Fort Collins</a:t>
            </a:r>
          </a:p>
        </p:txBody>
      </p:sp>
      <p:sp>
        <p:nvSpPr>
          <p:cNvPr id="17" name="Rectangle 16">
            <a:extLst>
              <a:ext uri="{FF2B5EF4-FFF2-40B4-BE49-F238E27FC236}">
                <a16:creationId xmlns:a16="http://schemas.microsoft.com/office/drawing/2014/main" id="{0D772701-F44C-4C76-BB71-E27A1E97185C}"/>
              </a:ext>
            </a:extLst>
          </p:cNvPr>
          <p:cNvSpPr/>
          <p:nvPr/>
        </p:nvSpPr>
        <p:spPr>
          <a:xfrm>
            <a:off x="811034" y="2655736"/>
            <a:ext cx="1566407" cy="198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3E04747-7640-423F-B941-E17C9E3A1E1B}"/>
              </a:ext>
            </a:extLst>
          </p:cNvPr>
          <p:cNvSpPr/>
          <p:nvPr/>
        </p:nvSpPr>
        <p:spPr>
          <a:xfrm>
            <a:off x="4201577" y="2655736"/>
            <a:ext cx="1566407" cy="198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76FDC16-1AA6-4EB6-BA85-22C25D92E516}"/>
              </a:ext>
            </a:extLst>
          </p:cNvPr>
          <p:cNvSpPr/>
          <p:nvPr/>
        </p:nvSpPr>
        <p:spPr>
          <a:xfrm>
            <a:off x="7178654" y="2655736"/>
            <a:ext cx="1566407" cy="198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Chart, diagram&#10;&#10;Description automatically generated">
            <a:extLst>
              <a:ext uri="{FF2B5EF4-FFF2-40B4-BE49-F238E27FC236}">
                <a16:creationId xmlns:a16="http://schemas.microsoft.com/office/drawing/2014/main" id="{89F791F5-5A85-4A1A-9B61-E313980E7B6E}"/>
              </a:ext>
            </a:extLst>
          </p:cNvPr>
          <p:cNvPicPr>
            <a:picLocks noChangeAspect="1"/>
          </p:cNvPicPr>
          <p:nvPr/>
        </p:nvPicPr>
        <p:blipFill>
          <a:blip r:embed="rId3"/>
          <a:stretch>
            <a:fillRect/>
          </a:stretch>
        </p:blipFill>
        <p:spPr>
          <a:xfrm>
            <a:off x="457199" y="776515"/>
            <a:ext cx="5515190" cy="4366984"/>
          </a:xfrm>
          <a:prstGeom prst="rect">
            <a:avLst/>
          </a:prstGeom>
        </p:spPr>
      </p:pic>
      <p:sp>
        <p:nvSpPr>
          <p:cNvPr id="10" name="Speech Bubble: Rectangle 9">
            <a:extLst>
              <a:ext uri="{FF2B5EF4-FFF2-40B4-BE49-F238E27FC236}">
                <a16:creationId xmlns:a16="http://schemas.microsoft.com/office/drawing/2014/main" id="{D4D9397A-5C3E-450D-A592-1C0E20739CB5}"/>
              </a:ext>
            </a:extLst>
          </p:cNvPr>
          <p:cNvSpPr/>
          <p:nvPr/>
        </p:nvSpPr>
        <p:spPr>
          <a:xfrm>
            <a:off x="5470505" y="1257300"/>
            <a:ext cx="2545735" cy="918728"/>
          </a:xfrm>
          <a:prstGeom prst="wedgeRectCallout">
            <a:avLst>
              <a:gd name="adj1" fmla="val -94408"/>
              <a:gd name="adj2" fmla="val 25151"/>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85"/>
            <a:r>
              <a:rPr lang="en-US" sz="1400">
                <a:solidFill>
                  <a:schemeClr val="bg1"/>
                </a:solidFill>
                <a:latin typeface="Calibri"/>
              </a:rPr>
              <a:t>Overshooting, but shape looks good. Still missing some baseload. Check lighting? </a:t>
            </a:r>
          </a:p>
        </p:txBody>
      </p:sp>
      <p:sp>
        <p:nvSpPr>
          <p:cNvPr id="11" name="Speech Bubble: Rectangle 10">
            <a:extLst>
              <a:ext uri="{FF2B5EF4-FFF2-40B4-BE49-F238E27FC236}">
                <a16:creationId xmlns:a16="http://schemas.microsoft.com/office/drawing/2014/main" id="{6EB3BF51-1576-473A-AF2B-9233E822A810}"/>
              </a:ext>
            </a:extLst>
          </p:cNvPr>
          <p:cNvSpPr/>
          <p:nvPr/>
        </p:nvSpPr>
        <p:spPr>
          <a:xfrm>
            <a:off x="5327372" y="3743749"/>
            <a:ext cx="2832000" cy="622999"/>
          </a:xfrm>
          <a:prstGeom prst="wedgeRectCallout">
            <a:avLst>
              <a:gd name="adj1" fmla="val -90079"/>
              <a:gd name="adj2" fmla="val 122459"/>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85"/>
            <a:r>
              <a:rPr lang="en-US" sz="1400">
                <a:solidFill>
                  <a:schemeClr val="bg1"/>
                </a:solidFill>
                <a:latin typeface="Calibri"/>
              </a:rPr>
              <a:t>Exterior lighting still looks like it’s coming on too early in the evening.</a:t>
            </a:r>
          </a:p>
        </p:txBody>
      </p:sp>
    </p:spTree>
    <p:extLst>
      <p:ext uri="{BB962C8B-B14F-4D97-AF65-F5344CB8AC3E}">
        <p14:creationId xmlns:p14="http://schemas.microsoft.com/office/powerpoint/2010/main" val="157918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Strip Mall – 2A Seattle</a:t>
            </a:r>
          </a:p>
        </p:txBody>
      </p:sp>
      <p:pic>
        <p:nvPicPr>
          <p:cNvPr id="8" name="Picture 7" descr="A picture containing diagram&#10;&#10;Description automatically generated">
            <a:extLst>
              <a:ext uri="{FF2B5EF4-FFF2-40B4-BE49-F238E27FC236}">
                <a16:creationId xmlns:a16="http://schemas.microsoft.com/office/drawing/2014/main" id="{02DE892C-1C48-425B-8D1C-0087F3ED041A}"/>
              </a:ext>
            </a:extLst>
          </p:cNvPr>
          <p:cNvPicPr>
            <a:picLocks noChangeAspect="1"/>
          </p:cNvPicPr>
          <p:nvPr/>
        </p:nvPicPr>
        <p:blipFill>
          <a:blip r:embed="rId3"/>
          <a:stretch>
            <a:fillRect/>
          </a:stretch>
        </p:blipFill>
        <p:spPr>
          <a:xfrm>
            <a:off x="449944" y="776514"/>
            <a:ext cx="4316456" cy="4160471"/>
          </a:xfrm>
          <a:prstGeom prst="rect">
            <a:avLst/>
          </a:prstGeom>
        </p:spPr>
      </p:pic>
      <p:sp>
        <p:nvSpPr>
          <p:cNvPr id="15" name="Speech Bubble: Rectangle 35">
            <a:extLst>
              <a:ext uri="{FF2B5EF4-FFF2-40B4-BE49-F238E27FC236}">
                <a16:creationId xmlns:a16="http://schemas.microsoft.com/office/drawing/2014/main" id="{A0872C89-440B-4CDE-9FF7-E57969C71E9B}"/>
              </a:ext>
            </a:extLst>
          </p:cNvPr>
          <p:cNvSpPr/>
          <p:nvPr/>
        </p:nvSpPr>
        <p:spPr>
          <a:xfrm>
            <a:off x="6224577" y="967740"/>
            <a:ext cx="2651783" cy="1188720"/>
          </a:xfrm>
          <a:prstGeom prst="wedgeRectCallout">
            <a:avLst>
              <a:gd name="adj1" fmla="val -120774"/>
              <a:gd name="adj2" fmla="val -993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Lighting reduction will help, but not completely. Need to look at HVAC operation as well.</a:t>
            </a:r>
          </a:p>
        </p:txBody>
      </p:sp>
    </p:spTree>
    <p:extLst>
      <p:ext uri="{BB962C8B-B14F-4D97-AF65-F5344CB8AC3E}">
        <p14:creationId xmlns:p14="http://schemas.microsoft.com/office/powerpoint/2010/main" val="5166195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61BACFDF-CDBD-4E8F-BC8B-7D0FCEB687C6}"/>
              </a:ext>
            </a:extLst>
          </p:cNvPr>
          <p:cNvPicPr>
            <a:picLocks noChangeAspect="1"/>
          </p:cNvPicPr>
          <p:nvPr/>
        </p:nvPicPr>
        <p:blipFill>
          <a:blip r:embed="rId3"/>
          <a:stretch>
            <a:fillRect/>
          </a:stretch>
        </p:blipFill>
        <p:spPr>
          <a:xfrm>
            <a:off x="449944" y="776515"/>
            <a:ext cx="5905662" cy="3095608"/>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Strip Mall – 2A Seattle</a:t>
            </a:r>
          </a:p>
        </p:txBody>
      </p:sp>
      <p:sp>
        <p:nvSpPr>
          <p:cNvPr id="15" name="Speech Bubble: Rectangle 35">
            <a:extLst>
              <a:ext uri="{FF2B5EF4-FFF2-40B4-BE49-F238E27FC236}">
                <a16:creationId xmlns:a16="http://schemas.microsoft.com/office/drawing/2014/main" id="{A0872C89-440B-4CDE-9FF7-E57969C71E9B}"/>
              </a:ext>
            </a:extLst>
          </p:cNvPr>
          <p:cNvSpPr/>
          <p:nvPr/>
        </p:nvSpPr>
        <p:spPr>
          <a:xfrm>
            <a:off x="6224577" y="967740"/>
            <a:ext cx="2651783" cy="1188720"/>
          </a:xfrm>
          <a:prstGeom prst="wedgeRectCallout">
            <a:avLst>
              <a:gd name="adj1" fmla="val -211460"/>
              <a:gd name="adj2" fmla="val -993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Lighting reduction will help, but not completely. Need to look at HVAC operation as well.</a:t>
            </a:r>
          </a:p>
        </p:txBody>
      </p:sp>
    </p:spTree>
    <p:extLst>
      <p:ext uri="{BB962C8B-B14F-4D97-AF65-F5344CB8AC3E}">
        <p14:creationId xmlns:p14="http://schemas.microsoft.com/office/powerpoint/2010/main" val="42172126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Strip Mall – 2B Portland</a:t>
            </a:r>
          </a:p>
        </p:txBody>
      </p:sp>
      <p:pic>
        <p:nvPicPr>
          <p:cNvPr id="4" name="Picture 3" descr="A picture containing chart&#10;&#10;Description automatically generated">
            <a:extLst>
              <a:ext uri="{FF2B5EF4-FFF2-40B4-BE49-F238E27FC236}">
                <a16:creationId xmlns:a16="http://schemas.microsoft.com/office/drawing/2014/main" id="{7C4FECB9-4C3F-4F7C-B35E-F4CD9687C12A}"/>
              </a:ext>
            </a:extLst>
          </p:cNvPr>
          <p:cNvPicPr>
            <a:picLocks noChangeAspect="1"/>
          </p:cNvPicPr>
          <p:nvPr/>
        </p:nvPicPr>
        <p:blipFill>
          <a:blip r:embed="rId3"/>
          <a:stretch>
            <a:fillRect/>
          </a:stretch>
        </p:blipFill>
        <p:spPr>
          <a:xfrm>
            <a:off x="449944" y="776515"/>
            <a:ext cx="4781813" cy="4368220"/>
          </a:xfrm>
          <a:prstGeom prst="rect">
            <a:avLst/>
          </a:prstGeom>
        </p:spPr>
      </p:pic>
      <p:sp>
        <p:nvSpPr>
          <p:cNvPr id="10" name="Speech Bubble: Rectangle 35">
            <a:extLst>
              <a:ext uri="{FF2B5EF4-FFF2-40B4-BE49-F238E27FC236}">
                <a16:creationId xmlns:a16="http://schemas.microsoft.com/office/drawing/2014/main" id="{476F71DA-A47F-444D-91E6-1826A0CD899F}"/>
              </a:ext>
            </a:extLst>
          </p:cNvPr>
          <p:cNvSpPr/>
          <p:nvPr/>
        </p:nvSpPr>
        <p:spPr>
          <a:xfrm>
            <a:off x="6224577" y="1131230"/>
            <a:ext cx="2651783" cy="840411"/>
          </a:xfrm>
          <a:prstGeom prst="wedgeRectCallout">
            <a:avLst>
              <a:gd name="adj1" fmla="val -99461"/>
              <a:gd name="adj2" fmla="val -25432"/>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Lighting reduction will help, but not completely</a:t>
            </a:r>
          </a:p>
        </p:txBody>
      </p:sp>
    </p:spTree>
    <p:extLst>
      <p:ext uri="{BB962C8B-B14F-4D97-AF65-F5344CB8AC3E}">
        <p14:creationId xmlns:p14="http://schemas.microsoft.com/office/powerpoint/2010/main" val="22149133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8D82B8C8-B636-4D2D-B892-89641198D0B3}"/>
              </a:ext>
            </a:extLst>
          </p:cNvPr>
          <p:cNvPicPr>
            <a:picLocks noChangeAspect="1"/>
          </p:cNvPicPr>
          <p:nvPr/>
        </p:nvPicPr>
        <p:blipFill>
          <a:blip r:embed="rId3"/>
          <a:stretch>
            <a:fillRect/>
          </a:stretch>
        </p:blipFill>
        <p:spPr>
          <a:xfrm>
            <a:off x="521664" y="776515"/>
            <a:ext cx="5515190" cy="4366984"/>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Strip Mall – 2B Portland</a:t>
            </a:r>
          </a:p>
        </p:txBody>
      </p:sp>
      <p:sp>
        <p:nvSpPr>
          <p:cNvPr id="15" name="Speech Bubble: Rectangle 35">
            <a:extLst>
              <a:ext uri="{FF2B5EF4-FFF2-40B4-BE49-F238E27FC236}">
                <a16:creationId xmlns:a16="http://schemas.microsoft.com/office/drawing/2014/main" id="{A0872C89-440B-4CDE-9FF7-E57969C71E9B}"/>
              </a:ext>
            </a:extLst>
          </p:cNvPr>
          <p:cNvSpPr/>
          <p:nvPr/>
        </p:nvSpPr>
        <p:spPr>
          <a:xfrm>
            <a:off x="5546396" y="3839408"/>
            <a:ext cx="2942283" cy="840411"/>
          </a:xfrm>
          <a:prstGeom prst="wedgeRectCallout">
            <a:avLst>
              <a:gd name="adj1" fmla="val -99905"/>
              <a:gd name="adj2" fmla="val 60957"/>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Lighting reduction should help, but not entirely.</a:t>
            </a:r>
          </a:p>
        </p:txBody>
      </p:sp>
      <p:sp>
        <p:nvSpPr>
          <p:cNvPr id="9" name="Speech Bubble: Rectangle 35">
            <a:extLst>
              <a:ext uri="{FF2B5EF4-FFF2-40B4-BE49-F238E27FC236}">
                <a16:creationId xmlns:a16="http://schemas.microsoft.com/office/drawing/2014/main" id="{DF9DF100-D40A-4F56-A3DD-37E7AD0863CF}"/>
              </a:ext>
            </a:extLst>
          </p:cNvPr>
          <p:cNvSpPr/>
          <p:nvPr/>
        </p:nvSpPr>
        <p:spPr>
          <a:xfrm>
            <a:off x="5363131" y="1047345"/>
            <a:ext cx="2942283" cy="840411"/>
          </a:xfrm>
          <a:prstGeom prst="wedgeRectCallout">
            <a:avLst>
              <a:gd name="adj1" fmla="val -89283"/>
              <a:gd name="adj2" fmla="val 1137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Need to investigate fan and HVAC operation schedules</a:t>
            </a:r>
          </a:p>
        </p:txBody>
      </p:sp>
    </p:spTree>
    <p:extLst>
      <p:ext uri="{BB962C8B-B14F-4D97-AF65-F5344CB8AC3E}">
        <p14:creationId xmlns:p14="http://schemas.microsoft.com/office/powerpoint/2010/main" val="10667821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a:xfrm>
            <a:off x="467454" y="1252017"/>
            <a:ext cx="4636336" cy="1348326"/>
          </a:xfrm>
        </p:spPr>
        <p:txBody>
          <a:bodyPr/>
          <a:lstStyle/>
          <a:p>
            <a:r>
              <a:rPr lang="en-US">
                <a:cs typeface="Calibri"/>
              </a:rPr>
              <a:t>Retail</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1483369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diagram&#10;&#10;Description automatically generated">
            <a:extLst>
              <a:ext uri="{FF2B5EF4-FFF2-40B4-BE49-F238E27FC236}">
                <a16:creationId xmlns:a16="http://schemas.microsoft.com/office/drawing/2014/main" id="{55D6317D-9963-41F9-AB26-EF259B1EB4B7}"/>
              </a:ext>
            </a:extLst>
          </p:cNvPr>
          <p:cNvPicPr>
            <a:picLocks noChangeAspect="1"/>
          </p:cNvPicPr>
          <p:nvPr/>
        </p:nvPicPr>
        <p:blipFill>
          <a:blip r:embed="rId3"/>
          <a:stretch>
            <a:fillRect/>
          </a:stretch>
        </p:blipFill>
        <p:spPr>
          <a:xfrm>
            <a:off x="457199" y="776515"/>
            <a:ext cx="5515189" cy="4366984"/>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Retail – 1 Fort Collins</a:t>
            </a:r>
          </a:p>
        </p:txBody>
      </p:sp>
      <p:sp>
        <p:nvSpPr>
          <p:cNvPr id="11" name="Speech Bubble: Rectangle 10">
            <a:extLst>
              <a:ext uri="{FF2B5EF4-FFF2-40B4-BE49-F238E27FC236}">
                <a16:creationId xmlns:a16="http://schemas.microsoft.com/office/drawing/2014/main" id="{50FC1BD8-3BCD-4274-9445-63B971D1433E}"/>
              </a:ext>
            </a:extLst>
          </p:cNvPr>
          <p:cNvSpPr/>
          <p:nvPr/>
        </p:nvSpPr>
        <p:spPr>
          <a:xfrm>
            <a:off x="4692052" y="975359"/>
            <a:ext cx="3598508" cy="1224835"/>
          </a:xfrm>
          <a:prstGeom prst="wedgeRectCallout">
            <a:avLst>
              <a:gd name="adj1" fmla="val -70870"/>
              <a:gd name="adj2" fmla="val 27875"/>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85"/>
            <a:r>
              <a:rPr lang="en-US" sz="1400">
                <a:solidFill>
                  <a:schemeClr val="bg1"/>
                </a:solidFill>
                <a:latin typeface="Calibri"/>
              </a:rPr>
              <a:t>Overestimating on weekends (may be lighting issue).  Our models have more weekend usage. Distribution of weekend operating schedules may need updating.</a:t>
            </a:r>
          </a:p>
        </p:txBody>
      </p:sp>
      <p:sp>
        <p:nvSpPr>
          <p:cNvPr id="12" name="Speech Bubble: Rectangle 11">
            <a:extLst>
              <a:ext uri="{FF2B5EF4-FFF2-40B4-BE49-F238E27FC236}">
                <a16:creationId xmlns:a16="http://schemas.microsoft.com/office/drawing/2014/main" id="{0B1DF32C-8D14-423D-B8FF-A4A1086AB647}"/>
              </a:ext>
            </a:extLst>
          </p:cNvPr>
          <p:cNvSpPr/>
          <p:nvPr/>
        </p:nvSpPr>
        <p:spPr>
          <a:xfrm>
            <a:off x="4640686" y="3795364"/>
            <a:ext cx="3817514" cy="920892"/>
          </a:xfrm>
          <a:prstGeom prst="wedgeRectCallout">
            <a:avLst>
              <a:gd name="adj1" fmla="val -93597"/>
              <a:gd name="adj2" fmla="val 44117"/>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85"/>
            <a:r>
              <a:rPr lang="en-US" sz="1400">
                <a:solidFill>
                  <a:schemeClr val="bg1"/>
                </a:solidFill>
                <a:latin typeface="Calibri"/>
              </a:rPr>
              <a:t>Nighttime setbacks could be causing the issue with low baseload.  In the daytime, ComStock is still showing the bimodal peaks.  This seems to be caused by the lighting schedules.</a:t>
            </a:r>
          </a:p>
        </p:txBody>
      </p:sp>
      <p:sp>
        <p:nvSpPr>
          <p:cNvPr id="13" name="Speech Bubble: Rectangle 12">
            <a:extLst>
              <a:ext uri="{FF2B5EF4-FFF2-40B4-BE49-F238E27FC236}">
                <a16:creationId xmlns:a16="http://schemas.microsoft.com/office/drawing/2014/main" id="{5354BF50-1709-467D-8FA4-2EDB3C43989F}"/>
              </a:ext>
            </a:extLst>
          </p:cNvPr>
          <p:cNvSpPr/>
          <p:nvPr/>
        </p:nvSpPr>
        <p:spPr>
          <a:xfrm>
            <a:off x="5307912" y="2338847"/>
            <a:ext cx="2464488" cy="920892"/>
          </a:xfrm>
          <a:prstGeom prst="wedgeRectCallout">
            <a:avLst>
              <a:gd name="adj1" fmla="val -220280"/>
              <a:gd name="adj2" fmla="val 49392"/>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85"/>
            <a:r>
              <a:rPr lang="en-US" sz="1400">
                <a:solidFill>
                  <a:schemeClr val="bg1"/>
                </a:solidFill>
                <a:latin typeface="Calibri"/>
              </a:rPr>
              <a:t>Odd nighttime trend with heating and fans.  Could be cycling or truck unloads?  </a:t>
            </a:r>
          </a:p>
        </p:txBody>
      </p:sp>
    </p:spTree>
    <p:extLst>
      <p:ext uri="{BB962C8B-B14F-4D97-AF65-F5344CB8AC3E}">
        <p14:creationId xmlns:p14="http://schemas.microsoft.com/office/powerpoint/2010/main" val="42481607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Retail – 1 Fort Collins</a:t>
            </a:r>
          </a:p>
        </p:txBody>
      </p:sp>
      <p:sp>
        <p:nvSpPr>
          <p:cNvPr id="19" name="Rectangle 18">
            <a:extLst>
              <a:ext uri="{FF2B5EF4-FFF2-40B4-BE49-F238E27FC236}">
                <a16:creationId xmlns:a16="http://schemas.microsoft.com/office/drawing/2014/main" id="{C76FDC16-1AA6-4EB6-BA85-22C25D92E516}"/>
              </a:ext>
            </a:extLst>
          </p:cNvPr>
          <p:cNvSpPr/>
          <p:nvPr/>
        </p:nvSpPr>
        <p:spPr>
          <a:xfrm>
            <a:off x="7178654" y="2655736"/>
            <a:ext cx="1566407" cy="198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Chart, histogram&#10;&#10;Description automatically generated">
            <a:extLst>
              <a:ext uri="{FF2B5EF4-FFF2-40B4-BE49-F238E27FC236}">
                <a16:creationId xmlns:a16="http://schemas.microsoft.com/office/drawing/2014/main" id="{84A1F916-C2D0-4723-B0C2-4C1342E5B4E3}"/>
              </a:ext>
            </a:extLst>
          </p:cNvPr>
          <p:cNvPicPr>
            <a:picLocks noChangeAspect="1"/>
          </p:cNvPicPr>
          <p:nvPr/>
        </p:nvPicPr>
        <p:blipFill>
          <a:blip r:embed="rId3"/>
          <a:stretch>
            <a:fillRect/>
          </a:stretch>
        </p:blipFill>
        <p:spPr>
          <a:xfrm>
            <a:off x="457198" y="859236"/>
            <a:ext cx="5105401" cy="4290585"/>
          </a:xfrm>
          <a:prstGeom prst="rect">
            <a:avLst/>
          </a:prstGeom>
        </p:spPr>
      </p:pic>
      <p:sp>
        <p:nvSpPr>
          <p:cNvPr id="10" name="Speech Bubble: Rectangle 9">
            <a:extLst>
              <a:ext uri="{FF2B5EF4-FFF2-40B4-BE49-F238E27FC236}">
                <a16:creationId xmlns:a16="http://schemas.microsoft.com/office/drawing/2014/main" id="{C8DEE5ED-C9AF-41DB-B875-B45A062E8A48}"/>
              </a:ext>
            </a:extLst>
          </p:cNvPr>
          <p:cNvSpPr/>
          <p:nvPr/>
        </p:nvSpPr>
        <p:spPr>
          <a:xfrm>
            <a:off x="4954627" y="859236"/>
            <a:ext cx="2832000" cy="672000"/>
          </a:xfrm>
          <a:prstGeom prst="wedgeRectCallout">
            <a:avLst>
              <a:gd name="adj1" fmla="val -163600"/>
              <a:gd name="adj2" fmla="val 7433"/>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85"/>
            <a:r>
              <a:rPr lang="en-US" sz="1400">
                <a:solidFill>
                  <a:schemeClr val="bg1"/>
                </a:solidFill>
                <a:latin typeface="Calibri"/>
              </a:rPr>
              <a:t>ComStock closer to AMI on peak days with higher load </a:t>
            </a:r>
          </a:p>
        </p:txBody>
      </p:sp>
    </p:spTree>
    <p:extLst>
      <p:ext uri="{BB962C8B-B14F-4D97-AF65-F5344CB8AC3E}">
        <p14:creationId xmlns:p14="http://schemas.microsoft.com/office/powerpoint/2010/main" val="34319522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Retail – 2a Seattle</a:t>
            </a:r>
          </a:p>
        </p:txBody>
      </p:sp>
      <p:pic>
        <p:nvPicPr>
          <p:cNvPr id="4" name="Picture 3" descr="Chart, histogram&#10;&#10;Description automatically generated">
            <a:extLst>
              <a:ext uri="{FF2B5EF4-FFF2-40B4-BE49-F238E27FC236}">
                <a16:creationId xmlns:a16="http://schemas.microsoft.com/office/drawing/2014/main" id="{C800FE65-FBD2-4D6C-898B-F7CCFF904BEB}"/>
              </a:ext>
            </a:extLst>
          </p:cNvPr>
          <p:cNvPicPr>
            <a:picLocks noChangeAspect="1"/>
          </p:cNvPicPr>
          <p:nvPr/>
        </p:nvPicPr>
        <p:blipFill>
          <a:blip r:embed="rId3"/>
          <a:stretch>
            <a:fillRect/>
          </a:stretch>
        </p:blipFill>
        <p:spPr>
          <a:xfrm>
            <a:off x="568800" y="776515"/>
            <a:ext cx="6112989" cy="3204284"/>
          </a:xfrm>
          <a:prstGeom prst="rect">
            <a:avLst/>
          </a:prstGeom>
        </p:spPr>
      </p:pic>
      <p:sp>
        <p:nvSpPr>
          <p:cNvPr id="11" name="Speech Bubble: Rectangle 10">
            <a:extLst>
              <a:ext uri="{FF2B5EF4-FFF2-40B4-BE49-F238E27FC236}">
                <a16:creationId xmlns:a16="http://schemas.microsoft.com/office/drawing/2014/main" id="{50FC1BD8-3BCD-4274-9445-63B971D1433E}"/>
              </a:ext>
            </a:extLst>
          </p:cNvPr>
          <p:cNvSpPr/>
          <p:nvPr/>
        </p:nvSpPr>
        <p:spPr>
          <a:xfrm>
            <a:off x="5435016" y="1012612"/>
            <a:ext cx="2716748" cy="776514"/>
          </a:xfrm>
          <a:prstGeom prst="wedgeRectCallout">
            <a:avLst>
              <a:gd name="adj1" fmla="val -83075"/>
              <a:gd name="adj2" fmla="val -5632"/>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85"/>
            <a:r>
              <a:rPr lang="en-US" sz="1400">
                <a:solidFill>
                  <a:schemeClr val="bg1"/>
                </a:solidFill>
                <a:latin typeface="Calibri"/>
              </a:rPr>
              <a:t>Lighting update should make significant improvement</a:t>
            </a:r>
          </a:p>
        </p:txBody>
      </p:sp>
    </p:spTree>
    <p:extLst>
      <p:ext uri="{BB962C8B-B14F-4D97-AF65-F5344CB8AC3E}">
        <p14:creationId xmlns:p14="http://schemas.microsoft.com/office/powerpoint/2010/main" val="8732420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Retail – 2a Seattle</a:t>
            </a:r>
          </a:p>
        </p:txBody>
      </p:sp>
      <p:pic>
        <p:nvPicPr>
          <p:cNvPr id="5" name="Picture 4" descr="A picture containing histogram&#10;&#10;Description automatically generated">
            <a:extLst>
              <a:ext uri="{FF2B5EF4-FFF2-40B4-BE49-F238E27FC236}">
                <a16:creationId xmlns:a16="http://schemas.microsoft.com/office/drawing/2014/main" id="{32498243-07F1-40ED-A904-F40364C5045D}"/>
              </a:ext>
            </a:extLst>
          </p:cNvPr>
          <p:cNvPicPr>
            <a:picLocks noChangeAspect="1"/>
          </p:cNvPicPr>
          <p:nvPr/>
        </p:nvPicPr>
        <p:blipFill>
          <a:blip r:embed="rId3"/>
          <a:stretch>
            <a:fillRect/>
          </a:stretch>
        </p:blipFill>
        <p:spPr>
          <a:xfrm>
            <a:off x="464972" y="777769"/>
            <a:ext cx="4575028" cy="4365731"/>
          </a:xfrm>
          <a:prstGeom prst="rect">
            <a:avLst/>
          </a:prstGeom>
        </p:spPr>
      </p:pic>
      <p:sp>
        <p:nvSpPr>
          <p:cNvPr id="10" name="Speech Bubble: Rectangle 9">
            <a:extLst>
              <a:ext uri="{FF2B5EF4-FFF2-40B4-BE49-F238E27FC236}">
                <a16:creationId xmlns:a16="http://schemas.microsoft.com/office/drawing/2014/main" id="{C8DEE5ED-C9AF-41DB-B875-B45A062E8A48}"/>
              </a:ext>
            </a:extLst>
          </p:cNvPr>
          <p:cNvSpPr/>
          <p:nvPr/>
        </p:nvSpPr>
        <p:spPr>
          <a:xfrm>
            <a:off x="5573827" y="1044125"/>
            <a:ext cx="2832000" cy="672000"/>
          </a:xfrm>
          <a:prstGeom prst="wedgeRectCallout">
            <a:avLst>
              <a:gd name="adj1" fmla="val -103854"/>
              <a:gd name="adj2" fmla="val 26719"/>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85"/>
            <a:r>
              <a:rPr lang="en-US" sz="1400">
                <a:solidFill>
                  <a:schemeClr val="bg1"/>
                </a:solidFill>
                <a:latin typeface="Calibri"/>
              </a:rPr>
              <a:t>No Seattle AMI for Retail during this week b/c of meter outages</a:t>
            </a:r>
          </a:p>
        </p:txBody>
      </p:sp>
    </p:spTree>
    <p:extLst>
      <p:ext uri="{BB962C8B-B14F-4D97-AF65-F5344CB8AC3E}">
        <p14:creationId xmlns:p14="http://schemas.microsoft.com/office/powerpoint/2010/main" val="2684020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p:txBody>
          <a:bodyPr/>
          <a:lstStyle/>
          <a:p>
            <a:r>
              <a:rPr lang="en-US" err="1"/>
              <a:t>VizStock</a:t>
            </a:r>
            <a:r>
              <a:rPr lang="en-US"/>
              <a:t> Web Interface</a:t>
            </a:r>
          </a:p>
        </p:txBody>
      </p:sp>
      <p:sp>
        <p:nvSpPr>
          <p:cNvPr id="50" name="Rectangle 49">
            <a:extLst>
              <a:ext uri="{FF2B5EF4-FFF2-40B4-BE49-F238E27FC236}">
                <a16:creationId xmlns:a16="http://schemas.microsoft.com/office/drawing/2014/main" id="{D9007B74-D852-4B50-935C-353D2D5E0892}"/>
              </a:ext>
            </a:extLst>
          </p:cNvPr>
          <p:cNvSpPr/>
          <p:nvPr/>
        </p:nvSpPr>
        <p:spPr>
          <a:xfrm>
            <a:off x="457198" y="923650"/>
            <a:ext cx="8259635" cy="307777"/>
          </a:xfrm>
          <a:prstGeom prst="rect">
            <a:avLst/>
          </a:prstGeom>
          <a:gradFill flip="none" rotWithShape="1">
            <a:gsLst>
              <a:gs pos="30000">
                <a:schemeClr val="accent1">
                  <a:tint val="100000"/>
                  <a:shade val="100000"/>
                  <a:satMod val="130000"/>
                </a:schemeClr>
              </a:gs>
              <a:gs pos="57000">
                <a:schemeClr val="accent1">
                  <a:lumMod val="20000"/>
                  <a:lumOff val="80000"/>
                </a:schemeClr>
              </a:gs>
            </a:gsLst>
            <a:lin ang="1080000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DA87E9E5-43C3-436F-938D-EE2BDF649718}"/>
              </a:ext>
            </a:extLst>
          </p:cNvPr>
          <p:cNvSpPr txBox="1"/>
          <p:nvPr/>
        </p:nvSpPr>
        <p:spPr>
          <a:xfrm>
            <a:off x="457198" y="938116"/>
            <a:ext cx="18897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a:ea typeface="+mn-ea"/>
                <a:cs typeface="+mn-cs"/>
              </a:rPr>
              <a:t>Aggregates</a:t>
            </a:r>
          </a:p>
        </p:txBody>
      </p:sp>
      <p:sp>
        <p:nvSpPr>
          <p:cNvPr id="70" name="TextBox 69">
            <a:extLst>
              <a:ext uri="{FF2B5EF4-FFF2-40B4-BE49-F238E27FC236}">
                <a16:creationId xmlns:a16="http://schemas.microsoft.com/office/drawing/2014/main" id="{79F3792B-9F88-4DDF-AE4C-B80680343F7C}"/>
              </a:ext>
            </a:extLst>
          </p:cNvPr>
          <p:cNvSpPr txBox="1"/>
          <p:nvPr/>
        </p:nvSpPr>
        <p:spPr>
          <a:xfrm>
            <a:off x="7299962" y="939038"/>
            <a:ext cx="13868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a:ea typeface="+mn-ea"/>
                <a:cs typeface="+mn-cs"/>
              </a:rPr>
              <a:t>Individual Buildings</a:t>
            </a:r>
          </a:p>
        </p:txBody>
      </p:sp>
      <p:sp>
        <p:nvSpPr>
          <p:cNvPr id="96" name="TextBox 95">
            <a:extLst>
              <a:ext uri="{FF2B5EF4-FFF2-40B4-BE49-F238E27FC236}">
                <a16:creationId xmlns:a16="http://schemas.microsoft.com/office/drawing/2014/main" id="{A748ED24-7BED-413E-9F24-325B93040469}"/>
              </a:ext>
            </a:extLst>
          </p:cNvPr>
          <p:cNvSpPr txBox="1"/>
          <p:nvPr/>
        </p:nvSpPr>
        <p:spPr>
          <a:xfrm>
            <a:off x="3816722" y="938115"/>
            <a:ext cx="18897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a:ea typeface="+mn-ea"/>
                <a:cs typeface="+mn-cs"/>
              </a:rPr>
              <a:t>Web Viewer</a:t>
            </a:r>
          </a:p>
        </p:txBody>
      </p:sp>
      <p:sp>
        <p:nvSpPr>
          <p:cNvPr id="4" name="Rectangle 3">
            <a:extLst>
              <a:ext uri="{FF2B5EF4-FFF2-40B4-BE49-F238E27FC236}">
                <a16:creationId xmlns:a16="http://schemas.microsoft.com/office/drawing/2014/main" id="{7ADE31B9-F3CA-4D3D-B61E-34208FD3CC45}"/>
              </a:ext>
            </a:extLst>
          </p:cNvPr>
          <p:cNvSpPr/>
          <p:nvPr/>
        </p:nvSpPr>
        <p:spPr>
          <a:xfrm>
            <a:off x="3816722" y="868751"/>
            <a:ext cx="936172" cy="415725"/>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711AAF90-3220-4DAA-9632-8284CCB4543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07998" y="1376712"/>
            <a:ext cx="5522688" cy="2688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143133A7-D3B8-4B5B-9EE7-00016418F7A0}"/>
              </a:ext>
            </a:extLst>
          </p:cNvPr>
          <p:cNvSpPr txBox="1"/>
          <p:nvPr/>
        </p:nvSpPr>
        <p:spPr>
          <a:xfrm>
            <a:off x="6115779" y="1339375"/>
            <a:ext cx="2868564" cy="1600438"/>
          </a:xfrm>
          <a:prstGeom prst="rect">
            <a:avLst/>
          </a:prstGeom>
          <a:noFill/>
        </p:spPr>
        <p:txBody>
          <a:bodyPr wrap="square" rtlCol="0" anchor="t">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View End Use Load Profiles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View distributions of building characteristics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Filter by building characteristic</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Filter by geography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Select time window</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alibri"/>
                <a:ea typeface="+mn-ea"/>
                <a:cs typeface="+mn-cs"/>
              </a:rPr>
              <a:t>Download CSV of results</a:t>
            </a:r>
          </a:p>
        </p:txBody>
      </p:sp>
      <p:pic>
        <p:nvPicPr>
          <p:cNvPr id="16" name="Picture 15">
            <a:extLst>
              <a:ext uri="{FF2B5EF4-FFF2-40B4-BE49-F238E27FC236}">
                <a16:creationId xmlns:a16="http://schemas.microsoft.com/office/drawing/2014/main" id="{A2270A00-E362-40DA-9D09-7F3FF1C6998F}"/>
              </a:ext>
            </a:extLst>
          </p:cNvPr>
          <p:cNvPicPr/>
          <p:nvPr/>
        </p:nvPicPr>
        <p:blipFill rotWithShape="1">
          <a:blip r:embed="rId4"/>
          <a:srcRect r="68961" b="42732"/>
          <a:stretch/>
        </p:blipFill>
        <p:spPr bwMode="auto">
          <a:xfrm>
            <a:off x="6242275" y="3047761"/>
            <a:ext cx="2742068" cy="1531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4423938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Retail – 2B Portland</a:t>
            </a:r>
          </a:p>
        </p:txBody>
      </p:sp>
      <p:pic>
        <p:nvPicPr>
          <p:cNvPr id="6" name="Picture 5" descr="Chart&#10;&#10;Description automatically generated">
            <a:extLst>
              <a:ext uri="{FF2B5EF4-FFF2-40B4-BE49-F238E27FC236}">
                <a16:creationId xmlns:a16="http://schemas.microsoft.com/office/drawing/2014/main" id="{E4B04EBA-6E4F-4DF0-8755-93CE880B3701}"/>
              </a:ext>
            </a:extLst>
          </p:cNvPr>
          <p:cNvPicPr>
            <a:picLocks noChangeAspect="1"/>
          </p:cNvPicPr>
          <p:nvPr/>
        </p:nvPicPr>
        <p:blipFill>
          <a:blip r:embed="rId3"/>
          <a:stretch>
            <a:fillRect/>
          </a:stretch>
        </p:blipFill>
        <p:spPr>
          <a:xfrm>
            <a:off x="449944" y="776516"/>
            <a:ext cx="4780459" cy="4366984"/>
          </a:xfrm>
          <a:prstGeom prst="rect">
            <a:avLst/>
          </a:prstGeom>
        </p:spPr>
      </p:pic>
      <p:sp>
        <p:nvSpPr>
          <p:cNvPr id="13" name="Speech Bubble: Rectangle 12">
            <a:extLst>
              <a:ext uri="{FF2B5EF4-FFF2-40B4-BE49-F238E27FC236}">
                <a16:creationId xmlns:a16="http://schemas.microsoft.com/office/drawing/2014/main" id="{D042BDC7-E584-4547-AE06-E68C842B122F}"/>
              </a:ext>
            </a:extLst>
          </p:cNvPr>
          <p:cNvSpPr/>
          <p:nvPr/>
        </p:nvSpPr>
        <p:spPr>
          <a:xfrm>
            <a:off x="5444389" y="926158"/>
            <a:ext cx="3249667" cy="1189947"/>
          </a:xfrm>
          <a:prstGeom prst="wedgeRectCallout">
            <a:avLst>
              <a:gd name="adj1" fmla="val -65174"/>
              <a:gd name="adj2" fmla="val -31392"/>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85"/>
            <a:r>
              <a:rPr lang="en-US" sz="1600">
                <a:solidFill>
                  <a:schemeClr val="bg1"/>
                </a:solidFill>
                <a:latin typeface="Calibri"/>
              </a:rPr>
              <a:t>Overshooting all days and missing some baseload.  Model weekends show afternoon bump, that we don’t see in Region 1 models or AMI data.</a:t>
            </a:r>
          </a:p>
        </p:txBody>
      </p:sp>
      <p:sp>
        <p:nvSpPr>
          <p:cNvPr id="14" name="Speech Bubble: Rectangle 13">
            <a:extLst>
              <a:ext uri="{FF2B5EF4-FFF2-40B4-BE49-F238E27FC236}">
                <a16:creationId xmlns:a16="http://schemas.microsoft.com/office/drawing/2014/main" id="{BF59FEBE-D931-472C-9958-700147FC3891}"/>
              </a:ext>
            </a:extLst>
          </p:cNvPr>
          <p:cNvSpPr/>
          <p:nvPr/>
        </p:nvSpPr>
        <p:spPr>
          <a:xfrm>
            <a:off x="5553358" y="3226793"/>
            <a:ext cx="3249667" cy="1189947"/>
          </a:xfrm>
          <a:prstGeom prst="wedgeRectCallout">
            <a:avLst>
              <a:gd name="adj1" fmla="val -70647"/>
              <a:gd name="adj2" fmla="val -9752"/>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85"/>
            <a:r>
              <a:rPr lang="en-US" sz="1600">
                <a:solidFill>
                  <a:schemeClr val="bg1"/>
                </a:solidFill>
                <a:latin typeface="Calibri"/>
              </a:rPr>
              <a:t>Seeing flat shape on most days, which AMI data does not support.  We are especially overestimating on the weekends. Might be missing cooling end use?</a:t>
            </a:r>
          </a:p>
        </p:txBody>
      </p:sp>
    </p:spTree>
    <p:extLst>
      <p:ext uri="{BB962C8B-B14F-4D97-AF65-F5344CB8AC3E}">
        <p14:creationId xmlns:p14="http://schemas.microsoft.com/office/powerpoint/2010/main" val="20415040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diagram&#10;&#10;Description automatically generated">
            <a:extLst>
              <a:ext uri="{FF2B5EF4-FFF2-40B4-BE49-F238E27FC236}">
                <a16:creationId xmlns:a16="http://schemas.microsoft.com/office/drawing/2014/main" id="{B587EFC3-6D8A-4F1E-856F-845D3B14B6F1}"/>
              </a:ext>
            </a:extLst>
          </p:cNvPr>
          <p:cNvPicPr>
            <a:picLocks noChangeAspect="1"/>
          </p:cNvPicPr>
          <p:nvPr/>
        </p:nvPicPr>
        <p:blipFill>
          <a:blip r:embed="rId3"/>
          <a:stretch>
            <a:fillRect/>
          </a:stretch>
        </p:blipFill>
        <p:spPr>
          <a:xfrm>
            <a:off x="457199" y="776515"/>
            <a:ext cx="5555602" cy="4366984"/>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Retail – 2B Portland</a:t>
            </a:r>
          </a:p>
        </p:txBody>
      </p:sp>
      <p:sp>
        <p:nvSpPr>
          <p:cNvPr id="8" name="Speech Bubble: Rectangle 7">
            <a:extLst>
              <a:ext uri="{FF2B5EF4-FFF2-40B4-BE49-F238E27FC236}">
                <a16:creationId xmlns:a16="http://schemas.microsoft.com/office/drawing/2014/main" id="{D1583C53-1C28-416C-9324-0A67D5CCC729}"/>
              </a:ext>
            </a:extLst>
          </p:cNvPr>
          <p:cNvSpPr/>
          <p:nvPr/>
        </p:nvSpPr>
        <p:spPr>
          <a:xfrm>
            <a:off x="5212193" y="1080081"/>
            <a:ext cx="3117897" cy="945896"/>
          </a:xfrm>
          <a:prstGeom prst="wedgeRectCallout">
            <a:avLst>
              <a:gd name="adj1" fmla="val -80743"/>
              <a:gd name="adj2" fmla="val -9660"/>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85"/>
            <a:r>
              <a:rPr lang="en-US" sz="1600">
                <a:solidFill>
                  <a:schemeClr val="bg1"/>
                </a:solidFill>
                <a:latin typeface="Calibri"/>
              </a:rPr>
              <a:t>Overshooting and baseloads are too low.  Weekend operating hours seem too long (esp. in evening).</a:t>
            </a:r>
          </a:p>
        </p:txBody>
      </p:sp>
      <p:sp>
        <p:nvSpPr>
          <p:cNvPr id="9" name="Speech Bubble: Rectangle 8">
            <a:extLst>
              <a:ext uri="{FF2B5EF4-FFF2-40B4-BE49-F238E27FC236}">
                <a16:creationId xmlns:a16="http://schemas.microsoft.com/office/drawing/2014/main" id="{5308764A-1934-4F2D-AF34-D66699FED175}"/>
              </a:ext>
            </a:extLst>
          </p:cNvPr>
          <p:cNvSpPr/>
          <p:nvPr/>
        </p:nvSpPr>
        <p:spPr>
          <a:xfrm>
            <a:off x="5469103" y="2802490"/>
            <a:ext cx="3249667" cy="782247"/>
          </a:xfrm>
          <a:prstGeom prst="wedgeRectCallout">
            <a:avLst>
              <a:gd name="adj1" fmla="val -90577"/>
              <a:gd name="adj2" fmla="val -47487"/>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85"/>
            <a:r>
              <a:rPr lang="en-US" sz="1600">
                <a:solidFill>
                  <a:schemeClr val="bg1"/>
                </a:solidFill>
                <a:latin typeface="Calibri"/>
              </a:rPr>
              <a:t>Seems like lighting is the culprit.  May need more buildings that shutoff earlier</a:t>
            </a:r>
          </a:p>
        </p:txBody>
      </p:sp>
      <p:sp>
        <p:nvSpPr>
          <p:cNvPr id="10" name="Speech Bubble: Rectangle 9">
            <a:extLst>
              <a:ext uri="{FF2B5EF4-FFF2-40B4-BE49-F238E27FC236}">
                <a16:creationId xmlns:a16="http://schemas.microsoft.com/office/drawing/2014/main" id="{59ECF0E0-5C29-4F00-A884-6D43E85E8685}"/>
              </a:ext>
            </a:extLst>
          </p:cNvPr>
          <p:cNvSpPr/>
          <p:nvPr/>
        </p:nvSpPr>
        <p:spPr>
          <a:xfrm>
            <a:off x="5212193" y="3751734"/>
            <a:ext cx="3405209" cy="1246281"/>
          </a:xfrm>
          <a:prstGeom prst="wedgeRectCallout">
            <a:avLst>
              <a:gd name="adj1" fmla="val -82515"/>
              <a:gd name="adj2" fmla="val 17770"/>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85"/>
            <a:r>
              <a:rPr lang="en-US" sz="1600">
                <a:solidFill>
                  <a:schemeClr val="bg1"/>
                </a:solidFill>
                <a:latin typeface="Calibri"/>
              </a:rPr>
              <a:t>May be missing cooling from shoulder.  Not enough base load, overshooting in middle of the day.  Hours of operation are too square, check sch. distribution.</a:t>
            </a:r>
          </a:p>
        </p:txBody>
      </p:sp>
    </p:spTree>
    <p:extLst>
      <p:ext uri="{BB962C8B-B14F-4D97-AF65-F5344CB8AC3E}">
        <p14:creationId xmlns:p14="http://schemas.microsoft.com/office/powerpoint/2010/main" val="34757188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a:xfrm>
            <a:off x="467454" y="1252017"/>
            <a:ext cx="4636336" cy="1348326"/>
          </a:xfrm>
        </p:spPr>
        <p:txBody>
          <a:bodyPr/>
          <a:lstStyle/>
          <a:p>
            <a:r>
              <a:rPr lang="en-US">
                <a:cs typeface="Calibri"/>
              </a:rPr>
              <a:t>Tracking Quantities of Interest</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25133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6ECC3E95-216E-44D6-B923-DFC08522D325}"/>
              </a:ext>
            </a:extLst>
          </p:cNvPr>
          <p:cNvPicPr>
            <a:picLocks noChangeAspect="1"/>
          </p:cNvPicPr>
          <p:nvPr/>
        </p:nvPicPr>
        <p:blipFill>
          <a:blip r:embed="rId3"/>
          <a:stretch>
            <a:fillRect/>
          </a:stretch>
        </p:blipFill>
        <p:spPr>
          <a:xfrm>
            <a:off x="3173717" y="1469803"/>
            <a:ext cx="3145967" cy="3145967"/>
          </a:xfrm>
          <a:prstGeom prst="rect">
            <a:avLst/>
          </a:prstGeom>
        </p:spPr>
      </p:pic>
      <p:pic>
        <p:nvPicPr>
          <p:cNvPr id="5" name="Picture 4" descr="A picture containing chart&#10;&#10;Description automatically generated">
            <a:extLst>
              <a:ext uri="{FF2B5EF4-FFF2-40B4-BE49-F238E27FC236}">
                <a16:creationId xmlns:a16="http://schemas.microsoft.com/office/drawing/2014/main" id="{BA4EB91A-A816-4428-B31D-33F9E990AF86}"/>
              </a:ext>
            </a:extLst>
          </p:cNvPr>
          <p:cNvPicPr>
            <a:picLocks noChangeAspect="1"/>
          </p:cNvPicPr>
          <p:nvPr/>
        </p:nvPicPr>
        <p:blipFill>
          <a:blip r:embed="rId4"/>
          <a:stretch>
            <a:fillRect/>
          </a:stretch>
        </p:blipFill>
        <p:spPr>
          <a:xfrm>
            <a:off x="213005" y="1469803"/>
            <a:ext cx="3200400" cy="3200400"/>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17C01A85-525F-47DD-8BCD-1122E73AA93F}"/>
              </a:ext>
            </a:extLst>
          </p:cNvPr>
          <p:cNvPicPr>
            <a:picLocks noChangeAspect="1"/>
          </p:cNvPicPr>
          <p:nvPr/>
        </p:nvPicPr>
        <p:blipFill>
          <a:blip r:embed="rId5"/>
          <a:stretch>
            <a:fillRect/>
          </a:stretch>
        </p:blipFill>
        <p:spPr>
          <a:xfrm>
            <a:off x="6134428" y="1469803"/>
            <a:ext cx="3200400" cy="3200400"/>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All Regions: Annual Error</a:t>
            </a:r>
          </a:p>
        </p:txBody>
      </p:sp>
      <p:sp>
        <p:nvSpPr>
          <p:cNvPr id="16" name="TextBox 15">
            <a:extLst>
              <a:ext uri="{FF2B5EF4-FFF2-40B4-BE49-F238E27FC236}">
                <a16:creationId xmlns:a16="http://schemas.microsoft.com/office/drawing/2014/main" id="{92230E87-ADE7-C74D-8BA4-291FAC0ED239}"/>
              </a:ext>
            </a:extLst>
          </p:cNvPr>
          <p:cNvSpPr txBox="1"/>
          <p:nvPr/>
        </p:nvSpPr>
        <p:spPr>
          <a:xfrm rot="16200000">
            <a:off x="-606671" y="2690739"/>
            <a:ext cx="1521122" cy="307777"/>
          </a:xfrm>
          <a:prstGeom prst="rect">
            <a:avLst/>
          </a:prstGeom>
          <a:solidFill>
            <a:schemeClr val="bg1"/>
          </a:solidFill>
        </p:spPr>
        <p:txBody>
          <a:bodyPr wrap="none" rtlCol="0">
            <a:spAutoFit/>
          </a:bodyPr>
          <a:lstStyle/>
          <a:p>
            <a:r>
              <a:rPr lang="en-US" sz="1400"/>
              <a:t>Percent difference</a:t>
            </a:r>
          </a:p>
        </p:txBody>
      </p:sp>
      <p:sp>
        <p:nvSpPr>
          <p:cNvPr id="13" name="TextBox 12">
            <a:extLst>
              <a:ext uri="{FF2B5EF4-FFF2-40B4-BE49-F238E27FC236}">
                <a16:creationId xmlns:a16="http://schemas.microsoft.com/office/drawing/2014/main" id="{47FCC373-CC36-48BA-AD7E-D81726DBE6B6}"/>
              </a:ext>
            </a:extLst>
          </p:cNvPr>
          <p:cNvSpPr txBox="1"/>
          <p:nvPr/>
        </p:nvSpPr>
        <p:spPr>
          <a:xfrm>
            <a:off x="711768" y="982652"/>
            <a:ext cx="2202873" cy="369332"/>
          </a:xfrm>
          <a:prstGeom prst="rect">
            <a:avLst/>
          </a:prstGeom>
          <a:noFill/>
        </p:spPr>
        <p:txBody>
          <a:bodyPr wrap="square" rtlCol="0">
            <a:spAutoFit/>
          </a:bodyPr>
          <a:lstStyle/>
          <a:p>
            <a:pPr algn="ctr"/>
            <a:r>
              <a:rPr lang="en-US"/>
              <a:t>Region 1</a:t>
            </a:r>
          </a:p>
        </p:txBody>
      </p:sp>
      <p:sp>
        <p:nvSpPr>
          <p:cNvPr id="17" name="TextBox 16">
            <a:extLst>
              <a:ext uri="{FF2B5EF4-FFF2-40B4-BE49-F238E27FC236}">
                <a16:creationId xmlns:a16="http://schemas.microsoft.com/office/drawing/2014/main" id="{36765EBA-BF3A-4A23-94F9-39703B3C2232}"/>
              </a:ext>
            </a:extLst>
          </p:cNvPr>
          <p:cNvSpPr txBox="1"/>
          <p:nvPr/>
        </p:nvSpPr>
        <p:spPr>
          <a:xfrm>
            <a:off x="6633191" y="982652"/>
            <a:ext cx="2202873" cy="369332"/>
          </a:xfrm>
          <a:prstGeom prst="rect">
            <a:avLst/>
          </a:prstGeom>
          <a:noFill/>
        </p:spPr>
        <p:txBody>
          <a:bodyPr wrap="square" rtlCol="0">
            <a:spAutoFit/>
          </a:bodyPr>
          <a:lstStyle/>
          <a:p>
            <a:pPr algn="ctr"/>
            <a:r>
              <a:rPr lang="en-US"/>
              <a:t>Region 2b</a:t>
            </a:r>
          </a:p>
        </p:txBody>
      </p:sp>
      <p:sp>
        <p:nvSpPr>
          <p:cNvPr id="18" name="TextBox 17">
            <a:extLst>
              <a:ext uri="{FF2B5EF4-FFF2-40B4-BE49-F238E27FC236}">
                <a16:creationId xmlns:a16="http://schemas.microsoft.com/office/drawing/2014/main" id="{CF175817-FC29-417A-BBDD-96F564B94A03}"/>
              </a:ext>
            </a:extLst>
          </p:cNvPr>
          <p:cNvSpPr txBox="1"/>
          <p:nvPr/>
        </p:nvSpPr>
        <p:spPr>
          <a:xfrm>
            <a:off x="3717341" y="982652"/>
            <a:ext cx="2202873" cy="369332"/>
          </a:xfrm>
          <a:prstGeom prst="rect">
            <a:avLst/>
          </a:prstGeom>
          <a:noFill/>
        </p:spPr>
        <p:txBody>
          <a:bodyPr wrap="square" rtlCol="0">
            <a:spAutoFit/>
          </a:bodyPr>
          <a:lstStyle/>
          <a:p>
            <a:pPr algn="ctr"/>
            <a:r>
              <a:rPr lang="en-US"/>
              <a:t>Region 2a</a:t>
            </a:r>
          </a:p>
        </p:txBody>
      </p:sp>
    </p:spTree>
    <p:extLst>
      <p:ext uri="{BB962C8B-B14F-4D97-AF65-F5344CB8AC3E}">
        <p14:creationId xmlns:p14="http://schemas.microsoft.com/office/powerpoint/2010/main" val="30375897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building, silhouette&#10;&#10;Description automatically generated">
            <a:extLst>
              <a:ext uri="{FF2B5EF4-FFF2-40B4-BE49-F238E27FC236}">
                <a16:creationId xmlns:a16="http://schemas.microsoft.com/office/drawing/2014/main" id="{D2E52952-09AB-4502-8DE5-EE487E9536A1}"/>
              </a:ext>
            </a:extLst>
          </p:cNvPr>
          <p:cNvPicPr>
            <a:picLocks noChangeAspect="1"/>
          </p:cNvPicPr>
          <p:nvPr/>
        </p:nvPicPr>
        <p:blipFill>
          <a:blip r:embed="rId3"/>
          <a:stretch>
            <a:fillRect/>
          </a:stretch>
        </p:blipFill>
        <p:spPr>
          <a:xfrm>
            <a:off x="5866677" y="1709737"/>
            <a:ext cx="3200400" cy="3200400"/>
          </a:xfrm>
          <a:prstGeom prst="rect">
            <a:avLst/>
          </a:prstGeom>
        </p:spPr>
      </p:pic>
      <p:pic>
        <p:nvPicPr>
          <p:cNvPr id="7" name="Picture 6" descr="A picture containing building, window&#10;&#10;Description automatically generated">
            <a:extLst>
              <a:ext uri="{FF2B5EF4-FFF2-40B4-BE49-F238E27FC236}">
                <a16:creationId xmlns:a16="http://schemas.microsoft.com/office/drawing/2014/main" id="{7671278E-9BF6-4C18-BF4C-90D29A16D7AC}"/>
              </a:ext>
            </a:extLst>
          </p:cNvPr>
          <p:cNvPicPr>
            <a:picLocks noChangeAspect="1"/>
          </p:cNvPicPr>
          <p:nvPr/>
        </p:nvPicPr>
        <p:blipFill>
          <a:blip r:embed="rId4"/>
          <a:stretch>
            <a:fillRect/>
          </a:stretch>
        </p:blipFill>
        <p:spPr>
          <a:xfrm>
            <a:off x="1120465" y="1793845"/>
            <a:ext cx="4800601" cy="3200400"/>
          </a:xfrm>
          <a:prstGeom prst="rect">
            <a:avLst/>
          </a:prstGeom>
        </p:spPr>
      </p:pic>
      <p:sp>
        <p:nvSpPr>
          <p:cNvPr id="9" name="TextBox 8">
            <a:extLst>
              <a:ext uri="{FF2B5EF4-FFF2-40B4-BE49-F238E27FC236}">
                <a16:creationId xmlns:a16="http://schemas.microsoft.com/office/drawing/2014/main" id="{E00A0715-7121-164C-BEBC-0D280A402E8B}"/>
              </a:ext>
            </a:extLst>
          </p:cNvPr>
          <p:cNvSpPr txBox="1"/>
          <p:nvPr/>
        </p:nvSpPr>
        <p:spPr>
          <a:xfrm rot="16200000">
            <a:off x="622292" y="3234795"/>
            <a:ext cx="1245854" cy="261610"/>
          </a:xfrm>
          <a:prstGeom prst="rect">
            <a:avLst/>
          </a:prstGeom>
          <a:noFill/>
        </p:spPr>
        <p:txBody>
          <a:bodyPr wrap="none" rtlCol="0">
            <a:spAutoFit/>
          </a:bodyPr>
          <a:lstStyle/>
          <a:p>
            <a:r>
              <a:rPr lang="en-US" sz="1100"/>
              <a:t>Percent difference</a:t>
            </a:r>
          </a:p>
        </p:txBody>
      </p:sp>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Region 1 Focus: Total Error Metrics</a:t>
            </a:r>
          </a:p>
        </p:txBody>
      </p:sp>
      <p:pic>
        <p:nvPicPr>
          <p:cNvPr id="19" name="Picture 18">
            <a:extLst>
              <a:ext uri="{FF2B5EF4-FFF2-40B4-BE49-F238E27FC236}">
                <a16:creationId xmlns:a16="http://schemas.microsoft.com/office/drawing/2014/main" id="{CF283270-7128-5D42-9F67-04FAAE198FA3}"/>
              </a:ext>
            </a:extLst>
          </p:cNvPr>
          <p:cNvPicPr>
            <a:picLocks/>
          </p:cNvPicPr>
          <p:nvPr/>
        </p:nvPicPr>
        <p:blipFill>
          <a:blip r:embed="rId5"/>
          <a:stretch>
            <a:fillRect/>
          </a:stretch>
        </p:blipFill>
        <p:spPr>
          <a:xfrm>
            <a:off x="394292" y="4120069"/>
            <a:ext cx="583660" cy="524482"/>
          </a:xfrm>
          <a:prstGeom prst="rect">
            <a:avLst/>
          </a:prstGeom>
        </p:spPr>
      </p:pic>
      <p:pic>
        <p:nvPicPr>
          <p:cNvPr id="20" name="Picture 19">
            <a:extLst>
              <a:ext uri="{FF2B5EF4-FFF2-40B4-BE49-F238E27FC236}">
                <a16:creationId xmlns:a16="http://schemas.microsoft.com/office/drawing/2014/main" id="{4073336E-9D91-3141-8BD2-9BFE38A90438}"/>
              </a:ext>
            </a:extLst>
          </p:cNvPr>
          <p:cNvPicPr>
            <a:picLocks/>
          </p:cNvPicPr>
          <p:nvPr/>
        </p:nvPicPr>
        <p:blipFill>
          <a:blip r:embed="rId6"/>
          <a:stretch>
            <a:fillRect/>
          </a:stretch>
        </p:blipFill>
        <p:spPr>
          <a:xfrm>
            <a:off x="394292" y="2018201"/>
            <a:ext cx="583660" cy="524483"/>
          </a:xfrm>
          <a:prstGeom prst="rect">
            <a:avLst/>
          </a:prstGeom>
        </p:spPr>
      </p:pic>
      <p:sp>
        <p:nvSpPr>
          <p:cNvPr id="57" name="TextBox 56">
            <a:extLst>
              <a:ext uri="{FF2B5EF4-FFF2-40B4-BE49-F238E27FC236}">
                <a16:creationId xmlns:a16="http://schemas.microsoft.com/office/drawing/2014/main" id="{6A496AB9-DDCD-1646-AD29-988A76EE5AAD}"/>
              </a:ext>
            </a:extLst>
          </p:cNvPr>
          <p:cNvSpPr txBox="1"/>
          <p:nvPr/>
        </p:nvSpPr>
        <p:spPr>
          <a:xfrm>
            <a:off x="4193560" y="1094271"/>
            <a:ext cx="1324832"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Top 10 Days</a:t>
            </a:r>
          </a:p>
        </p:txBody>
      </p:sp>
      <p:sp>
        <p:nvSpPr>
          <p:cNvPr id="58" name="TextBox 57">
            <a:extLst>
              <a:ext uri="{FF2B5EF4-FFF2-40B4-BE49-F238E27FC236}">
                <a16:creationId xmlns:a16="http://schemas.microsoft.com/office/drawing/2014/main" id="{0E011204-4DAC-884F-895F-3E79637FF9FA}"/>
              </a:ext>
            </a:extLst>
          </p:cNvPr>
          <p:cNvSpPr txBox="1"/>
          <p:nvPr/>
        </p:nvSpPr>
        <p:spPr>
          <a:xfrm>
            <a:off x="1520794" y="1094271"/>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Average of All Days</a:t>
            </a:r>
          </a:p>
        </p:txBody>
      </p:sp>
      <p:sp>
        <p:nvSpPr>
          <p:cNvPr id="59" name="Right Brace 58">
            <a:extLst>
              <a:ext uri="{FF2B5EF4-FFF2-40B4-BE49-F238E27FC236}">
                <a16:creationId xmlns:a16="http://schemas.microsoft.com/office/drawing/2014/main" id="{624F668E-FCEA-6F45-8112-1287CB3FA386}"/>
              </a:ext>
            </a:extLst>
          </p:cNvPr>
          <p:cNvSpPr/>
          <p:nvPr/>
        </p:nvSpPr>
        <p:spPr>
          <a:xfrm rot="16200000">
            <a:off x="2746957" y="308264"/>
            <a:ext cx="235123" cy="2610142"/>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r>
              <a:rPr lang="en-US"/>
              <a:t> </a:t>
            </a:r>
          </a:p>
        </p:txBody>
      </p:sp>
      <p:sp>
        <p:nvSpPr>
          <p:cNvPr id="60" name="Right Brace 59">
            <a:extLst>
              <a:ext uri="{FF2B5EF4-FFF2-40B4-BE49-F238E27FC236}">
                <a16:creationId xmlns:a16="http://schemas.microsoft.com/office/drawing/2014/main" id="{B121FA71-78D4-F840-85A8-AD23065F9BF0}"/>
              </a:ext>
            </a:extLst>
          </p:cNvPr>
          <p:cNvSpPr/>
          <p:nvPr/>
        </p:nvSpPr>
        <p:spPr>
          <a:xfrm rot="16200000">
            <a:off x="4639612" y="1022450"/>
            <a:ext cx="235124" cy="1175166"/>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5" name="TextBox 64">
            <a:extLst>
              <a:ext uri="{FF2B5EF4-FFF2-40B4-BE49-F238E27FC236}">
                <a16:creationId xmlns:a16="http://schemas.microsoft.com/office/drawing/2014/main" id="{683A17BC-2582-EA44-9914-8DEBCCB84D73}"/>
              </a:ext>
            </a:extLst>
          </p:cNvPr>
          <p:cNvSpPr txBox="1"/>
          <p:nvPr/>
        </p:nvSpPr>
        <p:spPr>
          <a:xfrm>
            <a:off x="6062261" y="1073849"/>
            <a:ext cx="2687448"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Peak Timing</a:t>
            </a:r>
          </a:p>
        </p:txBody>
      </p:sp>
      <p:sp>
        <p:nvSpPr>
          <p:cNvPr id="71" name="Right Brace 70">
            <a:extLst>
              <a:ext uri="{FF2B5EF4-FFF2-40B4-BE49-F238E27FC236}">
                <a16:creationId xmlns:a16="http://schemas.microsoft.com/office/drawing/2014/main" id="{6E99C4A6-FACE-E94B-8FCA-A0B82D78947E}"/>
              </a:ext>
            </a:extLst>
          </p:cNvPr>
          <p:cNvSpPr/>
          <p:nvPr/>
        </p:nvSpPr>
        <p:spPr>
          <a:xfrm rot="16200000">
            <a:off x="7325424" y="267960"/>
            <a:ext cx="238426" cy="268744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1F0BB8E4-8424-2B4A-97D7-4679471BE0C5}"/>
              </a:ext>
            </a:extLst>
          </p:cNvPr>
          <p:cNvSpPr txBox="1"/>
          <p:nvPr/>
        </p:nvSpPr>
        <p:spPr>
          <a:xfrm rot="16200000">
            <a:off x="5032248" y="3234796"/>
            <a:ext cx="1274708" cy="261610"/>
          </a:xfrm>
          <a:prstGeom prst="rect">
            <a:avLst/>
          </a:prstGeom>
          <a:noFill/>
        </p:spPr>
        <p:txBody>
          <a:bodyPr wrap="none" rtlCol="0">
            <a:spAutoFit/>
          </a:bodyPr>
          <a:lstStyle/>
          <a:p>
            <a:r>
              <a:rPr lang="en-US" sz="1100"/>
              <a:t>Minutes difference</a:t>
            </a:r>
          </a:p>
        </p:txBody>
      </p:sp>
      <p:sp>
        <p:nvSpPr>
          <p:cNvPr id="15" name="Speech Bubble: Rectangle 16">
            <a:extLst>
              <a:ext uri="{FF2B5EF4-FFF2-40B4-BE49-F238E27FC236}">
                <a16:creationId xmlns:a16="http://schemas.microsoft.com/office/drawing/2014/main" id="{14830DDB-ECAC-41EF-9AB7-2B13087EBBBE}"/>
              </a:ext>
            </a:extLst>
          </p:cNvPr>
          <p:cNvSpPr/>
          <p:nvPr/>
        </p:nvSpPr>
        <p:spPr>
          <a:xfrm>
            <a:off x="3231243" y="4785384"/>
            <a:ext cx="3573781" cy="303944"/>
          </a:xfrm>
          <a:prstGeom prst="wedgeRectCallout">
            <a:avLst>
              <a:gd name="adj1" fmla="val 6784"/>
              <a:gd name="adj2" fmla="val -27282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a:t>Overshooting winter &amp; shoulder peaks</a:t>
            </a:r>
          </a:p>
        </p:txBody>
      </p:sp>
    </p:spTree>
    <p:extLst>
      <p:ext uri="{BB962C8B-B14F-4D97-AF65-F5344CB8AC3E}">
        <p14:creationId xmlns:p14="http://schemas.microsoft.com/office/powerpoint/2010/main" val="18241151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A0E16587-E84F-4E9E-8B63-B1F2194BA285}"/>
              </a:ext>
            </a:extLst>
          </p:cNvPr>
          <p:cNvPicPr>
            <a:picLocks noChangeAspect="1"/>
          </p:cNvPicPr>
          <p:nvPr/>
        </p:nvPicPr>
        <p:blipFill>
          <a:blip r:embed="rId3"/>
          <a:stretch>
            <a:fillRect/>
          </a:stretch>
        </p:blipFill>
        <p:spPr>
          <a:xfrm>
            <a:off x="1114413" y="1849765"/>
            <a:ext cx="4760285" cy="3173523"/>
          </a:xfrm>
          <a:prstGeom prst="rect">
            <a:avLst/>
          </a:prstGeom>
        </p:spPr>
      </p:pic>
      <p:sp>
        <p:nvSpPr>
          <p:cNvPr id="9" name="TextBox 8">
            <a:extLst>
              <a:ext uri="{FF2B5EF4-FFF2-40B4-BE49-F238E27FC236}">
                <a16:creationId xmlns:a16="http://schemas.microsoft.com/office/drawing/2014/main" id="{E00A0715-7121-164C-BEBC-0D280A402E8B}"/>
              </a:ext>
            </a:extLst>
          </p:cNvPr>
          <p:cNvSpPr txBox="1"/>
          <p:nvPr/>
        </p:nvSpPr>
        <p:spPr>
          <a:xfrm rot="16200000">
            <a:off x="622292" y="3234795"/>
            <a:ext cx="1245854" cy="261610"/>
          </a:xfrm>
          <a:prstGeom prst="rect">
            <a:avLst/>
          </a:prstGeom>
          <a:noFill/>
        </p:spPr>
        <p:txBody>
          <a:bodyPr wrap="none" rtlCol="0">
            <a:spAutoFit/>
          </a:bodyPr>
          <a:lstStyle/>
          <a:p>
            <a:r>
              <a:rPr lang="en-US" sz="1100"/>
              <a:t>Percent difference</a:t>
            </a:r>
          </a:p>
        </p:txBody>
      </p:sp>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Region 2a Focus: Total Error Metrics</a:t>
            </a:r>
          </a:p>
        </p:txBody>
      </p:sp>
      <p:pic>
        <p:nvPicPr>
          <p:cNvPr id="19" name="Picture 18">
            <a:extLst>
              <a:ext uri="{FF2B5EF4-FFF2-40B4-BE49-F238E27FC236}">
                <a16:creationId xmlns:a16="http://schemas.microsoft.com/office/drawing/2014/main" id="{CF283270-7128-5D42-9F67-04FAAE198FA3}"/>
              </a:ext>
            </a:extLst>
          </p:cNvPr>
          <p:cNvPicPr>
            <a:picLocks/>
          </p:cNvPicPr>
          <p:nvPr/>
        </p:nvPicPr>
        <p:blipFill>
          <a:blip r:embed="rId4"/>
          <a:stretch>
            <a:fillRect/>
          </a:stretch>
        </p:blipFill>
        <p:spPr>
          <a:xfrm>
            <a:off x="394292" y="4120069"/>
            <a:ext cx="583660" cy="524482"/>
          </a:xfrm>
          <a:prstGeom prst="rect">
            <a:avLst/>
          </a:prstGeom>
        </p:spPr>
      </p:pic>
      <p:sp>
        <p:nvSpPr>
          <p:cNvPr id="57" name="TextBox 56">
            <a:extLst>
              <a:ext uri="{FF2B5EF4-FFF2-40B4-BE49-F238E27FC236}">
                <a16:creationId xmlns:a16="http://schemas.microsoft.com/office/drawing/2014/main" id="{6A496AB9-DDCD-1646-AD29-988A76EE5AAD}"/>
              </a:ext>
            </a:extLst>
          </p:cNvPr>
          <p:cNvSpPr txBox="1"/>
          <p:nvPr/>
        </p:nvSpPr>
        <p:spPr>
          <a:xfrm>
            <a:off x="4193560" y="1094271"/>
            <a:ext cx="1324832"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Top 10 Days</a:t>
            </a:r>
          </a:p>
        </p:txBody>
      </p:sp>
      <p:sp>
        <p:nvSpPr>
          <p:cNvPr id="58" name="TextBox 57">
            <a:extLst>
              <a:ext uri="{FF2B5EF4-FFF2-40B4-BE49-F238E27FC236}">
                <a16:creationId xmlns:a16="http://schemas.microsoft.com/office/drawing/2014/main" id="{0E011204-4DAC-884F-895F-3E79637FF9FA}"/>
              </a:ext>
            </a:extLst>
          </p:cNvPr>
          <p:cNvSpPr txBox="1"/>
          <p:nvPr/>
        </p:nvSpPr>
        <p:spPr>
          <a:xfrm>
            <a:off x="1520794" y="1094271"/>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Average of All Days</a:t>
            </a:r>
          </a:p>
        </p:txBody>
      </p:sp>
      <p:sp>
        <p:nvSpPr>
          <p:cNvPr id="59" name="Right Brace 58">
            <a:extLst>
              <a:ext uri="{FF2B5EF4-FFF2-40B4-BE49-F238E27FC236}">
                <a16:creationId xmlns:a16="http://schemas.microsoft.com/office/drawing/2014/main" id="{624F668E-FCEA-6F45-8112-1287CB3FA386}"/>
              </a:ext>
            </a:extLst>
          </p:cNvPr>
          <p:cNvSpPr/>
          <p:nvPr/>
        </p:nvSpPr>
        <p:spPr>
          <a:xfrm rot="16200000">
            <a:off x="2746957" y="308264"/>
            <a:ext cx="235123" cy="2610142"/>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r>
              <a:rPr lang="en-US"/>
              <a:t> </a:t>
            </a:r>
          </a:p>
        </p:txBody>
      </p:sp>
      <p:sp>
        <p:nvSpPr>
          <p:cNvPr id="60" name="Right Brace 59">
            <a:extLst>
              <a:ext uri="{FF2B5EF4-FFF2-40B4-BE49-F238E27FC236}">
                <a16:creationId xmlns:a16="http://schemas.microsoft.com/office/drawing/2014/main" id="{B121FA71-78D4-F840-85A8-AD23065F9BF0}"/>
              </a:ext>
            </a:extLst>
          </p:cNvPr>
          <p:cNvSpPr/>
          <p:nvPr/>
        </p:nvSpPr>
        <p:spPr>
          <a:xfrm rot="16200000">
            <a:off x="4639612" y="1022450"/>
            <a:ext cx="235124" cy="1175166"/>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5" name="TextBox 64">
            <a:extLst>
              <a:ext uri="{FF2B5EF4-FFF2-40B4-BE49-F238E27FC236}">
                <a16:creationId xmlns:a16="http://schemas.microsoft.com/office/drawing/2014/main" id="{683A17BC-2582-EA44-9914-8DEBCCB84D73}"/>
              </a:ext>
            </a:extLst>
          </p:cNvPr>
          <p:cNvSpPr txBox="1"/>
          <p:nvPr/>
        </p:nvSpPr>
        <p:spPr>
          <a:xfrm>
            <a:off x="6139565" y="1073849"/>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Peak Timing</a:t>
            </a:r>
          </a:p>
        </p:txBody>
      </p:sp>
      <p:sp>
        <p:nvSpPr>
          <p:cNvPr id="71" name="Right Brace 70">
            <a:extLst>
              <a:ext uri="{FF2B5EF4-FFF2-40B4-BE49-F238E27FC236}">
                <a16:creationId xmlns:a16="http://schemas.microsoft.com/office/drawing/2014/main" id="{6E99C4A6-FACE-E94B-8FCA-A0B82D78947E}"/>
              </a:ext>
            </a:extLst>
          </p:cNvPr>
          <p:cNvSpPr/>
          <p:nvPr/>
        </p:nvSpPr>
        <p:spPr>
          <a:xfrm rot="16200000">
            <a:off x="7325424" y="267960"/>
            <a:ext cx="238426" cy="268744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1F0BB8E4-8424-2B4A-97D7-4679471BE0C5}"/>
              </a:ext>
            </a:extLst>
          </p:cNvPr>
          <p:cNvSpPr txBox="1"/>
          <p:nvPr/>
        </p:nvSpPr>
        <p:spPr>
          <a:xfrm rot="16200000">
            <a:off x="5032248" y="3234796"/>
            <a:ext cx="1274708" cy="261610"/>
          </a:xfrm>
          <a:prstGeom prst="rect">
            <a:avLst/>
          </a:prstGeom>
          <a:noFill/>
        </p:spPr>
        <p:txBody>
          <a:bodyPr wrap="none" rtlCol="0">
            <a:spAutoFit/>
          </a:bodyPr>
          <a:lstStyle/>
          <a:p>
            <a:r>
              <a:rPr lang="en-US" sz="1100"/>
              <a:t>Minutes difference</a:t>
            </a:r>
          </a:p>
        </p:txBody>
      </p:sp>
      <p:sp>
        <p:nvSpPr>
          <p:cNvPr id="18" name="Speech Bubble: Rectangle 16">
            <a:extLst>
              <a:ext uri="{FF2B5EF4-FFF2-40B4-BE49-F238E27FC236}">
                <a16:creationId xmlns:a16="http://schemas.microsoft.com/office/drawing/2014/main" id="{05DE3804-F1F0-48A3-A039-2CF493571F32}"/>
              </a:ext>
            </a:extLst>
          </p:cNvPr>
          <p:cNvSpPr/>
          <p:nvPr/>
        </p:nvSpPr>
        <p:spPr>
          <a:xfrm>
            <a:off x="3372796" y="2961628"/>
            <a:ext cx="1847204" cy="303944"/>
          </a:xfrm>
          <a:prstGeom prst="wedgeRectCallout">
            <a:avLst>
              <a:gd name="adj1" fmla="val -59607"/>
              <a:gd name="adj2" fmla="val 21249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a:t>Overshooting peaks</a:t>
            </a:r>
          </a:p>
        </p:txBody>
      </p:sp>
      <p:pic>
        <p:nvPicPr>
          <p:cNvPr id="10" name="Picture 9" descr="Chart&#10;&#10;Description automatically generated">
            <a:extLst>
              <a:ext uri="{FF2B5EF4-FFF2-40B4-BE49-F238E27FC236}">
                <a16:creationId xmlns:a16="http://schemas.microsoft.com/office/drawing/2014/main" id="{41F2B913-DB54-4B81-93F6-71637ABE79A5}"/>
              </a:ext>
            </a:extLst>
          </p:cNvPr>
          <p:cNvPicPr>
            <a:picLocks noChangeAspect="1"/>
          </p:cNvPicPr>
          <p:nvPr/>
        </p:nvPicPr>
        <p:blipFill>
          <a:blip r:embed="rId5"/>
          <a:stretch>
            <a:fillRect/>
          </a:stretch>
        </p:blipFill>
        <p:spPr>
          <a:xfrm>
            <a:off x="5844436" y="1810964"/>
            <a:ext cx="3200400" cy="3200400"/>
          </a:xfrm>
          <a:prstGeom prst="rect">
            <a:avLst/>
          </a:prstGeom>
        </p:spPr>
      </p:pic>
      <p:sp>
        <p:nvSpPr>
          <p:cNvPr id="22" name="Speech Bubble: Rectangle 16">
            <a:extLst>
              <a:ext uri="{FF2B5EF4-FFF2-40B4-BE49-F238E27FC236}">
                <a16:creationId xmlns:a16="http://schemas.microsoft.com/office/drawing/2014/main" id="{AD1495A4-AED8-41A6-97E2-E57A779E15A8}"/>
              </a:ext>
            </a:extLst>
          </p:cNvPr>
          <p:cNvSpPr/>
          <p:nvPr/>
        </p:nvSpPr>
        <p:spPr>
          <a:xfrm>
            <a:off x="2070796" y="4225463"/>
            <a:ext cx="1847204" cy="303944"/>
          </a:xfrm>
          <a:prstGeom prst="wedgeRectCallout">
            <a:avLst>
              <a:gd name="adj1" fmla="val -55709"/>
              <a:gd name="adj2" fmla="val -10019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a:t>Base load close</a:t>
            </a:r>
          </a:p>
        </p:txBody>
      </p:sp>
      <p:sp>
        <p:nvSpPr>
          <p:cNvPr id="23" name="Speech Bubble: Rectangle 16">
            <a:extLst>
              <a:ext uri="{FF2B5EF4-FFF2-40B4-BE49-F238E27FC236}">
                <a16:creationId xmlns:a16="http://schemas.microsoft.com/office/drawing/2014/main" id="{402FDD92-DC27-48BD-8108-E1936B2C66C9}"/>
              </a:ext>
            </a:extLst>
          </p:cNvPr>
          <p:cNvSpPr/>
          <p:nvPr/>
        </p:nvSpPr>
        <p:spPr>
          <a:xfrm>
            <a:off x="6636796" y="2826031"/>
            <a:ext cx="1392791" cy="303944"/>
          </a:xfrm>
          <a:prstGeom prst="wedgeRectCallout">
            <a:avLst>
              <a:gd name="adj1" fmla="val -55709"/>
              <a:gd name="adj2" fmla="val -10019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a:t>Peak shifted</a:t>
            </a:r>
          </a:p>
        </p:txBody>
      </p:sp>
    </p:spTree>
    <p:extLst>
      <p:ext uri="{BB962C8B-B14F-4D97-AF65-F5344CB8AC3E}">
        <p14:creationId xmlns:p14="http://schemas.microsoft.com/office/powerpoint/2010/main" val="37359584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00A0715-7121-164C-BEBC-0D280A402E8B}"/>
              </a:ext>
            </a:extLst>
          </p:cNvPr>
          <p:cNvSpPr txBox="1"/>
          <p:nvPr/>
        </p:nvSpPr>
        <p:spPr>
          <a:xfrm rot="16200000">
            <a:off x="622292" y="3234795"/>
            <a:ext cx="1245854" cy="261610"/>
          </a:xfrm>
          <a:prstGeom prst="rect">
            <a:avLst/>
          </a:prstGeom>
          <a:noFill/>
        </p:spPr>
        <p:txBody>
          <a:bodyPr wrap="none" rtlCol="0">
            <a:spAutoFit/>
          </a:bodyPr>
          <a:lstStyle/>
          <a:p>
            <a:r>
              <a:rPr lang="en-US" sz="1100"/>
              <a:t>Percent difference</a:t>
            </a:r>
          </a:p>
        </p:txBody>
      </p:sp>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Region 2b Focus: Total Error Metrics</a:t>
            </a:r>
          </a:p>
        </p:txBody>
      </p:sp>
      <p:pic>
        <p:nvPicPr>
          <p:cNvPr id="19" name="Picture 18">
            <a:extLst>
              <a:ext uri="{FF2B5EF4-FFF2-40B4-BE49-F238E27FC236}">
                <a16:creationId xmlns:a16="http://schemas.microsoft.com/office/drawing/2014/main" id="{CF283270-7128-5D42-9F67-04FAAE198FA3}"/>
              </a:ext>
            </a:extLst>
          </p:cNvPr>
          <p:cNvPicPr>
            <a:picLocks/>
          </p:cNvPicPr>
          <p:nvPr/>
        </p:nvPicPr>
        <p:blipFill>
          <a:blip r:embed="rId3"/>
          <a:stretch>
            <a:fillRect/>
          </a:stretch>
        </p:blipFill>
        <p:spPr>
          <a:xfrm>
            <a:off x="394292" y="4120069"/>
            <a:ext cx="583660" cy="524482"/>
          </a:xfrm>
          <a:prstGeom prst="rect">
            <a:avLst/>
          </a:prstGeom>
        </p:spPr>
      </p:pic>
      <p:pic>
        <p:nvPicPr>
          <p:cNvPr id="20" name="Picture 19">
            <a:extLst>
              <a:ext uri="{FF2B5EF4-FFF2-40B4-BE49-F238E27FC236}">
                <a16:creationId xmlns:a16="http://schemas.microsoft.com/office/drawing/2014/main" id="{4073336E-9D91-3141-8BD2-9BFE38A90438}"/>
              </a:ext>
            </a:extLst>
          </p:cNvPr>
          <p:cNvPicPr>
            <a:picLocks/>
          </p:cNvPicPr>
          <p:nvPr/>
        </p:nvPicPr>
        <p:blipFill>
          <a:blip r:embed="rId4"/>
          <a:stretch>
            <a:fillRect/>
          </a:stretch>
        </p:blipFill>
        <p:spPr>
          <a:xfrm>
            <a:off x="394292" y="2018201"/>
            <a:ext cx="583660" cy="524483"/>
          </a:xfrm>
          <a:prstGeom prst="rect">
            <a:avLst/>
          </a:prstGeom>
        </p:spPr>
      </p:pic>
      <p:sp>
        <p:nvSpPr>
          <p:cNvPr id="57" name="TextBox 56">
            <a:extLst>
              <a:ext uri="{FF2B5EF4-FFF2-40B4-BE49-F238E27FC236}">
                <a16:creationId xmlns:a16="http://schemas.microsoft.com/office/drawing/2014/main" id="{6A496AB9-DDCD-1646-AD29-988A76EE5AAD}"/>
              </a:ext>
            </a:extLst>
          </p:cNvPr>
          <p:cNvSpPr txBox="1"/>
          <p:nvPr/>
        </p:nvSpPr>
        <p:spPr>
          <a:xfrm>
            <a:off x="4193560" y="1094271"/>
            <a:ext cx="1324832"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Top 10 Days</a:t>
            </a:r>
          </a:p>
        </p:txBody>
      </p:sp>
      <p:sp>
        <p:nvSpPr>
          <p:cNvPr id="58" name="TextBox 57">
            <a:extLst>
              <a:ext uri="{FF2B5EF4-FFF2-40B4-BE49-F238E27FC236}">
                <a16:creationId xmlns:a16="http://schemas.microsoft.com/office/drawing/2014/main" id="{0E011204-4DAC-884F-895F-3E79637FF9FA}"/>
              </a:ext>
            </a:extLst>
          </p:cNvPr>
          <p:cNvSpPr txBox="1"/>
          <p:nvPr/>
        </p:nvSpPr>
        <p:spPr>
          <a:xfrm>
            <a:off x="1520794" y="1094271"/>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Average of All Days</a:t>
            </a:r>
          </a:p>
        </p:txBody>
      </p:sp>
      <p:sp>
        <p:nvSpPr>
          <p:cNvPr id="59" name="Right Brace 58">
            <a:extLst>
              <a:ext uri="{FF2B5EF4-FFF2-40B4-BE49-F238E27FC236}">
                <a16:creationId xmlns:a16="http://schemas.microsoft.com/office/drawing/2014/main" id="{624F668E-FCEA-6F45-8112-1287CB3FA386}"/>
              </a:ext>
            </a:extLst>
          </p:cNvPr>
          <p:cNvSpPr/>
          <p:nvPr/>
        </p:nvSpPr>
        <p:spPr>
          <a:xfrm rot="16200000">
            <a:off x="2746957" y="308264"/>
            <a:ext cx="235123" cy="2610142"/>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r>
              <a:rPr lang="en-US"/>
              <a:t> </a:t>
            </a:r>
          </a:p>
        </p:txBody>
      </p:sp>
      <p:sp>
        <p:nvSpPr>
          <p:cNvPr id="60" name="Right Brace 59">
            <a:extLst>
              <a:ext uri="{FF2B5EF4-FFF2-40B4-BE49-F238E27FC236}">
                <a16:creationId xmlns:a16="http://schemas.microsoft.com/office/drawing/2014/main" id="{B121FA71-78D4-F840-85A8-AD23065F9BF0}"/>
              </a:ext>
            </a:extLst>
          </p:cNvPr>
          <p:cNvSpPr/>
          <p:nvPr/>
        </p:nvSpPr>
        <p:spPr>
          <a:xfrm rot="16200000">
            <a:off x="4639612" y="1022450"/>
            <a:ext cx="235124" cy="1175166"/>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5" name="TextBox 64">
            <a:extLst>
              <a:ext uri="{FF2B5EF4-FFF2-40B4-BE49-F238E27FC236}">
                <a16:creationId xmlns:a16="http://schemas.microsoft.com/office/drawing/2014/main" id="{683A17BC-2582-EA44-9914-8DEBCCB84D73}"/>
              </a:ext>
            </a:extLst>
          </p:cNvPr>
          <p:cNvSpPr txBox="1"/>
          <p:nvPr/>
        </p:nvSpPr>
        <p:spPr>
          <a:xfrm>
            <a:off x="6139565" y="1073849"/>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Peak Timing</a:t>
            </a:r>
          </a:p>
        </p:txBody>
      </p:sp>
      <p:sp>
        <p:nvSpPr>
          <p:cNvPr id="71" name="Right Brace 70">
            <a:extLst>
              <a:ext uri="{FF2B5EF4-FFF2-40B4-BE49-F238E27FC236}">
                <a16:creationId xmlns:a16="http://schemas.microsoft.com/office/drawing/2014/main" id="{6E99C4A6-FACE-E94B-8FCA-A0B82D78947E}"/>
              </a:ext>
            </a:extLst>
          </p:cNvPr>
          <p:cNvSpPr/>
          <p:nvPr/>
        </p:nvSpPr>
        <p:spPr>
          <a:xfrm rot="16200000">
            <a:off x="7325424" y="267960"/>
            <a:ext cx="238426" cy="268744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1F0BB8E4-8424-2B4A-97D7-4679471BE0C5}"/>
              </a:ext>
            </a:extLst>
          </p:cNvPr>
          <p:cNvSpPr txBox="1"/>
          <p:nvPr/>
        </p:nvSpPr>
        <p:spPr>
          <a:xfrm rot="16200000">
            <a:off x="5032248" y="3234796"/>
            <a:ext cx="1274708" cy="261610"/>
          </a:xfrm>
          <a:prstGeom prst="rect">
            <a:avLst/>
          </a:prstGeom>
          <a:noFill/>
        </p:spPr>
        <p:txBody>
          <a:bodyPr wrap="none" rtlCol="0">
            <a:spAutoFit/>
          </a:bodyPr>
          <a:lstStyle/>
          <a:p>
            <a:r>
              <a:rPr lang="en-US" sz="1100"/>
              <a:t>Minutes difference</a:t>
            </a:r>
          </a:p>
        </p:txBody>
      </p:sp>
      <p:pic>
        <p:nvPicPr>
          <p:cNvPr id="4" name="Picture 3" descr="Graphical user interface&#10;&#10;Description automatically generated">
            <a:extLst>
              <a:ext uri="{FF2B5EF4-FFF2-40B4-BE49-F238E27FC236}">
                <a16:creationId xmlns:a16="http://schemas.microsoft.com/office/drawing/2014/main" id="{A27B0CE9-772B-41E0-8225-03847655E34A}"/>
              </a:ext>
            </a:extLst>
          </p:cNvPr>
          <p:cNvPicPr>
            <a:picLocks noChangeAspect="1"/>
          </p:cNvPicPr>
          <p:nvPr/>
        </p:nvPicPr>
        <p:blipFill>
          <a:blip r:embed="rId5"/>
          <a:stretch>
            <a:fillRect/>
          </a:stretch>
        </p:blipFill>
        <p:spPr>
          <a:xfrm>
            <a:off x="1114413" y="1753422"/>
            <a:ext cx="4800600" cy="3200400"/>
          </a:xfrm>
          <a:prstGeom prst="rect">
            <a:avLst/>
          </a:prstGeom>
        </p:spPr>
      </p:pic>
      <p:pic>
        <p:nvPicPr>
          <p:cNvPr id="6" name="Picture 5" descr="Graphical user interface&#10;&#10;Description automatically generated with low confidence">
            <a:extLst>
              <a:ext uri="{FF2B5EF4-FFF2-40B4-BE49-F238E27FC236}">
                <a16:creationId xmlns:a16="http://schemas.microsoft.com/office/drawing/2014/main" id="{18F43AA7-137D-451F-9B0A-4E3CD659B5C5}"/>
              </a:ext>
            </a:extLst>
          </p:cNvPr>
          <p:cNvPicPr>
            <a:picLocks noChangeAspect="1"/>
          </p:cNvPicPr>
          <p:nvPr/>
        </p:nvPicPr>
        <p:blipFill>
          <a:blip r:embed="rId6"/>
          <a:stretch>
            <a:fillRect/>
          </a:stretch>
        </p:blipFill>
        <p:spPr>
          <a:xfrm>
            <a:off x="5844436" y="1765400"/>
            <a:ext cx="3200400" cy="3200400"/>
          </a:xfrm>
          <a:prstGeom prst="rect">
            <a:avLst/>
          </a:prstGeom>
        </p:spPr>
      </p:pic>
      <p:sp>
        <p:nvSpPr>
          <p:cNvPr id="17" name="Speech Bubble: Rectangle 16">
            <a:extLst>
              <a:ext uri="{FF2B5EF4-FFF2-40B4-BE49-F238E27FC236}">
                <a16:creationId xmlns:a16="http://schemas.microsoft.com/office/drawing/2014/main" id="{06C1DA0A-12DA-4618-BC61-597753F61CDC}"/>
              </a:ext>
            </a:extLst>
          </p:cNvPr>
          <p:cNvSpPr/>
          <p:nvPr/>
        </p:nvSpPr>
        <p:spPr>
          <a:xfrm>
            <a:off x="2825865" y="4230338"/>
            <a:ext cx="2398408" cy="303944"/>
          </a:xfrm>
          <a:prstGeom prst="wedgeRectCallout">
            <a:avLst>
              <a:gd name="adj1" fmla="val -16091"/>
              <a:gd name="adj2" fmla="val -330487"/>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a:t>Overshooting everything</a:t>
            </a:r>
          </a:p>
        </p:txBody>
      </p:sp>
      <p:sp>
        <p:nvSpPr>
          <p:cNvPr id="18" name="Speech Bubble: Rectangle 17">
            <a:extLst>
              <a:ext uri="{FF2B5EF4-FFF2-40B4-BE49-F238E27FC236}">
                <a16:creationId xmlns:a16="http://schemas.microsoft.com/office/drawing/2014/main" id="{7F28CF0E-810C-4FDA-8D80-01982776603C}"/>
              </a:ext>
            </a:extLst>
          </p:cNvPr>
          <p:cNvSpPr/>
          <p:nvPr/>
        </p:nvSpPr>
        <p:spPr>
          <a:xfrm>
            <a:off x="6420570" y="3085326"/>
            <a:ext cx="2129070" cy="303944"/>
          </a:xfrm>
          <a:prstGeom prst="wedgeRectCallout">
            <a:avLst>
              <a:gd name="adj1" fmla="val -38331"/>
              <a:gd name="adj2" fmla="val 13833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a:t>Timing of winter peaks</a:t>
            </a:r>
          </a:p>
        </p:txBody>
      </p:sp>
    </p:spTree>
    <p:extLst>
      <p:ext uri="{BB962C8B-B14F-4D97-AF65-F5344CB8AC3E}">
        <p14:creationId xmlns:p14="http://schemas.microsoft.com/office/powerpoint/2010/main" val="25316899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p:txBody>
          <a:bodyPr/>
          <a:lstStyle/>
          <a:p>
            <a:r>
              <a:rPr lang="en-US">
                <a:cs typeface="Calibri"/>
              </a:rPr>
              <a:t>Areas for Improvement</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380574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Next Steps: Model Improvements</a:t>
            </a:r>
          </a:p>
        </p:txBody>
      </p:sp>
      <p:sp>
        <p:nvSpPr>
          <p:cNvPr id="3" name="TextBox 2">
            <a:extLst>
              <a:ext uri="{FF2B5EF4-FFF2-40B4-BE49-F238E27FC236}">
                <a16:creationId xmlns:a16="http://schemas.microsoft.com/office/drawing/2014/main" id="{BF597E27-11D3-4D62-9DFF-AEBFD0E65203}"/>
              </a:ext>
            </a:extLst>
          </p:cNvPr>
          <p:cNvSpPr txBox="1"/>
          <p:nvPr/>
        </p:nvSpPr>
        <p:spPr>
          <a:xfrm>
            <a:off x="457199" y="876954"/>
            <a:ext cx="8236856" cy="2246769"/>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000">
                <a:cs typeface="Calibri"/>
              </a:rPr>
              <a:t>Adjust space type ratios to create building subtypes (e.g., different kinds of warehouse buildings)</a:t>
            </a:r>
            <a:endParaRPr lang="en-US" sz="2000"/>
          </a:p>
          <a:p>
            <a:pPr marL="457200" indent="-457200">
              <a:buFont typeface="Arial" panose="020B0604020202020204" pitchFamily="34" charset="0"/>
              <a:buChar char="•"/>
            </a:pPr>
            <a:r>
              <a:rPr lang="en-US" sz="2000"/>
              <a:t>Adjust lighting power density by updating energy code adoption and technology rollover by state/year</a:t>
            </a:r>
            <a:endParaRPr lang="en-US"/>
          </a:p>
          <a:p>
            <a:pPr marL="457200" indent="-457200">
              <a:buFont typeface="Arial" panose="020B0604020202020204" pitchFamily="34" charset="0"/>
              <a:buChar char="•"/>
            </a:pPr>
            <a:r>
              <a:rPr lang="en-US" sz="2000"/>
              <a:t>Review distributions of schedule start &amp; duration by building types</a:t>
            </a:r>
          </a:p>
          <a:p>
            <a:pPr marL="457200" indent="-457200">
              <a:buFont typeface="Arial" panose="020B0604020202020204" pitchFamily="34" charset="0"/>
              <a:buChar char="•"/>
            </a:pPr>
            <a:r>
              <a:rPr lang="en-US" sz="2000"/>
              <a:t>Review datasets of HVAC nighttime operation, especially RTUs</a:t>
            </a:r>
          </a:p>
          <a:p>
            <a:pPr marL="457200" indent="-457200">
              <a:buFont typeface="Arial" panose="020B0604020202020204" pitchFamily="34" charset="0"/>
              <a:buChar char="•"/>
            </a:pPr>
            <a:r>
              <a:rPr lang="en-US" sz="2000"/>
              <a:t>Continue emphasis on building types with biggest area/energy</a:t>
            </a:r>
          </a:p>
        </p:txBody>
      </p:sp>
    </p:spTree>
    <p:extLst>
      <p:ext uri="{BB962C8B-B14F-4D97-AF65-F5344CB8AC3E}">
        <p14:creationId xmlns:p14="http://schemas.microsoft.com/office/powerpoint/2010/main" val="39775420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Conclusions</a:t>
            </a:r>
          </a:p>
        </p:txBody>
      </p:sp>
      <p:sp>
        <p:nvSpPr>
          <p:cNvPr id="3" name="TextBox 2">
            <a:extLst>
              <a:ext uri="{FF2B5EF4-FFF2-40B4-BE49-F238E27FC236}">
                <a16:creationId xmlns:a16="http://schemas.microsoft.com/office/drawing/2014/main" id="{BF597E27-11D3-4D62-9DFF-AEBFD0E65203}"/>
              </a:ext>
            </a:extLst>
          </p:cNvPr>
          <p:cNvSpPr txBox="1"/>
          <p:nvPr/>
        </p:nvSpPr>
        <p:spPr>
          <a:xfrm>
            <a:off x="457198" y="876954"/>
            <a:ext cx="8542022" cy="3785652"/>
          </a:xfrm>
          <a:prstGeom prst="rect">
            <a:avLst/>
          </a:prstGeom>
          <a:noFill/>
        </p:spPr>
        <p:txBody>
          <a:bodyPr wrap="square" rtlCol="0" anchor="t">
            <a:spAutoFit/>
          </a:bodyPr>
          <a:lstStyle/>
          <a:p>
            <a:pPr marL="285750" indent="-285750">
              <a:buFont typeface="Arial" panose="020B0604020202020204" pitchFamily="34" charset="0"/>
              <a:buChar char="•"/>
            </a:pPr>
            <a:r>
              <a:rPr lang="en-US" sz="1600"/>
              <a:t>Spent much time and effort of misclassification/outliers</a:t>
            </a:r>
          </a:p>
          <a:p>
            <a:pPr marL="742950" lvl="1" indent="-285750">
              <a:buFont typeface="Arial" panose="020B0604020202020204" pitchFamily="34" charset="0"/>
              <a:buChar char="•"/>
            </a:pPr>
            <a:r>
              <a:rPr lang="en-US" sz="1600"/>
              <a:t>Used monthly Xcel Energy data from 500,000 meters spanning 8 states (presented in detail at TAG meeting)</a:t>
            </a:r>
          </a:p>
          <a:p>
            <a:pPr marL="742950" lvl="1" indent="-285750">
              <a:buFont typeface="Arial" panose="020B0604020202020204" pitchFamily="34" charset="0"/>
              <a:buChar char="•"/>
            </a:pPr>
            <a:r>
              <a:rPr lang="en-US" sz="1600"/>
              <a:t>Was necessary to get improve ground-truth data for calibration</a:t>
            </a:r>
          </a:p>
          <a:p>
            <a:pPr marL="285750" indent="-285750">
              <a:buFont typeface="Arial" panose="020B0604020202020204" pitchFamily="34" charset="0"/>
              <a:buChar char="•"/>
            </a:pPr>
            <a:r>
              <a:rPr lang="en-US" sz="1600"/>
              <a:t>Ran 4 iterations of ComStock incorporating 4 discrete changes (2 before getting Region 2 data)</a:t>
            </a:r>
          </a:p>
          <a:p>
            <a:pPr marL="742950" lvl="1" indent="-285750">
              <a:buFont typeface="Arial" panose="020B0604020202020204" pitchFamily="34" charset="0"/>
              <a:buChar char="•"/>
            </a:pPr>
            <a:r>
              <a:rPr lang="en-US" sz="1600">
                <a:cs typeface="Calibri"/>
              </a:rPr>
              <a:t>Saw general improvements in QOI metrics​, but still overpredicting in Region 2</a:t>
            </a:r>
          </a:p>
          <a:p>
            <a:pPr marL="742950" lvl="1" indent="-285750">
              <a:buFont typeface="Arial" panose="020B0604020202020204" pitchFamily="34" charset="0"/>
              <a:buChar char="•"/>
            </a:pPr>
            <a:r>
              <a:rPr lang="en-US" sz="1600">
                <a:cs typeface="Calibri"/>
              </a:rPr>
              <a:t>Most of the improvements made will carry over to the entire U.S.​</a:t>
            </a:r>
          </a:p>
          <a:p>
            <a:pPr marL="285750" indent="-285750">
              <a:buFont typeface="Arial" panose="020B0604020202020204" pitchFamily="34" charset="0"/>
              <a:buChar char="•"/>
            </a:pPr>
            <a:r>
              <a:rPr lang="en-US" sz="1600"/>
              <a:t>New/Updated visualizations</a:t>
            </a:r>
          </a:p>
          <a:p>
            <a:pPr marL="742950" lvl="1" indent="-285750">
              <a:buFont typeface="Arial" panose="020B0604020202020204" pitchFamily="34" charset="0"/>
              <a:buChar char="•"/>
            </a:pPr>
            <a:r>
              <a:rPr lang="en-US" sz="1600"/>
              <a:t>AMI data from Seattle City Light (aggregated by building type)</a:t>
            </a:r>
          </a:p>
          <a:p>
            <a:pPr marL="742950" lvl="1" indent="-285750">
              <a:buFont typeface="Arial" panose="020B0604020202020204" pitchFamily="34" charset="0"/>
              <a:buChar char="•"/>
            </a:pPr>
            <a:r>
              <a:rPr lang="en-US" sz="1600"/>
              <a:t>AMI data from Portland General Electric</a:t>
            </a:r>
          </a:p>
          <a:p>
            <a:pPr marL="292100" indent="-292100">
              <a:buFont typeface="Arial" panose="020B0604020202020204" pitchFamily="34" charset="0"/>
              <a:buChar char="•"/>
            </a:pPr>
            <a:r>
              <a:rPr lang="en-US" sz="1600"/>
              <a:t>Priority areas for improvement for next region</a:t>
            </a:r>
          </a:p>
          <a:p>
            <a:pPr marL="747713" lvl="1" indent="-290513">
              <a:buFont typeface="Arial" panose="020B0604020202020204" pitchFamily="34" charset="0"/>
              <a:buChar char="•"/>
            </a:pPr>
            <a:r>
              <a:rPr lang="en-US" sz="1600"/>
              <a:t>Adjust lighting power density by updating energy code adoption and tech. rollover</a:t>
            </a:r>
          </a:p>
          <a:p>
            <a:pPr marL="747713" lvl="1" indent="-290513">
              <a:buFont typeface="Arial" panose="020B0604020202020204" pitchFamily="34" charset="0"/>
              <a:buChar char="•"/>
            </a:pPr>
            <a:r>
              <a:rPr lang="en-US" sz="1600"/>
              <a:t>Review distributions of schedule start &amp; duration by building types</a:t>
            </a:r>
          </a:p>
          <a:p>
            <a:pPr marL="285750" indent="-285750">
              <a:buFont typeface="Arial" panose="020B0604020202020204" pitchFamily="34" charset="0"/>
              <a:buChar char="•"/>
            </a:pPr>
            <a:r>
              <a:rPr lang="en-US" sz="1600"/>
              <a:t>Moving on to Region 3 (Vermont, Maine, and Cherryland, MI), but will continue tracking Region 1, 2a, 2b metrics</a:t>
            </a:r>
          </a:p>
        </p:txBody>
      </p:sp>
    </p:spTree>
    <p:extLst>
      <p:ext uri="{BB962C8B-B14F-4D97-AF65-F5344CB8AC3E}">
        <p14:creationId xmlns:p14="http://schemas.microsoft.com/office/powerpoint/2010/main" val="2392837938"/>
      </p:ext>
    </p:extLst>
  </p:cSld>
  <p:clrMapOvr>
    <a:masterClrMapping/>
  </p:clrMapOvr>
</p:sld>
</file>

<file path=ppt/theme/theme1.xml><?xml version="1.0" encoding="utf-8"?>
<a:theme xmlns:a="http://schemas.openxmlformats.org/drawingml/2006/main" name="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9-presentation-2019" id="{E8A68D52-70D5-1F45-9E2B-50DC26CDF849}" vid="{0CCD6724-4B42-BC4D-AA89-F63B9FDE5D3F}"/>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7_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9-presentation-2019" id="{E8A68D52-70D5-1F45-9E2B-50DC26CDF849}" vid="{0CCD6724-4B42-BC4D-AA89-F63B9FDE5D3F}"/>
    </a:ext>
  </a:ext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1CDAF2F-D443-462A-86E9-8AA16E4EE186}">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D354F599DD4644A09E9300478BADFA" ma:contentTypeVersion="13" ma:contentTypeDescription="Create a new document." ma:contentTypeScope="" ma:versionID="930b946f0933e4003a1bb3c4c20d03e4">
  <xsd:schema xmlns:xsd="http://www.w3.org/2001/XMLSchema" xmlns:xs="http://www.w3.org/2001/XMLSchema" xmlns:p="http://schemas.microsoft.com/office/2006/metadata/properties" xmlns:ns1="http://schemas.microsoft.com/sharepoint/v3" xmlns:ns2="6264475b-8e9e-4dff-8d7d-5aca9564a2cc" xmlns:ns3="d14b4835-64fc-4c40-84b7-5c55211f2aa1" targetNamespace="http://schemas.microsoft.com/office/2006/metadata/properties" ma:root="true" ma:fieldsID="c1fd13dd19404f5dc6fa630a4f755941" ns1:_="" ns2:_="" ns3:_="">
    <xsd:import namespace="http://schemas.microsoft.com/sharepoint/v3"/>
    <xsd:import namespace="6264475b-8e9e-4dff-8d7d-5aca9564a2cc"/>
    <xsd:import namespace="d14b4835-64fc-4c40-84b7-5c55211f2aa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64475b-8e9e-4dff-8d7d-5aca9564a2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4b4835-64fc-4c40-84b7-5c55211f2aa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8C002DD-4196-436B-A4B5-E4D2A27B756F}">
  <ds:schemaRefs>
    <ds:schemaRef ds:uri="6264475b-8e9e-4dff-8d7d-5aca9564a2cc"/>
    <ds:schemaRef ds:uri="d14b4835-64fc-4c40-84b7-5c55211f2a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A0001A9-AD07-4159-BF17-8C76A8CF82AE}">
  <ds:schemaRefs>
    <ds:schemaRef ds:uri="http://schemas.microsoft.com/sharepoint/v3/contenttype/forms"/>
  </ds:schemaRefs>
</ds:datastoreItem>
</file>

<file path=customXml/itemProps3.xml><?xml version="1.0" encoding="utf-8"?>
<ds:datastoreItem xmlns:ds="http://schemas.openxmlformats.org/officeDocument/2006/customXml" ds:itemID="{7BE86AA2-AE6F-4DD7-BB89-8715B28AF3E4}">
  <ds:schemaRefs>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d14b4835-64fc-4c40-84b7-5c55211f2aa1"/>
    <ds:schemaRef ds:uri="http://purl.org/dc/terms/"/>
    <ds:schemaRef ds:uri="6264475b-8e9e-4dff-8d7d-5aca9564a2cc"/>
    <ds:schemaRef ds:uri="http://schemas.microsoft.com/sharepoint/v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5</TotalTime>
  <Words>7062</Words>
  <Application>Microsoft Office PowerPoint</Application>
  <PresentationFormat>On-screen Show (16:9)</PresentationFormat>
  <Paragraphs>1367</Paragraphs>
  <Slides>129</Slides>
  <Notes>68</Notes>
  <HiddenSlides>0</HiddenSlides>
  <MMClips>0</MMClips>
  <ScaleCrop>false</ScaleCrop>
  <HeadingPairs>
    <vt:vector size="6" baseType="variant">
      <vt:variant>
        <vt:lpstr>Fonts Used</vt:lpstr>
      </vt:variant>
      <vt:variant>
        <vt:i4>11</vt:i4>
      </vt:variant>
      <vt:variant>
        <vt:lpstr>Theme</vt:lpstr>
      </vt:variant>
      <vt:variant>
        <vt:i4>28</vt:i4>
      </vt:variant>
      <vt:variant>
        <vt:lpstr>Slide Titles</vt:lpstr>
      </vt:variant>
      <vt:variant>
        <vt:i4>129</vt:i4>
      </vt:variant>
    </vt:vector>
  </HeadingPairs>
  <TitlesOfParts>
    <vt:vector size="168" baseType="lpstr">
      <vt:lpstr>ＭＳ Ｐゴシック</vt:lpstr>
      <vt:lpstr>Arial</vt:lpstr>
      <vt:lpstr>Calibri</vt:lpstr>
      <vt:lpstr>Calibri Light</vt:lpstr>
      <vt:lpstr>Cambria Math</vt:lpstr>
      <vt:lpstr>Franklin Gothic Book</vt:lpstr>
      <vt:lpstr>Roboto</vt:lpstr>
      <vt:lpstr>Roboto Light</vt:lpstr>
      <vt:lpstr>Roboto Thin</vt:lpstr>
      <vt:lpstr>Times New Roman</vt:lpstr>
      <vt:lpstr>Wingdings</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PowerPoint Presentation</vt:lpstr>
      <vt:lpstr>Logistics </vt:lpstr>
      <vt:lpstr>Today’s agenda</vt:lpstr>
      <vt:lpstr>Selecting your breakout room</vt:lpstr>
      <vt:lpstr>What’s next? </vt:lpstr>
      <vt:lpstr>PowerPoint Presentation</vt:lpstr>
      <vt:lpstr>Same Data, Multiple Scales</vt:lpstr>
      <vt:lpstr>Pre-aggregated Load Profiles</vt:lpstr>
      <vt:lpstr>VizStock Web Interface</vt:lpstr>
      <vt:lpstr>Individual Buildings – Load Profiles &amp; Models</vt:lpstr>
      <vt:lpstr>2 Sets of Weather Data = 2 Sets of EULPs</vt:lpstr>
      <vt:lpstr>Time Stamps &amp; Time Zones</vt:lpstr>
      <vt:lpstr>PowerPoint Presentation</vt:lpstr>
      <vt:lpstr>Residential Building Types &amp; End Uses</vt:lpstr>
      <vt:lpstr>Commercial Building Types &amp; End Uses</vt:lpstr>
      <vt:lpstr>Residential Building Characteristics</vt:lpstr>
      <vt:lpstr>Commercial Building Characteristics</vt:lpstr>
      <vt:lpstr>PowerPoint Presentation</vt:lpstr>
      <vt:lpstr>Commercial Calibration Team</vt:lpstr>
      <vt:lpstr>Calibration Progress</vt:lpstr>
      <vt:lpstr>Commercial AMI Data Challenges</vt:lpstr>
      <vt:lpstr>Commercial AMI Confidence</vt:lpstr>
      <vt:lpstr>Commercial Calibration Dimensions</vt:lpstr>
      <vt:lpstr>PowerPoint Presentation</vt:lpstr>
      <vt:lpstr>Seattle AMI Challenges</vt:lpstr>
      <vt:lpstr>Seattle AMI Challenges</vt:lpstr>
      <vt:lpstr>Seattle AMI Challenges</vt:lpstr>
      <vt:lpstr>Seattle AMI Solution</vt:lpstr>
      <vt:lpstr>Seattle AMI Solution (Implemented)</vt:lpstr>
      <vt:lpstr>PowerPoint Presentation</vt:lpstr>
      <vt:lpstr>Model Architecture</vt:lpstr>
      <vt:lpstr>Calibration Process for One Region</vt:lpstr>
      <vt:lpstr>Calibration Process Over Time</vt:lpstr>
      <vt:lpstr>Calibration Process Over Time</vt:lpstr>
      <vt:lpstr>Calibration Process Over Time</vt:lpstr>
      <vt:lpstr>Summary of Commercial AMI Calibration Regions</vt:lpstr>
      <vt:lpstr>Region 2 Focus: Major Schedules</vt:lpstr>
      <vt:lpstr>Region 2a – Seattle, WA</vt:lpstr>
      <vt:lpstr>Region 2a – Seattle, WA – No Summer</vt:lpstr>
      <vt:lpstr>Region 2b – Portland, OR</vt:lpstr>
      <vt:lpstr>List of updates</vt:lpstr>
      <vt:lpstr>PowerPoint Presentation</vt:lpstr>
      <vt:lpstr>Update: Variability in Lighting &amp; Plug-load Schedules</vt:lpstr>
      <vt:lpstr>Base-to-Peak Ratio</vt:lpstr>
      <vt:lpstr>Base-to-Peak Ratio</vt:lpstr>
      <vt:lpstr>Update: Lighting &amp; Plug-load Base-to-Peak Variability</vt:lpstr>
      <vt:lpstr>Impact: Lighting Base-to-Peak Variability</vt:lpstr>
      <vt:lpstr>Impact: Plug Load Base-to-Peak Variability</vt:lpstr>
      <vt:lpstr>Update: Exterior Lighting Power Density</vt:lpstr>
      <vt:lpstr>Update: Exterior Lighting Power Density</vt:lpstr>
      <vt:lpstr>Update: Exterior Lighting Power Density</vt:lpstr>
      <vt:lpstr>Update: Exterior Lighting Power Density</vt:lpstr>
      <vt:lpstr>Update: Warehouse Operation Schedules</vt:lpstr>
      <vt:lpstr>Update: Warehouse Operation Schedules</vt:lpstr>
      <vt:lpstr>Update: Warehouse Operation Schedules</vt:lpstr>
      <vt:lpstr>PowerPoint Presentation</vt:lpstr>
      <vt:lpstr>Update: HVAC Controls</vt:lpstr>
      <vt:lpstr>PowerPoint Presentation</vt:lpstr>
      <vt:lpstr>Lighting Power Density Comparison </vt:lpstr>
      <vt:lpstr>Lighting Power Density – To Be Implemented</vt:lpstr>
      <vt:lpstr>PowerPoint Presentation</vt:lpstr>
      <vt:lpstr>Region 1 – Fort Collins</vt:lpstr>
      <vt:lpstr>Region 1 – Fort Collins</vt:lpstr>
      <vt:lpstr>Region 1 – Fort Collins</vt:lpstr>
      <vt:lpstr>Region 2a – Seattle – Correction Since 2/28</vt:lpstr>
      <vt:lpstr>Region 2a - Seattle</vt:lpstr>
      <vt:lpstr>Region 2a - Seattle</vt:lpstr>
      <vt:lpstr>Region 2a - Seattle</vt:lpstr>
      <vt:lpstr>Region 2b - Portland</vt:lpstr>
      <vt:lpstr>Region 2b - Portland</vt:lpstr>
      <vt:lpstr>Region 2b - Portland</vt:lpstr>
      <vt:lpstr>PowerPoint Presentation</vt:lpstr>
      <vt:lpstr>Dominant Building Types by Area</vt:lpstr>
      <vt:lpstr>PowerPoint Presentation</vt:lpstr>
      <vt:lpstr>Warehouse – 1 Fort Collins</vt:lpstr>
      <vt:lpstr>Warehouse – 2A Seattle</vt:lpstr>
      <vt:lpstr>Warehouse – 2B Portland</vt:lpstr>
      <vt:lpstr>PowerPoint Presentation</vt:lpstr>
      <vt:lpstr>Strip Mall – 1 Fort Collins</vt:lpstr>
      <vt:lpstr>Strip Mall – 1 Fort Collins</vt:lpstr>
      <vt:lpstr>Strip Mall – 2A Seattle</vt:lpstr>
      <vt:lpstr>Strip Mall – 2A Seattle</vt:lpstr>
      <vt:lpstr>Strip Mall – 2B Portland</vt:lpstr>
      <vt:lpstr>Strip Mall – 2B Portland</vt:lpstr>
      <vt:lpstr>PowerPoint Presentation</vt:lpstr>
      <vt:lpstr>Retail – 1 Fort Collins</vt:lpstr>
      <vt:lpstr>Retail – 1 Fort Collins</vt:lpstr>
      <vt:lpstr>Retail – 2a Seattle</vt:lpstr>
      <vt:lpstr>Retail – 2a Seattle</vt:lpstr>
      <vt:lpstr>Retail – 2B Portland</vt:lpstr>
      <vt:lpstr>Retail – 2B Portland</vt:lpstr>
      <vt:lpstr>PowerPoint Presentation</vt:lpstr>
      <vt:lpstr>All Regions: Annual Error</vt:lpstr>
      <vt:lpstr>Region 1 Focus: Total Error Metrics</vt:lpstr>
      <vt:lpstr>Region 2a Focus: Total Error Metrics</vt:lpstr>
      <vt:lpstr>Region 2b Focus: Total Error Metrics</vt:lpstr>
      <vt:lpstr>PowerPoint Presentation</vt:lpstr>
      <vt:lpstr>Next Steps: Model Improvements</vt:lpstr>
      <vt:lpstr>Conclusions</vt:lpstr>
      <vt:lpstr>PowerPoint Presentation</vt:lpstr>
      <vt:lpstr>First Impressions?</vt:lpstr>
      <vt:lpstr>Seed Questions</vt:lpstr>
      <vt:lpstr>EVI-Pro Lite: A Simplified Version of the Electric Vehicle  Infrastructure Projection Tool</vt:lpstr>
      <vt:lpstr>The EV Infrastructure  Projection Tool</vt:lpstr>
      <vt:lpstr>PowerPoint Presentation</vt:lpstr>
      <vt:lpstr>Bottom Up EVI-Pro Driving / Charging Simulations</vt:lpstr>
      <vt:lpstr>EVI-Pro Lite</vt:lpstr>
      <vt:lpstr>EVI-Pro Lite:  Providing complex  modeling to a  broad audience</vt:lpstr>
      <vt:lpstr>EVI-Pro Lite:  Providing complex  modeling to a  broad audience</vt:lpstr>
      <vt:lpstr>US Electricity Demand Scenarios</vt:lpstr>
      <vt:lpstr>Broad use of EVI-Pro for grid impacts analysis…</vt:lpstr>
      <vt:lpstr>“Unlock” EVI-Pro  Load Profiles</vt:lpstr>
      <vt:lpstr>“Unlock” EVI-Pro  Load Profiles</vt:lpstr>
      <vt:lpstr>“Unlock” EVI-Pro  Load Profiles</vt:lpstr>
      <vt:lpstr>“Unlock” EVI-Pro  Load Profiles</vt:lpstr>
      <vt:lpstr>“Unlock” EVI-Pro  Load Profiles</vt:lpstr>
      <vt:lpstr>Demo of the Tool and API</vt:lpstr>
      <vt:lpstr>EVI-Pro Lite – Load Profile</vt:lpstr>
      <vt:lpstr>Initial form</vt:lpstr>
      <vt:lpstr>Results page</vt:lpstr>
      <vt:lpstr>Results page</vt:lpstr>
      <vt:lpstr>Results page</vt:lpstr>
      <vt:lpstr>Multiple scenarios allowed</vt:lpstr>
      <vt:lpstr>Multiple scenarios</vt:lpstr>
      <vt:lpstr>Chart and input downloads</vt:lpstr>
      <vt:lpstr>Load Flexibility</vt:lpstr>
      <vt:lpstr>API and Methodology</vt:lpstr>
      <vt:lpstr>PowerPoint Presentation</vt:lpstr>
      <vt:lpstr>What’s next?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NREL Preferred 16:9 Widescreen Presentation Template (.pptx)</dc:title>
  <dc:subject>PowerPoint presentation template for newer wide-screen monitors and TVs.</dc:subject>
  <dc:creator>NREL</dc:creator>
  <cp:keywords/>
  <dc:description/>
  <cp:lastModifiedBy>Kristan Johnson</cp:lastModifiedBy>
  <cp:revision>5</cp:revision>
  <cp:lastPrinted>2018-01-04T20:30:58Z</cp:lastPrinted>
  <dcterms:created xsi:type="dcterms:W3CDTF">2019-02-01T22:56:44Z</dcterms:created>
  <dcterms:modified xsi:type="dcterms:W3CDTF">2021-05-10T21:08:45Z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0x0101007AD354F599DD4644A09E9300478BADFA</vt:lpwstr>
  </property>
</Properties>
</file>