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639" r:id="rId3"/>
    <p:sldId id="637" r:id="rId4"/>
    <p:sldId id="489" r:id="rId5"/>
    <p:sldId id="740" r:id="rId6"/>
    <p:sldId id="442" r:id="rId7"/>
    <p:sldId id="468" r:id="rId8"/>
    <p:sldId id="649" r:id="rId9"/>
    <p:sldId id="613" r:id="rId10"/>
    <p:sldId id="513" r:id="rId11"/>
    <p:sldId id="431" r:id="rId12"/>
    <p:sldId id="552" r:id="rId13"/>
    <p:sldId id="436" r:id="rId14"/>
    <p:sldId id="477" r:id="rId15"/>
    <p:sldId id="741" r:id="rId16"/>
    <p:sldId id="432" r:id="rId17"/>
    <p:sldId id="509" r:id="rId18"/>
    <p:sldId id="461" r:id="rId19"/>
    <p:sldId id="459" r:id="rId20"/>
    <p:sldId id="742" r:id="rId21"/>
    <p:sldId id="510" r:id="rId22"/>
    <p:sldId id="553" r:id="rId23"/>
    <p:sldId id="445" r:id="rId24"/>
    <p:sldId id="6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chwartz" initials="LCS" lastIdx="11" clrIdx="0">
    <p:extLst>
      <p:ext uri="{19B8F6BF-5375-455C-9EA6-DF929625EA0E}">
        <p15:presenceInfo xmlns:p15="http://schemas.microsoft.com/office/powerpoint/2012/main" userId="Lisa Schwar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7C7C7"/>
    <a:srgbClr val="CACAC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873E6-85A1-8146-86DA-6390D4C144C8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31B6D-0B64-DB44-A162-C071BCCA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31B6D-0B64-DB44-A162-C071BCCA08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EE617-3160-484C-B8D7-874B65ED780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40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DE0F9-1D72-4BD0-888A-B4A992056F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1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3999" cy="6856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" y="823"/>
            <a:ext cx="9139426" cy="685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048246"/>
            <a:ext cx="8861629" cy="2202515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2834" y="5117898"/>
            <a:ext cx="8658797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835" y="5400575"/>
            <a:ext cx="865879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01054" y="4661324"/>
            <a:ext cx="8660577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PRESENTER NAME(S)</a:t>
            </a: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May 17,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4337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35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155" y="181206"/>
            <a:ext cx="8586061" cy="504825"/>
          </a:xfrm>
        </p:spPr>
        <p:txBody>
          <a:bodyPr>
            <a:noAutofit/>
          </a:bodyPr>
          <a:lstStyle>
            <a:lvl1pPr>
              <a:defRPr sz="2100" cap="none" baseline="0"/>
            </a:lvl1pPr>
          </a:lstStyle>
          <a:p>
            <a:r>
              <a:rPr lang="en-US" dirty="0"/>
              <a:t>Insert 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7663" indent="-347663">
              <a:defRPr b="0"/>
            </a:lvl1pPr>
            <a:lvl2pPr marL="1033463" indent="-347663">
              <a:defRPr/>
            </a:lvl2pPr>
            <a:lvl3pPr marL="1371600" indent="-338138">
              <a:defRPr/>
            </a:lvl3pPr>
          </a:lstStyle>
          <a:p>
            <a:pPr lvl="0"/>
            <a:r>
              <a:rPr lang="en-US" dirty="0"/>
              <a:t>Insert Bullet Text Level 1 Here</a:t>
            </a:r>
          </a:p>
          <a:p>
            <a:pPr lvl="1"/>
            <a:r>
              <a:rPr lang="en-US" dirty="0"/>
              <a:t>Insert Bullet Text Level 2 Here</a:t>
            </a:r>
          </a:p>
          <a:p>
            <a:pPr lvl="2"/>
            <a:r>
              <a:rPr lang="en-US" dirty="0"/>
              <a:t>Insert Bullet Text Level 3 Here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0202" y="957272"/>
            <a:ext cx="8483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 userDrawn="1"/>
        </p:nvSpPr>
        <p:spPr>
          <a:xfrm>
            <a:off x="8363980" y="6581004"/>
            <a:ext cx="448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8E8E05D-6330-400F-ADBB-AC9D283E6126}" type="slidenum">
              <a:rPr lang="en-US" sz="900" b="1">
                <a:solidFill>
                  <a:prstClr val="white"/>
                </a:solidFill>
              </a:rPr>
              <a:pPr algn="r"/>
              <a:t>‹#›</a:t>
            </a:fld>
            <a:endParaRPr lang="en-US" sz="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May 17,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May 17,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May 17,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May 17,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May 17,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92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1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6"/>
            <a:ext cx="9139426" cy="6854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5794" y="201168"/>
            <a:ext cx="6775943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May 17, 2022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7072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architecture.pnnl.gov/media/Modern-Distribution-Grid-Volume-III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idarchitecture.pnnl.gov/media/Modern-Distribution-Grid-Volume-II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filing.web.commerce.state.mn.us/edockets/searchDocuments.do?method=showPoup&amp;documentId=%7b2018DC7C-0000-C41B-992F-7ED95D99A9EE%7d&amp;documentTitle=202111-179347-0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i-psc.force.com/s/filing/a00t000000RaTD3AAN/u201470071" TargetMode="External"/><Relationship Id="rId13" Type="http://schemas.openxmlformats.org/officeDocument/2006/relationships/image" Target="../media/image28.png"/><Relationship Id="rId3" Type="http://schemas.openxmlformats.org/officeDocument/2006/relationships/hyperlink" Target="mailto:joseph.paladino@hq.doe.gov" TargetMode="External"/><Relationship Id="rId7" Type="http://schemas.openxmlformats.org/officeDocument/2006/relationships/hyperlink" Target="https://puco.maps.arcgis.com/apps/Cascade/index.html?appid=59a9cd1f405547c89e1066e9f195b0b1" TargetMode="Externa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6.png"/><Relationship Id="rId5" Type="http://schemas.openxmlformats.org/officeDocument/2006/relationships/hyperlink" Target="https://newsroom.edison.com/_gallery/get_file/?file_id=5fcfb5f62cfac23b06eb7d39&amp;ir=1" TargetMode="External"/><Relationship Id="rId10" Type="http://schemas.openxmlformats.org/officeDocument/2006/relationships/hyperlink" Target="https://gridarchitecture.pnnl.gov/media/Modern-Distribution-Grid_Volume_IV_v1_0_draft.pdf" TargetMode="External"/><Relationship Id="rId4" Type="http://schemas.openxmlformats.org/officeDocument/2006/relationships/hyperlink" Target="mailto:paul@newportcg.com" TargetMode="Externa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Integrated Resilient Distribution Planning &amp; Grid Modernization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202833" y="4927108"/>
            <a:ext cx="8658797" cy="274320"/>
          </a:xfrm>
        </p:spPr>
        <p:txBody>
          <a:bodyPr/>
          <a:lstStyle/>
          <a:p>
            <a:r>
              <a:rPr lang="en-US" dirty="0"/>
              <a:t>Newport Consulting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01054" y="5508151"/>
            <a:ext cx="8658795" cy="700188"/>
          </a:xfrm>
        </p:spPr>
        <p:txBody>
          <a:bodyPr>
            <a:normAutofit/>
          </a:bodyPr>
          <a:lstStyle/>
          <a:p>
            <a:r>
              <a:rPr lang="en-US" b="1" dirty="0"/>
              <a:t>Training Webinars on Electricity System Planning</a:t>
            </a:r>
            <a:br>
              <a:rPr lang="en-US" b="1" dirty="0"/>
            </a:br>
            <a:r>
              <a:rPr lang="en-US" b="1" dirty="0"/>
              <a:t>for New England Conference of </a:t>
            </a:r>
            <a:r>
              <a:rPr lang="en-US" b="1"/>
              <a:t>Public Utilities </a:t>
            </a:r>
            <a:r>
              <a:rPr lang="en-US" b="1" dirty="0"/>
              <a:t>Commissioners</a:t>
            </a:r>
          </a:p>
          <a:p>
            <a:pPr lvl="0"/>
            <a:r>
              <a:rPr lang="en-US" b="1" dirty="0"/>
              <a:t>May 19, 2022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01054" y="4557483"/>
            <a:ext cx="8660577" cy="274320"/>
          </a:xfrm>
        </p:spPr>
        <p:txBody>
          <a:bodyPr/>
          <a:lstStyle/>
          <a:p>
            <a:r>
              <a:rPr lang="en-US" dirty="0"/>
              <a:t>Paul De Martini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21B66-7DBE-124F-A2D2-85455EBDB5F9}"/>
              </a:ext>
            </a:extLst>
          </p:cNvPr>
          <p:cNvSpPr txBox="1"/>
          <p:nvPr/>
        </p:nvSpPr>
        <p:spPr>
          <a:xfrm>
            <a:off x="0" y="6392395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funded by the U.S. Department of Energy’s</a:t>
            </a:r>
            <a:b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Grid Modernization Laboratory Consortium.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664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DEF4-B601-49F3-B185-0D463F8C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Architecture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349A2-B784-4D85-A09F-D2359CFD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94" y="2350008"/>
            <a:ext cx="4677101" cy="3684717"/>
          </a:xfrm>
        </p:spPr>
        <p:txBody>
          <a:bodyPr/>
          <a:lstStyle/>
          <a:p>
            <a:r>
              <a:rPr lang="en-US" b="1" dirty="0"/>
              <a:t>Grid modernization planning starts with objectives and capabilities needed.</a:t>
            </a:r>
          </a:p>
          <a:p>
            <a:endParaRPr lang="en-US" b="1" dirty="0"/>
          </a:p>
          <a:p>
            <a:r>
              <a:rPr lang="en-US" b="1" dirty="0"/>
              <a:t>Scale and scope of needs require a holistic architectural approach.</a:t>
            </a:r>
          </a:p>
          <a:p>
            <a:endParaRPr lang="en-US" b="1" dirty="0"/>
          </a:p>
          <a:p>
            <a:r>
              <a:rPr lang="en-US" b="1" dirty="0"/>
              <a:t>Resist temptation to start with technology choices.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9AE5D-33E9-41CA-8396-9CCE00A8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59" y="2350008"/>
            <a:ext cx="4004547" cy="28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5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" y="449557"/>
            <a:ext cx="6858000" cy="59605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Grid Mod Strategy &amp; Planning Process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07" y="1305707"/>
            <a:ext cx="5225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What, Why, How, When and How Much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B43EC-552E-418B-9DDC-AF017FC3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37" y="1881706"/>
            <a:ext cx="6664525" cy="3648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FC6D0E-F379-43F6-9B86-163DAB61E669}"/>
              </a:ext>
            </a:extLst>
          </p:cNvPr>
          <p:cNvSpPr txBox="1"/>
          <p:nvPr/>
        </p:nvSpPr>
        <p:spPr>
          <a:xfrm>
            <a:off x="6030031" y="551409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DSPx</a:t>
            </a:r>
            <a:r>
              <a:rPr lang="en-US" sz="1100" dirty="0"/>
              <a:t> Guidebook, Vol. 4,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1B418-A796-4033-B3D7-5B904FFC2C18}"/>
              </a:ext>
            </a:extLst>
          </p:cNvPr>
          <p:cNvSpPr txBox="1"/>
          <p:nvPr/>
        </p:nvSpPr>
        <p:spPr>
          <a:xfrm>
            <a:off x="711606" y="5781536"/>
            <a:ext cx="772078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While encouraged, it is not essential to start with a grid mod strategy. But a clear set of objectives is necessary to develop and assess implementation plans.</a:t>
            </a:r>
          </a:p>
        </p:txBody>
      </p:sp>
    </p:spTree>
    <p:extLst>
      <p:ext uri="{BB962C8B-B14F-4D97-AF65-F5344CB8AC3E}">
        <p14:creationId xmlns:p14="http://schemas.microsoft.com/office/powerpoint/2010/main" val="367198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3" y="254119"/>
            <a:ext cx="7936407" cy="808597"/>
          </a:xfrm>
        </p:spPr>
        <p:txBody>
          <a:bodyPr/>
          <a:lstStyle/>
          <a:p>
            <a:r>
              <a:rPr lang="en-US" sz="2800" dirty="0"/>
              <a:t>Objectives Drive Grid Mod Planning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09" y="1704461"/>
            <a:ext cx="2309902" cy="4145169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 rot="16200000">
            <a:off x="1042640" y="3569177"/>
            <a:ext cx="3682314" cy="415736"/>
          </a:xfrm>
          <a:prstGeom prst="triangle">
            <a:avLst>
              <a:gd name="adj" fmla="val 7230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8" y="2211860"/>
            <a:ext cx="2534248" cy="24612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58254" y="1550572"/>
            <a:ext cx="3376740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PUC Ohio example: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A Strong Grid: A distribution grid that is reliable and resilient, optimized and efficient and planned in a manner that recognizes the necessity of a changing architectural paradigm.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The Grid as a Platform: A modern grid that serves as a secure open access platform—firm in concept and as uniform across our utilities as possible—that allows for varied and constantly evolving applications to seamlessly interface with the platform.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A Robust Marketplace: A marketplace that allows for innovative products and services to arise organically and be delivered seamlessly to customers by the entities of their choosing.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The Customer’s Way: An enhanced experience of the customer’s choosing on the application side, whether for reasons arising from financial, convenience, control, environmental, or any other chosen consideration. </a:t>
            </a:r>
          </a:p>
          <a:p>
            <a:endParaRPr lang="en-US" sz="1200" dirty="0"/>
          </a:p>
          <a:p>
            <a:r>
              <a:rPr lang="en-US" sz="1050" dirty="0"/>
              <a:t>Note: The ‘safe, reliable, and affordable’ components were included in the mission statement, which was incorporated into the principles of the </a:t>
            </a:r>
            <a:r>
              <a:rPr lang="en-US" sz="1050" dirty="0" err="1"/>
              <a:t>PowerForward</a:t>
            </a:r>
            <a:r>
              <a:rPr lang="en-US" sz="1050" dirty="0"/>
              <a:t> Roadmap.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5681" y="1904083"/>
            <a:ext cx="1506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DSPx Taxonomy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1784" y="1396684"/>
            <a:ext cx="2399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Common Objective Themes</a:t>
            </a:r>
          </a:p>
        </p:txBody>
      </p:sp>
    </p:spTree>
    <p:extLst>
      <p:ext uri="{BB962C8B-B14F-4D97-AF65-F5344CB8AC3E}">
        <p14:creationId xmlns:p14="http://schemas.microsoft.com/office/powerpoint/2010/main" val="10651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43" y="338328"/>
            <a:ext cx="5915025" cy="634055"/>
          </a:xfrm>
        </p:spPr>
        <p:txBody>
          <a:bodyPr>
            <a:noAutofit/>
          </a:bodyPr>
          <a:lstStyle/>
          <a:p>
            <a:r>
              <a:rPr lang="en-US" sz="2800" dirty="0"/>
              <a:t>Grid Modernization Capabilities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55736"/>
              </p:ext>
            </p:extLst>
          </p:nvPr>
        </p:nvGraphicFramePr>
        <p:xfrm>
          <a:off x="1695102" y="2412841"/>
          <a:ext cx="5753796" cy="238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00">
                  <a:extLst>
                    <a:ext uri="{9D8B030D-6E8A-4147-A177-3AD203B41FA5}">
                      <a16:colId xmlns:a16="http://schemas.microsoft.com/office/drawing/2014/main" val="1377898728"/>
                    </a:ext>
                  </a:extLst>
                </a:gridCol>
                <a:gridCol w="1543811">
                  <a:extLst>
                    <a:ext uri="{9D8B030D-6E8A-4147-A177-3AD203B41FA5}">
                      <a16:colId xmlns:a16="http://schemas.microsoft.com/office/drawing/2014/main" val="100576838"/>
                    </a:ext>
                  </a:extLst>
                </a:gridCol>
                <a:gridCol w="1274895">
                  <a:extLst>
                    <a:ext uri="{9D8B030D-6E8A-4147-A177-3AD203B41FA5}">
                      <a16:colId xmlns:a16="http://schemas.microsoft.com/office/drawing/2014/main" val="3505410605"/>
                    </a:ext>
                  </a:extLst>
                </a:gridCol>
                <a:gridCol w="1274895">
                  <a:extLst>
                    <a:ext uri="{9D8B030D-6E8A-4147-A177-3AD203B41FA5}">
                      <a16:colId xmlns:a16="http://schemas.microsoft.com/office/drawing/2014/main" val="660472476"/>
                    </a:ext>
                  </a:extLst>
                </a:gridCol>
                <a:gridCol w="1274895">
                  <a:extLst>
                    <a:ext uri="{9D8B030D-6E8A-4147-A177-3AD203B41FA5}">
                      <a16:colId xmlns:a16="http://schemas.microsoft.com/office/drawing/2014/main" val="2010571669"/>
                    </a:ext>
                  </a:extLst>
                </a:gridCol>
              </a:tblGrid>
              <a:tr h="34100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Objectives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2387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Safety &amp; Operational Efficiency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Reliability &amp; Resilience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DER Integration &amp; Utilization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66485321"/>
                  </a:ext>
                </a:extLst>
              </a:tr>
              <a:tr h="444968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Capabilities</a:t>
                      </a:r>
                    </a:p>
                  </a:txBody>
                  <a:tcPr marL="68580" marR="68580" marT="34290" marB="34290"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Market Operations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8394694"/>
                  </a:ext>
                </a:extLst>
              </a:tr>
              <a:tr h="4449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Grid Operations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4916666"/>
                  </a:ext>
                </a:extLst>
              </a:tr>
              <a:tr h="4449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Planning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93608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6543" y="1280035"/>
            <a:ext cx="7561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Customer needs and policy drive grid capabilities and corresponding enabling business functionality and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031" y="5108519"/>
            <a:ext cx="832807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This analysis helps to identify the core platform functions and related technologies as well as the applications linked to specific policies/customer needs/locational value realization.</a:t>
            </a:r>
          </a:p>
        </p:txBody>
      </p:sp>
      <p:sp>
        <p:nvSpPr>
          <p:cNvPr id="9" name="Oval 8"/>
          <p:cNvSpPr/>
          <p:nvPr/>
        </p:nvSpPr>
        <p:spPr>
          <a:xfrm>
            <a:off x="4130409" y="4019916"/>
            <a:ext cx="190982" cy="1996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4130409" y="4460930"/>
            <a:ext cx="190982" cy="1996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4130409" y="3605125"/>
            <a:ext cx="190982" cy="199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5407964" y="3578901"/>
            <a:ext cx="190982" cy="199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685519" y="3568604"/>
            <a:ext cx="190982" cy="199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6685518" y="4009618"/>
            <a:ext cx="190982" cy="199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6685518" y="4456129"/>
            <a:ext cx="190982" cy="199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1797701" y="2637279"/>
            <a:ext cx="190982" cy="199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9794" y="2569100"/>
            <a:ext cx="6871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New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97701" y="2892666"/>
            <a:ext cx="190982" cy="1996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9792" y="2840378"/>
            <a:ext cx="7937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Existing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07963" y="4013518"/>
            <a:ext cx="190982" cy="1996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5407962" y="4448136"/>
            <a:ext cx="190982" cy="1996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0828" t="267" r="-1"/>
          <a:stretch/>
        </p:blipFill>
        <p:spPr>
          <a:xfrm>
            <a:off x="5512387" y="4009618"/>
            <a:ext cx="86556" cy="2057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50828" t="267" r="-1"/>
          <a:stretch/>
        </p:blipFill>
        <p:spPr>
          <a:xfrm>
            <a:off x="5512387" y="4442007"/>
            <a:ext cx="86556" cy="2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31" y="215218"/>
            <a:ext cx="6439546" cy="378619"/>
          </a:xfrm>
        </p:spPr>
        <p:txBody>
          <a:bodyPr>
            <a:noAutofit/>
          </a:bodyPr>
          <a:lstStyle/>
          <a:p>
            <a:r>
              <a:rPr lang="en-US" sz="2800" dirty="0"/>
              <a:t>Taxonomy Example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29308"/>
              </p:ext>
            </p:extLst>
          </p:nvPr>
        </p:nvGraphicFramePr>
        <p:xfrm>
          <a:off x="205954" y="829993"/>
          <a:ext cx="8827196" cy="599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024">
                <a:tc>
                  <a:txBody>
                    <a:bodyPr/>
                    <a:lstStyle/>
                    <a:p>
                      <a:r>
                        <a:rPr lang="en-US" sz="2200" dirty="0"/>
                        <a:t>Objective</a:t>
                      </a:r>
                    </a:p>
                  </a:txBody>
                  <a:tcPr marL="83824" marR="83824" marT="41912" marB="41912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Capability</a:t>
                      </a:r>
                    </a:p>
                  </a:txBody>
                  <a:tcPr marL="83824" marR="83824" marT="41912" marB="41912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Function</a:t>
                      </a:r>
                    </a:p>
                  </a:txBody>
                  <a:tcPr marL="83824" marR="83824" marT="41912" marB="41912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Technology</a:t>
                      </a:r>
                    </a:p>
                  </a:txBody>
                  <a:tcPr marL="83824" marR="83824" marT="41912" marB="419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528">
                <a:tc>
                  <a:txBody>
                    <a:bodyPr/>
                    <a:lstStyle/>
                    <a:p>
                      <a:r>
                        <a:rPr lang="en-US" sz="1800" b="1" dirty="0"/>
                        <a:t>Reliability</a:t>
                      </a:r>
                      <a:r>
                        <a:rPr lang="en-US" sz="1800" dirty="0"/>
                        <a:t> improvement by reducing </a:t>
                      </a:r>
                      <a:r>
                        <a:rPr lang="en-US" sz="1800" baseline="0" dirty="0"/>
                        <a:t>customer unplanned outage durations</a:t>
                      </a:r>
                    </a:p>
                    <a:p>
                      <a:endParaRPr lang="en-US" sz="18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Achieve 2</a:t>
                      </a:r>
                      <a:r>
                        <a:rPr lang="en-US" sz="1800" baseline="30000" dirty="0"/>
                        <a:t>nd</a:t>
                      </a:r>
                      <a:r>
                        <a:rPr lang="en-US" sz="1800" baseline="0" dirty="0"/>
                        <a:t> quartile CAIDI performance by 2025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83824" marR="83824" marT="41912" marB="419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 outage identification</a:t>
                      </a:r>
                      <a:r>
                        <a:rPr lang="en-US" sz="1800" baseline="0" dirty="0"/>
                        <a:t> and customer service restoration</a:t>
                      </a:r>
                      <a:endParaRPr lang="en-US" sz="1800" dirty="0"/>
                    </a:p>
                  </a:txBody>
                  <a:tcPr marL="83824" marR="83824" marT="41912" marB="419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Fault Identification 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Fault Location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Fault Isolation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Service Restoration</a:t>
                      </a:r>
                    </a:p>
                  </a:txBody>
                  <a:tcPr marL="83824" marR="83824" marT="41912" marB="4191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Fault Current Indicators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Outage</a:t>
                      </a:r>
                      <a:r>
                        <a:rPr lang="en-US" sz="1800" baseline="0" dirty="0"/>
                        <a:t> Notification from Meters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Outage Management System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Geospatial Information System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Distribution Management System and/or SCADA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Automated Switches</a:t>
                      </a:r>
                    </a:p>
                    <a:p>
                      <a:endParaRPr lang="en-US" sz="1800" baseline="0" dirty="0"/>
                    </a:p>
                    <a:p>
                      <a:r>
                        <a:rPr lang="en-US" sz="1800" baseline="0" dirty="0"/>
                        <a:t>Work Management System</a:t>
                      </a:r>
                      <a:endParaRPr lang="en-US" sz="1800" dirty="0"/>
                    </a:p>
                  </a:txBody>
                  <a:tcPr marL="83824" marR="83824" marT="41912" marB="419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9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7434-86B9-C95B-8230-8D98528E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Functions Needed?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3E8A7-BB74-8082-F584-E6B5D9DF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1" y="2106426"/>
            <a:ext cx="8929237" cy="421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64841-C0F3-0D42-77C8-56DE3E234E0B}"/>
              </a:ext>
            </a:extLst>
          </p:cNvPr>
          <p:cNvSpPr txBox="1"/>
          <p:nvPr/>
        </p:nvSpPr>
        <p:spPr>
          <a:xfrm>
            <a:off x="201752" y="1307592"/>
            <a:ext cx="765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Grid modernization functionality and related technologies are largely driven by changes in resource mix, use of the distribution grid, and climate impacts.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2BB5C-EBF1-A5D3-440A-28D4D33A60A5}"/>
              </a:ext>
            </a:extLst>
          </p:cNvPr>
          <p:cNvSpPr txBox="1"/>
          <p:nvPr/>
        </p:nvSpPr>
        <p:spPr>
          <a:xfrm>
            <a:off x="201752" y="6452556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Southern California Edison</a:t>
            </a:r>
          </a:p>
        </p:txBody>
      </p:sp>
    </p:spTree>
    <p:extLst>
      <p:ext uri="{BB962C8B-B14F-4D97-AF65-F5344CB8AC3E}">
        <p14:creationId xmlns:p14="http://schemas.microsoft.com/office/powerpoint/2010/main" val="119813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65176"/>
            <a:ext cx="6093823" cy="782157"/>
          </a:xfrm>
        </p:spPr>
        <p:txBody>
          <a:bodyPr/>
          <a:lstStyle/>
          <a:p>
            <a:r>
              <a:rPr lang="en-US" sz="2800" dirty="0"/>
              <a:t>Distribution System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225"/>
          <a:stretch/>
        </p:blipFill>
        <p:spPr>
          <a:xfrm>
            <a:off x="139724" y="1852382"/>
            <a:ext cx="9004276" cy="3684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C31CA-B682-5B49-8F19-6A64D6C8C12E}"/>
              </a:ext>
            </a:extLst>
          </p:cNvPr>
          <p:cNvSpPr txBox="1"/>
          <p:nvPr/>
        </p:nvSpPr>
        <p:spPr>
          <a:xfrm>
            <a:off x="0" y="6538910"/>
            <a:ext cx="7441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Source: U.S. Department of Energy-Office of Electricity Delivery and Energy Reliability, 2017. </a:t>
            </a:r>
            <a:r>
              <a:rPr lang="en-US" sz="800" i="1" dirty="0">
                <a:solidFill>
                  <a:schemeClr val="tx2"/>
                </a:solidFill>
                <a:hlinkClick r:id="rId3"/>
              </a:rPr>
              <a:t>Modern Distribution Grid, Volume III: Decision Guide</a:t>
            </a:r>
            <a:r>
              <a:rPr lang="en-US" sz="800" i="1" dirty="0">
                <a:solidFill>
                  <a:schemeClr val="tx2"/>
                </a:solidFill>
              </a:rPr>
              <a:t>. 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4829"/>
            <a:ext cx="391232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Green -  Core Cyber-physical layer</a:t>
            </a:r>
          </a:p>
          <a:p>
            <a:r>
              <a:rPr lang="en-US" sz="1000" dirty="0">
                <a:solidFill>
                  <a:schemeClr val="tx2"/>
                </a:solidFill>
              </a:rPr>
              <a:t>Blue - Core Planning &amp; Operational systems</a:t>
            </a:r>
          </a:p>
          <a:p>
            <a:r>
              <a:rPr lang="en-US" sz="1000" dirty="0">
                <a:solidFill>
                  <a:schemeClr val="tx2"/>
                </a:solidFill>
              </a:rPr>
              <a:t>Purple - Applications for Planning, Grid &amp; Market Operations </a:t>
            </a:r>
          </a:p>
          <a:p>
            <a:r>
              <a:rPr lang="en-US" sz="1000" dirty="0">
                <a:solidFill>
                  <a:schemeClr val="tx2"/>
                </a:solidFill>
              </a:rPr>
              <a:t>Gold - Applications for Customer Engagement with Grid Technologies</a:t>
            </a:r>
          </a:p>
          <a:p>
            <a:r>
              <a:rPr lang="en-US" sz="1000" dirty="0">
                <a:solidFill>
                  <a:schemeClr val="tx2"/>
                </a:solidFill>
              </a:rPr>
              <a:t>Orange - DER Provider Application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222" y="1335387"/>
            <a:ext cx="813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Logical layering of core components that enable specific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27137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4AF4-5A10-47D3-9F01-DD12DB72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39"/>
            <a:ext cx="7332903" cy="676337"/>
          </a:xfrm>
        </p:spPr>
        <p:txBody>
          <a:bodyPr/>
          <a:lstStyle/>
          <a:p>
            <a:r>
              <a:rPr lang="en-US" sz="2800" dirty="0"/>
              <a:t>Identify Starting Point for Grid Investment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B9FA3-96A9-497A-B3D7-A23FCA59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6" y="2399657"/>
            <a:ext cx="8717448" cy="3887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777A74-BF6A-44B1-81D9-F0E21F2EFBC0}"/>
              </a:ext>
            </a:extLst>
          </p:cNvPr>
          <p:cNvSpPr txBox="1"/>
          <p:nvPr/>
        </p:nvSpPr>
        <p:spPr>
          <a:xfrm>
            <a:off x="209391" y="6409626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Hawaiian Electric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69EED-5E76-417C-8728-8F7D62551F49}"/>
              </a:ext>
            </a:extLst>
          </p:cNvPr>
          <p:cNvSpPr txBox="1"/>
          <p:nvPr/>
        </p:nvSpPr>
        <p:spPr>
          <a:xfrm>
            <a:off x="118872" y="1274553"/>
            <a:ext cx="7634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Summary illustration of a more complete assessment (documented in narrative and tables) to enable a gap analysis against objectives and identified capabilities and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39700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8" y="523141"/>
            <a:ext cx="7693813" cy="425196"/>
          </a:xfrm>
        </p:spPr>
        <p:txBody>
          <a:bodyPr/>
          <a:lstStyle/>
          <a:p>
            <a:r>
              <a:rPr lang="en-US" sz="2800" dirty="0"/>
              <a:t>Technology Decision Criteria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739" y="1330009"/>
            <a:ext cx="794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framework for technology assessment within a stage gate sequence where the evaluation begins with conceptual screening on a set of these criteria and increasingly becomes more detailed and definitive in terms of the quantitative and qualitative assessment.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F8A54E-4AE3-4E72-A82F-E3F725F6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8" y="2530338"/>
            <a:ext cx="8719413" cy="39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17" y="558158"/>
            <a:ext cx="6850495" cy="425196"/>
          </a:xfrm>
        </p:spPr>
        <p:txBody>
          <a:bodyPr/>
          <a:lstStyle/>
          <a:p>
            <a:r>
              <a:rPr lang="en-US" sz="2800" dirty="0"/>
              <a:t>Technology Adoption Considerations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0294" y="2379121"/>
            <a:ext cx="264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Technology Maturity Assessment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59" y="2814879"/>
            <a:ext cx="3744346" cy="2560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817" y="1333648"/>
            <a:ext cx="759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Deciding when to adopt grid technologies involves several factors: technology maturity, time to deploy, implementation complexity and functional criticality.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0273" y="2371239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Technology Adoption Strategy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B7AFA-8240-702C-8B90-9B1B8E755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" t="2353" r="6487" b="8102"/>
          <a:stretch/>
        </p:blipFill>
        <p:spPr>
          <a:xfrm>
            <a:off x="1" y="2632748"/>
            <a:ext cx="4955886" cy="3088028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FE4C31CA-B682-5B49-8F19-6A64D6C8C12E}"/>
              </a:ext>
            </a:extLst>
          </p:cNvPr>
          <p:cNvSpPr txBox="1"/>
          <p:nvPr/>
        </p:nvSpPr>
        <p:spPr>
          <a:xfrm>
            <a:off x="537492" y="5737368"/>
            <a:ext cx="456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2"/>
                </a:solidFill>
              </a:rPr>
              <a:t>Source (above): U.S. Department of Energy-Office of Electricity, 2017. </a:t>
            </a:r>
            <a:r>
              <a:rPr lang="en-US" sz="900" i="1" dirty="0">
                <a:solidFill>
                  <a:schemeClr val="tx2"/>
                </a:solidFill>
                <a:hlinkClick r:id="rId4"/>
              </a:rPr>
              <a:t>Modern Distribution Grid, Volume II: Advanced Technology Maturity Assessment</a:t>
            </a:r>
            <a:r>
              <a:rPr lang="en-US" sz="900" i="1" dirty="0">
                <a:solidFill>
                  <a:schemeClr val="tx2"/>
                </a:solidFill>
              </a:rPr>
              <a:t>. 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5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0ACC-CEE9-4F1B-AF37-53016243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98885"/>
            <a:ext cx="6674637" cy="740345"/>
          </a:xfrm>
        </p:spPr>
        <p:txBody>
          <a:bodyPr/>
          <a:lstStyle/>
          <a:p>
            <a:r>
              <a:rPr lang="en-US" sz="2800" dirty="0"/>
              <a:t>Planning for the Next 10+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425C4-AB14-42E3-898A-5E517B35F4A8}"/>
              </a:ext>
            </a:extLst>
          </p:cNvPr>
          <p:cNvSpPr txBox="1"/>
          <p:nvPr/>
        </p:nvSpPr>
        <p:spPr>
          <a:xfrm>
            <a:off x="201753" y="1245816"/>
            <a:ext cx="75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Distribution systems are becoming exceedingly complex, compounded by climate change impacts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211CEB-6264-A3C1-E8FC-0F1C59E28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90720"/>
              </p:ext>
            </p:extLst>
          </p:nvPr>
        </p:nvGraphicFramePr>
        <p:xfrm>
          <a:off x="622700" y="2074304"/>
          <a:ext cx="7898599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260">
                  <a:extLst>
                    <a:ext uri="{9D8B030D-6E8A-4147-A177-3AD203B41FA5}">
                      <a16:colId xmlns:a16="http://schemas.microsoft.com/office/drawing/2014/main" val="3134566492"/>
                    </a:ext>
                  </a:extLst>
                </a:gridCol>
                <a:gridCol w="2185113">
                  <a:extLst>
                    <a:ext uri="{9D8B030D-6E8A-4147-A177-3AD203B41FA5}">
                      <a16:colId xmlns:a16="http://schemas.microsoft.com/office/drawing/2014/main" val="296187737"/>
                    </a:ext>
                  </a:extLst>
                </a:gridCol>
                <a:gridCol w="2185113">
                  <a:extLst>
                    <a:ext uri="{9D8B030D-6E8A-4147-A177-3AD203B41FA5}">
                      <a16:colId xmlns:a16="http://schemas.microsoft.com/office/drawing/2014/main" val="2313505087"/>
                    </a:ext>
                  </a:extLst>
                </a:gridCol>
                <a:gridCol w="2185113">
                  <a:extLst>
                    <a:ext uri="{9D8B030D-6E8A-4147-A177-3AD203B41FA5}">
                      <a16:colId xmlns:a16="http://schemas.microsoft.com/office/drawing/2014/main" val="106500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Yesterday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Today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Tomorrow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1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Power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One-way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Inadvertent 2-way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Scheduled reverse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22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Distributed </a:t>
                      </a:r>
                      <a:r>
                        <a:rPr lang="en-US" sz="1400" b="1" dirty="0" err="1"/>
                        <a:t>Solar+Storage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Load modifying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Grid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Grid resource capacity &amp;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6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Electrification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Load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Managed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Grid storage &amp; home resilience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95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Microgrids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Customer BTM back-up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Customer BTM microgrids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Community microgrids &amp; </a:t>
                      </a:r>
                      <a:r>
                        <a:rPr lang="en-US" sz="1200" dirty="0" err="1"/>
                        <a:t>minigrids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6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Grid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Customer 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BTM 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BTM DER &amp; Building 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7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Ecosystem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ISO, LSE, </a:t>
                      </a:r>
                      <a:r>
                        <a:rPr lang="en-US" sz="1200" dirty="0" err="1"/>
                        <a:t>DistCo</a:t>
                      </a:r>
                      <a:r>
                        <a:rPr lang="en-US" sz="1200" dirty="0"/>
                        <a:t> &amp; 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ISO, LSE, </a:t>
                      </a:r>
                      <a:r>
                        <a:rPr lang="en-US" sz="1200" dirty="0" err="1"/>
                        <a:t>DistCo</a:t>
                      </a:r>
                      <a:r>
                        <a:rPr lang="en-US" sz="1200" dirty="0"/>
                        <a:t>, Aggregator, DER Service Provider, Community &amp; 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ISO, LSE, </a:t>
                      </a:r>
                      <a:r>
                        <a:rPr lang="en-US" sz="1200" dirty="0" err="1"/>
                        <a:t>DistCo</a:t>
                      </a:r>
                      <a:r>
                        <a:rPr lang="en-US" sz="1200" dirty="0"/>
                        <a:t>, Aggregator, DER Service Provider, MG Operator, EV Charging/Vehicle </a:t>
                      </a:r>
                      <a:r>
                        <a:rPr lang="en-US" sz="1200" dirty="0" err="1"/>
                        <a:t>Mfg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Bldg</a:t>
                      </a:r>
                      <a:r>
                        <a:rPr lang="en-US" sz="1200" dirty="0"/>
                        <a:t> Automation provider, Community &amp; 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0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Climate &amp; 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Predicable patterns of weather and related effects on generation and energy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Uncertainty given increasing storm severity, weather variability trending warmer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Increasing climate and related weather severity and variability incl. warming, droughts, sea rise,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7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74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6CF9-1073-C779-5CE7-A6CF0AFF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Technology Maturity 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01726-1B12-6789-A1BB-D46A058AE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51"/>
          <a:stretch/>
        </p:blipFill>
        <p:spPr>
          <a:xfrm>
            <a:off x="651980" y="2222733"/>
            <a:ext cx="7675448" cy="4012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1B0E5-1311-5B91-EF6F-4D797A3B93EE}"/>
              </a:ext>
            </a:extLst>
          </p:cNvPr>
          <p:cNvSpPr txBox="1"/>
          <p:nvPr/>
        </p:nvSpPr>
        <p:spPr>
          <a:xfrm>
            <a:off x="109728" y="1267806"/>
            <a:ext cx="796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Grid modernization plans should consider evolution of technology innovation and commercial availability, including the underlying assessment criteria.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23C1B-77A2-C295-6D41-51768BB684FC}"/>
              </a:ext>
            </a:extLst>
          </p:cNvPr>
          <p:cNvSpPr txBox="1"/>
          <p:nvPr/>
        </p:nvSpPr>
        <p:spPr>
          <a:xfrm>
            <a:off x="411709" y="6321751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Southern California Edison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F7947-1A51-4837-698C-4C29F9AA9EAB}"/>
              </a:ext>
            </a:extLst>
          </p:cNvPr>
          <p:cNvSpPr txBox="1"/>
          <p:nvPr/>
        </p:nvSpPr>
        <p:spPr>
          <a:xfrm>
            <a:off x="0" y="1960065"/>
            <a:ext cx="9034272" cy="34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Estimated Commercialization Timeframes for Critical Grid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4314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E31E-F763-4EB5-ADBF-080904D1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446138"/>
            <a:ext cx="7314615" cy="630617"/>
          </a:xfrm>
        </p:spPr>
        <p:txBody>
          <a:bodyPr/>
          <a:lstStyle/>
          <a:p>
            <a:r>
              <a:rPr lang="en-US" sz="2800" dirty="0"/>
              <a:t>Sequencing of Investments Based on Timing of Need and Technology Maturity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B96C0-C788-4518-BD4C-B2DEE2D1D66B}"/>
              </a:ext>
            </a:extLst>
          </p:cNvPr>
          <p:cNvSpPr txBox="1"/>
          <p:nvPr/>
        </p:nvSpPr>
        <p:spPr>
          <a:xfrm>
            <a:off x="201753" y="1285187"/>
            <a:ext cx="731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Long-term strategic plan of distribution grid investments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DB929-A6EB-465C-AA21-7D5EDB0BA50F}"/>
              </a:ext>
            </a:extLst>
          </p:cNvPr>
          <p:cNvSpPr txBox="1"/>
          <p:nvPr/>
        </p:nvSpPr>
        <p:spPr>
          <a:xfrm>
            <a:off x="89369" y="6547579"/>
            <a:ext cx="5422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From Xcel Energy’s </a:t>
            </a:r>
            <a:r>
              <a:rPr lang="en-US" sz="1000" dirty="0">
                <a:solidFill>
                  <a:schemeClr val="tx2"/>
                </a:solidFill>
                <a:hlinkClick r:id="rId2"/>
              </a:rPr>
              <a:t>2021 Integrated Distribution Plan 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EBC28-FE70-2DB9-4208-EA47AF5FC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2" y="1746852"/>
            <a:ext cx="8756725" cy="46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5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BF3C-C492-46E4-BF9E-253C7A40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39"/>
            <a:ext cx="7406055" cy="808597"/>
          </a:xfrm>
        </p:spPr>
        <p:txBody>
          <a:bodyPr/>
          <a:lstStyle/>
          <a:p>
            <a:r>
              <a:rPr lang="en-US" dirty="0"/>
              <a:t>Questions Public Utility Commissions Can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1F31-12A8-44AF-8887-909E0251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3" y="1911096"/>
            <a:ext cx="8220456" cy="421506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clear modernization objectives been established in policy or regulation, or proposed by the utility?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Has a clear starting point for modernization been identified?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is the pace and scope of change expected over the planning period, and does the grid mod plan address the needs?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Are grid mod plans aligned and integrated with asset management and resilience planning?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Do grid mod plans incorporate flexibility needed for the uncertainty in needs and emergent grid technologies?</a:t>
            </a:r>
          </a:p>
        </p:txBody>
      </p:sp>
    </p:spTree>
    <p:extLst>
      <p:ext uri="{BB962C8B-B14F-4D97-AF65-F5344CB8AC3E}">
        <p14:creationId xmlns:p14="http://schemas.microsoft.com/office/powerpoint/2010/main" val="381780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45799" y="474934"/>
            <a:ext cx="6674637" cy="600165"/>
          </a:xfrm>
        </p:spPr>
        <p:txBody>
          <a:bodyPr/>
          <a:lstStyle/>
          <a:p>
            <a:pPr eaLnBrk="1" hangingPunct="1"/>
            <a:r>
              <a:rPr lang="en-US" sz="2800" dirty="0"/>
              <a:t>Resources for More Information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4838" y="1429192"/>
            <a:ext cx="3594241" cy="995601"/>
            <a:chOff x="419846" y="991241"/>
            <a:chExt cx="8677225" cy="1327471"/>
          </a:xfrm>
        </p:grpSpPr>
        <p:sp>
          <p:nvSpPr>
            <p:cNvPr id="15" name="TextBox 14"/>
            <p:cNvSpPr txBox="1"/>
            <p:nvPr/>
          </p:nvSpPr>
          <p:spPr>
            <a:xfrm>
              <a:off x="419846" y="1371442"/>
              <a:ext cx="8677225" cy="94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1400" dirty="0">
                  <a:solidFill>
                    <a:schemeClr val="tx2"/>
                  </a:solidFill>
                </a:rPr>
                <a:t>Joe Paladino, </a:t>
              </a:r>
              <a:r>
                <a:rPr lang="en-US" sz="1400" dirty="0">
                  <a:solidFill>
                    <a:schemeClr val="tx2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joseph.paladino@hq.doe.gov</a:t>
              </a:r>
              <a:r>
                <a:rPr lang="en-US" sz="1400" dirty="0">
                  <a:solidFill>
                    <a:schemeClr val="tx2"/>
                  </a:solidFill>
                </a:rPr>
                <a:t>   </a:t>
              </a:r>
            </a:p>
            <a:p>
              <a:pPr>
                <a:spcBef>
                  <a:spcPts val="450"/>
                </a:spcBef>
              </a:pPr>
              <a:r>
                <a:rPr lang="en-US" sz="1400" dirty="0">
                  <a:solidFill>
                    <a:schemeClr val="tx2"/>
                  </a:solidFill>
                </a:rPr>
                <a:t>Paul De Martini, </a:t>
              </a:r>
              <a:r>
                <a:rPr lang="en-US" sz="1400" dirty="0">
                  <a:solidFill>
                    <a:schemeClr val="tx2"/>
                  </a:solidFill>
                  <a:hlinkClick r:id="rId4"/>
                </a:rPr>
                <a:t>paul@newportcg.com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</a:p>
            <a:p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848" y="991241"/>
              <a:ext cx="2576927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solidFill>
                    <a:schemeClr val="tx2"/>
                  </a:solidFill>
                </a:rPr>
                <a:t>Contact</a:t>
              </a:r>
              <a:r>
                <a:rPr lang="en-US" sz="1600" b="1" dirty="0">
                  <a:solidFill>
                    <a:schemeClr val="tx2"/>
                  </a:solidFill>
                </a:rPr>
                <a:t>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7924" y="2476095"/>
            <a:ext cx="3070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2"/>
                </a:solidFill>
              </a:rPr>
              <a:t>References</a:t>
            </a:r>
            <a:r>
              <a:rPr lang="en-US" sz="1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356FB64-3A82-4E7C-93A4-F370F0664051}"/>
              </a:ext>
            </a:extLst>
          </p:cNvPr>
          <p:cNvSpPr txBox="1"/>
          <p:nvPr/>
        </p:nvSpPr>
        <p:spPr>
          <a:xfrm>
            <a:off x="7003729" y="5028984"/>
            <a:ext cx="14451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825" kern="0" dirty="0">
                <a:solidFill>
                  <a:srgbClr val="00437A"/>
                </a:solidFill>
                <a:hlinkClick r:id="rId5"/>
              </a:rPr>
              <a:t>https://newsroom.edison.com/_gallery/get_file/?file_id=5fcfb5f62cfac23b06eb7d39&amp;ir=1</a:t>
            </a:r>
            <a:r>
              <a:rPr lang="en-US" sz="825" kern="0" dirty="0">
                <a:solidFill>
                  <a:srgbClr val="00437A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A85984-FAC5-4B03-89D4-AB2507064245}"/>
              </a:ext>
            </a:extLst>
          </p:cNvPr>
          <p:cNvSpPr txBox="1"/>
          <p:nvPr/>
        </p:nvSpPr>
        <p:spPr>
          <a:xfrm>
            <a:off x="6930584" y="2958070"/>
            <a:ext cx="1503975" cy="39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SCE Grid Modernization Strategy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8143" y="2950419"/>
            <a:ext cx="14580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PUCO Grid Mod Roadmap</a:t>
            </a:r>
          </a:p>
        </p:txBody>
      </p:sp>
      <p:pic>
        <p:nvPicPr>
          <p:cNvPr id="20" name="Picture 1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95" y="3392404"/>
            <a:ext cx="1239974" cy="1597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53733" y="5060681"/>
            <a:ext cx="14942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>
                <a:solidFill>
                  <a:srgbClr val="00437A"/>
                </a:solidFill>
                <a:hlinkClick r:id="rId7"/>
              </a:rPr>
              <a:t>https://</a:t>
            </a:r>
            <a:r>
              <a:rPr lang="en-US" sz="825" dirty="0" err="1">
                <a:solidFill>
                  <a:srgbClr val="00437A"/>
                </a:solidFill>
                <a:hlinkClick r:id="rId7"/>
              </a:rPr>
              <a:t>puco.maps.arcgis.com</a:t>
            </a:r>
            <a:r>
              <a:rPr lang="en-US" sz="825" dirty="0">
                <a:solidFill>
                  <a:srgbClr val="00437A"/>
                </a:solidFill>
                <a:hlinkClick r:id="rId7"/>
              </a:rPr>
              <a:t>/apps/Cascade/</a:t>
            </a:r>
            <a:r>
              <a:rPr lang="en-US" sz="825" dirty="0" err="1">
                <a:solidFill>
                  <a:srgbClr val="00437A"/>
                </a:solidFill>
                <a:hlinkClick r:id="rId7"/>
              </a:rPr>
              <a:t>index.html?appid</a:t>
            </a:r>
            <a:r>
              <a:rPr lang="en-US" sz="825" dirty="0">
                <a:solidFill>
                  <a:srgbClr val="00437A"/>
                </a:solidFill>
                <a:hlinkClick r:id="rId7"/>
              </a:rPr>
              <a:t>=</a:t>
            </a:r>
            <a:r>
              <a:rPr lang="en-US" sz="825" dirty="0" err="1">
                <a:solidFill>
                  <a:srgbClr val="00437A"/>
                </a:solidFill>
                <a:hlinkClick r:id="rId7"/>
              </a:rPr>
              <a:t>59a9cd1f405547c89e1066e9f195b0b1</a:t>
            </a:r>
            <a:r>
              <a:rPr lang="en-US" sz="825" dirty="0">
                <a:solidFill>
                  <a:srgbClr val="00437A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85984-FAC5-4B03-89D4-AB2507064245}"/>
              </a:ext>
            </a:extLst>
          </p:cNvPr>
          <p:cNvSpPr txBox="1"/>
          <p:nvPr/>
        </p:nvSpPr>
        <p:spPr>
          <a:xfrm>
            <a:off x="5369821" y="2973502"/>
            <a:ext cx="1473431" cy="39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DTE’s IRDP &amp; Grid Mod Plan Using DSPx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0123" y="5064390"/>
            <a:ext cx="1445132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schemeClr val="accent1"/>
                </a:solidFill>
                <a:hlinkClick r:id="rId8"/>
              </a:rPr>
              <a:t>https://mi-psc.force.com/s/filing/a00t000000RaTD3AAN/u201470071</a:t>
            </a:r>
            <a:r>
              <a:rPr lang="en-US" sz="788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F810AE-49EA-46C6-AE23-091BB39E765A}"/>
              </a:ext>
            </a:extLst>
          </p:cNvPr>
          <p:cNvSpPr txBox="1"/>
          <p:nvPr/>
        </p:nvSpPr>
        <p:spPr>
          <a:xfrm>
            <a:off x="2223564" y="2942724"/>
            <a:ext cx="1550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DSPx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 Guidebook</a:t>
            </a:r>
          </a:p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2020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B1E402-2180-46D7-88D9-8C8776D834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5608" y="3392404"/>
            <a:ext cx="1240124" cy="16029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30C9E0-3FE1-4D35-AD86-FC02281EBDCB}"/>
              </a:ext>
            </a:extLst>
          </p:cNvPr>
          <p:cNvSpPr txBox="1"/>
          <p:nvPr/>
        </p:nvSpPr>
        <p:spPr>
          <a:xfrm>
            <a:off x="2310037" y="5062621"/>
            <a:ext cx="13912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10"/>
              </a:rPr>
              <a:t>https://gridarchitecture.pnnl.gov/media/Modern-Distribution-Grid_Volume_IV_v1_0_draft.pdf</a:t>
            </a:r>
            <a:r>
              <a:rPr lang="en-US" sz="10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EF0339-A616-F850-6212-5B63BFBB94FE}"/>
              </a:ext>
            </a:extLst>
          </p:cNvPr>
          <p:cNvSpPr txBox="1"/>
          <p:nvPr/>
        </p:nvSpPr>
        <p:spPr>
          <a:xfrm>
            <a:off x="599169" y="2798039"/>
            <a:ext cx="1550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Integrated Resilient Distribution Planning</a:t>
            </a:r>
            <a:br>
              <a:rPr lang="en-US" sz="1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(forthcoming)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AAFAB7-B158-171C-2860-4A82B301A8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0967" y="3362028"/>
            <a:ext cx="1239974" cy="15997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2CEE58-3CF8-0F77-F36A-B00CB4BD38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54" t="4533" r="4170" b="3467"/>
          <a:stretch/>
        </p:blipFill>
        <p:spPr>
          <a:xfrm>
            <a:off x="5549893" y="3381559"/>
            <a:ext cx="1194924" cy="1585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8EDAD-9F7E-5034-AE80-8F2B06776B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638" y="3392743"/>
            <a:ext cx="1259820" cy="157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738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44D0E6-718F-4C06-87EC-9933E604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81" y="2553466"/>
            <a:ext cx="6674637" cy="1751067"/>
          </a:xfrm>
        </p:spPr>
        <p:txBody>
          <a:bodyPr/>
          <a:lstStyle/>
          <a:p>
            <a:pPr algn="ctr"/>
            <a:r>
              <a:rPr lang="en-US" sz="3600" dirty="0"/>
              <a:t>Thank you</a:t>
            </a:r>
            <a:br>
              <a:rPr lang="en-US" sz="2000" dirty="0"/>
            </a:br>
            <a:br>
              <a:rPr lang="en-US" sz="2000" dirty="0"/>
            </a:br>
            <a:endParaRPr lang="en-US" sz="2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3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4D93C-83C2-462A-9D02-537A00D0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39"/>
            <a:ext cx="7470063" cy="667193"/>
          </a:xfrm>
        </p:spPr>
        <p:txBody>
          <a:bodyPr/>
          <a:lstStyle/>
          <a:p>
            <a:r>
              <a:rPr lang="en-US" sz="2800" dirty="0"/>
              <a:t>Integrated Distribution Planning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4522F-1DC6-4B9F-B97B-48CE97F7F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3" y="2560016"/>
            <a:ext cx="8642555" cy="3722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B47A9-79BA-4400-AC5B-DFA2572A6425}"/>
              </a:ext>
            </a:extLst>
          </p:cNvPr>
          <p:cNvSpPr txBox="1"/>
          <p:nvPr/>
        </p:nvSpPr>
        <p:spPr>
          <a:xfrm>
            <a:off x="159214" y="1331696"/>
            <a:ext cx="7790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planning is increasingly dependent upon Integrated Resource Planning (IRP)/bulk power use of distributed energy resources (DER) and local sustainability and resilience plans.</a:t>
            </a:r>
          </a:p>
        </p:txBody>
      </p:sp>
    </p:spTree>
    <p:extLst>
      <p:ext uri="{BB962C8B-B14F-4D97-AF65-F5344CB8AC3E}">
        <p14:creationId xmlns:p14="http://schemas.microsoft.com/office/powerpoint/2010/main" val="71984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DE06-CECF-44E9-9FBE-4FF0A177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39"/>
            <a:ext cx="7634655" cy="808597"/>
          </a:xfrm>
        </p:spPr>
        <p:txBody>
          <a:bodyPr/>
          <a:lstStyle/>
          <a:p>
            <a:r>
              <a:rPr lang="en-US" sz="2800" dirty="0"/>
              <a:t>Need for Shared Understanding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25DD9-F033-B021-0A7C-35957D379607}"/>
              </a:ext>
            </a:extLst>
          </p:cNvPr>
          <p:cNvSpPr txBox="1"/>
          <p:nvPr/>
        </p:nvSpPr>
        <p:spPr>
          <a:xfrm>
            <a:off x="201753" y="1381139"/>
            <a:ext cx="7826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Creating a shared understanding among stakeholders of strategies for grid transformation needed to meet resilience, decarbonization, and equity objectives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B538D9-BDAC-1683-62F8-78BD7F10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18" y="2681674"/>
            <a:ext cx="4498963" cy="39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44E10-0ADC-420C-A69C-B7E7BC2B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D8041-5601-415B-81FA-A2A3BD91658D}"/>
              </a:ext>
            </a:extLst>
          </p:cNvPr>
          <p:cNvSpPr txBox="1"/>
          <p:nvPr/>
        </p:nvSpPr>
        <p:spPr>
          <a:xfrm>
            <a:off x="201753" y="1379834"/>
            <a:ext cx="789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well-designed integrated distribution system planning process provides a framework for translating policy objectives into holistic infrastructure investment strategies.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4DE23-429B-5874-B85E-48C88D4C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65" y="2547194"/>
            <a:ext cx="8584069" cy="38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" y="146361"/>
            <a:ext cx="6349365" cy="941889"/>
          </a:xfrm>
        </p:spPr>
        <p:txBody>
          <a:bodyPr/>
          <a:lstStyle/>
          <a:p>
            <a:r>
              <a:rPr lang="en-US" sz="2800" dirty="0"/>
              <a:t>Distribution and Modernization Investment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15" y="1372398"/>
            <a:ext cx="7510653" cy="538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Grid modernization technologies layer on top of and integrate with foundational physical grid infrastructure.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9EB81E-26D9-4ED8-9D9A-FFA6E0548EE3}"/>
              </a:ext>
            </a:extLst>
          </p:cNvPr>
          <p:cNvGrpSpPr/>
          <p:nvPr/>
        </p:nvGrpSpPr>
        <p:grpSpPr>
          <a:xfrm>
            <a:off x="494852" y="2194979"/>
            <a:ext cx="8154296" cy="4660748"/>
            <a:chOff x="581891" y="2194979"/>
            <a:chExt cx="7647709" cy="4371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067DB4-5194-49F0-B94A-5BDDCDA67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99"/>
            <a:stretch/>
          </p:blipFill>
          <p:spPr>
            <a:xfrm>
              <a:off x="3280861" y="2295479"/>
              <a:ext cx="4948739" cy="4270698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99B3BF-E6CE-492D-A0C2-C7F6B78CF02C}"/>
                </a:ext>
              </a:extLst>
            </p:cNvPr>
            <p:cNvGrpSpPr/>
            <p:nvPr/>
          </p:nvGrpSpPr>
          <p:grpSpPr>
            <a:xfrm>
              <a:off x="581891" y="2194979"/>
              <a:ext cx="3901909" cy="4131930"/>
              <a:chOff x="581891" y="2194979"/>
              <a:chExt cx="3901909" cy="4131930"/>
            </a:xfrm>
          </p:grpSpPr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4B1BF6B9-0E76-403A-9D05-722BCF7676E3}"/>
                  </a:ext>
                </a:extLst>
              </p:cNvPr>
              <p:cNvSpPr/>
              <p:nvPr/>
            </p:nvSpPr>
            <p:spPr>
              <a:xfrm rot="16200000">
                <a:off x="3333166" y="3415467"/>
                <a:ext cx="2066137" cy="235131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2B37DA-85A3-493A-AE23-83B89DD7E430}"/>
                  </a:ext>
                </a:extLst>
              </p:cNvPr>
              <p:cNvSpPr/>
              <p:nvPr/>
            </p:nvSpPr>
            <p:spPr>
              <a:xfrm>
                <a:off x="581891" y="2194979"/>
                <a:ext cx="2698970" cy="4131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C7758778-21DB-4750-9F49-15C82F22C525}"/>
                  </a:ext>
                </a:extLst>
              </p:cNvPr>
              <p:cNvSpPr/>
              <p:nvPr/>
            </p:nvSpPr>
            <p:spPr>
              <a:xfrm rot="16200000">
                <a:off x="1104079" y="4022859"/>
                <a:ext cx="3280921" cy="235131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8DD6380-D060-45EF-91CD-7905D446C21D}"/>
                  </a:ext>
                </a:extLst>
              </p:cNvPr>
              <p:cNvSpPr txBox="1"/>
              <p:nvPr/>
            </p:nvSpPr>
            <p:spPr>
              <a:xfrm>
                <a:off x="1377102" y="3635259"/>
                <a:ext cx="1426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Reliability &amp; Resilience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C194ED-F31E-41E2-AB11-78895A62C70C}"/>
                  </a:ext>
                </a:extLst>
              </p:cNvPr>
              <p:cNvSpPr txBox="1"/>
              <p:nvPr/>
            </p:nvSpPr>
            <p:spPr>
              <a:xfrm>
                <a:off x="705950" y="5386373"/>
                <a:ext cx="142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Asset Planning</a:t>
                </a: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2607CF1-292B-49B3-A829-9A6FE6B46431}"/>
                  </a:ext>
                </a:extLst>
              </p:cNvPr>
              <p:cNvSpPr/>
              <p:nvPr/>
            </p:nvSpPr>
            <p:spPr>
              <a:xfrm rot="16200000">
                <a:off x="1516759" y="5422697"/>
                <a:ext cx="1387889" cy="235131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AC8EF7-B524-40D3-B4D0-8D956769A6E3}"/>
                  </a:ext>
                </a:extLst>
              </p:cNvPr>
              <p:cNvSpPr txBox="1"/>
              <p:nvPr/>
            </p:nvSpPr>
            <p:spPr>
              <a:xfrm>
                <a:off x="2876895" y="3064241"/>
                <a:ext cx="1426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Grid Modernization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9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C3C9-AB8B-4791-BFFA-9A0FC0BF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29" y="543767"/>
            <a:ext cx="8229600" cy="425196"/>
          </a:xfrm>
        </p:spPr>
        <p:txBody>
          <a:bodyPr/>
          <a:lstStyle/>
          <a:p>
            <a:r>
              <a:rPr lang="en-US" dirty="0"/>
              <a:t>Distribution Investments Are Interdependent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9573C-014D-472E-8FA6-1979335C1507}"/>
              </a:ext>
            </a:extLst>
          </p:cNvPr>
          <p:cNvSpPr txBox="1"/>
          <p:nvPr/>
        </p:nvSpPr>
        <p:spPr>
          <a:xfrm>
            <a:off x="40226" y="1516251"/>
            <a:ext cx="910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distribution capital investments contribute to achieving multiple objectives.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D43AC2-0ACA-4342-85E4-1E18908F0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8"/>
          <a:stretch/>
        </p:blipFill>
        <p:spPr>
          <a:xfrm>
            <a:off x="852086" y="2164448"/>
            <a:ext cx="6933485" cy="44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29ED-B399-489C-8675-22E9AE1C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274639"/>
            <a:ext cx="7643799" cy="808597"/>
          </a:xfrm>
        </p:spPr>
        <p:txBody>
          <a:bodyPr/>
          <a:lstStyle/>
          <a:p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Integrated Resilient Distribution Planning Process Elements 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(based on emergent best practices)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261803-C884-898C-B872-C89741EB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9" y="2288007"/>
            <a:ext cx="8826962" cy="3596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1ABF94-3B5F-C0CF-9C97-03164BC4D163}"/>
              </a:ext>
            </a:extLst>
          </p:cNvPr>
          <p:cNvSpPr txBox="1"/>
          <p:nvPr/>
        </p:nvSpPr>
        <p:spPr>
          <a:xfrm>
            <a:off x="201752" y="1362456"/>
            <a:ext cx="793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Updated process flow to reflect emergent best practices regarding stakeholder engagement, resilience integration and multi-objective investment portfolio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2AC13-AB0A-4F32-A7DE-9EC6CCD0B93E}"/>
              </a:ext>
            </a:extLst>
          </p:cNvPr>
          <p:cNvSpPr txBox="1"/>
          <p:nvPr/>
        </p:nvSpPr>
        <p:spPr>
          <a:xfrm>
            <a:off x="448056" y="6163630"/>
            <a:ext cx="7167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Source: P. De Martini, J. Taft and A. De Martini, Integrated Resilient Distribution Planning, Pacific Northwest National Laboratory, 2022</a:t>
            </a:r>
          </a:p>
        </p:txBody>
      </p:sp>
    </p:spTree>
    <p:extLst>
      <p:ext uri="{BB962C8B-B14F-4D97-AF65-F5344CB8AC3E}">
        <p14:creationId xmlns:p14="http://schemas.microsoft.com/office/powerpoint/2010/main" val="24672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B62F-1C24-45CE-98BE-710446A1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3" y="419499"/>
            <a:ext cx="7817535" cy="621473"/>
          </a:xfrm>
        </p:spPr>
        <p:txBody>
          <a:bodyPr/>
          <a:lstStyle/>
          <a:p>
            <a:r>
              <a:rPr lang="en-US" sz="2400" dirty="0"/>
              <a:t>Questions Public Utility Commissions Can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80045-5DFB-4A6D-831C-C194EEAC8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17" y="2434561"/>
            <a:ext cx="8296415" cy="37637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What are the appropriate planning objectives and criteria for your distribution systems?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How should the uncertainty of the pace and scope of change be addressed?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What is the appropriate investment prioritization model recognizing multiple objectives and multiple benefits?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What level of collaboration is required to ensure we can achieve the desired objectives with a resilient and safe electric grid?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What level of oversight and transparency is required to ensure objectives are achieved and stakeholder buy-in?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818C7-884D-4FAE-A608-D19E1D739F40}"/>
              </a:ext>
            </a:extLst>
          </p:cNvPr>
          <p:cNvSpPr/>
          <p:nvPr/>
        </p:nvSpPr>
        <p:spPr>
          <a:xfrm>
            <a:off x="201753" y="1397380"/>
            <a:ext cx="8585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Multi-objective planning requirements and significantly different uses of the distribution system are driving an increasingly complex planning process.</a:t>
            </a:r>
          </a:p>
        </p:txBody>
      </p:sp>
    </p:spTree>
    <p:extLst>
      <p:ext uri="{BB962C8B-B14F-4D97-AF65-F5344CB8AC3E}">
        <p14:creationId xmlns:p14="http://schemas.microsoft.com/office/powerpoint/2010/main" val="355872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1446</Words>
  <Application>Microsoft Macintosh PowerPoint</Application>
  <PresentationFormat>On-screen Show (4:3)</PresentationFormat>
  <Paragraphs>178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Lucida Grande</vt:lpstr>
      <vt:lpstr>Wingdings</vt:lpstr>
      <vt:lpstr>Office Theme</vt:lpstr>
      <vt:lpstr>Integrated Resilient Distribution Planning &amp; Grid Modernization</vt:lpstr>
      <vt:lpstr>Planning for the Next 10+ Years</vt:lpstr>
      <vt:lpstr>Integrated Distribution Planning Inputs</vt:lpstr>
      <vt:lpstr>Need for Shared Understanding</vt:lpstr>
      <vt:lpstr>Planning Objectives</vt:lpstr>
      <vt:lpstr>Distribution and Modernization Investment Categories</vt:lpstr>
      <vt:lpstr>Distribution Investments Are Interdependent</vt:lpstr>
      <vt:lpstr>Integrated Resilient Distribution Planning Process Elements (based on emergent best practices)</vt:lpstr>
      <vt:lpstr>Questions Public Utility Commissions Can Ask</vt:lpstr>
      <vt:lpstr>Grid Architecture Approach</vt:lpstr>
      <vt:lpstr>Grid Mod Strategy &amp; Planning Process</vt:lpstr>
      <vt:lpstr>Objectives Drive Grid Mod Planning </vt:lpstr>
      <vt:lpstr>Grid Modernization Capabilities</vt:lpstr>
      <vt:lpstr>Taxonomy Example</vt:lpstr>
      <vt:lpstr>When Are Functions Needed?</vt:lpstr>
      <vt:lpstr>Distribution System Platform</vt:lpstr>
      <vt:lpstr>Identify Starting Point for Grid Investment</vt:lpstr>
      <vt:lpstr>Technology Decision Criteria</vt:lpstr>
      <vt:lpstr>Technology Adoption Considerations</vt:lpstr>
      <vt:lpstr>Example Technology Maturity Assessment</vt:lpstr>
      <vt:lpstr>Sequencing of Investments Based on Timing of Need and Technology Maturity</vt:lpstr>
      <vt:lpstr>Questions Public Utility Commissions Can Ask</vt:lpstr>
      <vt:lpstr>Resources for More Information</vt:lpstr>
      <vt:lpstr>Thank you  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London</dc:creator>
  <cp:lastModifiedBy>Lisa Schwartz</cp:lastModifiedBy>
  <cp:revision>97</cp:revision>
  <dcterms:created xsi:type="dcterms:W3CDTF">2016-09-19T20:28:28Z</dcterms:created>
  <dcterms:modified xsi:type="dcterms:W3CDTF">2022-05-17T18:20:12Z</dcterms:modified>
</cp:coreProperties>
</file>