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5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8" orient="horz" pos="4320" userDrawn="1">
          <p15:clr>
            <a:srgbClr val="A4A3A4"/>
          </p15:clr>
        </p15:guide>
        <p15:guide id="9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tK" initials="A" lastIdx="2" clrIdx="0">
    <p:extLst>
      <p:ext uri="{19B8F6BF-5375-455C-9EA6-DF929625EA0E}">
        <p15:presenceInfo xmlns:p15="http://schemas.microsoft.com/office/powerpoint/2012/main" userId="Ahmet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BF1"/>
    <a:srgbClr val="FFFFFF"/>
    <a:srgbClr val="F2F2F2"/>
    <a:srgbClr val="DDDDDD"/>
    <a:srgbClr val="D7DBDD"/>
    <a:srgbClr val="5E6A71"/>
    <a:srgbClr val="657D9D"/>
    <a:srgbClr val="313C5A"/>
    <a:srgbClr val="63666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9" autoAdjust="0"/>
    <p:restoredTop sz="97872" autoAdjust="0"/>
  </p:normalViewPr>
  <p:slideViewPr>
    <p:cSldViewPr snapToGrid="0" snapToObjects="1" showGuides="1">
      <p:cViewPr varScale="1">
        <p:scale>
          <a:sx n="86" d="100"/>
          <a:sy n="86" d="100"/>
        </p:scale>
        <p:origin x="1104" y="200"/>
      </p:cViewPr>
      <p:guideLst>
        <p:guide pos="3840"/>
        <p:guide orient="horz" pos="432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644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39A6-77E7-444E-A642-9A63D17658CA}" type="datetimeFigureOut">
              <a:rPr lang="en-US" smtClean="0"/>
              <a:t>3/28/23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23C63-8C3D-434D-B393-CC73251942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181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E984D-96FD-2C4B-AC84-701CA62C147F}" type="datetimeFigureOut">
              <a:rPr lang="en-US" smtClean="0"/>
              <a:t>3/28/23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DD09A-A7EA-F240-8C4A-3FAABB2D8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134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DD09A-A7EA-F240-8C4A-3FAABB2D807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5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G PubHighlight_Vt_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836" y="1474703"/>
            <a:ext cx="3291840" cy="2194560"/>
          </a:xfrm>
          <a:solidFill>
            <a:schemeClr val="bg1">
              <a:lumMod val="95000"/>
            </a:schemeClr>
          </a:solidFill>
        </p:spPr>
        <p:txBody>
          <a:bodyPr anchor="t">
            <a:noAutofit/>
          </a:bodyPr>
          <a:lstStyle>
            <a:lvl1pPr marL="171450" indent="-171450">
              <a:buFont typeface="Arial" panose="020B0604020202020204" pitchFamily="34" charset="0"/>
              <a:buChar char="•"/>
              <a:defRPr sz="1600" b="0">
                <a:solidFill>
                  <a:schemeClr val="accent2">
                    <a:lumMod val="50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2166" y="1229933"/>
            <a:ext cx="4114800" cy="4630010"/>
          </a:xfrm>
        </p:spPr>
        <p:txBody>
          <a:bodyPr>
            <a:noAutofit/>
          </a:bodyPr>
          <a:lstStyle>
            <a:lvl1pPr marL="225425" indent="-225425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1pPr>
            <a:lvl2pPr>
              <a:buClr>
                <a:schemeClr val="accent1">
                  <a:lumMod val="75000"/>
                </a:schemeClr>
              </a:buClr>
              <a:defRPr sz="1400"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 sz="12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400" b="0"/>
            </a:lvl4pPr>
            <a:lvl5pPr>
              <a:buClr>
                <a:schemeClr val="accent2"/>
              </a:buCl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4897" y="4065334"/>
            <a:ext cx="3291840" cy="2194560"/>
          </a:xfrm>
          <a:solidFill>
            <a:schemeClr val="bg1">
              <a:lumMod val="95000"/>
            </a:schemeClr>
          </a:solidFill>
        </p:spPr>
        <p:txBody>
          <a:bodyPr anchor="t">
            <a:noAutofit/>
          </a:bodyPr>
          <a:lstStyle>
            <a:lvl1pPr marL="171450" indent="-171450">
              <a:buFont typeface="Arial" panose="020B0604020202020204" pitchFamily="34" charset="0"/>
              <a:buChar char="•"/>
              <a:defRPr sz="1600" b="0">
                <a:solidFill>
                  <a:schemeClr val="accent2">
                    <a:lumMod val="50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22015" y="1229933"/>
            <a:ext cx="4114800" cy="4634566"/>
          </a:xfrm>
        </p:spPr>
        <p:txBody>
          <a:bodyPr>
            <a:noAutofit/>
          </a:bodyPr>
          <a:lstStyle>
            <a:lvl1pPr marL="225425" indent="-225425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1pPr>
            <a:lvl2pPr>
              <a:buClr>
                <a:schemeClr val="accent1">
                  <a:lumMod val="75000"/>
                </a:schemeClr>
              </a:buClr>
              <a:defRPr sz="1400"/>
            </a:lvl2pPr>
            <a:lvl3pPr>
              <a:buClr>
                <a:schemeClr val="accent1"/>
              </a:buClr>
              <a:defRPr sz="12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36836" y="156450"/>
            <a:ext cx="11767477" cy="926664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FFE9056E-F209-4DB7-B28F-AFC5DDB6C61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02166" y="5940569"/>
            <a:ext cx="8489832" cy="476172"/>
          </a:xfrm>
        </p:spPr>
        <p:txBody>
          <a:bodyPr anchor="t" anchorCtr="0"/>
          <a:lstStyle>
            <a:lvl1pPr marL="0" indent="0">
              <a:buNone/>
              <a:defRPr lang="en-US" sz="1200" b="0" kern="1200" dirty="0">
                <a:solidFill>
                  <a:schemeClr val="bg2">
                    <a:lumMod val="50000"/>
                  </a:schemeClr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DE2D11-9206-45AF-8CA9-3537D209AB72}"/>
              </a:ext>
            </a:extLst>
          </p:cNvPr>
          <p:cNvSpPr txBox="1"/>
          <p:nvPr userDrawn="1"/>
        </p:nvSpPr>
        <p:spPr>
          <a:xfrm>
            <a:off x="187687" y="1141992"/>
            <a:ext cx="220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Franklin Gothic Demi Cond" panose="020B0706030402020204" pitchFamily="34" charset="0"/>
              </a:rPr>
              <a:t>Scientific Achievement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F846E2-1E59-4AD5-A9AD-6A7FFE86387D}"/>
              </a:ext>
            </a:extLst>
          </p:cNvPr>
          <p:cNvSpPr txBox="1"/>
          <p:nvPr userDrawn="1"/>
        </p:nvSpPr>
        <p:spPr>
          <a:xfrm>
            <a:off x="155185" y="3727175"/>
            <a:ext cx="2322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Franklin Gothic Demi Cond" panose="020B0706030402020204" pitchFamily="34" charset="0"/>
              </a:rPr>
              <a:t>Significance and Impact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8CD11D5-E3E4-4E8C-9B3D-10B644EDBB0C}"/>
              </a:ext>
            </a:extLst>
          </p:cNvPr>
          <p:cNvCxnSpPr>
            <a:cxnSpLocks/>
          </p:cNvCxnSpPr>
          <p:nvPr userDrawn="1"/>
        </p:nvCxnSpPr>
        <p:spPr>
          <a:xfrm>
            <a:off x="234897" y="1474703"/>
            <a:ext cx="0" cy="2194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30B29D-E5C6-42F7-AFF0-93E557C5F361}"/>
              </a:ext>
            </a:extLst>
          </p:cNvPr>
          <p:cNvCxnSpPr>
            <a:cxnSpLocks/>
          </p:cNvCxnSpPr>
          <p:nvPr userDrawn="1"/>
        </p:nvCxnSpPr>
        <p:spPr>
          <a:xfrm flipH="1">
            <a:off x="234897" y="4065334"/>
            <a:ext cx="1939" cy="22105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967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G PubHighlight_H_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836" y="1474703"/>
            <a:ext cx="3291840" cy="2194560"/>
          </a:xfrm>
          <a:solidFill>
            <a:schemeClr val="bg1">
              <a:lumMod val="95000"/>
            </a:schemeClr>
          </a:solidFill>
        </p:spPr>
        <p:txBody>
          <a:bodyPr anchor="t">
            <a:noAutofit/>
          </a:bodyPr>
          <a:lstStyle>
            <a:lvl1pPr marL="171450" indent="-171450">
              <a:buFont typeface="Arial" panose="020B0604020202020204" pitchFamily="34" charset="0"/>
              <a:buChar char="•"/>
              <a:defRPr sz="1600" b="0">
                <a:solidFill>
                  <a:schemeClr val="accent2">
                    <a:lumMod val="50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2166" y="1234442"/>
            <a:ext cx="8489832" cy="2194559"/>
          </a:xfrm>
        </p:spPr>
        <p:txBody>
          <a:bodyPr>
            <a:noAutofit/>
          </a:bodyPr>
          <a:lstStyle>
            <a:lvl1pPr marL="225425" indent="-225425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1pPr>
            <a:lvl2pPr>
              <a:buClr>
                <a:schemeClr val="accent1">
                  <a:lumMod val="75000"/>
                </a:schemeClr>
              </a:buClr>
              <a:defRPr sz="1400"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 sz="12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400" b="0"/>
            </a:lvl4pPr>
            <a:lvl5pPr>
              <a:buClr>
                <a:schemeClr val="accent2"/>
              </a:buCl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4897" y="4065334"/>
            <a:ext cx="3291840" cy="2194560"/>
          </a:xfrm>
          <a:solidFill>
            <a:schemeClr val="bg1">
              <a:lumMod val="95000"/>
            </a:schemeClr>
          </a:solidFill>
        </p:spPr>
        <p:txBody>
          <a:bodyPr anchor="t">
            <a:noAutofit/>
          </a:bodyPr>
          <a:lstStyle>
            <a:lvl1pPr marL="171450" indent="-171450">
              <a:buFont typeface="Arial" panose="020B0604020202020204" pitchFamily="34" charset="0"/>
              <a:buChar char="•"/>
              <a:defRPr sz="1600" b="0">
                <a:solidFill>
                  <a:schemeClr val="accent2">
                    <a:lumMod val="50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36836" y="160478"/>
            <a:ext cx="11767477" cy="926664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FFE9056E-F209-4DB7-B28F-AFC5DDB6C61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02166" y="5940569"/>
            <a:ext cx="8489832" cy="476172"/>
          </a:xfrm>
        </p:spPr>
        <p:txBody>
          <a:bodyPr anchor="t" anchorCtr="0"/>
          <a:lstStyle>
            <a:lvl1pPr marL="0" indent="0">
              <a:buNone/>
              <a:defRPr lang="en-US" sz="1200" b="0" kern="1200" dirty="0">
                <a:solidFill>
                  <a:schemeClr val="bg2">
                    <a:lumMod val="50000"/>
                  </a:schemeClr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DE2D11-9206-45AF-8CA9-3537D209AB72}"/>
              </a:ext>
            </a:extLst>
          </p:cNvPr>
          <p:cNvSpPr txBox="1"/>
          <p:nvPr userDrawn="1"/>
        </p:nvSpPr>
        <p:spPr>
          <a:xfrm>
            <a:off x="187687" y="1136093"/>
            <a:ext cx="220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Franklin Gothic Demi Cond" panose="020B0706030402020204" pitchFamily="34" charset="0"/>
              </a:rPr>
              <a:t>Scientific Achievement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F846E2-1E59-4AD5-A9AD-6A7FFE86387D}"/>
              </a:ext>
            </a:extLst>
          </p:cNvPr>
          <p:cNvSpPr txBox="1"/>
          <p:nvPr userDrawn="1"/>
        </p:nvSpPr>
        <p:spPr>
          <a:xfrm>
            <a:off x="155185" y="3721276"/>
            <a:ext cx="2322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Franklin Gothic Demi Cond" panose="020B0706030402020204" pitchFamily="34" charset="0"/>
              </a:rPr>
              <a:t>Significance and Impact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8CD11D5-E3E4-4E8C-9B3D-10B644EDBB0C}"/>
              </a:ext>
            </a:extLst>
          </p:cNvPr>
          <p:cNvCxnSpPr>
            <a:cxnSpLocks/>
          </p:cNvCxnSpPr>
          <p:nvPr userDrawn="1"/>
        </p:nvCxnSpPr>
        <p:spPr>
          <a:xfrm>
            <a:off x="234897" y="1474703"/>
            <a:ext cx="0" cy="219456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30B29D-E5C6-42F7-AFF0-93E557C5F361}"/>
              </a:ext>
            </a:extLst>
          </p:cNvPr>
          <p:cNvCxnSpPr>
            <a:cxnSpLocks/>
          </p:cNvCxnSpPr>
          <p:nvPr userDrawn="1"/>
        </p:nvCxnSpPr>
        <p:spPr>
          <a:xfrm flipH="1">
            <a:off x="234897" y="4065334"/>
            <a:ext cx="1939" cy="2210505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25B6976B-4844-40D8-BCC1-0FBA36358E2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02166" y="3429001"/>
            <a:ext cx="8489834" cy="2450318"/>
          </a:xfrm>
          <a:solidFill>
            <a:schemeClr val="bg1"/>
          </a:solidFill>
        </p:spPr>
        <p:txBody>
          <a:bodyPr/>
          <a:lstStyle>
            <a:lvl1pPr>
              <a:defRPr b="0" i="0">
                <a:latin typeface="Proxima Nova Rg" panose="02000506030000020004" pitchFamily="2" charset="0"/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06061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G_temp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5741"/>
            <a:ext cx="10972800" cy="590919"/>
          </a:xfrm>
        </p:spPr>
        <p:txBody>
          <a:bodyPr anchor="t" anchorCtr="0"/>
          <a:lstStyle>
            <a:lvl1pPr>
              <a:defRPr sz="32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95799"/>
          </a:xfrm>
        </p:spPr>
        <p:txBody>
          <a:bodyPr/>
          <a:lstStyle>
            <a:lvl1pPr>
              <a:buClr>
                <a:schemeClr val="accent2"/>
              </a:buClr>
              <a:defRPr sz="2000" b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  <a:latin typeface="+mj-lt"/>
              </a:defRPr>
            </a:lvl2pPr>
            <a:lvl3pPr>
              <a:buClr>
                <a:schemeClr val="tx1"/>
              </a:buClr>
              <a:defRPr sz="1600">
                <a:solidFill>
                  <a:schemeClr val="bg2">
                    <a:lumMod val="50000"/>
                  </a:schemeClr>
                </a:solidFill>
                <a:latin typeface="Proxima Nova Alt Lt" panose="02000506030000020004" pitchFamily="50" charset="0"/>
              </a:defRPr>
            </a:lvl3pPr>
            <a:lvl4pPr>
              <a:buClr>
                <a:schemeClr val="accent2"/>
              </a:buClr>
              <a:defRPr>
                <a:solidFill>
                  <a:schemeClr val="tx2"/>
                </a:solidFill>
                <a:latin typeface="Proxima Nova Alt Th" panose="02000506030000020004" pitchFamily="50" charset="0"/>
              </a:defRPr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979830"/>
            <a:ext cx="10903288" cy="457200"/>
          </a:xfrm>
        </p:spPr>
        <p:txBody>
          <a:bodyPr anchor="t" anchorCtr="0"/>
          <a:lstStyle>
            <a:lvl1pPr marL="0" indent="0">
              <a:buNone/>
              <a:defRPr sz="2000" i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429B5D6-FB4B-4E81-A769-A7BAF75DEC6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" y="6102693"/>
            <a:ext cx="10969626" cy="298107"/>
          </a:xfrm>
        </p:spPr>
        <p:txBody>
          <a:bodyPr anchor="t" anchorCtr="0"/>
          <a:lstStyle>
            <a:lvl1pPr marL="0" indent="0">
              <a:buNone/>
              <a:defRPr lang="en-US" sz="1100" b="1" kern="1200" dirty="0">
                <a:solidFill>
                  <a:schemeClr val="tx1"/>
                </a:solidFill>
                <a:latin typeface="Proxima Nova Alt Lt" panose="02000506030000020004" pitchFamily="50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59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G_temp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1053546"/>
            <a:ext cx="5353390" cy="5072617"/>
          </a:xfrm>
        </p:spPr>
        <p:txBody>
          <a:bodyPr>
            <a:noAutofit/>
          </a:bodyPr>
          <a:lstStyle>
            <a:lvl1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1600">
                <a:solidFill>
                  <a:schemeClr val="bg2">
                    <a:lumMod val="50000"/>
                  </a:schemeClr>
                </a:solidFill>
              </a:defRPr>
            </a:lvl3pPr>
            <a:lvl4pPr>
              <a:buClr>
                <a:schemeClr val="accent2"/>
              </a:buClr>
              <a:defRPr sz="1400" b="0"/>
            </a:lvl4pPr>
            <a:lvl5pPr>
              <a:buClr>
                <a:schemeClr val="accent2"/>
              </a:buCl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053546"/>
            <a:ext cx="5389033" cy="5072617"/>
          </a:xfrm>
        </p:spPr>
        <p:txBody>
          <a:bodyPr>
            <a:noAutofit/>
          </a:bodyPr>
          <a:lstStyle>
            <a:lvl1pPr>
              <a:buClr>
                <a:schemeClr val="accent2"/>
              </a:buClr>
              <a:defRPr sz="2000"/>
            </a:lvl1pPr>
            <a:lvl2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1600">
                <a:solidFill>
                  <a:schemeClr val="bg2">
                    <a:lumMod val="50000"/>
                  </a:schemeClr>
                </a:solidFill>
              </a:defRPr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99" y="228394"/>
            <a:ext cx="10924413" cy="639762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67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159">
            <a:extLst>
              <a:ext uri="{FF2B5EF4-FFF2-40B4-BE49-F238E27FC236}">
                <a16:creationId xmlns:a16="http://schemas.microsoft.com/office/drawing/2014/main" id="{D5E0D03C-9F79-4CA5-A520-B702A2BC2974}"/>
              </a:ext>
            </a:extLst>
          </p:cNvPr>
          <p:cNvSpPr/>
          <p:nvPr userDrawn="1"/>
        </p:nvSpPr>
        <p:spPr>
          <a:xfrm flipV="1">
            <a:off x="-1" y="6514602"/>
            <a:ext cx="12191999" cy="339656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0090" y="226371"/>
            <a:ext cx="11158782" cy="914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90" y="1291907"/>
            <a:ext cx="11158781" cy="4834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01766" y="-141165"/>
            <a:ext cx="12586564" cy="7136527"/>
            <a:chOff x="-151325" y="-141165"/>
            <a:chExt cx="9439923" cy="7136527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457731" y="6873247"/>
              <a:ext cx="8226688" cy="122115"/>
              <a:chOff x="457731" y="6582508"/>
              <a:chExt cx="8226688" cy="486507"/>
            </a:xfrm>
          </p:grpSpPr>
          <p:cxnSp>
            <p:nvCxnSpPr>
              <p:cNvPr id="117" name="Straight Connector 116"/>
              <p:cNvCxnSpPr/>
              <p:nvPr userDrawn="1"/>
            </p:nvCxnSpPr>
            <p:spPr>
              <a:xfrm>
                <a:off x="457731" y="6582508"/>
                <a:ext cx="0" cy="48650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 userDrawn="1"/>
            </p:nvCxnSpPr>
            <p:spPr>
              <a:xfrm>
                <a:off x="8684419" y="6582508"/>
                <a:ext cx="0" cy="48650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9" name="Group 118"/>
              <p:cNvGrpSpPr/>
              <p:nvPr userDrawn="1"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50" name="Straight Connector 149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0" name="Group 119"/>
              <p:cNvGrpSpPr/>
              <p:nvPr userDrawn="1"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8" name="Straight Connector 147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" name="Group 120"/>
              <p:cNvGrpSpPr/>
              <p:nvPr userDrawn="1"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6" name="Straight Connector 145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2" name="Group 121"/>
              <p:cNvGrpSpPr/>
              <p:nvPr userDrawn="1"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4" name="Straight Connector 143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3" name="Group 122"/>
              <p:cNvGrpSpPr/>
              <p:nvPr userDrawn="1"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2" name="Straight Connector 141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4" name="Group 123"/>
              <p:cNvGrpSpPr/>
              <p:nvPr userDrawn="1"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40" name="Straight Connector 139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5" name="Group 124"/>
              <p:cNvGrpSpPr/>
              <p:nvPr userDrawn="1"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8" name="Straight Connector 137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6" name="Group 125"/>
              <p:cNvGrpSpPr/>
              <p:nvPr userDrawn="1"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6" name="Straight Connector 135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7" name="Group 126"/>
              <p:cNvGrpSpPr/>
              <p:nvPr userDrawn="1"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4" name="Straight Connector 133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8" name="Group 127"/>
              <p:cNvGrpSpPr/>
              <p:nvPr userDrawn="1"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2" name="Straight Connector 131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128"/>
              <p:cNvGrpSpPr/>
              <p:nvPr userDrawn="1"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130" name="Straight Connector 129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8"/>
            <p:cNvGrpSpPr/>
            <p:nvPr userDrawn="1"/>
          </p:nvGrpSpPr>
          <p:grpSpPr>
            <a:xfrm>
              <a:off x="-151325" y="454007"/>
              <a:ext cx="122115" cy="5945205"/>
              <a:chOff x="-238875" y="454007"/>
              <a:chExt cx="122115" cy="5945205"/>
            </a:xfrm>
          </p:grpSpPr>
          <p:cxnSp>
            <p:nvCxnSpPr>
              <p:cNvPr id="82" name="Straight Connector 81"/>
              <p:cNvCxnSpPr/>
              <p:nvPr userDrawn="1"/>
            </p:nvCxnSpPr>
            <p:spPr>
              <a:xfrm rot="5400000">
                <a:off x="-177817" y="392949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3" name="Group 82"/>
              <p:cNvGrpSpPr/>
              <p:nvPr userDrawn="1"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5" name="Straight Connector 114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oup 83"/>
              <p:cNvGrpSpPr/>
              <p:nvPr userDrawn="1"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3" name="Straight Connector 112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 userDrawn="1"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11" name="Straight Connector 110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" name="Group 85"/>
              <p:cNvGrpSpPr/>
              <p:nvPr userDrawn="1"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9" name="Straight Connector 108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7" name="Group 86"/>
              <p:cNvGrpSpPr/>
              <p:nvPr userDrawn="1"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7" name="Straight Connector 106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 userDrawn="1"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5" name="Straight Connector 104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Group 88"/>
              <p:cNvGrpSpPr/>
              <p:nvPr userDrawn="1"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3" name="Straight Connector 102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Group 89"/>
              <p:cNvGrpSpPr/>
              <p:nvPr userDrawn="1"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101" name="Straight Connector 100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 userDrawn="1"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9" name="Straight Connector 98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oup 91"/>
              <p:cNvGrpSpPr/>
              <p:nvPr userDrawn="1"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7" name="Straight Connector 96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Group 92"/>
              <p:cNvGrpSpPr/>
              <p:nvPr userDrawn="1"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95" name="Straight Connector 94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4" name="Straight Connector 93"/>
              <p:cNvCxnSpPr/>
              <p:nvPr userDrawn="1"/>
            </p:nvCxnSpPr>
            <p:spPr>
              <a:xfrm rot="5400000">
                <a:off x="-177817" y="6338154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 userDrawn="1"/>
          </p:nvGrpSpPr>
          <p:grpSpPr>
            <a:xfrm>
              <a:off x="9166483" y="454007"/>
              <a:ext cx="122115" cy="5945205"/>
              <a:chOff x="-238875" y="454007"/>
              <a:chExt cx="122115" cy="5945205"/>
            </a:xfrm>
          </p:grpSpPr>
          <p:cxnSp>
            <p:nvCxnSpPr>
              <p:cNvPr id="47" name="Straight Connector 46"/>
              <p:cNvCxnSpPr/>
              <p:nvPr userDrawn="1"/>
            </p:nvCxnSpPr>
            <p:spPr>
              <a:xfrm rot="5400000">
                <a:off x="-177817" y="392949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 userDrawn="1"/>
            </p:nvGrpSpPr>
            <p:grpSpPr>
              <a:xfrm rot="5400000">
                <a:off x="-254017" y="594070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80" name="Straight Connector 79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 48"/>
              <p:cNvGrpSpPr/>
              <p:nvPr userDrawn="1"/>
            </p:nvGrpSpPr>
            <p:grpSpPr>
              <a:xfrm rot="5400000">
                <a:off x="-254017" y="546706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8" name="Straight Connector 77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 userDrawn="1"/>
            </p:nvGrpSpPr>
            <p:grpSpPr>
              <a:xfrm rot="5400000">
                <a:off x="-254017" y="499342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6" name="Straight Connector 75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Group 50"/>
              <p:cNvGrpSpPr/>
              <p:nvPr userDrawn="1"/>
            </p:nvGrpSpPr>
            <p:grpSpPr>
              <a:xfrm rot="5400000">
                <a:off x="-254017" y="451978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4" name="Straight Connector 73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Group 51"/>
              <p:cNvGrpSpPr/>
              <p:nvPr userDrawn="1"/>
            </p:nvGrpSpPr>
            <p:grpSpPr>
              <a:xfrm rot="5400000">
                <a:off x="-254017" y="404614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2" name="Straight Connector 71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Group 52"/>
              <p:cNvGrpSpPr/>
              <p:nvPr userDrawn="1"/>
            </p:nvGrpSpPr>
            <p:grpSpPr>
              <a:xfrm rot="5400000">
                <a:off x="-254017" y="3572499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70" name="Straight Connector 69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Group 53"/>
              <p:cNvGrpSpPr/>
              <p:nvPr userDrawn="1"/>
            </p:nvGrpSpPr>
            <p:grpSpPr>
              <a:xfrm rot="5400000">
                <a:off x="-254017" y="3098857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8" name="Straight Connector 67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54"/>
              <p:cNvGrpSpPr/>
              <p:nvPr userDrawn="1"/>
            </p:nvGrpSpPr>
            <p:grpSpPr>
              <a:xfrm rot="5400000">
                <a:off x="-254017" y="2625215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6" name="Straight Connector 65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 userDrawn="1"/>
            </p:nvGrpSpPr>
            <p:grpSpPr>
              <a:xfrm rot="5400000">
                <a:off x="-254017" y="2151573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4" name="Straight Connector 63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/>
              <p:cNvGrpSpPr/>
              <p:nvPr userDrawn="1"/>
            </p:nvGrpSpPr>
            <p:grpSpPr>
              <a:xfrm rot="5400000">
                <a:off x="-254017" y="1677931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2" name="Straight Connector 61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/>
              <p:cNvGrpSpPr/>
              <p:nvPr userDrawn="1"/>
            </p:nvGrpSpPr>
            <p:grpSpPr>
              <a:xfrm rot="5400000">
                <a:off x="-254017" y="997340"/>
                <a:ext cx="152400" cy="122115"/>
                <a:chOff x="7983415" y="6582508"/>
                <a:chExt cx="152400" cy="486507"/>
              </a:xfrm>
            </p:grpSpPr>
            <p:cxnSp>
              <p:nvCxnSpPr>
                <p:cNvPr id="60" name="Straight Connector 59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9" name="Straight Connector 58"/>
              <p:cNvCxnSpPr/>
              <p:nvPr userDrawn="1"/>
            </p:nvCxnSpPr>
            <p:spPr>
              <a:xfrm rot="5400000">
                <a:off x="-177817" y="6338154"/>
                <a:ext cx="0" cy="12211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 userDrawn="1"/>
          </p:nvGrpSpPr>
          <p:grpSpPr>
            <a:xfrm>
              <a:off x="457731" y="-141165"/>
              <a:ext cx="8226688" cy="122115"/>
              <a:chOff x="457731" y="6582508"/>
              <a:chExt cx="8226688" cy="486507"/>
            </a:xfrm>
          </p:grpSpPr>
          <p:cxnSp>
            <p:nvCxnSpPr>
              <p:cNvPr id="12" name="Straight Connector 11"/>
              <p:cNvCxnSpPr/>
              <p:nvPr userDrawn="1"/>
            </p:nvCxnSpPr>
            <p:spPr>
              <a:xfrm>
                <a:off x="457731" y="6582508"/>
                <a:ext cx="0" cy="48650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8684419" y="6582508"/>
                <a:ext cx="0" cy="48650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13"/>
              <p:cNvGrpSpPr/>
              <p:nvPr userDrawn="1"/>
            </p:nvGrpSpPr>
            <p:grpSpPr>
              <a:xfrm>
                <a:off x="798615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5" name="Straight Connector 44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 userDrawn="1"/>
            </p:nvGrpSpPr>
            <p:grpSpPr>
              <a:xfrm>
                <a:off x="7287901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3" name="Straight Connector 42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15"/>
              <p:cNvGrpSpPr/>
              <p:nvPr userDrawn="1"/>
            </p:nvGrpSpPr>
            <p:grpSpPr>
              <a:xfrm>
                <a:off x="6589644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41" name="Straight Connector 40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6"/>
              <p:cNvGrpSpPr/>
              <p:nvPr userDrawn="1"/>
            </p:nvGrpSpPr>
            <p:grpSpPr>
              <a:xfrm>
                <a:off x="5891387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9" name="Straight Connector 38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 userDrawn="1"/>
            </p:nvGrpSpPr>
            <p:grpSpPr>
              <a:xfrm>
                <a:off x="5193130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7" name="Straight Connector 36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/>
              <p:cNvGrpSpPr/>
              <p:nvPr userDrawn="1"/>
            </p:nvGrpSpPr>
            <p:grpSpPr>
              <a:xfrm>
                <a:off x="4494873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5" name="Straight Connector 34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Group 19"/>
              <p:cNvGrpSpPr/>
              <p:nvPr userDrawn="1"/>
            </p:nvGrpSpPr>
            <p:grpSpPr>
              <a:xfrm>
                <a:off x="3796616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3" name="Straight Connector 32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Group 20"/>
              <p:cNvGrpSpPr/>
              <p:nvPr userDrawn="1"/>
            </p:nvGrpSpPr>
            <p:grpSpPr>
              <a:xfrm>
                <a:off x="3098359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31" name="Straight Connector 30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21"/>
              <p:cNvGrpSpPr/>
              <p:nvPr userDrawn="1"/>
            </p:nvGrpSpPr>
            <p:grpSpPr>
              <a:xfrm>
                <a:off x="2400102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9" name="Straight Connector 28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oup 22"/>
              <p:cNvGrpSpPr/>
              <p:nvPr userDrawn="1"/>
            </p:nvGrpSpPr>
            <p:grpSpPr>
              <a:xfrm>
                <a:off x="1701845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7" name="Straight Connector 26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 userDrawn="1"/>
            </p:nvGrpSpPr>
            <p:grpSpPr>
              <a:xfrm>
                <a:off x="1003588" y="6582508"/>
                <a:ext cx="152400" cy="486507"/>
                <a:chOff x="7983415" y="6582508"/>
                <a:chExt cx="152400" cy="486507"/>
              </a:xfrm>
            </p:grpSpPr>
            <p:cxnSp>
              <p:nvCxnSpPr>
                <p:cNvPr id="25" name="Straight Connector 24"/>
                <p:cNvCxnSpPr/>
                <p:nvPr userDrawn="1"/>
              </p:nvCxnSpPr>
              <p:spPr>
                <a:xfrm>
                  <a:off x="81358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 userDrawn="1"/>
              </p:nvCxnSpPr>
              <p:spPr>
                <a:xfrm>
                  <a:off x="7983415" y="6582508"/>
                  <a:ext cx="0" cy="48650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62" name="Slide Number Placeholder 8">
            <a:extLst>
              <a:ext uri="{FF2B5EF4-FFF2-40B4-BE49-F238E27FC236}">
                <a16:creationId xmlns:a16="http://schemas.microsoft.com/office/drawing/2014/main" id="{7141AA7C-C054-44C5-B636-527731E429A7}"/>
              </a:ext>
            </a:extLst>
          </p:cNvPr>
          <p:cNvSpPr txBox="1">
            <a:spLocks/>
          </p:cNvSpPr>
          <p:nvPr userDrawn="1"/>
        </p:nvSpPr>
        <p:spPr>
          <a:xfrm>
            <a:off x="11668539" y="6493768"/>
            <a:ext cx="381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6D9E213-597C-AF4D-9FA4-E6EB34EC18B6}" type="slidenum">
              <a:rPr lang="en-US" sz="800" b="0" i="0" smtClean="0">
                <a:solidFill>
                  <a:srgbClr val="FFFFFF"/>
                </a:solidFill>
                <a:latin typeface="Proxima Nova Light" panose="02000506030000020004" pitchFamily="2" charset="0"/>
                <a:cs typeface="Lato Light"/>
              </a:rPr>
              <a:pPr algn="ctr"/>
              <a:t>‹#›</a:t>
            </a:fld>
            <a:endParaRPr lang="en-US" sz="900" b="0" i="0" dirty="0">
              <a:solidFill>
                <a:srgbClr val="FFFFFF"/>
              </a:solidFill>
              <a:latin typeface="Proxima Nova Light" panose="02000506030000020004" pitchFamily="2" charset="0"/>
              <a:cs typeface="Lato Ligh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0D84B5-5A4B-47ED-B43D-3D41861C4B96}"/>
              </a:ext>
            </a:extLst>
          </p:cNvPr>
          <p:cNvSpPr/>
          <p:nvPr userDrawn="1"/>
        </p:nvSpPr>
        <p:spPr>
          <a:xfrm>
            <a:off x="-38945" y="6594759"/>
            <a:ext cx="573446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  <a:latin typeface="+mj-lt"/>
              </a:rPr>
              <a:t>Research Highlights </a:t>
            </a:r>
            <a:r>
              <a:rPr lang="en-US" sz="1050" dirty="0">
                <a:solidFill>
                  <a:schemeClr val="tx1"/>
                </a:solidFill>
                <a:latin typeface="+mj-lt"/>
              </a:rPr>
              <a:t>| Energy Conversion Group | </a:t>
            </a:r>
            <a:r>
              <a:rPr lang="en-US" sz="105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ecg.lbl.gov </a:t>
            </a:r>
          </a:p>
        </p:txBody>
      </p:sp>
      <p:pic>
        <p:nvPicPr>
          <p:cNvPr id="152" name="Picture 151">
            <a:extLst>
              <a:ext uri="{FF2B5EF4-FFF2-40B4-BE49-F238E27FC236}">
                <a16:creationId xmlns:a16="http://schemas.microsoft.com/office/drawing/2014/main" id="{3367A630-7975-48F6-9E37-B0742B73F3F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607827" y="6514602"/>
            <a:ext cx="1503218" cy="30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1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99" r:id="rId2"/>
    <p:sldLayoutId id="2147483658" r:id="rId3"/>
    <p:sldLayoutId id="2147483698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lang="en-US" sz="3200" b="1" i="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5425" indent="-225425" algn="l" defTabSz="4572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accent2"/>
        </a:buClr>
        <a:buFont typeface="Wingdings" panose="05000000000000000000" pitchFamily="2" charset="2"/>
        <a:buChar char="§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457200" rtl="0" eaLnBrk="1" latinLnBrk="0" hangingPunct="1">
        <a:lnSpc>
          <a:spcPct val="110000"/>
        </a:lnSpc>
        <a:spcBef>
          <a:spcPts val="400"/>
        </a:spcBef>
        <a:buClr>
          <a:schemeClr val="accent2"/>
        </a:buClr>
        <a:buSzPct val="90000"/>
        <a:buFont typeface="Wingdings" panose="05000000000000000000" pitchFamily="2" charset="2"/>
        <a:buChar char="Ä"/>
        <a:defRPr sz="1800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687388" indent="-227013" algn="l" defTabSz="457200" rtl="0" eaLnBrk="1" latinLnBrk="0" hangingPunct="1">
        <a:spcBef>
          <a:spcPts val="400"/>
        </a:spcBef>
        <a:buClr>
          <a:schemeClr val="tx1"/>
        </a:buClr>
        <a:buSzPct val="85000"/>
        <a:buFont typeface="Courier New" panose="02070309020205020404" pitchFamily="49" charset="0"/>
        <a:buChar char="o"/>
        <a:tabLst>
          <a:tab pos="458788" algn="l"/>
        </a:tabLst>
        <a:defRPr sz="1600" kern="1200">
          <a:solidFill>
            <a:schemeClr val="bg2">
              <a:lumMod val="50000"/>
            </a:schemeClr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684213" indent="0" algn="l" defTabSz="457200" rtl="0" eaLnBrk="1" latinLnBrk="0" hangingPunct="1">
        <a:spcBef>
          <a:spcPts val="400"/>
        </a:spcBef>
        <a:buClr>
          <a:schemeClr val="accent2"/>
        </a:buClr>
        <a:buSzPct val="85000"/>
        <a:buFontTx/>
        <a:buNone/>
        <a:defRPr sz="1400" kern="1200">
          <a:solidFill>
            <a:schemeClr val="tx1">
              <a:lumMod val="60000"/>
              <a:lumOff val="40000"/>
            </a:schemeClr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1139825" indent="-227013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F4276AD-9734-8BD4-EC07-2E1112F483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254" y="3642314"/>
            <a:ext cx="3687606" cy="2458404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92D9A9-B76F-4537-B06C-A0C2ED2EA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6835" y="1474703"/>
            <a:ext cx="3394599" cy="2194560"/>
          </a:xfrm>
        </p:spPr>
        <p:txBody>
          <a:bodyPr anchor="ctr"/>
          <a:lstStyle/>
          <a:p>
            <a:r>
              <a:rPr lang="en-US" dirty="0"/>
              <a:t>Reconciled the various definitions and expressions used to quantify the cation-selectivity of a membrane</a:t>
            </a:r>
          </a:p>
          <a:p>
            <a:r>
              <a:rPr lang="en-US" dirty="0"/>
              <a:t>Developed a cohesive database of binary selectivity coefficients (mono-, di-, and tri-valent cations </a:t>
            </a:r>
            <a:r>
              <a:rPr lang="en-US" i="1" dirty="0"/>
              <a:t>vs</a:t>
            </a:r>
            <a:r>
              <a:rPr lang="en-US" dirty="0"/>
              <a:t> protons) for Nafion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33213-3F27-4034-A643-22040E762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02166" y="1234442"/>
            <a:ext cx="8489832" cy="2232193"/>
          </a:xfrm>
        </p:spPr>
        <p:txBody>
          <a:bodyPr/>
          <a:lstStyle/>
          <a:p>
            <a:r>
              <a:rPr lang="en-US" sz="1400" dirty="0"/>
              <a:t>Thermodynamics of non-ideal Donnan phase equilibrium was revisited to arrive at a rigorous understanding of selectivity coefficients as measures of phase non-ideality and cation dissimilarity</a:t>
            </a:r>
          </a:p>
          <a:p>
            <a:r>
              <a:rPr lang="en-US" sz="1400" dirty="0"/>
              <a:t>Hidden dimensionality in the dimensionless selectivity coefficients was analyzed to identify points of divergence between the measures used by different studies</a:t>
            </a:r>
          </a:p>
          <a:p>
            <a:pPr lvl="1"/>
            <a:r>
              <a:rPr lang="en-US" sz="1200" dirty="0"/>
              <a:t>These dimensions include concentration measures used, the form of the ion-exchange reaction considered, and whether phase non-idealities are included in the measure definition </a:t>
            </a:r>
          </a:p>
          <a:p>
            <a:r>
              <a:rPr lang="en-US" sz="1400" dirty="0"/>
              <a:t>Correlation studies showed that selectivity (</a:t>
            </a:r>
            <a:r>
              <a:rPr lang="en-US" sz="1400" i="1" dirty="0"/>
              <a:t>vs</a:t>
            </a:r>
            <a:r>
              <a:rPr lang="en-US" sz="1400" dirty="0"/>
              <a:t> protons) is a function of cation valence and radius; more data for multivalent cations is needed to make the inference stronger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AD525-3F72-451E-82EF-F2F59C2D3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4896" y="4065334"/>
            <a:ext cx="3396539" cy="2194560"/>
          </a:xfrm>
        </p:spPr>
        <p:txBody>
          <a:bodyPr anchor="ctr"/>
          <a:lstStyle/>
          <a:p>
            <a:r>
              <a:rPr lang="en-US" dirty="0"/>
              <a:t>Conversion scheme for interconverting between selectivity measures can be applied to standardize reported values for a wide range of materials</a:t>
            </a:r>
          </a:p>
          <a:p>
            <a:r>
              <a:rPr lang="en-US" dirty="0"/>
              <a:t>Nafion database was instrumental in being able to explore correlations between cation properties and selectivity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91214-1239-4481-8D8E-8179D341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>
                <a:effectLst/>
              </a:rPr>
              <a:t>Coalescing Cation Selectivity Approaches in Ionomers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2DA8CE2-B66A-4852-BC14-E1A4460EB75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02166" y="6021808"/>
            <a:ext cx="8489832" cy="476172"/>
          </a:xfrm>
        </p:spPr>
        <p:txBody>
          <a:bodyPr/>
          <a:lstStyle/>
          <a:p>
            <a:r>
              <a:rPr lang="en-US" sz="1200" dirty="0">
                <a:effectLst/>
              </a:rPr>
              <a:t>P. Goyal,  A. Kusoglu, and A.Z. </a:t>
            </a:r>
            <a:r>
              <a:rPr lang="en-US" dirty="0"/>
              <a:t>Weber</a:t>
            </a:r>
            <a:r>
              <a:rPr lang="en-US" sz="1200" dirty="0">
                <a:effectLst/>
              </a:rPr>
              <a:t> (2023).  Coalescing Cation Selectivity Approaches in Ionomers, </a:t>
            </a:r>
            <a:r>
              <a:rPr lang="en-US" sz="1200" i="1" dirty="0">
                <a:effectLst/>
              </a:rPr>
              <a:t>ACS Energy Letters</a:t>
            </a:r>
            <a:r>
              <a:rPr lang="en-US" sz="1200" dirty="0">
                <a:effectLst/>
              </a:rPr>
              <a:t>, 8</a:t>
            </a:r>
            <a:r>
              <a:rPr lang="en-US" dirty="0"/>
              <a:t>, 1551–1566. </a:t>
            </a:r>
            <a:r>
              <a:rPr lang="en-IN" dirty="0">
                <a:solidFill>
                  <a:srgbClr val="0D54A6"/>
                </a:solidFill>
                <a:effectLst/>
                <a:latin typeface="Helvetica" pitchFamily="2" charset="0"/>
              </a:rPr>
              <a:t>https://</a:t>
            </a:r>
            <a:r>
              <a:rPr lang="en-IN" dirty="0" err="1">
                <a:solidFill>
                  <a:srgbClr val="0D54A6"/>
                </a:solidFill>
                <a:effectLst/>
                <a:latin typeface="Helvetica" pitchFamily="2" charset="0"/>
              </a:rPr>
              <a:t>doi.org</a:t>
            </a:r>
            <a:r>
              <a:rPr lang="en-IN" dirty="0">
                <a:solidFill>
                  <a:srgbClr val="0D54A6"/>
                </a:solidFill>
                <a:effectLst/>
                <a:latin typeface="Helvetica" pitchFamily="2" charset="0"/>
              </a:rPr>
              <a:t>/10.1021/acsenergylett.3c00163</a:t>
            </a:r>
          </a:p>
          <a:p>
            <a:endParaRPr lang="en-US" sz="1200" dirty="0">
              <a:effectLst/>
              <a:latin typeface="Franklin Gothic Medium Cond" panose="020B06060304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BAE80A-4D18-6A33-5E13-41BCFF812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6013" y="3674417"/>
            <a:ext cx="3947542" cy="23473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0BB21D7-AFB4-3B3E-6ED3-5F7977DBAA75}"/>
              </a:ext>
            </a:extLst>
          </p:cNvPr>
          <p:cNvSpPr txBox="1"/>
          <p:nvPr/>
        </p:nvSpPr>
        <p:spPr>
          <a:xfrm>
            <a:off x="575187" y="67473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3E824F-D83B-5555-9F40-80BC4AD5A101}"/>
              </a:ext>
            </a:extLst>
          </p:cNvPr>
          <p:cNvSpPr txBox="1"/>
          <p:nvPr/>
        </p:nvSpPr>
        <p:spPr>
          <a:xfrm>
            <a:off x="464574" y="6695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199FD-46E4-6E49-7852-4E5DA77B5DE9}"/>
              </a:ext>
            </a:extLst>
          </p:cNvPr>
          <p:cNvSpPr txBox="1"/>
          <p:nvPr/>
        </p:nvSpPr>
        <p:spPr>
          <a:xfrm>
            <a:off x="427703" y="66515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483380"/>
      </p:ext>
    </p:extLst>
  </p:cSld>
  <p:clrMapOvr>
    <a:masterClrMapping/>
  </p:clrMapOvr>
</p:sld>
</file>

<file path=ppt/theme/theme1.xml><?xml version="1.0" encoding="utf-8"?>
<a:theme xmlns:a="http://schemas.openxmlformats.org/drawingml/2006/main" name="ECG Wide PPT Theme">
  <a:themeElements>
    <a:clrScheme name="ECG_LBL_2020">
      <a:dk1>
        <a:srgbClr val="44546A"/>
      </a:dk1>
      <a:lt1>
        <a:srgbClr val="FFFFFF"/>
      </a:lt1>
      <a:dk2>
        <a:srgbClr val="00303B"/>
      </a:dk2>
      <a:lt2>
        <a:srgbClr val="CEDBE6"/>
      </a:lt2>
      <a:accent1>
        <a:srgbClr val="007681"/>
      </a:accent1>
      <a:accent2>
        <a:srgbClr val="4198B5"/>
      </a:accent2>
      <a:accent3>
        <a:srgbClr val="D57800"/>
      </a:accent3>
      <a:accent4>
        <a:srgbClr val="74AA50"/>
      </a:accent4>
      <a:accent5>
        <a:srgbClr val="EAAA00"/>
      </a:accent5>
      <a:accent6>
        <a:srgbClr val="E04E38"/>
      </a:accent6>
      <a:hlink>
        <a:srgbClr val="0055D1"/>
      </a:hlink>
      <a:folHlink>
        <a:srgbClr val="663399"/>
      </a:folHlink>
    </a:clrScheme>
    <a:fontScheme name="Segoe">
      <a:majorFont>
        <a:latin typeface="Segoe UI"/>
        <a:ea typeface=""/>
        <a:cs typeface=""/>
      </a:majorFont>
      <a:minorFont>
        <a:latin typeface="Segoe UI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BNL_PPT_WideNew_Template_2020" id="{C6E9C8EA-3D6B-A14A-A256-FF0550AA0259}" vid="{02A6AE1C-0421-BE4C-A2DB-37E0776A5C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__LBNL_PPT_WideNew_Template_2020</Template>
  <TotalTime>21142</TotalTime>
  <Words>221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7" baseType="lpstr">
      <vt:lpstr>Arial</vt:lpstr>
      <vt:lpstr>Calibri</vt:lpstr>
      <vt:lpstr>Courier New</vt:lpstr>
      <vt:lpstr>Franklin Gothic Demi Cond</vt:lpstr>
      <vt:lpstr>Franklin Gothic Medium</vt:lpstr>
      <vt:lpstr>Franklin Gothic Medium Cond</vt:lpstr>
      <vt:lpstr>Helvetica</vt:lpstr>
      <vt:lpstr>Proxima Nova Alt Lt</vt:lpstr>
      <vt:lpstr>Proxima Nova Alt Th</vt:lpstr>
      <vt:lpstr>Proxima Nova Light</vt:lpstr>
      <vt:lpstr>Proxima Nova Rg</vt:lpstr>
      <vt:lpstr>Segoe UI</vt:lpstr>
      <vt:lpstr>Segoe UI Semibold</vt:lpstr>
      <vt:lpstr>Segoe UI Semilight</vt:lpstr>
      <vt:lpstr>Wingdings</vt:lpstr>
      <vt:lpstr>ECG Wide PPT Theme</vt:lpstr>
      <vt:lpstr>Coalescing Cation Selectivity Approaches in Ionomers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M2FCT</dc:title>
  <dc:subject/>
  <dc:creator>AhmetK</dc:creator>
  <cp:keywords/>
  <dc:description/>
  <cp:lastModifiedBy>Priyamvada Priyamvada</cp:lastModifiedBy>
  <cp:revision>253</cp:revision>
  <dcterms:created xsi:type="dcterms:W3CDTF">2020-12-07T03:57:34Z</dcterms:created>
  <dcterms:modified xsi:type="dcterms:W3CDTF">2023-03-28T22:41:37Z</dcterms:modified>
  <cp:category/>
</cp:coreProperties>
</file>