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8" r:id="rId5"/>
  </p:sldMasterIdLst>
  <p:notesMasterIdLst>
    <p:notesMasterId r:id="rId180"/>
  </p:notesMasterIdLst>
  <p:handoutMasterIdLst>
    <p:handoutMasterId r:id="rId181"/>
  </p:handoutMasterIdLst>
  <p:sldIdLst>
    <p:sldId id="1255" r:id="rId6"/>
    <p:sldId id="1286" r:id="rId7"/>
    <p:sldId id="1296" r:id="rId8"/>
    <p:sldId id="721" r:id="rId9"/>
    <p:sldId id="1506" r:id="rId10"/>
    <p:sldId id="256" r:id="rId11"/>
    <p:sldId id="1295" r:id="rId12"/>
    <p:sldId id="1507" r:id="rId13"/>
    <p:sldId id="1519" r:id="rId14"/>
    <p:sldId id="1259" r:id="rId15"/>
    <p:sldId id="1260" r:id="rId16"/>
    <p:sldId id="1258" r:id="rId17"/>
    <p:sldId id="1499" r:id="rId18"/>
    <p:sldId id="1520" r:id="rId19"/>
    <p:sldId id="1508" r:id="rId20"/>
    <p:sldId id="1521" r:id="rId21"/>
    <p:sldId id="1522" r:id="rId22"/>
    <p:sldId id="1488" r:id="rId23"/>
    <p:sldId id="1498" r:id="rId24"/>
    <p:sldId id="1500" r:id="rId25"/>
    <p:sldId id="1489" r:id="rId26"/>
    <p:sldId id="1523" r:id="rId27"/>
    <p:sldId id="1518" r:id="rId28"/>
    <p:sldId id="1524" r:id="rId29"/>
    <p:sldId id="1512" r:id="rId30"/>
    <p:sldId id="1511" r:id="rId31"/>
    <p:sldId id="1510" r:id="rId32"/>
    <p:sldId id="1509" r:id="rId33"/>
    <p:sldId id="1517" r:id="rId34"/>
    <p:sldId id="1516" r:id="rId35"/>
    <p:sldId id="1515" r:id="rId36"/>
    <p:sldId id="1514" r:id="rId37"/>
    <p:sldId id="1513" r:id="rId38"/>
    <p:sldId id="1525" r:id="rId39"/>
    <p:sldId id="1526" r:id="rId40"/>
    <p:sldId id="1527" r:id="rId41"/>
    <p:sldId id="1504" r:id="rId42"/>
    <p:sldId id="369" r:id="rId43"/>
    <p:sldId id="301" r:id="rId44"/>
    <p:sldId id="307" r:id="rId45"/>
    <p:sldId id="330" r:id="rId46"/>
    <p:sldId id="1487" r:id="rId47"/>
    <p:sldId id="371" r:id="rId48"/>
    <p:sldId id="1480" r:id="rId49"/>
    <p:sldId id="1479" r:id="rId50"/>
    <p:sldId id="1478" r:id="rId51"/>
    <p:sldId id="1436" r:id="rId52"/>
    <p:sldId id="1437" r:id="rId53"/>
    <p:sldId id="366" r:id="rId54"/>
    <p:sldId id="1429" r:id="rId55"/>
    <p:sldId id="1432" r:id="rId56"/>
    <p:sldId id="1460" r:id="rId57"/>
    <p:sldId id="1461" r:id="rId58"/>
    <p:sldId id="1430" r:id="rId59"/>
    <p:sldId id="1467" r:id="rId60"/>
    <p:sldId id="1431" r:id="rId61"/>
    <p:sldId id="1469" r:id="rId62"/>
    <p:sldId id="360" r:id="rId63"/>
    <p:sldId id="1476" r:id="rId64"/>
    <p:sldId id="1439" r:id="rId65"/>
    <p:sldId id="1438" r:id="rId66"/>
    <p:sldId id="1407" r:id="rId67"/>
    <p:sldId id="1409" r:id="rId68"/>
    <p:sldId id="1440" r:id="rId69"/>
    <p:sldId id="1442" r:id="rId70"/>
    <p:sldId id="1386" r:id="rId71"/>
    <p:sldId id="1462" r:id="rId72"/>
    <p:sldId id="1464" r:id="rId73"/>
    <p:sldId id="1463" r:id="rId74"/>
    <p:sldId id="348" r:id="rId75"/>
    <p:sldId id="315" r:id="rId76"/>
    <p:sldId id="1470" r:id="rId77"/>
    <p:sldId id="1471" r:id="rId78"/>
    <p:sldId id="1472" r:id="rId79"/>
    <p:sldId id="344" r:id="rId80"/>
    <p:sldId id="1397" r:id="rId81"/>
    <p:sldId id="1454" r:id="rId82"/>
    <p:sldId id="1455" r:id="rId83"/>
    <p:sldId id="1456" r:id="rId84"/>
    <p:sldId id="1457" r:id="rId85"/>
    <p:sldId id="1477" r:id="rId86"/>
    <p:sldId id="1458" r:id="rId87"/>
    <p:sldId id="1441" r:id="rId88"/>
    <p:sldId id="392" r:id="rId89"/>
    <p:sldId id="1416" r:id="rId90"/>
    <p:sldId id="1446" r:id="rId91"/>
    <p:sldId id="1505" r:id="rId92"/>
    <p:sldId id="1473" r:id="rId93"/>
    <p:sldId id="1459" r:id="rId94"/>
    <p:sldId id="1447" r:id="rId95"/>
    <p:sldId id="346" r:id="rId96"/>
    <p:sldId id="382" r:id="rId97"/>
    <p:sldId id="383" r:id="rId98"/>
    <p:sldId id="1474" r:id="rId99"/>
    <p:sldId id="1448" r:id="rId100"/>
    <p:sldId id="1475" r:id="rId101"/>
    <p:sldId id="1449" r:id="rId102"/>
    <p:sldId id="1450" r:id="rId103"/>
    <p:sldId id="1451" r:id="rId104"/>
    <p:sldId id="356" r:id="rId105"/>
    <p:sldId id="1380" r:id="rId106"/>
    <p:sldId id="342" r:id="rId107"/>
    <p:sldId id="1482" r:id="rId108"/>
    <p:sldId id="1297" r:id="rId109"/>
    <p:sldId id="298" r:id="rId110"/>
    <p:sldId id="365" r:id="rId111"/>
    <p:sldId id="258" r:id="rId112"/>
    <p:sldId id="1484" r:id="rId113"/>
    <p:sldId id="370" r:id="rId114"/>
    <p:sldId id="1251" r:id="rId115"/>
    <p:sldId id="1256" r:id="rId116"/>
    <p:sldId id="868" r:id="rId117"/>
    <p:sldId id="295" r:id="rId118"/>
    <p:sldId id="296" r:id="rId119"/>
    <p:sldId id="1102" r:id="rId120"/>
    <p:sldId id="676" r:id="rId121"/>
    <p:sldId id="865" r:id="rId122"/>
    <p:sldId id="882" r:id="rId123"/>
    <p:sldId id="1263" r:id="rId124"/>
    <p:sldId id="870" r:id="rId125"/>
    <p:sldId id="746" r:id="rId126"/>
    <p:sldId id="1151" r:id="rId127"/>
    <p:sldId id="1210" r:id="rId128"/>
    <p:sldId id="876" r:id="rId129"/>
    <p:sldId id="1245" r:id="rId130"/>
    <p:sldId id="1154" r:id="rId131"/>
    <p:sldId id="1229" r:id="rId132"/>
    <p:sldId id="1238" r:id="rId133"/>
    <p:sldId id="1502" r:id="rId134"/>
    <p:sldId id="1501" r:id="rId135"/>
    <p:sldId id="1249" r:id="rId136"/>
    <p:sldId id="894" r:id="rId137"/>
    <p:sldId id="1503" r:id="rId138"/>
    <p:sldId id="949" r:id="rId139"/>
    <p:sldId id="918" r:id="rId140"/>
    <p:sldId id="1287" r:id="rId141"/>
    <p:sldId id="1284" r:id="rId142"/>
    <p:sldId id="1337" r:id="rId143"/>
    <p:sldId id="1494" r:id="rId144"/>
    <p:sldId id="1320" r:id="rId145"/>
    <p:sldId id="1353" r:id="rId146"/>
    <p:sldId id="1368" r:id="rId147"/>
    <p:sldId id="1264" r:id="rId148"/>
    <p:sldId id="1300" r:id="rId149"/>
    <p:sldId id="1299" r:id="rId150"/>
    <p:sldId id="280" r:id="rId151"/>
    <p:sldId id="508" r:id="rId152"/>
    <p:sldId id="509" r:id="rId153"/>
    <p:sldId id="368" r:id="rId154"/>
    <p:sldId id="386" r:id="rId155"/>
    <p:sldId id="1528" r:id="rId156"/>
    <p:sldId id="1529" r:id="rId157"/>
    <p:sldId id="507" r:id="rId158"/>
    <p:sldId id="350" r:id="rId159"/>
    <p:sldId id="372" r:id="rId160"/>
    <p:sldId id="373" r:id="rId161"/>
    <p:sldId id="520" r:id="rId162"/>
    <p:sldId id="512" r:id="rId163"/>
    <p:sldId id="511" r:id="rId164"/>
    <p:sldId id="505" r:id="rId165"/>
    <p:sldId id="1530" r:id="rId166"/>
    <p:sldId id="1531" r:id="rId167"/>
    <p:sldId id="1532" r:id="rId168"/>
    <p:sldId id="1533" r:id="rId169"/>
    <p:sldId id="1534" r:id="rId170"/>
    <p:sldId id="1535" r:id="rId171"/>
    <p:sldId id="1536" r:id="rId172"/>
    <p:sldId id="1537" r:id="rId173"/>
    <p:sldId id="1538" r:id="rId174"/>
    <p:sldId id="1539" r:id="rId175"/>
    <p:sldId id="1540" r:id="rId176"/>
    <p:sldId id="1541" r:id="rId177"/>
    <p:sldId id="1542" r:id="rId178"/>
    <p:sldId id="1302" r:id="rId179"/>
  </p:sldIdLst>
  <p:sldSz cx="9144000" cy="5143500" type="screen16x9"/>
  <p:notesSz cx="6858000" cy="17049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7183497-C2DD-D04E-8ACF-FE3E77DDD3DF}">
          <p14:sldIdLst>
            <p14:sldId id="1255"/>
            <p14:sldId id="1286"/>
            <p14:sldId id="1296"/>
            <p14:sldId id="721"/>
            <p14:sldId id="1506"/>
            <p14:sldId id="256"/>
            <p14:sldId id="1295"/>
          </p14:sldIdLst>
        </p14:section>
        <p14:section name="Calibration Progress Summary" id="{64A3B8EE-C372-EC4A-B558-A5B2F84B8CA9}">
          <p14:sldIdLst>
            <p14:sldId id="1507"/>
            <p14:sldId id="1519"/>
            <p14:sldId id="1259"/>
            <p14:sldId id="1260"/>
            <p14:sldId id="1258"/>
            <p14:sldId id="1499"/>
            <p14:sldId id="1520"/>
            <p14:sldId id="1508"/>
            <p14:sldId id="1521"/>
            <p14:sldId id="1522"/>
            <p14:sldId id="1488"/>
            <p14:sldId id="1498"/>
            <p14:sldId id="1500"/>
            <p14:sldId id="1489"/>
            <p14:sldId id="1523"/>
            <p14:sldId id="1518"/>
            <p14:sldId id="1524"/>
            <p14:sldId id="1512"/>
            <p14:sldId id="1511"/>
            <p14:sldId id="1510"/>
            <p14:sldId id="1509"/>
            <p14:sldId id="1517"/>
            <p14:sldId id="1516"/>
            <p14:sldId id="1515"/>
            <p14:sldId id="1514"/>
            <p14:sldId id="1513"/>
            <p14:sldId id="1525"/>
            <p14:sldId id="1526"/>
            <p14:sldId id="1527"/>
          </p14:sldIdLst>
        </p14:section>
        <p14:section name="Residential Region 4 Calibration" id="{AB4F2FED-D296-064C-82F6-3D4B69BEC2EB}">
          <p14:sldIdLst>
            <p14:sldId id="1504"/>
            <p14:sldId id="369"/>
            <p14:sldId id="301"/>
            <p14:sldId id="307"/>
            <p14:sldId id="330"/>
            <p14:sldId id="1487"/>
            <p14:sldId id="371"/>
            <p14:sldId id="1480"/>
            <p14:sldId id="1479"/>
            <p14:sldId id="1478"/>
            <p14:sldId id="1436"/>
            <p14:sldId id="1437"/>
            <p14:sldId id="366"/>
            <p14:sldId id="1429"/>
            <p14:sldId id="1432"/>
            <p14:sldId id="1460"/>
            <p14:sldId id="1461"/>
            <p14:sldId id="1430"/>
            <p14:sldId id="1467"/>
            <p14:sldId id="1431"/>
            <p14:sldId id="1469"/>
            <p14:sldId id="360"/>
            <p14:sldId id="1476"/>
            <p14:sldId id="1439"/>
            <p14:sldId id="1438"/>
            <p14:sldId id="1407"/>
            <p14:sldId id="1409"/>
            <p14:sldId id="1440"/>
            <p14:sldId id="1442"/>
            <p14:sldId id="1386"/>
            <p14:sldId id="1462"/>
            <p14:sldId id="1464"/>
            <p14:sldId id="1463"/>
            <p14:sldId id="348"/>
            <p14:sldId id="315"/>
            <p14:sldId id="1470"/>
            <p14:sldId id="1471"/>
            <p14:sldId id="1472"/>
            <p14:sldId id="344"/>
            <p14:sldId id="1397"/>
            <p14:sldId id="1454"/>
            <p14:sldId id="1455"/>
            <p14:sldId id="1456"/>
            <p14:sldId id="1457"/>
            <p14:sldId id="1477"/>
            <p14:sldId id="1458"/>
            <p14:sldId id="1441"/>
            <p14:sldId id="392"/>
            <p14:sldId id="1416"/>
            <p14:sldId id="1446"/>
            <p14:sldId id="1505"/>
            <p14:sldId id="1473"/>
            <p14:sldId id="1459"/>
            <p14:sldId id="1447"/>
            <p14:sldId id="346"/>
            <p14:sldId id="382"/>
            <p14:sldId id="383"/>
            <p14:sldId id="1474"/>
            <p14:sldId id="1448"/>
            <p14:sldId id="1475"/>
            <p14:sldId id="1449"/>
            <p14:sldId id="1450"/>
            <p14:sldId id="1451"/>
            <p14:sldId id="356"/>
            <p14:sldId id="1380"/>
            <p14:sldId id="342"/>
            <p14:sldId id="1482"/>
            <p14:sldId id="1297"/>
          </p14:sldIdLst>
        </p14:section>
        <p14:section name="Breakout group: Project Recap" id="{67F296C5-0DB4-0D4E-91E4-87AA6CEB75E4}">
          <p14:sldIdLst>
            <p14:sldId id="298"/>
            <p14:sldId id="365"/>
            <p14:sldId id="258"/>
            <p14:sldId id="1484"/>
            <p14:sldId id="370"/>
            <p14:sldId id="1251"/>
            <p14:sldId id="1256"/>
            <p14:sldId id="868"/>
            <p14:sldId id="295"/>
            <p14:sldId id="296"/>
            <p14:sldId id="1102"/>
            <p14:sldId id="676"/>
            <p14:sldId id="865"/>
            <p14:sldId id="882"/>
            <p14:sldId id="1263"/>
            <p14:sldId id="870"/>
            <p14:sldId id="746"/>
            <p14:sldId id="1151"/>
            <p14:sldId id="1210"/>
            <p14:sldId id="876"/>
            <p14:sldId id="1245"/>
            <p14:sldId id="1154"/>
            <p14:sldId id="1229"/>
            <p14:sldId id="1238"/>
            <p14:sldId id="1502"/>
            <p14:sldId id="1501"/>
            <p14:sldId id="1249"/>
            <p14:sldId id="894"/>
            <p14:sldId id="1503"/>
            <p14:sldId id="949"/>
            <p14:sldId id="918"/>
            <p14:sldId id="1287"/>
            <p14:sldId id="1284"/>
            <p14:sldId id="1337"/>
            <p14:sldId id="1494"/>
            <p14:sldId id="1320"/>
            <p14:sldId id="1353"/>
            <p14:sldId id="1368"/>
            <p14:sldId id="1264"/>
            <p14:sldId id="1300"/>
          </p14:sldIdLst>
        </p14:section>
        <p14:section name="Breakout group: Cambium" id="{EF164AB4-57A4-9842-B3B4-371E0AFA5945}">
          <p14:sldIdLst>
            <p14:sldId id="1299"/>
            <p14:sldId id="280"/>
            <p14:sldId id="508"/>
            <p14:sldId id="509"/>
            <p14:sldId id="368"/>
            <p14:sldId id="386"/>
            <p14:sldId id="1528"/>
            <p14:sldId id="1529"/>
            <p14:sldId id="507"/>
            <p14:sldId id="350"/>
            <p14:sldId id="372"/>
            <p14:sldId id="373"/>
            <p14:sldId id="520"/>
            <p14:sldId id="512"/>
            <p14:sldId id="511"/>
            <p14:sldId id="505"/>
          </p14:sldIdLst>
        </p14:section>
        <p14:section name="Breakout group: Industry load profiles" id="{1DF6CC9F-20B6-A946-BD9F-3C4C50B05C69}">
          <p14:sldIdLst>
            <p14:sldId id="1530"/>
            <p14:sldId id="1531"/>
            <p14:sldId id="1532"/>
            <p14:sldId id="1533"/>
            <p14:sldId id="1534"/>
            <p14:sldId id="1535"/>
            <p14:sldId id="1536"/>
            <p14:sldId id="1537"/>
            <p14:sldId id="1538"/>
            <p14:sldId id="1539"/>
            <p14:sldId id="1540"/>
            <p14:sldId id="1541"/>
            <p14:sldId id="1542"/>
            <p14:sldId id="130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 id="7" name="Natalie Mims" initials="NAM" lastIdx="7" clrIdx="7">
    <p:extLst>
      <p:ext uri="{19B8F6BF-5375-455C-9EA6-DF929625EA0E}">
        <p15:presenceInfo xmlns:p15="http://schemas.microsoft.com/office/powerpoint/2012/main" userId="Natalie Mims" providerId="None"/>
      </p:ext>
    </p:extLst>
  </p:cmAuthor>
  <p:cmAuthor id="1" name="Fontanini, Anthony" initials="FA" lastIdx="16" clrIdx="1">
    <p:extLst>
      <p:ext uri="{19B8F6BF-5375-455C-9EA6-DF929625EA0E}">
        <p15:presenceInfo xmlns:p15="http://schemas.microsoft.com/office/powerpoint/2012/main" userId="S::afontani@nrel.gov::a03197bc-8155-48ce-b3e4-f5ff3bf43985" providerId="AD"/>
      </p:ext>
    </p:extLst>
  </p:cmAuthor>
  <p:cmAuthor id="2" name="Wilson, Eric" initials="WE" lastIdx="28" clrIdx="2">
    <p:extLst>
      <p:ext uri="{19B8F6BF-5375-455C-9EA6-DF929625EA0E}">
        <p15:presenceInfo xmlns:p15="http://schemas.microsoft.com/office/powerpoint/2012/main" userId="S::ewilson@nrel.gov::6f7103d4-1a3c-4608-81b2-2e42fc2a4274" providerId="AD"/>
      </p:ext>
    </p:extLst>
  </p:cmAuthor>
  <p:cmAuthor id="3" name="Parker, Andrew" initials="PA" lastIdx="3" clrIdx="3">
    <p:extLst>
      <p:ext uri="{19B8F6BF-5375-455C-9EA6-DF929625EA0E}">
        <p15:presenceInfo xmlns:p15="http://schemas.microsoft.com/office/powerpoint/2012/main" userId="S::aparker@nrel.gov::87732316-de77-4fec-8171-d066878065f2" providerId="AD"/>
      </p:ext>
    </p:extLst>
  </p:cmAuthor>
  <p:cmAuthor id="4" name="Speake, Andrew" initials="SA" lastIdx="7" clrIdx="4">
    <p:extLst>
      <p:ext uri="{19B8F6BF-5375-455C-9EA6-DF929625EA0E}">
        <p15:presenceInfo xmlns:p15="http://schemas.microsoft.com/office/powerpoint/2012/main" userId="S::aspeake@nrel.gov::85a13dd9-d499-44b6-b98d-2911427bc23b" providerId="AD"/>
      </p:ext>
    </p:extLst>
  </p:cmAuthor>
  <p:cmAuthor id="5" name="Present, Elaina" initials="PE" lastIdx="32" clrIdx="5">
    <p:extLst>
      <p:ext uri="{19B8F6BF-5375-455C-9EA6-DF929625EA0E}">
        <p15:presenceInfo xmlns:p15="http://schemas.microsoft.com/office/powerpoint/2012/main" userId="S::epresent@nrel.gov::4386daae-932b-4c8c-9c43-48eeed986b5e" providerId="AD"/>
      </p:ext>
    </p:extLst>
  </p:cmAuthor>
  <p:cmAuthor id="6" name="Roberts, David" initials="RD" lastIdx="1" clrIdx="6">
    <p:extLst>
      <p:ext uri="{19B8F6BF-5375-455C-9EA6-DF929625EA0E}">
        <p15:presenceInfo xmlns:p15="http://schemas.microsoft.com/office/powerpoint/2012/main" userId="S::droberts@nrel.gov::69ab7b00-4d2d-4d7a-bb57-ba0c9b2e6a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6A01A"/>
    <a:srgbClr val="000000"/>
    <a:srgbClr val="B1CCEB"/>
    <a:srgbClr val="AECAEC"/>
    <a:srgbClr val="D82F25"/>
    <a:srgbClr val="F66B3F"/>
    <a:srgbClr val="7F7F7F"/>
    <a:srgbClr val="333333"/>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5"/>
    <p:restoredTop sz="80385"/>
  </p:normalViewPr>
  <p:slideViewPr>
    <p:cSldViewPr snapToGrid="0">
      <p:cViewPr varScale="1">
        <p:scale>
          <a:sx n="106" d="100"/>
          <a:sy n="106" d="100"/>
        </p:scale>
        <p:origin x="125" y="77"/>
      </p:cViewPr>
      <p:guideLst>
        <p:guide orient="horz" pos="162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75" Type="http://schemas.openxmlformats.org/officeDocument/2006/relationships/slide" Target="slides/slide170.xml"/><Relationship Id="rId170" Type="http://schemas.openxmlformats.org/officeDocument/2006/relationships/slide" Target="slides/slide165.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slide" Target="slides/slide160.xml"/><Relationship Id="rId181" Type="http://schemas.openxmlformats.org/officeDocument/2006/relationships/handoutMaster" Target="handoutMasters/handoutMaster1.xml"/><Relationship Id="rId186"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71" Type="http://schemas.openxmlformats.org/officeDocument/2006/relationships/slide" Target="slides/slide166.xml"/><Relationship Id="rId176" Type="http://schemas.openxmlformats.org/officeDocument/2006/relationships/slide" Target="slides/slide17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4" Type="http://schemas.openxmlformats.org/officeDocument/2006/relationships/slideMaster" Target="slideMasters/slideMaster1.xml"/><Relationship Id="rId9" Type="http://schemas.openxmlformats.org/officeDocument/2006/relationships/slide" Target="slides/slide4.xml"/><Relationship Id="rId172" Type="http://schemas.openxmlformats.org/officeDocument/2006/relationships/slide" Target="slides/slide167.xml"/><Relationship Id="rId180" Type="http://schemas.openxmlformats.org/officeDocument/2006/relationships/notesMaster" Target="notesMasters/notes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cap="none" spc="20" baseline="0">
                <a:solidFill>
                  <a:schemeClr val="tx1">
                    <a:lumMod val="50000"/>
                    <a:lumOff val="50000"/>
                  </a:schemeClr>
                </a:solidFill>
                <a:latin typeface="+mn-lt"/>
                <a:ea typeface="+mn-ea"/>
                <a:cs typeface="+mn-cs"/>
              </a:defRPr>
            </a:pPr>
            <a:r>
              <a:rPr lang="en-US"/>
              <a:t>Example for Colorado in March</a:t>
            </a:r>
          </a:p>
        </c:rich>
      </c:tx>
      <c:overlay val="0"/>
      <c:spPr>
        <a:noFill/>
        <a:ln>
          <a:noFill/>
        </a:ln>
        <a:effectLst/>
      </c:spPr>
      <c:txPr>
        <a:bodyPr rot="0" spcFirstLastPara="1" vertOverflow="ellipsis" vert="horz" wrap="square" anchor="ctr" anchorCtr="1"/>
        <a:lstStyle/>
        <a:p>
          <a:pPr>
            <a:defRPr sz="132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Sheet1!$A$3</c:f>
              <c:strCache>
                <c:ptCount val="1"/>
                <c:pt idx="0">
                  <c:v>Baseload</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Sheet1!$B$2:$E$2</c:f>
              <c:strCache>
                <c:ptCount val="4"/>
                <c:pt idx="0">
                  <c:v>EIA Form 861</c:v>
                </c:pt>
                <c:pt idx="1">
                  <c:v>ResStock</c:v>
                </c:pt>
                <c:pt idx="2">
                  <c:v>Model 1</c:v>
                </c:pt>
                <c:pt idx="3">
                  <c:v>Model 2</c:v>
                </c:pt>
              </c:strCache>
            </c:strRef>
          </c:cat>
          <c:val>
            <c:numRef>
              <c:f>Sheet1!$B$3:$E$3</c:f>
              <c:numCache>
                <c:formatCode>_(* #,##0.00_);_(* \(#,##0.00\);_(* "-"??_);_(@_)</c:formatCode>
                <c:ptCount val="4"/>
                <c:pt idx="0">
                  <c:v>0</c:v>
                </c:pt>
                <c:pt idx="1">
                  <c:v>1.1563912212760807</c:v>
                </c:pt>
                <c:pt idx="2">
                  <c:v>1.0092699015369637</c:v>
                </c:pt>
                <c:pt idx="3">
                  <c:v>1.1563912212760807</c:v>
                </c:pt>
              </c:numCache>
            </c:numRef>
          </c:val>
          <c:extLst>
            <c:ext xmlns:c16="http://schemas.microsoft.com/office/drawing/2014/chart" uri="{C3380CC4-5D6E-409C-BE32-E72D297353CC}">
              <c16:uniqueId val="{00000000-446B-CF4E-AB26-39DBE8C66C1C}"/>
            </c:ext>
          </c:extLst>
        </c:ser>
        <c:ser>
          <c:idx val="1"/>
          <c:order val="1"/>
          <c:tx>
            <c:strRef>
              <c:f>Sheet1!$A$4</c:f>
              <c:strCache>
                <c:ptCount val="1"/>
                <c:pt idx="0">
                  <c:v>HVAC</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Sheet1!$B$2:$E$2</c:f>
              <c:strCache>
                <c:ptCount val="4"/>
                <c:pt idx="0">
                  <c:v>EIA Form 861</c:v>
                </c:pt>
                <c:pt idx="1">
                  <c:v>ResStock</c:v>
                </c:pt>
                <c:pt idx="2">
                  <c:v>Model 1</c:v>
                </c:pt>
                <c:pt idx="3">
                  <c:v>Model 2</c:v>
                </c:pt>
              </c:strCache>
            </c:strRef>
          </c:cat>
          <c:val>
            <c:numRef>
              <c:f>Sheet1!$B$4:$E$4</c:f>
              <c:numCache>
                <c:formatCode>_(* #,##0.00_);_(* \(#,##0.00\);_(* "-"??_);_(@_)</c:formatCode>
                <c:ptCount val="4"/>
                <c:pt idx="0">
                  <c:v>0</c:v>
                </c:pt>
                <c:pt idx="1">
                  <c:v>0.54981384131211941</c:v>
                </c:pt>
                <c:pt idx="2">
                  <c:v>0.47986403846303621</c:v>
                </c:pt>
                <c:pt idx="3">
                  <c:v>0.33274271872391542</c:v>
                </c:pt>
              </c:numCache>
            </c:numRef>
          </c:val>
          <c:extLst>
            <c:ext xmlns:c16="http://schemas.microsoft.com/office/drawing/2014/chart" uri="{C3380CC4-5D6E-409C-BE32-E72D297353CC}">
              <c16:uniqueId val="{00000001-446B-CF4E-AB26-39DBE8C66C1C}"/>
            </c:ext>
          </c:extLst>
        </c:ser>
        <c:ser>
          <c:idx val="2"/>
          <c:order val="2"/>
          <c:tx>
            <c:strRef>
              <c:f>Sheet1!$A$5</c:f>
              <c:strCache>
                <c:ptCount val="1"/>
                <c:pt idx="0">
                  <c:v>EIA Form 861</c:v>
                </c:pt>
              </c:strCache>
            </c:strRef>
          </c:tx>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50000"/>
                        <a:lumOff val="50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Sheet1!$B$2:$E$2</c:f>
              <c:strCache>
                <c:ptCount val="4"/>
                <c:pt idx="0">
                  <c:v>EIA Form 861</c:v>
                </c:pt>
                <c:pt idx="1">
                  <c:v>ResStock</c:v>
                </c:pt>
                <c:pt idx="2">
                  <c:v>Model 1</c:v>
                </c:pt>
                <c:pt idx="3">
                  <c:v>Model 2</c:v>
                </c:pt>
              </c:strCache>
            </c:strRef>
          </c:cat>
          <c:val>
            <c:numRef>
              <c:f>Sheet1!$B$5:$E$5</c:f>
              <c:numCache>
                <c:formatCode>_(* #,##0.00_);_(* \(#,##0.00\);_(* "-"??_);_(@_)</c:formatCode>
                <c:ptCount val="4"/>
                <c:pt idx="0">
                  <c:v>1.4891339399999999</c:v>
                </c:pt>
                <c:pt idx="1">
                  <c:v>0</c:v>
                </c:pt>
              </c:numCache>
            </c:numRef>
          </c:val>
          <c:extLst>
            <c:ext xmlns:c16="http://schemas.microsoft.com/office/drawing/2014/chart" uri="{C3380CC4-5D6E-409C-BE32-E72D297353CC}">
              <c16:uniqueId val="{00000002-446B-CF4E-AB26-39DBE8C66C1C}"/>
            </c:ext>
          </c:extLst>
        </c:ser>
        <c:dLbls>
          <c:dLblPos val="ctr"/>
          <c:showLegendKey val="0"/>
          <c:showVal val="1"/>
          <c:showCatName val="0"/>
          <c:showSerName val="0"/>
          <c:showPercent val="0"/>
          <c:showBubbleSize val="0"/>
        </c:dLbls>
        <c:gapWidth val="150"/>
        <c:overlap val="100"/>
        <c:axId val="308209807"/>
        <c:axId val="183076623"/>
      </c:barChart>
      <c:catAx>
        <c:axId val="308209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50000"/>
                    <a:lumOff val="50000"/>
                  </a:schemeClr>
                </a:solidFill>
                <a:latin typeface="+mn-lt"/>
                <a:ea typeface="+mn-ea"/>
                <a:cs typeface="+mn-cs"/>
              </a:defRPr>
            </a:pPr>
            <a:endParaRPr lang="en-US"/>
          </a:p>
        </c:txPr>
        <c:crossAx val="183076623"/>
        <c:crosses val="autoZero"/>
        <c:auto val="1"/>
        <c:lblAlgn val="ctr"/>
        <c:lblOffset val="100"/>
        <c:noMultiLvlLbl val="0"/>
      </c:catAx>
      <c:valAx>
        <c:axId val="1830766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cap="all" baseline="0">
                    <a:solidFill>
                      <a:schemeClr val="tx1">
                        <a:lumMod val="50000"/>
                        <a:lumOff val="50000"/>
                      </a:schemeClr>
                    </a:solidFill>
                    <a:latin typeface="+mn-lt"/>
                    <a:ea typeface="+mn-ea"/>
                    <a:cs typeface="+mn-cs"/>
                  </a:defRPr>
                </a:pPr>
                <a:r>
                  <a:rPr lang="en-US"/>
                  <a:t>Electric Load (TWH)</a:t>
                </a:r>
              </a:p>
            </c:rich>
          </c:tx>
          <c:overlay val="0"/>
          <c:spPr>
            <a:noFill/>
            <a:ln>
              <a:noFill/>
            </a:ln>
            <a:effectLst/>
          </c:spPr>
          <c:txPr>
            <a:bodyPr rot="-5400000" spcFirstLastPara="1" vertOverflow="ellipsis" vert="horz" wrap="square" anchor="ctr" anchorCtr="1"/>
            <a:lstStyle/>
            <a:p>
              <a:pPr>
                <a:defRPr sz="1100" b="0" i="0" u="none" strike="noStrike" kern="1200" cap="all" baseline="0">
                  <a:solidFill>
                    <a:schemeClr val="tx1">
                      <a:lumMod val="50000"/>
                      <a:lumOff val="50000"/>
                    </a:schemeClr>
                  </a:solidFill>
                  <a:latin typeface="+mn-lt"/>
                  <a:ea typeface="+mn-ea"/>
                  <a:cs typeface="+mn-cs"/>
                </a:defRPr>
              </a:pPr>
              <a:endParaRPr lang="en-US"/>
            </a:p>
          </c:txPr>
        </c:title>
        <c:numFmt formatCode="_(* #,##0.0_);_(* \(#,##0.0\);_(* &quot;-&quot;?_);_(@_)"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50000"/>
                    <a:lumOff val="50000"/>
                  </a:schemeClr>
                </a:solidFill>
                <a:latin typeface="+mn-lt"/>
                <a:ea typeface="+mn-ea"/>
                <a:cs typeface="+mn-cs"/>
              </a:defRPr>
            </a:pPr>
            <a:endParaRPr lang="en-US"/>
          </a:p>
        </c:txPr>
        <c:crossAx val="308209807"/>
        <c:crosses val="autoZero"/>
        <c:crossBetween val="between"/>
        <c:minorUnit val="0.1"/>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cap="none" spc="20" baseline="0">
                <a:solidFill>
                  <a:schemeClr val="tx1">
                    <a:lumMod val="50000"/>
                    <a:lumOff val="50000"/>
                  </a:schemeClr>
                </a:solidFill>
                <a:latin typeface="+mn-lt"/>
                <a:ea typeface="+mn-ea"/>
                <a:cs typeface="+mn-cs"/>
              </a:defRPr>
            </a:pPr>
            <a:r>
              <a:rPr lang="en-US"/>
              <a:t>Lighting Saturation By Bulb Type</a:t>
            </a:r>
          </a:p>
        </c:rich>
      </c:tx>
      <c:overlay val="0"/>
      <c:spPr>
        <a:noFill/>
        <a:ln>
          <a:noFill/>
        </a:ln>
        <a:effectLst/>
      </c:spPr>
      <c:txPr>
        <a:bodyPr rot="0" spcFirstLastPara="1" vertOverflow="ellipsis" vert="horz" wrap="square" anchor="ctr" anchorCtr="1"/>
        <a:lstStyle/>
        <a:p>
          <a:pPr>
            <a:defRPr sz="144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0696740967698376"/>
          <c:y val="9.5971804075961079E-2"/>
          <c:w val="0.88002253710007128"/>
          <c:h val="0.42824562277816541"/>
        </c:manualLayout>
      </c:layout>
      <c:barChart>
        <c:barDir val="col"/>
        <c:grouping val="clustered"/>
        <c:varyColors val="0"/>
        <c:ser>
          <c:idx val="0"/>
          <c:order val="0"/>
          <c:tx>
            <c:strRef>
              <c:f>Sheet1!$B$2</c:f>
              <c:strCache>
                <c:ptCount val="1"/>
                <c:pt idx="0">
                  <c:v>RECS 2009 (ResStock before EULP)</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Sheet1!$C$1:$E$1</c:f>
              <c:strCache>
                <c:ptCount val="3"/>
                <c:pt idx="0">
                  <c:v>Incandescent</c:v>
                </c:pt>
                <c:pt idx="1">
                  <c:v>CFL/LFL</c:v>
                </c:pt>
                <c:pt idx="2">
                  <c:v>LED</c:v>
                </c:pt>
              </c:strCache>
            </c:strRef>
          </c:cat>
          <c:val>
            <c:numRef>
              <c:f>Sheet1!$C$2:$E$2</c:f>
              <c:numCache>
                <c:formatCode>0%</c:formatCode>
                <c:ptCount val="3"/>
                <c:pt idx="0">
                  <c:v>0.87</c:v>
                </c:pt>
                <c:pt idx="1">
                  <c:v>0.13</c:v>
                </c:pt>
                <c:pt idx="2">
                  <c:v>0</c:v>
                </c:pt>
              </c:numCache>
            </c:numRef>
          </c:val>
          <c:extLst>
            <c:ext xmlns:c16="http://schemas.microsoft.com/office/drawing/2014/chart" uri="{C3380CC4-5D6E-409C-BE32-E72D297353CC}">
              <c16:uniqueId val="{00000000-9309-D044-B994-26C1CC2911DD}"/>
            </c:ext>
          </c:extLst>
        </c:ser>
        <c:ser>
          <c:idx val="1"/>
          <c:order val="1"/>
          <c:tx>
            <c:strRef>
              <c:f>Sheet1!$B$3</c:f>
              <c:strCache>
                <c:ptCount val="1"/>
                <c:pt idx="0">
                  <c:v>2015 DOE U.S. Lighting Market Characterization (ResStock before Region 3)</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Sheet1!$C$1:$E$1</c:f>
              <c:strCache>
                <c:ptCount val="3"/>
                <c:pt idx="0">
                  <c:v>Incandescent</c:v>
                </c:pt>
                <c:pt idx="1">
                  <c:v>CFL/LFL</c:v>
                </c:pt>
                <c:pt idx="2">
                  <c:v>LED</c:v>
                </c:pt>
              </c:strCache>
            </c:strRef>
          </c:cat>
          <c:val>
            <c:numRef>
              <c:f>Sheet1!$C$3:$E$3</c:f>
              <c:numCache>
                <c:formatCode>0%</c:formatCode>
                <c:ptCount val="3"/>
                <c:pt idx="0">
                  <c:v>0.52</c:v>
                </c:pt>
                <c:pt idx="1">
                  <c:v>0.41</c:v>
                </c:pt>
                <c:pt idx="2">
                  <c:v>7.0000000000000007E-2</c:v>
                </c:pt>
              </c:numCache>
            </c:numRef>
          </c:val>
          <c:extLst>
            <c:ext xmlns:c16="http://schemas.microsoft.com/office/drawing/2014/chart" uri="{C3380CC4-5D6E-409C-BE32-E72D297353CC}">
              <c16:uniqueId val="{00000001-9309-D044-B994-26C1CC2911DD}"/>
            </c:ext>
          </c:extLst>
        </c:ser>
        <c:ser>
          <c:idx val="2"/>
          <c:order val="2"/>
          <c:tx>
            <c:strRef>
              <c:f>Sheet1!$B$4</c:f>
              <c:strCache>
                <c:ptCount val="1"/>
                <c:pt idx="0">
                  <c:v>RECS 2015 (ResStock before Region 4)</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Sheet1!$C$1:$E$1</c:f>
              <c:strCache>
                <c:ptCount val="3"/>
                <c:pt idx="0">
                  <c:v>Incandescent</c:v>
                </c:pt>
                <c:pt idx="1">
                  <c:v>CFL/LFL</c:v>
                </c:pt>
                <c:pt idx="2">
                  <c:v>LED</c:v>
                </c:pt>
              </c:strCache>
            </c:strRef>
          </c:cat>
          <c:val>
            <c:numRef>
              <c:f>Sheet1!$C$4:$E$4</c:f>
              <c:numCache>
                <c:formatCode>0%</c:formatCode>
                <c:ptCount val="3"/>
                <c:pt idx="0">
                  <c:v>0.44</c:v>
                </c:pt>
                <c:pt idx="1">
                  <c:v>0.45</c:v>
                </c:pt>
                <c:pt idx="2">
                  <c:v>0.11</c:v>
                </c:pt>
              </c:numCache>
            </c:numRef>
          </c:val>
          <c:extLst>
            <c:ext xmlns:c16="http://schemas.microsoft.com/office/drawing/2014/chart" uri="{C3380CC4-5D6E-409C-BE32-E72D297353CC}">
              <c16:uniqueId val="{00000002-9309-D044-B994-26C1CC2911DD}"/>
            </c:ext>
          </c:extLst>
        </c:ser>
        <c:ser>
          <c:idx val="3"/>
          <c:order val="3"/>
          <c:tx>
            <c:strRef>
              <c:f>Sheet1!$B$5</c:f>
              <c:strCache>
                <c:ptCount val="1"/>
                <c:pt idx="0">
                  <c:v>2019 Energy Savings Forecast of Solid State Lighting in General Illumination Applications</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Sheet1!$C$1:$E$1</c:f>
              <c:strCache>
                <c:ptCount val="3"/>
                <c:pt idx="0">
                  <c:v>Incandescent</c:v>
                </c:pt>
                <c:pt idx="1">
                  <c:v>CFL/LFL</c:v>
                </c:pt>
                <c:pt idx="2">
                  <c:v>LED</c:v>
                </c:pt>
              </c:strCache>
            </c:strRef>
          </c:cat>
          <c:val>
            <c:numRef>
              <c:f>Sheet1!$C$5:$E$5</c:f>
              <c:numCache>
                <c:formatCode>0%</c:formatCode>
                <c:ptCount val="3"/>
                <c:pt idx="0">
                  <c:v>0.39100000000000001</c:v>
                </c:pt>
                <c:pt idx="1">
                  <c:v>0.33500000000000002</c:v>
                </c:pt>
                <c:pt idx="2">
                  <c:v>0.27400000000000002</c:v>
                </c:pt>
              </c:numCache>
            </c:numRef>
          </c:val>
          <c:extLst>
            <c:ext xmlns:c16="http://schemas.microsoft.com/office/drawing/2014/chart" uri="{C3380CC4-5D6E-409C-BE32-E72D297353CC}">
              <c16:uniqueId val="{00000003-9309-D044-B994-26C1CC2911DD}"/>
            </c:ext>
          </c:extLst>
        </c:ser>
        <c:ser>
          <c:idx val="4"/>
          <c:order val="4"/>
          <c:tx>
            <c:strRef>
              <c:f>Sheet1!$B$6</c:f>
              <c:strCache>
                <c:ptCount val="1"/>
                <c:pt idx="0">
                  <c:v>ResStock after Region 4</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Sheet1!$C$1:$E$1</c:f>
              <c:strCache>
                <c:ptCount val="3"/>
                <c:pt idx="0">
                  <c:v>Incandescent</c:v>
                </c:pt>
                <c:pt idx="1">
                  <c:v>CFL/LFL</c:v>
                </c:pt>
                <c:pt idx="2">
                  <c:v>LED</c:v>
                </c:pt>
              </c:strCache>
            </c:strRef>
          </c:cat>
          <c:val>
            <c:numRef>
              <c:f>Sheet1!$C$6:$E$6</c:f>
              <c:numCache>
                <c:formatCode>0%</c:formatCode>
                <c:ptCount val="3"/>
                <c:pt idx="0">
                  <c:v>0.35599999999999998</c:v>
                </c:pt>
                <c:pt idx="1">
                  <c:v>0.37</c:v>
                </c:pt>
                <c:pt idx="2">
                  <c:v>0.27400000000000002</c:v>
                </c:pt>
              </c:numCache>
            </c:numRef>
          </c:val>
          <c:extLst>
            <c:ext xmlns:c16="http://schemas.microsoft.com/office/drawing/2014/chart" uri="{C3380CC4-5D6E-409C-BE32-E72D297353CC}">
              <c16:uniqueId val="{00000004-9309-D044-B994-26C1CC2911DD}"/>
            </c:ext>
          </c:extLst>
        </c:ser>
        <c:dLbls>
          <c:dLblPos val="inEnd"/>
          <c:showLegendKey val="0"/>
          <c:showVal val="1"/>
          <c:showCatName val="0"/>
          <c:showSerName val="0"/>
          <c:showPercent val="0"/>
          <c:showBubbleSize val="0"/>
        </c:dLbls>
        <c:gapWidth val="100"/>
        <c:overlap val="-24"/>
        <c:axId val="2117816080"/>
        <c:axId val="2117781216"/>
      </c:barChart>
      <c:catAx>
        <c:axId val="2117816080"/>
        <c:scaling>
          <c:orientation val="minMax"/>
        </c:scaling>
        <c:delete val="0"/>
        <c:axPos val="b"/>
        <c:title>
          <c:tx>
            <c:rich>
              <a:bodyPr rot="0" spcFirstLastPara="1" vertOverflow="ellipsis" vert="horz" wrap="square" anchor="ctr" anchorCtr="1"/>
              <a:lstStyle/>
              <a:p>
                <a:pPr>
                  <a:defRPr sz="1200" b="0" i="0" u="none" strike="noStrike" kern="1200" cap="all" baseline="0">
                    <a:solidFill>
                      <a:schemeClr val="tx1">
                        <a:lumMod val="50000"/>
                        <a:lumOff val="50000"/>
                      </a:schemeClr>
                    </a:solidFill>
                    <a:latin typeface="+mn-lt"/>
                    <a:ea typeface="+mn-ea"/>
                    <a:cs typeface="+mn-cs"/>
                  </a:defRPr>
                </a:pPr>
                <a:r>
                  <a:rPr lang="en-US"/>
                  <a:t>BULB TYPE</a:t>
                </a:r>
              </a:p>
            </c:rich>
          </c:tx>
          <c:overlay val="0"/>
          <c:spPr>
            <a:noFill/>
            <a:ln>
              <a:noFill/>
            </a:ln>
            <a:effectLst/>
          </c:spPr>
          <c:txPr>
            <a:bodyPr rot="0" spcFirstLastPara="1" vertOverflow="ellipsis" vert="horz" wrap="square" anchor="ctr" anchorCtr="1"/>
            <a:lstStyle/>
            <a:p>
              <a:pPr>
                <a:defRPr sz="12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crossAx val="2117781216"/>
        <c:crosses val="autoZero"/>
        <c:auto val="1"/>
        <c:lblAlgn val="ctr"/>
        <c:lblOffset val="100"/>
        <c:noMultiLvlLbl val="0"/>
      </c:catAx>
      <c:valAx>
        <c:axId val="2117781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cap="all" baseline="0">
                    <a:solidFill>
                      <a:schemeClr val="tx1">
                        <a:lumMod val="50000"/>
                        <a:lumOff val="50000"/>
                      </a:schemeClr>
                    </a:solidFill>
                    <a:latin typeface="+mn-lt"/>
                    <a:ea typeface="+mn-ea"/>
                    <a:cs typeface="+mn-cs"/>
                  </a:defRPr>
                </a:pPr>
                <a:r>
                  <a:rPr lang="en-US"/>
                  <a:t>SATURATION</a:t>
                </a:r>
              </a:p>
            </c:rich>
          </c:tx>
          <c:overlay val="0"/>
          <c:spPr>
            <a:noFill/>
            <a:ln>
              <a:noFill/>
            </a:ln>
            <a:effectLst/>
          </c:spPr>
          <c:txPr>
            <a:bodyPr rot="-5400000" spcFirstLastPara="1" vertOverflow="ellipsis" vert="horz" wrap="square" anchor="ctr" anchorCtr="1"/>
            <a:lstStyle/>
            <a:p>
              <a:pPr>
                <a:defRPr sz="1200" b="0" i="0" u="none" strike="noStrike" kern="1200" cap="all" baseline="0">
                  <a:solidFill>
                    <a:schemeClr val="tx1">
                      <a:lumMod val="50000"/>
                      <a:lumOff val="50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crossAx val="2117816080"/>
        <c:crosses val="autoZero"/>
        <c:crossBetween val="between"/>
        <c:majorUnit val="0.2"/>
      </c:valAx>
      <c:spPr>
        <a:noFill/>
        <a:ln>
          <a:noFill/>
        </a:ln>
        <a:effectLst/>
      </c:spPr>
    </c:plotArea>
    <c:legend>
      <c:legendPos val="b"/>
      <c:layout>
        <c:manualLayout>
          <c:xMode val="edge"/>
          <c:yMode val="edge"/>
          <c:x val="1.9554058696276487E-2"/>
          <c:y val="0.66294086465594015"/>
          <c:w val="0.97416687163972071"/>
          <c:h val="0.334428371615982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Long-run vs short-run marginal emission rates</a:t>
            </a:r>
          </a:p>
          <a:p>
            <a:pPr>
              <a:defRPr/>
            </a:pPr>
            <a:r>
              <a:rPr lang="en-US"/>
              <a:t>National averages, Mid-case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Sheet1!$C$5</c:f>
              <c:strCache>
                <c:ptCount val="1"/>
                <c:pt idx="0">
                  <c:v>Short-run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Sheet1!$B$6:$B$22</c:f>
              <c:numCache>
                <c:formatCode>General</c:formatCode>
                <c:ptCount val="17"/>
                <c:pt idx="0">
                  <c:v>2018</c:v>
                </c:pt>
                <c:pt idx="1">
                  <c:v>2020</c:v>
                </c:pt>
                <c:pt idx="2">
                  <c:v>2022</c:v>
                </c:pt>
                <c:pt idx="3">
                  <c:v>2024</c:v>
                </c:pt>
                <c:pt idx="4">
                  <c:v>2026</c:v>
                </c:pt>
                <c:pt idx="5">
                  <c:v>2028</c:v>
                </c:pt>
                <c:pt idx="6">
                  <c:v>2030</c:v>
                </c:pt>
                <c:pt idx="7">
                  <c:v>2032</c:v>
                </c:pt>
                <c:pt idx="8">
                  <c:v>2034</c:v>
                </c:pt>
                <c:pt idx="9">
                  <c:v>2036</c:v>
                </c:pt>
                <c:pt idx="10">
                  <c:v>2038</c:v>
                </c:pt>
                <c:pt idx="11">
                  <c:v>2040</c:v>
                </c:pt>
                <c:pt idx="12">
                  <c:v>2042</c:v>
                </c:pt>
                <c:pt idx="13">
                  <c:v>2044</c:v>
                </c:pt>
                <c:pt idx="14">
                  <c:v>2046</c:v>
                </c:pt>
                <c:pt idx="15">
                  <c:v>2048</c:v>
                </c:pt>
                <c:pt idx="16">
                  <c:v>2050</c:v>
                </c:pt>
              </c:numCache>
            </c:numRef>
          </c:xVal>
          <c:yVal>
            <c:numRef>
              <c:f>Sheet1!$C$6:$C$22</c:f>
              <c:numCache>
                <c:formatCode>General</c:formatCode>
                <c:ptCount val="17"/>
                <c:pt idx="0">
                  <c:v>721</c:v>
                </c:pt>
                <c:pt idx="1">
                  <c:v>739.2</c:v>
                </c:pt>
                <c:pt idx="2">
                  <c:v>738.4</c:v>
                </c:pt>
                <c:pt idx="3">
                  <c:v>687.1</c:v>
                </c:pt>
                <c:pt idx="4">
                  <c:v>638.6</c:v>
                </c:pt>
                <c:pt idx="5">
                  <c:v>631.9</c:v>
                </c:pt>
                <c:pt idx="6">
                  <c:v>637.6</c:v>
                </c:pt>
                <c:pt idx="7">
                  <c:v>647.6</c:v>
                </c:pt>
                <c:pt idx="8">
                  <c:v>622.4</c:v>
                </c:pt>
                <c:pt idx="9">
                  <c:v>616.29999999999995</c:v>
                </c:pt>
                <c:pt idx="10">
                  <c:v>610</c:v>
                </c:pt>
                <c:pt idx="11">
                  <c:v>603.79999999999995</c:v>
                </c:pt>
                <c:pt idx="12">
                  <c:v>579.4</c:v>
                </c:pt>
                <c:pt idx="13">
                  <c:v>560.9</c:v>
                </c:pt>
                <c:pt idx="14">
                  <c:v>541.29999999999995</c:v>
                </c:pt>
                <c:pt idx="15">
                  <c:v>524.5</c:v>
                </c:pt>
                <c:pt idx="16">
                  <c:v>511.5</c:v>
                </c:pt>
              </c:numCache>
            </c:numRef>
          </c:yVal>
          <c:smooth val="0"/>
          <c:extLst>
            <c:ext xmlns:c16="http://schemas.microsoft.com/office/drawing/2014/chart" uri="{C3380CC4-5D6E-409C-BE32-E72D297353CC}">
              <c16:uniqueId val="{00000000-2501-4CA1-BF89-242FD6F4B15D}"/>
            </c:ext>
          </c:extLst>
        </c:ser>
        <c:ser>
          <c:idx val="1"/>
          <c:order val="1"/>
          <c:tx>
            <c:strRef>
              <c:f>Sheet1!$D$5</c:f>
              <c:strCache>
                <c:ptCount val="1"/>
                <c:pt idx="0">
                  <c:v>Long-run</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Sheet1!$B$6:$B$22</c:f>
              <c:numCache>
                <c:formatCode>General</c:formatCode>
                <c:ptCount val="17"/>
                <c:pt idx="0">
                  <c:v>2018</c:v>
                </c:pt>
                <c:pt idx="1">
                  <c:v>2020</c:v>
                </c:pt>
                <c:pt idx="2">
                  <c:v>2022</c:v>
                </c:pt>
                <c:pt idx="3">
                  <c:v>2024</c:v>
                </c:pt>
                <c:pt idx="4">
                  <c:v>2026</c:v>
                </c:pt>
                <c:pt idx="5">
                  <c:v>2028</c:v>
                </c:pt>
                <c:pt idx="6">
                  <c:v>2030</c:v>
                </c:pt>
                <c:pt idx="7">
                  <c:v>2032</c:v>
                </c:pt>
                <c:pt idx="8">
                  <c:v>2034</c:v>
                </c:pt>
                <c:pt idx="9">
                  <c:v>2036</c:v>
                </c:pt>
                <c:pt idx="10">
                  <c:v>2038</c:v>
                </c:pt>
                <c:pt idx="11">
                  <c:v>2040</c:v>
                </c:pt>
                <c:pt idx="12">
                  <c:v>2042</c:v>
                </c:pt>
                <c:pt idx="13">
                  <c:v>2044</c:v>
                </c:pt>
                <c:pt idx="14">
                  <c:v>2046</c:v>
                </c:pt>
                <c:pt idx="15">
                  <c:v>2048</c:v>
                </c:pt>
                <c:pt idx="16">
                  <c:v>2050</c:v>
                </c:pt>
              </c:numCache>
            </c:numRef>
          </c:xVal>
          <c:yVal>
            <c:numRef>
              <c:f>Sheet1!$D$6:$D$22</c:f>
              <c:numCache>
                <c:formatCode>General</c:formatCode>
                <c:ptCount val="17"/>
                <c:pt idx="0">
                  <c:v>309.2</c:v>
                </c:pt>
                <c:pt idx="1">
                  <c:v>469.1</c:v>
                </c:pt>
                <c:pt idx="2">
                  <c:v>374.6</c:v>
                </c:pt>
                <c:pt idx="3">
                  <c:v>439.9</c:v>
                </c:pt>
                <c:pt idx="4">
                  <c:v>345.7</c:v>
                </c:pt>
                <c:pt idx="5">
                  <c:v>281.3</c:v>
                </c:pt>
                <c:pt idx="6">
                  <c:v>312.3</c:v>
                </c:pt>
                <c:pt idx="7">
                  <c:v>370.4</c:v>
                </c:pt>
                <c:pt idx="8">
                  <c:v>324.8</c:v>
                </c:pt>
                <c:pt idx="9">
                  <c:v>292.5</c:v>
                </c:pt>
                <c:pt idx="10">
                  <c:v>282.5</c:v>
                </c:pt>
                <c:pt idx="11">
                  <c:v>282.5</c:v>
                </c:pt>
                <c:pt idx="12">
                  <c:v>248</c:v>
                </c:pt>
                <c:pt idx="13">
                  <c:v>237.3</c:v>
                </c:pt>
                <c:pt idx="14">
                  <c:v>230.6</c:v>
                </c:pt>
                <c:pt idx="15">
                  <c:v>233.9</c:v>
                </c:pt>
                <c:pt idx="16">
                  <c:v>233.9</c:v>
                </c:pt>
              </c:numCache>
            </c:numRef>
          </c:yVal>
          <c:smooth val="0"/>
          <c:extLst>
            <c:ext xmlns:c16="http://schemas.microsoft.com/office/drawing/2014/chart" uri="{C3380CC4-5D6E-409C-BE32-E72D297353CC}">
              <c16:uniqueId val="{00000001-2501-4CA1-BF89-242FD6F4B15D}"/>
            </c:ext>
          </c:extLst>
        </c:ser>
        <c:dLbls>
          <c:showLegendKey val="0"/>
          <c:showVal val="0"/>
          <c:showCatName val="0"/>
          <c:showSerName val="0"/>
          <c:showPercent val="0"/>
          <c:showBubbleSize val="0"/>
        </c:dLbls>
        <c:axId val="729789928"/>
        <c:axId val="729787304"/>
      </c:scatterChart>
      <c:valAx>
        <c:axId val="729789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9787304"/>
        <c:crosses val="autoZero"/>
        <c:crossBetween val="midCat"/>
      </c:valAx>
      <c:valAx>
        <c:axId val="7297873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kg/MWh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97899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BF060B-5F6A-BC44-B5B0-5D7F3366F7FE}"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US"/>
        </a:p>
      </dgm:t>
    </dgm:pt>
    <dgm:pt modelId="{C40F9B8B-0140-5F48-B91E-1826CA914B54}">
      <dgm:prSet phldrT="[Text]"/>
      <dgm:spPr>
        <a:solidFill>
          <a:schemeClr val="bg1">
            <a:alpha val="50000"/>
          </a:schemeClr>
        </a:solidFill>
        <a:ln>
          <a:solidFill>
            <a:schemeClr val="bg1">
              <a:lumMod val="50000"/>
            </a:schemeClr>
          </a:solidFill>
        </a:ln>
      </dgm:spPr>
      <dgm:t>
        <a:bodyPr/>
        <a:lstStyle/>
        <a:p>
          <a:r>
            <a:rPr lang="en-US"/>
            <a:t>Res. Calibration</a:t>
          </a:r>
        </a:p>
        <a:p>
          <a:endParaRPr lang="en-US"/>
        </a:p>
      </dgm:t>
    </dgm:pt>
    <dgm:pt modelId="{45F189F2-FB4E-FC43-8DB5-813D53498973}" type="parTrans" cxnId="{971E8A5E-09E8-CF4B-B431-7CF7EDE541FC}">
      <dgm:prSet/>
      <dgm:spPr/>
      <dgm:t>
        <a:bodyPr/>
        <a:lstStyle/>
        <a:p>
          <a:endParaRPr lang="en-US"/>
        </a:p>
      </dgm:t>
    </dgm:pt>
    <dgm:pt modelId="{2EEFDCBD-8D01-A545-ABD3-8DC71D50944E}" type="sibTrans" cxnId="{971E8A5E-09E8-CF4B-B431-7CF7EDE541FC}">
      <dgm:prSet/>
      <dgm:spPr/>
      <dgm:t>
        <a:bodyPr/>
        <a:lstStyle/>
        <a:p>
          <a:endParaRPr lang="en-US"/>
        </a:p>
      </dgm:t>
    </dgm:pt>
    <dgm:pt modelId="{EA90EF18-90D7-8647-8557-F538566BAA2D}">
      <dgm:prSet phldrT="[Text]"/>
      <dgm:spPr>
        <a:solidFill>
          <a:srgbClr val="FF0000">
            <a:alpha val="50000"/>
          </a:srgbClr>
        </a:solidFill>
      </dgm:spPr>
      <dgm:t>
        <a:bodyPr/>
        <a:lstStyle/>
        <a:p>
          <a:r>
            <a:rPr lang="en-US"/>
            <a:t> EIA Form 861</a:t>
          </a:r>
        </a:p>
      </dgm:t>
    </dgm:pt>
    <dgm:pt modelId="{D70E3A47-AD2A-7142-A480-69C40CECA826}" type="parTrans" cxnId="{C66F3890-D66B-F448-8A81-1634B2D79909}">
      <dgm:prSet/>
      <dgm:spPr/>
      <dgm:t>
        <a:bodyPr/>
        <a:lstStyle/>
        <a:p>
          <a:endParaRPr lang="en-US"/>
        </a:p>
      </dgm:t>
    </dgm:pt>
    <dgm:pt modelId="{42C48201-7667-A940-8C60-2DACE133080E}" type="sibTrans" cxnId="{C66F3890-D66B-F448-8A81-1634B2D79909}">
      <dgm:prSet/>
      <dgm:spPr/>
      <dgm:t>
        <a:bodyPr/>
        <a:lstStyle/>
        <a:p>
          <a:endParaRPr lang="en-US"/>
        </a:p>
      </dgm:t>
    </dgm:pt>
    <dgm:pt modelId="{188E883D-C91B-5041-B515-541CC0DFAA91}">
      <dgm:prSet phldrT="[Text]"/>
      <dgm:spPr>
        <a:solidFill>
          <a:srgbClr val="FF0000">
            <a:alpha val="50000"/>
          </a:srgbClr>
        </a:solidFill>
      </dgm:spPr>
      <dgm:t>
        <a:bodyPr/>
        <a:lstStyle/>
        <a:p>
          <a:r>
            <a:rPr lang="en-US"/>
            <a:t>EIA 861m electricity, natural gas data</a:t>
          </a:r>
        </a:p>
      </dgm:t>
    </dgm:pt>
    <dgm:pt modelId="{FC71EA5B-B84A-E74C-AB80-4D85EE1D5DC1}" type="parTrans" cxnId="{DB77A9AE-E13C-DA48-A692-BE2CB6E7B970}">
      <dgm:prSet/>
      <dgm:spPr/>
      <dgm:t>
        <a:bodyPr/>
        <a:lstStyle/>
        <a:p>
          <a:endParaRPr lang="en-US"/>
        </a:p>
      </dgm:t>
    </dgm:pt>
    <dgm:pt modelId="{89C944EF-AF37-AA41-B2A3-0A666C6616BC}" type="sibTrans" cxnId="{DB77A9AE-E13C-DA48-A692-BE2CB6E7B970}">
      <dgm:prSet/>
      <dgm:spPr/>
      <dgm:t>
        <a:bodyPr/>
        <a:lstStyle/>
        <a:p>
          <a:endParaRPr lang="en-US"/>
        </a:p>
      </dgm:t>
    </dgm:pt>
    <dgm:pt modelId="{B64B738C-4BC7-CD4D-ACFB-0B32BDFB96E8}">
      <dgm:prSet phldrT="[Text]"/>
      <dgm:spPr>
        <a:solidFill>
          <a:srgbClr val="F6A01A">
            <a:alpha val="50000"/>
          </a:srgbClr>
        </a:solidFill>
      </dgm:spPr>
      <dgm:t>
        <a:bodyPr/>
        <a:lstStyle/>
        <a:p>
          <a:r>
            <a:rPr lang="en-US"/>
            <a:t>EIA RECS </a:t>
          </a:r>
          <a:br>
            <a:rPr lang="en-US"/>
          </a:br>
          <a:r>
            <a:rPr lang="en-US"/>
            <a:t>modeled end-uses</a:t>
          </a:r>
        </a:p>
      </dgm:t>
    </dgm:pt>
    <dgm:pt modelId="{F4A18C2B-6E4C-6C41-8BEA-978A2A578829}" type="parTrans" cxnId="{D6E5FBD3-0F35-B44E-9DA6-36CC76F55E29}">
      <dgm:prSet/>
      <dgm:spPr/>
      <dgm:t>
        <a:bodyPr/>
        <a:lstStyle/>
        <a:p>
          <a:endParaRPr lang="en-US"/>
        </a:p>
      </dgm:t>
    </dgm:pt>
    <dgm:pt modelId="{60344D38-E4EF-EF4F-8FE2-306CF2AA5A38}" type="sibTrans" cxnId="{D6E5FBD3-0F35-B44E-9DA6-36CC76F55E29}">
      <dgm:prSet/>
      <dgm:spPr/>
      <dgm:t>
        <a:bodyPr/>
        <a:lstStyle/>
        <a:p>
          <a:endParaRPr lang="en-US"/>
        </a:p>
      </dgm:t>
    </dgm:pt>
    <dgm:pt modelId="{C995F7F3-364D-F246-B323-6384B402EF50}">
      <dgm:prSet phldrT="[Text]"/>
      <dgm:spPr>
        <a:solidFill>
          <a:srgbClr val="92D050">
            <a:alpha val="50000"/>
          </a:srgbClr>
        </a:solidFill>
      </dgm:spPr>
      <dgm:t>
        <a:bodyPr/>
        <a:lstStyle/>
        <a:p>
          <a:r>
            <a:rPr lang="en-US"/>
            <a:t>Utility load research data (LRD)</a:t>
          </a:r>
        </a:p>
      </dgm:t>
    </dgm:pt>
    <dgm:pt modelId="{28EFDE94-2334-074C-BCD9-7593CEDE0D45}" type="parTrans" cxnId="{093FB2F0-9175-304B-B5FC-AB6DDBF6B9B5}">
      <dgm:prSet/>
      <dgm:spPr/>
      <dgm:t>
        <a:bodyPr/>
        <a:lstStyle/>
        <a:p>
          <a:endParaRPr lang="en-US"/>
        </a:p>
      </dgm:t>
    </dgm:pt>
    <dgm:pt modelId="{664C7311-D618-D042-8004-0F51B75ACDFA}" type="sibTrans" cxnId="{093FB2F0-9175-304B-B5FC-AB6DDBF6B9B5}">
      <dgm:prSet/>
      <dgm:spPr/>
      <dgm:t>
        <a:bodyPr/>
        <a:lstStyle/>
        <a:p>
          <a:endParaRPr lang="en-US"/>
        </a:p>
      </dgm:t>
    </dgm:pt>
    <dgm:pt modelId="{9FDB623C-7BFB-5A4D-B5C1-3C4857C4D072}">
      <dgm:prSet phldrT="[Text]"/>
      <dgm:spPr>
        <a:solidFill>
          <a:schemeClr val="accent2">
            <a:alpha val="62000"/>
          </a:schemeClr>
        </a:solidFill>
      </dgm:spPr>
      <dgm:t>
        <a:bodyPr/>
        <a:lstStyle/>
        <a:p>
          <a:r>
            <a:rPr lang="en-US"/>
            <a:t>Region 1 AMI data</a:t>
          </a:r>
        </a:p>
      </dgm:t>
    </dgm:pt>
    <dgm:pt modelId="{5A14C4CF-C736-3345-A075-61A3A7AF61CD}" type="parTrans" cxnId="{5FD326FC-59DA-D749-A6FA-0F3B81ED2CFA}">
      <dgm:prSet/>
      <dgm:spPr/>
      <dgm:t>
        <a:bodyPr/>
        <a:lstStyle/>
        <a:p>
          <a:endParaRPr lang="en-US"/>
        </a:p>
      </dgm:t>
    </dgm:pt>
    <dgm:pt modelId="{01B30314-C090-CE4A-96E4-290F88CF6FEE}" type="sibTrans" cxnId="{5FD326FC-59DA-D749-A6FA-0F3B81ED2CFA}">
      <dgm:prSet/>
      <dgm:spPr/>
      <dgm:t>
        <a:bodyPr/>
        <a:lstStyle/>
        <a:p>
          <a:endParaRPr lang="en-US"/>
        </a:p>
      </dgm:t>
    </dgm:pt>
    <dgm:pt modelId="{F908CE64-E3E0-9B46-BC5B-42C3A7D31481}">
      <dgm:prSet phldrT="[Text]"/>
      <dgm:spPr>
        <a:solidFill>
          <a:schemeClr val="accent2">
            <a:alpha val="62000"/>
          </a:schemeClr>
        </a:solidFill>
      </dgm:spPr>
      <dgm:t>
        <a:bodyPr/>
        <a:lstStyle/>
        <a:p>
          <a:r>
            <a:rPr lang="en-US"/>
            <a:t>Region 2 AMI data</a:t>
          </a:r>
        </a:p>
      </dgm:t>
    </dgm:pt>
    <dgm:pt modelId="{F11BD294-FF5C-274F-84B1-0748A9B54130}" type="parTrans" cxnId="{40163591-1D27-4147-8C21-68AC7CBCC164}">
      <dgm:prSet/>
      <dgm:spPr/>
      <dgm:t>
        <a:bodyPr/>
        <a:lstStyle/>
        <a:p>
          <a:endParaRPr lang="en-US"/>
        </a:p>
      </dgm:t>
    </dgm:pt>
    <dgm:pt modelId="{970BEE72-CD3C-D246-9D25-491C718630CC}" type="sibTrans" cxnId="{40163591-1D27-4147-8C21-68AC7CBCC164}">
      <dgm:prSet/>
      <dgm:spPr/>
      <dgm:t>
        <a:bodyPr/>
        <a:lstStyle/>
        <a:p>
          <a:endParaRPr lang="en-US"/>
        </a:p>
      </dgm:t>
    </dgm:pt>
    <dgm:pt modelId="{73C6B94C-68A1-3441-8C3E-F98462A9A3B0}">
      <dgm:prSet phldrT="[Text]"/>
      <dgm:spPr>
        <a:solidFill>
          <a:schemeClr val="accent2">
            <a:alpha val="62000"/>
          </a:schemeClr>
        </a:solidFill>
        <a:ln w="25400" cap="flat" cmpd="sng" algn="ctr">
          <a:solidFill>
            <a:srgbClr val="FFFFFF">
              <a:hueOff val="0"/>
              <a:satOff val="0"/>
              <a:lumOff val="0"/>
              <a:alphaOff val="0"/>
            </a:srgbClr>
          </a:solidFill>
          <a:prstDash val="solid"/>
        </a:ln>
        <a:effectLst/>
      </dgm:spPr>
      <dgm:t>
        <a:bodyPr spcFirstLastPara="0" vert="horz" wrap="square" lIns="15240" tIns="15240" rIns="15240" bIns="15240" numCol="1" spcCol="1270" anchor="ctr" anchorCtr="0"/>
        <a:lstStyle/>
        <a:p>
          <a:r>
            <a:rPr lang="en-US"/>
            <a:t>Region 3 AMI data</a:t>
          </a:r>
        </a:p>
      </dgm:t>
    </dgm:pt>
    <dgm:pt modelId="{AFFD4846-78D5-EB4E-80FA-55B6800F4939}" type="parTrans" cxnId="{0639B29B-BF6D-444B-B2E0-9983AA08C6DD}">
      <dgm:prSet/>
      <dgm:spPr/>
      <dgm:t>
        <a:bodyPr/>
        <a:lstStyle/>
        <a:p>
          <a:endParaRPr lang="en-US"/>
        </a:p>
      </dgm:t>
    </dgm:pt>
    <dgm:pt modelId="{859F5F78-C64B-B74B-BB90-70A1C7985017}" type="sibTrans" cxnId="{0639B29B-BF6D-444B-B2E0-9983AA08C6DD}">
      <dgm:prSet/>
      <dgm:spPr/>
      <dgm:t>
        <a:bodyPr/>
        <a:lstStyle/>
        <a:p>
          <a:endParaRPr lang="en-US"/>
        </a:p>
      </dgm:t>
    </dgm:pt>
    <dgm:pt modelId="{D0DE2B0B-6EAD-1440-9CF8-D0D2A953495E}">
      <dgm:prSet phldrT="[Text]"/>
      <dgm:spPr>
        <a:solidFill>
          <a:schemeClr val="accent2">
            <a:alpha val="62000"/>
          </a:schemeClr>
        </a:solidFill>
      </dgm:spPr>
      <dgm:t>
        <a:bodyPr/>
        <a:lstStyle/>
        <a:p>
          <a:r>
            <a:rPr lang="en-US"/>
            <a:t>Region 4 AMI data</a:t>
          </a:r>
        </a:p>
      </dgm:t>
    </dgm:pt>
    <dgm:pt modelId="{D088DF65-C2F6-4849-8645-6060C13D1F62}" type="parTrans" cxnId="{2651B7E1-55D8-FC43-B7BD-E23486E6E302}">
      <dgm:prSet/>
      <dgm:spPr/>
      <dgm:t>
        <a:bodyPr/>
        <a:lstStyle/>
        <a:p>
          <a:endParaRPr lang="en-US"/>
        </a:p>
      </dgm:t>
    </dgm:pt>
    <dgm:pt modelId="{140C416D-84D5-174C-8672-A717F064FEFE}" type="sibTrans" cxnId="{2651B7E1-55D8-FC43-B7BD-E23486E6E302}">
      <dgm:prSet/>
      <dgm:spPr/>
      <dgm:t>
        <a:bodyPr/>
        <a:lstStyle/>
        <a:p>
          <a:endParaRPr lang="en-US"/>
        </a:p>
      </dgm:t>
    </dgm:pt>
    <dgm:pt modelId="{FAF5A442-A594-A64C-8793-30C3C0C29610}">
      <dgm:prSet phldrT="[Text]"/>
      <dgm:spPr>
        <a:solidFill>
          <a:schemeClr val="accent2">
            <a:alpha val="62000"/>
          </a:schemeClr>
        </a:solidFill>
      </dgm:spPr>
      <dgm:t>
        <a:bodyPr/>
        <a:lstStyle/>
        <a:p>
          <a:r>
            <a:rPr lang="en-US"/>
            <a:t>Region 5 AMI data</a:t>
          </a:r>
        </a:p>
      </dgm:t>
    </dgm:pt>
    <dgm:pt modelId="{8778A512-1EE6-6843-ADB9-2D0DAB13E877}" type="parTrans" cxnId="{7AE78CE2-AA1A-FF4D-B32D-3EE064BA2153}">
      <dgm:prSet/>
      <dgm:spPr/>
      <dgm:t>
        <a:bodyPr/>
        <a:lstStyle/>
        <a:p>
          <a:endParaRPr lang="en-US"/>
        </a:p>
      </dgm:t>
    </dgm:pt>
    <dgm:pt modelId="{8F4C6139-2D3F-0D4F-9685-EAA3D10D4D03}" type="sibTrans" cxnId="{7AE78CE2-AA1A-FF4D-B32D-3EE064BA2153}">
      <dgm:prSet/>
      <dgm:spPr/>
      <dgm:t>
        <a:bodyPr/>
        <a:lstStyle/>
        <a:p>
          <a:endParaRPr lang="en-US"/>
        </a:p>
      </dgm:t>
    </dgm:pt>
    <dgm:pt modelId="{75B9ABBE-45E6-CD4E-B7C8-F5A70B461573}">
      <dgm:prSet phldrT="[Text]"/>
      <dgm:spPr>
        <a:solidFill>
          <a:srgbClr val="FFFF00">
            <a:alpha val="50000"/>
          </a:srgbClr>
        </a:solidFill>
      </dgm:spPr>
      <dgm:t>
        <a:bodyPr/>
        <a:lstStyle/>
        <a:p>
          <a:r>
            <a:rPr lang="en-US"/>
            <a:t>Submeter end-uses</a:t>
          </a:r>
        </a:p>
      </dgm:t>
    </dgm:pt>
    <dgm:pt modelId="{17CAFFAE-3A5A-5148-BAC2-339142E01883}" type="parTrans" cxnId="{1AB685EB-E46E-9647-BFEB-7A0F2B99EEDC}">
      <dgm:prSet/>
      <dgm:spPr/>
      <dgm:t>
        <a:bodyPr/>
        <a:lstStyle/>
        <a:p>
          <a:endParaRPr lang="en-US"/>
        </a:p>
      </dgm:t>
    </dgm:pt>
    <dgm:pt modelId="{598DD75E-CE4A-CB45-83D0-190B4138043A}" type="sibTrans" cxnId="{1AB685EB-E46E-9647-BFEB-7A0F2B99EEDC}">
      <dgm:prSet/>
      <dgm:spPr/>
      <dgm:t>
        <a:bodyPr/>
        <a:lstStyle/>
        <a:p>
          <a:endParaRPr lang="en-US"/>
        </a:p>
      </dgm:t>
    </dgm:pt>
    <dgm:pt modelId="{96127E69-D399-6F4F-8976-DDCC1D35C3E9}" type="pres">
      <dgm:prSet presAssocID="{AABF060B-5F6A-BC44-B5B0-5D7F3366F7FE}" presName="composite" presStyleCnt="0">
        <dgm:presLayoutVars>
          <dgm:chMax val="1"/>
          <dgm:dir/>
          <dgm:resizeHandles val="exact"/>
        </dgm:presLayoutVars>
      </dgm:prSet>
      <dgm:spPr/>
      <dgm:t>
        <a:bodyPr/>
        <a:lstStyle/>
        <a:p>
          <a:endParaRPr lang="en-US"/>
        </a:p>
      </dgm:t>
    </dgm:pt>
    <dgm:pt modelId="{B3E1A706-DCE8-CB45-83A9-85976D2D1344}" type="pres">
      <dgm:prSet presAssocID="{AABF060B-5F6A-BC44-B5B0-5D7F3366F7FE}" presName="radial" presStyleCnt="0">
        <dgm:presLayoutVars>
          <dgm:animLvl val="ctr"/>
        </dgm:presLayoutVars>
      </dgm:prSet>
      <dgm:spPr/>
    </dgm:pt>
    <dgm:pt modelId="{634883BA-9C8C-C244-82B6-FD7866FC830F}" type="pres">
      <dgm:prSet presAssocID="{C40F9B8B-0140-5F48-B91E-1826CA914B54}" presName="centerShape" presStyleLbl="vennNode1" presStyleIdx="0" presStyleCnt="11"/>
      <dgm:spPr/>
      <dgm:t>
        <a:bodyPr/>
        <a:lstStyle/>
        <a:p>
          <a:endParaRPr lang="en-US"/>
        </a:p>
      </dgm:t>
    </dgm:pt>
    <dgm:pt modelId="{4C384E8B-973D-B04F-88AA-7CBA044D9D2B}" type="pres">
      <dgm:prSet presAssocID="{EA90EF18-90D7-8647-8557-F538566BAA2D}" presName="node" presStyleLbl="vennNode1" presStyleIdx="1" presStyleCnt="11">
        <dgm:presLayoutVars>
          <dgm:bulletEnabled val="1"/>
        </dgm:presLayoutVars>
      </dgm:prSet>
      <dgm:spPr/>
      <dgm:t>
        <a:bodyPr/>
        <a:lstStyle/>
        <a:p>
          <a:endParaRPr lang="en-US"/>
        </a:p>
      </dgm:t>
    </dgm:pt>
    <dgm:pt modelId="{4603C71A-44A5-4F41-809D-1CC036493312}" type="pres">
      <dgm:prSet presAssocID="{188E883D-C91B-5041-B515-541CC0DFAA91}" presName="node" presStyleLbl="vennNode1" presStyleIdx="2" presStyleCnt="11">
        <dgm:presLayoutVars>
          <dgm:bulletEnabled val="1"/>
        </dgm:presLayoutVars>
      </dgm:prSet>
      <dgm:spPr/>
      <dgm:t>
        <a:bodyPr/>
        <a:lstStyle/>
        <a:p>
          <a:endParaRPr lang="en-US"/>
        </a:p>
      </dgm:t>
    </dgm:pt>
    <dgm:pt modelId="{2E101FE3-D4BD-6147-83A8-D5841F1B6026}" type="pres">
      <dgm:prSet presAssocID="{B64B738C-4BC7-CD4D-ACFB-0B32BDFB96E8}" presName="node" presStyleLbl="vennNode1" presStyleIdx="3" presStyleCnt="11">
        <dgm:presLayoutVars>
          <dgm:bulletEnabled val="1"/>
        </dgm:presLayoutVars>
      </dgm:prSet>
      <dgm:spPr/>
      <dgm:t>
        <a:bodyPr/>
        <a:lstStyle/>
        <a:p>
          <a:endParaRPr lang="en-US"/>
        </a:p>
      </dgm:t>
    </dgm:pt>
    <dgm:pt modelId="{651BE91E-1FE0-C046-BF1F-F849202F4875}" type="pres">
      <dgm:prSet presAssocID="{75B9ABBE-45E6-CD4E-B7C8-F5A70B461573}" presName="node" presStyleLbl="vennNode1" presStyleIdx="4" presStyleCnt="11">
        <dgm:presLayoutVars>
          <dgm:bulletEnabled val="1"/>
        </dgm:presLayoutVars>
      </dgm:prSet>
      <dgm:spPr/>
      <dgm:t>
        <a:bodyPr/>
        <a:lstStyle/>
        <a:p>
          <a:endParaRPr lang="en-US"/>
        </a:p>
      </dgm:t>
    </dgm:pt>
    <dgm:pt modelId="{AB5404E7-1315-9647-92C1-C3E7EB672CA8}" type="pres">
      <dgm:prSet presAssocID="{C995F7F3-364D-F246-B323-6384B402EF50}" presName="node" presStyleLbl="vennNode1" presStyleIdx="5" presStyleCnt="11">
        <dgm:presLayoutVars>
          <dgm:bulletEnabled val="1"/>
        </dgm:presLayoutVars>
      </dgm:prSet>
      <dgm:spPr/>
      <dgm:t>
        <a:bodyPr/>
        <a:lstStyle/>
        <a:p>
          <a:endParaRPr lang="en-US"/>
        </a:p>
      </dgm:t>
    </dgm:pt>
    <dgm:pt modelId="{193B8814-2585-554D-98A9-5F3FA458DA2C}" type="pres">
      <dgm:prSet presAssocID="{9FDB623C-7BFB-5A4D-B5C1-3C4857C4D072}" presName="node" presStyleLbl="vennNode1" presStyleIdx="6" presStyleCnt="11">
        <dgm:presLayoutVars>
          <dgm:bulletEnabled val="1"/>
        </dgm:presLayoutVars>
      </dgm:prSet>
      <dgm:spPr/>
      <dgm:t>
        <a:bodyPr/>
        <a:lstStyle/>
        <a:p>
          <a:endParaRPr lang="en-US"/>
        </a:p>
      </dgm:t>
    </dgm:pt>
    <dgm:pt modelId="{B70BB440-6007-6E45-B1EE-E548BF95F372}" type="pres">
      <dgm:prSet presAssocID="{F908CE64-E3E0-9B46-BC5B-42C3A7D31481}" presName="node" presStyleLbl="vennNode1" presStyleIdx="7" presStyleCnt="11">
        <dgm:presLayoutVars>
          <dgm:bulletEnabled val="1"/>
        </dgm:presLayoutVars>
      </dgm:prSet>
      <dgm:spPr/>
      <dgm:t>
        <a:bodyPr/>
        <a:lstStyle/>
        <a:p>
          <a:endParaRPr lang="en-US"/>
        </a:p>
      </dgm:t>
    </dgm:pt>
    <dgm:pt modelId="{25F80A63-2CD0-DE44-980C-057B3CC7A878}" type="pres">
      <dgm:prSet presAssocID="{73C6B94C-68A1-3441-8C3E-F98462A9A3B0}" presName="node" presStyleLbl="vennNode1" presStyleIdx="8" presStyleCnt="11">
        <dgm:presLayoutVars>
          <dgm:bulletEnabled val="1"/>
        </dgm:presLayoutVars>
      </dgm:prSet>
      <dgm:spPr>
        <a:xfrm>
          <a:off x="1022253" y="1862382"/>
          <a:ext cx="1092115" cy="1092115"/>
        </a:xfrm>
        <a:prstGeom prst="ellipse">
          <a:avLst/>
        </a:prstGeom>
      </dgm:spPr>
      <dgm:t>
        <a:bodyPr/>
        <a:lstStyle/>
        <a:p>
          <a:endParaRPr lang="en-US"/>
        </a:p>
      </dgm:t>
    </dgm:pt>
    <dgm:pt modelId="{AD75DAF6-A4C2-934C-8305-B4E2C476455F}" type="pres">
      <dgm:prSet presAssocID="{D0DE2B0B-6EAD-1440-9CF8-D0D2A953495E}" presName="node" presStyleLbl="vennNode1" presStyleIdx="9" presStyleCnt="11">
        <dgm:presLayoutVars>
          <dgm:bulletEnabled val="1"/>
        </dgm:presLayoutVars>
      </dgm:prSet>
      <dgm:spPr/>
      <dgm:t>
        <a:bodyPr/>
        <a:lstStyle/>
        <a:p>
          <a:endParaRPr lang="en-US"/>
        </a:p>
      </dgm:t>
    </dgm:pt>
    <dgm:pt modelId="{CB5B5351-71E9-4C4D-9895-55D22AEA472E}" type="pres">
      <dgm:prSet presAssocID="{FAF5A442-A594-A64C-8793-30C3C0C29610}" presName="node" presStyleLbl="vennNode1" presStyleIdx="10" presStyleCnt="11">
        <dgm:presLayoutVars>
          <dgm:bulletEnabled val="1"/>
        </dgm:presLayoutVars>
      </dgm:prSet>
      <dgm:spPr/>
      <dgm:t>
        <a:bodyPr/>
        <a:lstStyle/>
        <a:p>
          <a:endParaRPr lang="en-US"/>
        </a:p>
      </dgm:t>
    </dgm:pt>
  </dgm:ptLst>
  <dgm:cxnLst>
    <dgm:cxn modelId="{013152EB-D3AB-F741-B150-BBD143A5C114}" type="presOf" srcId="{73C6B94C-68A1-3441-8C3E-F98462A9A3B0}" destId="{25F80A63-2CD0-DE44-980C-057B3CC7A878}" srcOrd="0" destOrd="0" presId="urn:microsoft.com/office/officeart/2005/8/layout/radial3"/>
    <dgm:cxn modelId="{5FD326FC-59DA-D749-A6FA-0F3B81ED2CFA}" srcId="{C40F9B8B-0140-5F48-B91E-1826CA914B54}" destId="{9FDB623C-7BFB-5A4D-B5C1-3C4857C4D072}" srcOrd="5" destOrd="0" parTransId="{5A14C4CF-C736-3345-A075-61A3A7AF61CD}" sibTransId="{01B30314-C090-CE4A-96E4-290F88CF6FEE}"/>
    <dgm:cxn modelId="{40163591-1D27-4147-8C21-68AC7CBCC164}" srcId="{C40F9B8B-0140-5F48-B91E-1826CA914B54}" destId="{F908CE64-E3E0-9B46-BC5B-42C3A7D31481}" srcOrd="6" destOrd="0" parTransId="{F11BD294-FF5C-274F-84B1-0748A9B54130}" sibTransId="{970BEE72-CD3C-D246-9D25-491C718630CC}"/>
    <dgm:cxn modelId="{972E0D19-C098-3247-B9C6-E3A232B8C40A}" type="presOf" srcId="{AABF060B-5F6A-BC44-B5B0-5D7F3366F7FE}" destId="{96127E69-D399-6F4F-8976-DDCC1D35C3E9}" srcOrd="0" destOrd="0" presId="urn:microsoft.com/office/officeart/2005/8/layout/radial3"/>
    <dgm:cxn modelId="{2651B7E1-55D8-FC43-B7BD-E23486E6E302}" srcId="{C40F9B8B-0140-5F48-B91E-1826CA914B54}" destId="{D0DE2B0B-6EAD-1440-9CF8-D0D2A953495E}" srcOrd="8" destOrd="0" parTransId="{D088DF65-C2F6-4849-8645-6060C13D1F62}" sibTransId="{140C416D-84D5-174C-8672-A717F064FEFE}"/>
    <dgm:cxn modelId="{C66F3890-D66B-F448-8A81-1634B2D79909}" srcId="{C40F9B8B-0140-5F48-B91E-1826CA914B54}" destId="{EA90EF18-90D7-8647-8557-F538566BAA2D}" srcOrd="0" destOrd="0" parTransId="{D70E3A47-AD2A-7142-A480-69C40CECA826}" sibTransId="{42C48201-7667-A940-8C60-2DACE133080E}"/>
    <dgm:cxn modelId="{1AB685EB-E46E-9647-BFEB-7A0F2B99EEDC}" srcId="{C40F9B8B-0140-5F48-B91E-1826CA914B54}" destId="{75B9ABBE-45E6-CD4E-B7C8-F5A70B461573}" srcOrd="3" destOrd="0" parTransId="{17CAFFAE-3A5A-5148-BAC2-339142E01883}" sibTransId="{598DD75E-CE4A-CB45-83D0-190B4138043A}"/>
    <dgm:cxn modelId="{1267876B-A6DE-CE4F-A78F-C9B11D3087AF}" type="presOf" srcId="{FAF5A442-A594-A64C-8793-30C3C0C29610}" destId="{CB5B5351-71E9-4C4D-9895-55D22AEA472E}" srcOrd="0" destOrd="0" presId="urn:microsoft.com/office/officeart/2005/8/layout/radial3"/>
    <dgm:cxn modelId="{971E8A5E-09E8-CF4B-B431-7CF7EDE541FC}" srcId="{AABF060B-5F6A-BC44-B5B0-5D7F3366F7FE}" destId="{C40F9B8B-0140-5F48-B91E-1826CA914B54}" srcOrd="0" destOrd="0" parTransId="{45F189F2-FB4E-FC43-8DB5-813D53498973}" sibTransId="{2EEFDCBD-8D01-A545-ABD3-8DC71D50944E}"/>
    <dgm:cxn modelId="{093FB2F0-9175-304B-B5FC-AB6DDBF6B9B5}" srcId="{C40F9B8B-0140-5F48-B91E-1826CA914B54}" destId="{C995F7F3-364D-F246-B323-6384B402EF50}" srcOrd="4" destOrd="0" parTransId="{28EFDE94-2334-074C-BCD9-7593CEDE0D45}" sibTransId="{664C7311-D618-D042-8004-0F51B75ACDFA}"/>
    <dgm:cxn modelId="{00DFD8F9-BA07-B741-AD82-A9CCFE623220}" type="presOf" srcId="{188E883D-C91B-5041-B515-541CC0DFAA91}" destId="{4603C71A-44A5-4F41-809D-1CC036493312}" srcOrd="0" destOrd="0" presId="urn:microsoft.com/office/officeart/2005/8/layout/radial3"/>
    <dgm:cxn modelId="{DB77A9AE-E13C-DA48-A692-BE2CB6E7B970}" srcId="{C40F9B8B-0140-5F48-B91E-1826CA914B54}" destId="{188E883D-C91B-5041-B515-541CC0DFAA91}" srcOrd="1" destOrd="0" parTransId="{FC71EA5B-B84A-E74C-AB80-4D85EE1D5DC1}" sibTransId="{89C944EF-AF37-AA41-B2A3-0A666C6616BC}"/>
    <dgm:cxn modelId="{0639B29B-BF6D-444B-B2E0-9983AA08C6DD}" srcId="{C40F9B8B-0140-5F48-B91E-1826CA914B54}" destId="{73C6B94C-68A1-3441-8C3E-F98462A9A3B0}" srcOrd="7" destOrd="0" parTransId="{AFFD4846-78D5-EB4E-80FA-55B6800F4939}" sibTransId="{859F5F78-C64B-B74B-BB90-70A1C7985017}"/>
    <dgm:cxn modelId="{41F11BBF-295D-0C40-B357-DB352B835BC5}" type="presOf" srcId="{C995F7F3-364D-F246-B323-6384B402EF50}" destId="{AB5404E7-1315-9647-92C1-C3E7EB672CA8}" srcOrd="0" destOrd="0" presId="urn:microsoft.com/office/officeart/2005/8/layout/radial3"/>
    <dgm:cxn modelId="{C08FA7A0-035D-0948-956D-EE260D448B9A}" type="presOf" srcId="{9FDB623C-7BFB-5A4D-B5C1-3C4857C4D072}" destId="{193B8814-2585-554D-98A9-5F3FA458DA2C}" srcOrd="0" destOrd="0" presId="urn:microsoft.com/office/officeart/2005/8/layout/radial3"/>
    <dgm:cxn modelId="{7AE78CE2-AA1A-FF4D-B32D-3EE064BA2153}" srcId="{C40F9B8B-0140-5F48-B91E-1826CA914B54}" destId="{FAF5A442-A594-A64C-8793-30C3C0C29610}" srcOrd="9" destOrd="0" parTransId="{8778A512-1EE6-6843-ADB9-2D0DAB13E877}" sibTransId="{8F4C6139-2D3F-0D4F-9685-EAA3D10D4D03}"/>
    <dgm:cxn modelId="{1434F3CB-03D8-6349-89CF-8CC8E8661362}" type="presOf" srcId="{D0DE2B0B-6EAD-1440-9CF8-D0D2A953495E}" destId="{AD75DAF6-A4C2-934C-8305-B4E2C476455F}" srcOrd="0" destOrd="0" presId="urn:microsoft.com/office/officeart/2005/8/layout/radial3"/>
    <dgm:cxn modelId="{D6E5FBD3-0F35-B44E-9DA6-36CC76F55E29}" srcId="{C40F9B8B-0140-5F48-B91E-1826CA914B54}" destId="{B64B738C-4BC7-CD4D-ACFB-0B32BDFB96E8}" srcOrd="2" destOrd="0" parTransId="{F4A18C2B-6E4C-6C41-8BEA-978A2A578829}" sibTransId="{60344D38-E4EF-EF4F-8FE2-306CF2AA5A38}"/>
    <dgm:cxn modelId="{80805FB3-F1C8-A149-8DBB-4763362704C9}" type="presOf" srcId="{B64B738C-4BC7-CD4D-ACFB-0B32BDFB96E8}" destId="{2E101FE3-D4BD-6147-83A8-D5841F1B6026}" srcOrd="0" destOrd="0" presId="urn:microsoft.com/office/officeart/2005/8/layout/radial3"/>
    <dgm:cxn modelId="{1216D9E3-A50C-4B4F-8660-4C9B1C07A5A3}" type="presOf" srcId="{75B9ABBE-45E6-CD4E-B7C8-F5A70B461573}" destId="{651BE91E-1FE0-C046-BF1F-F849202F4875}" srcOrd="0" destOrd="0" presId="urn:microsoft.com/office/officeart/2005/8/layout/radial3"/>
    <dgm:cxn modelId="{AA5228CE-8C79-4642-80FC-A95F93B6EF36}" type="presOf" srcId="{F908CE64-E3E0-9B46-BC5B-42C3A7D31481}" destId="{B70BB440-6007-6E45-B1EE-E548BF95F372}" srcOrd="0" destOrd="0" presId="urn:microsoft.com/office/officeart/2005/8/layout/radial3"/>
    <dgm:cxn modelId="{D85B0F3C-A320-8047-8032-25DB8FE348D3}" type="presOf" srcId="{EA90EF18-90D7-8647-8557-F538566BAA2D}" destId="{4C384E8B-973D-B04F-88AA-7CBA044D9D2B}" srcOrd="0" destOrd="0" presId="urn:microsoft.com/office/officeart/2005/8/layout/radial3"/>
    <dgm:cxn modelId="{6F8EA254-242F-6C42-BF59-00656A3D6F94}" type="presOf" srcId="{C40F9B8B-0140-5F48-B91E-1826CA914B54}" destId="{634883BA-9C8C-C244-82B6-FD7866FC830F}" srcOrd="0" destOrd="0" presId="urn:microsoft.com/office/officeart/2005/8/layout/radial3"/>
    <dgm:cxn modelId="{13CA0B49-F11C-CC4E-9FA2-C3F21247DEBF}" type="presParOf" srcId="{96127E69-D399-6F4F-8976-DDCC1D35C3E9}" destId="{B3E1A706-DCE8-CB45-83A9-85976D2D1344}" srcOrd="0" destOrd="0" presId="urn:microsoft.com/office/officeart/2005/8/layout/radial3"/>
    <dgm:cxn modelId="{174534C2-383F-4C4A-B331-82B492FCEBA4}" type="presParOf" srcId="{B3E1A706-DCE8-CB45-83A9-85976D2D1344}" destId="{634883BA-9C8C-C244-82B6-FD7866FC830F}" srcOrd="0" destOrd="0" presId="urn:microsoft.com/office/officeart/2005/8/layout/radial3"/>
    <dgm:cxn modelId="{AABDFEF0-F7F4-4C4D-B16D-B390FBB369F8}" type="presParOf" srcId="{B3E1A706-DCE8-CB45-83A9-85976D2D1344}" destId="{4C384E8B-973D-B04F-88AA-7CBA044D9D2B}" srcOrd="1" destOrd="0" presId="urn:microsoft.com/office/officeart/2005/8/layout/radial3"/>
    <dgm:cxn modelId="{6BB1A45E-E79C-D049-913D-939E8484AB5E}" type="presParOf" srcId="{B3E1A706-DCE8-CB45-83A9-85976D2D1344}" destId="{4603C71A-44A5-4F41-809D-1CC036493312}" srcOrd="2" destOrd="0" presId="urn:microsoft.com/office/officeart/2005/8/layout/radial3"/>
    <dgm:cxn modelId="{948C1879-89E5-344C-AE9D-19E60295107F}" type="presParOf" srcId="{B3E1A706-DCE8-CB45-83A9-85976D2D1344}" destId="{2E101FE3-D4BD-6147-83A8-D5841F1B6026}" srcOrd="3" destOrd="0" presId="urn:microsoft.com/office/officeart/2005/8/layout/radial3"/>
    <dgm:cxn modelId="{511C3D27-0D34-6B40-B399-B27EECC41B07}" type="presParOf" srcId="{B3E1A706-DCE8-CB45-83A9-85976D2D1344}" destId="{651BE91E-1FE0-C046-BF1F-F849202F4875}" srcOrd="4" destOrd="0" presId="urn:microsoft.com/office/officeart/2005/8/layout/radial3"/>
    <dgm:cxn modelId="{BB865D0A-AD24-CD47-B783-B4FD3B0CD677}" type="presParOf" srcId="{B3E1A706-DCE8-CB45-83A9-85976D2D1344}" destId="{AB5404E7-1315-9647-92C1-C3E7EB672CA8}" srcOrd="5" destOrd="0" presId="urn:microsoft.com/office/officeart/2005/8/layout/radial3"/>
    <dgm:cxn modelId="{396D603D-02AF-1949-9BFE-21F7D596C329}" type="presParOf" srcId="{B3E1A706-DCE8-CB45-83A9-85976D2D1344}" destId="{193B8814-2585-554D-98A9-5F3FA458DA2C}" srcOrd="6" destOrd="0" presId="urn:microsoft.com/office/officeart/2005/8/layout/radial3"/>
    <dgm:cxn modelId="{47320D1A-734D-1F45-B54C-436CE5FCAE64}" type="presParOf" srcId="{B3E1A706-DCE8-CB45-83A9-85976D2D1344}" destId="{B70BB440-6007-6E45-B1EE-E548BF95F372}" srcOrd="7" destOrd="0" presId="urn:microsoft.com/office/officeart/2005/8/layout/radial3"/>
    <dgm:cxn modelId="{6BD78E41-523C-A64A-85C6-CA6D7F546016}" type="presParOf" srcId="{B3E1A706-DCE8-CB45-83A9-85976D2D1344}" destId="{25F80A63-2CD0-DE44-980C-057B3CC7A878}" srcOrd="8" destOrd="0" presId="urn:microsoft.com/office/officeart/2005/8/layout/radial3"/>
    <dgm:cxn modelId="{3D2EF8B2-2C2F-7144-B7AC-8A2A2BD00C35}" type="presParOf" srcId="{B3E1A706-DCE8-CB45-83A9-85976D2D1344}" destId="{AD75DAF6-A4C2-934C-8305-B4E2C476455F}" srcOrd="9" destOrd="0" presId="urn:microsoft.com/office/officeart/2005/8/layout/radial3"/>
    <dgm:cxn modelId="{5253DCF6-F52A-7943-8F6B-76BEB742AD7D}" type="presParOf" srcId="{B3E1A706-DCE8-CB45-83A9-85976D2D1344}" destId="{CB5B5351-71E9-4C4D-9895-55D22AEA472E}" srcOrd="1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BF060B-5F6A-BC44-B5B0-5D7F3366F7FE}"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US"/>
        </a:p>
      </dgm:t>
    </dgm:pt>
    <dgm:pt modelId="{C40F9B8B-0140-5F48-B91E-1826CA914B54}">
      <dgm:prSet phldrT="[Text]"/>
      <dgm:spPr>
        <a:solidFill>
          <a:schemeClr val="bg1">
            <a:alpha val="50000"/>
          </a:schemeClr>
        </a:solidFill>
        <a:ln>
          <a:solidFill>
            <a:schemeClr val="bg1">
              <a:lumMod val="50000"/>
            </a:schemeClr>
          </a:solidFill>
        </a:ln>
      </dgm:spPr>
      <dgm:t>
        <a:bodyPr/>
        <a:lstStyle/>
        <a:p>
          <a:r>
            <a:rPr lang="en-US"/>
            <a:t>Com. Calibration</a:t>
          </a:r>
        </a:p>
        <a:p>
          <a:endParaRPr lang="en-US"/>
        </a:p>
      </dgm:t>
    </dgm:pt>
    <dgm:pt modelId="{45F189F2-FB4E-FC43-8DB5-813D53498973}" type="parTrans" cxnId="{971E8A5E-09E8-CF4B-B431-7CF7EDE541FC}">
      <dgm:prSet/>
      <dgm:spPr/>
      <dgm:t>
        <a:bodyPr/>
        <a:lstStyle/>
        <a:p>
          <a:endParaRPr lang="en-US"/>
        </a:p>
      </dgm:t>
    </dgm:pt>
    <dgm:pt modelId="{2EEFDCBD-8D01-A545-ABD3-8DC71D50944E}" type="sibTrans" cxnId="{971E8A5E-09E8-CF4B-B431-7CF7EDE541FC}">
      <dgm:prSet/>
      <dgm:spPr/>
      <dgm:t>
        <a:bodyPr/>
        <a:lstStyle/>
        <a:p>
          <a:endParaRPr lang="en-US"/>
        </a:p>
      </dgm:t>
    </dgm:pt>
    <dgm:pt modelId="{188E883D-C91B-5041-B515-541CC0DFAA91}">
      <dgm:prSet phldrT="[Text]"/>
      <dgm:spPr>
        <a:solidFill>
          <a:srgbClr val="FF0000">
            <a:alpha val="50000"/>
          </a:srgbClr>
        </a:solidFill>
      </dgm:spPr>
      <dgm:t>
        <a:bodyPr/>
        <a:lstStyle/>
        <a:p>
          <a:r>
            <a:rPr lang="en-US"/>
            <a:t>EIA 861m electricity, natural gas</a:t>
          </a:r>
        </a:p>
      </dgm:t>
    </dgm:pt>
    <dgm:pt modelId="{FC71EA5B-B84A-E74C-AB80-4D85EE1D5DC1}" type="parTrans" cxnId="{DB77A9AE-E13C-DA48-A692-BE2CB6E7B970}">
      <dgm:prSet/>
      <dgm:spPr/>
      <dgm:t>
        <a:bodyPr/>
        <a:lstStyle/>
        <a:p>
          <a:endParaRPr lang="en-US"/>
        </a:p>
      </dgm:t>
    </dgm:pt>
    <dgm:pt modelId="{89C944EF-AF37-AA41-B2A3-0A666C6616BC}" type="sibTrans" cxnId="{DB77A9AE-E13C-DA48-A692-BE2CB6E7B970}">
      <dgm:prSet/>
      <dgm:spPr/>
      <dgm:t>
        <a:bodyPr/>
        <a:lstStyle/>
        <a:p>
          <a:endParaRPr lang="en-US"/>
        </a:p>
      </dgm:t>
    </dgm:pt>
    <dgm:pt modelId="{B64B738C-4BC7-CD4D-ACFB-0B32BDFB96E8}">
      <dgm:prSet phldrT="[Text]"/>
      <dgm:spPr>
        <a:solidFill>
          <a:srgbClr val="F6A01A">
            <a:alpha val="50000"/>
          </a:srgbClr>
        </a:solidFill>
      </dgm:spPr>
      <dgm:t>
        <a:bodyPr/>
        <a:lstStyle/>
        <a:p>
          <a:pPr rtl="0"/>
          <a:r>
            <a:rPr lang="en-US"/>
            <a:t>EIA CBECS </a:t>
          </a:r>
          <a:br>
            <a:rPr lang="en-US"/>
          </a:br>
          <a:endParaRPr lang="en-US">
            <a:latin typeface="Calibri"/>
          </a:endParaRPr>
        </a:p>
      </dgm:t>
    </dgm:pt>
    <dgm:pt modelId="{F4A18C2B-6E4C-6C41-8BEA-978A2A578829}" type="parTrans" cxnId="{D6E5FBD3-0F35-B44E-9DA6-36CC76F55E29}">
      <dgm:prSet/>
      <dgm:spPr/>
      <dgm:t>
        <a:bodyPr/>
        <a:lstStyle/>
        <a:p>
          <a:endParaRPr lang="en-US"/>
        </a:p>
      </dgm:t>
    </dgm:pt>
    <dgm:pt modelId="{60344D38-E4EF-EF4F-8FE2-306CF2AA5A38}" type="sibTrans" cxnId="{D6E5FBD3-0F35-B44E-9DA6-36CC76F55E29}">
      <dgm:prSet/>
      <dgm:spPr/>
      <dgm:t>
        <a:bodyPr/>
        <a:lstStyle/>
        <a:p>
          <a:endParaRPr lang="en-US"/>
        </a:p>
      </dgm:t>
    </dgm:pt>
    <dgm:pt modelId="{C995F7F3-364D-F246-B323-6384B402EF50}">
      <dgm:prSet phldrT="[Text]"/>
      <dgm:spPr>
        <a:solidFill>
          <a:srgbClr val="92D050">
            <a:alpha val="50000"/>
          </a:srgbClr>
        </a:solidFill>
      </dgm:spPr>
      <dgm:t>
        <a:bodyPr/>
        <a:lstStyle/>
        <a:p>
          <a:r>
            <a:rPr lang="en-US"/>
            <a:t>Utility load research data (LRD)</a:t>
          </a:r>
        </a:p>
      </dgm:t>
    </dgm:pt>
    <dgm:pt modelId="{28EFDE94-2334-074C-BCD9-7593CEDE0D45}" type="parTrans" cxnId="{093FB2F0-9175-304B-B5FC-AB6DDBF6B9B5}">
      <dgm:prSet/>
      <dgm:spPr/>
      <dgm:t>
        <a:bodyPr/>
        <a:lstStyle/>
        <a:p>
          <a:endParaRPr lang="en-US"/>
        </a:p>
      </dgm:t>
    </dgm:pt>
    <dgm:pt modelId="{664C7311-D618-D042-8004-0F51B75ACDFA}" type="sibTrans" cxnId="{093FB2F0-9175-304B-B5FC-AB6DDBF6B9B5}">
      <dgm:prSet/>
      <dgm:spPr/>
      <dgm:t>
        <a:bodyPr/>
        <a:lstStyle/>
        <a:p>
          <a:endParaRPr lang="en-US"/>
        </a:p>
      </dgm:t>
    </dgm:pt>
    <dgm:pt modelId="{9FDB623C-7BFB-5A4D-B5C1-3C4857C4D072}">
      <dgm:prSet phldrT="[Text]"/>
      <dgm:spPr>
        <a:solidFill>
          <a:schemeClr val="accent2">
            <a:alpha val="62000"/>
          </a:schemeClr>
        </a:solidFill>
      </dgm:spPr>
      <dgm:t>
        <a:bodyPr/>
        <a:lstStyle/>
        <a:p>
          <a:r>
            <a:rPr lang="en-US"/>
            <a:t>Region 1 AMI data</a:t>
          </a:r>
        </a:p>
      </dgm:t>
    </dgm:pt>
    <dgm:pt modelId="{5A14C4CF-C736-3345-A075-61A3A7AF61CD}" type="parTrans" cxnId="{5FD326FC-59DA-D749-A6FA-0F3B81ED2CFA}">
      <dgm:prSet/>
      <dgm:spPr/>
      <dgm:t>
        <a:bodyPr/>
        <a:lstStyle/>
        <a:p>
          <a:endParaRPr lang="en-US"/>
        </a:p>
      </dgm:t>
    </dgm:pt>
    <dgm:pt modelId="{01B30314-C090-CE4A-96E4-290F88CF6FEE}" type="sibTrans" cxnId="{5FD326FC-59DA-D749-A6FA-0F3B81ED2CFA}">
      <dgm:prSet/>
      <dgm:spPr/>
      <dgm:t>
        <a:bodyPr/>
        <a:lstStyle/>
        <a:p>
          <a:endParaRPr lang="en-US"/>
        </a:p>
      </dgm:t>
    </dgm:pt>
    <dgm:pt modelId="{F908CE64-E3E0-9B46-BC5B-42C3A7D31481}">
      <dgm:prSet phldrT="[Text]"/>
      <dgm:spPr>
        <a:solidFill>
          <a:schemeClr val="accent2">
            <a:alpha val="62000"/>
          </a:schemeClr>
        </a:solidFill>
      </dgm:spPr>
      <dgm:t>
        <a:bodyPr/>
        <a:lstStyle/>
        <a:p>
          <a:r>
            <a:rPr lang="en-US"/>
            <a:t>Region 2 AMI data</a:t>
          </a:r>
        </a:p>
      </dgm:t>
    </dgm:pt>
    <dgm:pt modelId="{F11BD294-FF5C-274F-84B1-0748A9B54130}" type="parTrans" cxnId="{40163591-1D27-4147-8C21-68AC7CBCC164}">
      <dgm:prSet/>
      <dgm:spPr/>
      <dgm:t>
        <a:bodyPr/>
        <a:lstStyle/>
        <a:p>
          <a:endParaRPr lang="en-US"/>
        </a:p>
      </dgm:t>
    </dgm:pt>
    <dgm:pt modelId="{970BEE72-CD3C-D246-9D25-491C718630CC}" type="sibTrans" cxnId="{40163591-1D27-4147-8C21-68AC7CBCC164}">
      <dgm:prSet/>
      <dgm:spPr/>
      <dgm:t>
        <a:bodyPr/>
        <a:lstStyle/>
        <a:p>
          <a:endParaRPr lang="en-US"/>
        </a:p>
      </dgm:t>
    </dgm:pt>
    <dgm:pt modelId="{73C6B94C-68A1-3441-8C3E-F98462A9A3B0}">
      <dgm:prSet phldrT="[Text]"/>
      <dgm:spPr>
        <a:solidFill>
          <a:schemeClr val="accent2">
            <a:alpha val="62000"/>
          </a:schemeClr>
        </a:solidFill>
        <a:ln w="25400" cap="flat" cmpd="sng" algn="ctr">
          <a:solidFill>
            <a:srgbClr val="FFFFFF">
              <a:hueOff val="0"/>
              <a:satOff val="0"/>
              <a:lumOff val="0"/>
              <a:alphaOff val="0"/>
            </a:srgbClr>
          </a:solidFill>
          <a:prstDash val="solid"/>
        </a:ln>
        <a:effectLst/>
      </dgm:spPr>
      <dgm:t>
        <a:bodyPr spcFirstLastPara="0" vert="horz" wrap="square" lIns="15240" tIns="15240" rIns="15240" bIns="15240" numCol="1" spcCol="1270" anchor="ctr" anchorCtr="0"/>
        <a:lstStyle/>
        <a:p>
          <a:r>
            <a:rPr lang="en-US"/>
            <a:t>Region 3 AMI data</a:t>
          </a:r>
        </a:p>
      </dgm:t>
    </dgm:pt>
    <dgm:pt modelId="{AFFD4846-78D5-EB4E-80FA-55B6800F4939}" type="parTrans" cxnId="{0639B29B-BF6D-444B-B2E0-9983AA08C6DD}">
      <dgm:prSet/>
      <dgm:spPr/>
      <dgm:t>
        <a:bodyPr/>
        <a:lstStyle/>
        <a:p>
          <a:endParaRPr lang="en-US"/>
        </a:p>
      </dgm:t>
    </dgm:pt>
    <dgm:pt modelId="{859F5F78-C64B-B74B-BB90-70A1C7985017}" type="sibTrans" cxnId="{0639B29B-BF6D-444B-B2E0-9983AA08C6DD}">
      <dgm:prSet/>
      <dgm:spPr/>
      <dgm:t>
        <a:bodyPr/>
        <a:lstStyle/>
        <a:p>
          <a:endParaRPr lang="en-US"/>
        </a:p>
      </dgm:t>
    </dgm:pt>
    <dgm:pt modelId="{D0DE2B0B-6EAD-1440-9CF8-D0D2A953495E}">
      <dgm:prSet phldrT="[Text]"/>
      <dgm:spPr>
        <a:solidFill>
          <a:schemeClr val="accent2">
            <a:alpha val="62000"/>
          </a:schemeClr>
        </a:solidFill>
      </dgm:spPr>
      <dgm:t>
        <a:bodyPr/>
        <a:lstStyle/>
        <a:p>
          <a:r>
            <a:rPr lang="en-US"/>
            <a:t>Region 4 AMI data</a:t>
          </a:r>
        </a:p>
      </dgm:t>
    </dgm:pt>
    <dgm:pt modelId="{D088DF65-C2F6-4849-8645-6060C13D1F62}" type="parTrans" cxnId="{2651B7E1-55D8-FC43-B7BD-E23486E6E302}">
      <dgm:prSet/>
      <dgm:spPr/>
      <dgm:t>
        <a:bodyPr/>
        <a:lstStyle/>
        <a:p>
          <a:endParaRPr lang="en-US"/>
        </a:p>
      </dgm:t>
    </dgm:pt>
    <dgm:pt modelId="{140C416D-84D5-174C-8672-A717F064FEFE}" type="sibTrans" cxnId="{2651B7E1-55D8-FC43-B7BD-E23486E6E302}">
      <dgm:prSet/>
      <dgm:spPr/>
      <dgm:t>
        <a:bodyPr/>
        <a:lstStyle/>
        <a:p>
          <a:endParaRPr lang="en-US"/>
        </a:p>
      </dgm:t>
    </dgm:pt>
    <dgm:pt modelId="{696ADE8B-4D24-46B6-8ED7-47B1AF54E2F8}">
      <dgm:prSet phldr="0"/>
      <dgm:spPr>
        <a:solidFill>
          <a:srgbClr val="FFFF00">
            <a:alpha val="50000"/>
          </a:srgbClr>
        </a:solidFill>
      </dgm:spPr>
      <dgm:t>
        <a:bodyPr/>
        <a:lstStyle/>
        <a:p>
          <a:r>
            <a:rPr lang="en-US"/>
            <a:t>Submetered end-uses</a:t>
          </a:r>
        </a:p>
      </dgm:t>
    </dgm:pt>
    <dgm:pt modelId="{6BB6CA6C-B604-470B-B056-CBA0EF86940D}" type="parTrans" cxnId="{641399A7-8981-4CD8-A89C-0968491D0BC6}">
      <dgm:prSet/>
      <dgm:spPr/>
      <dgm:t>
        <a:bodyPr/>
        <a:lstStyle/>
        <a:p>
          <a:endParaRPr lang="en-US"/>
        </a:p>
      </dgm:t>
    </dgm:pt>
    <dgm:pt modelId="{3A3E7214-F422-44FD-9E1B-9A392B15F517}" type="sibTrans" cxnId="{641399A7-8981-4CD8-A89C-0968491D0BC6}">
      <dgm:prSet/>
      <dgm:spPr/>
      <dgm:t>
        <a:bodyPr/>
        <a:lstStyle/>
        <a:p>
          <a:endParaRPr lang="en-US"/>
        </a:p>
      </dgm:t>
    </dgm:pt>
    <dgm:pt modelId="{96127E69-D399-6F4F-8976-DDCC1D35C3E9}" type="pres">
      <dgm:prSet presAssocID="{AABF060B-5F6A-BC44-B5B0-5D7F3366F7FE}" presName="composite" presStyleCnt="0">
        <dgm:presLayoutVars>
          <dgm:chMax val="1"/>
          <dgm:dir/>
          <dgm:resizeHandles val="exact"/>
        </dgm:presLayoutVars>
      </dgm:prSet>
      <dgm:spPr/>
      <dgm:t>
        <a:bodyPr/>
        <a:lstStyle/>
        <a:p>
          <a:endParaRPr lang="en-US"/>
        </a:p>
      </dgm:t>
    </dgm:pt>
    <dgm:pt modelId="{B3E1A706-DCE8-CB45-83A9-85976D2D1344}" type="pres">
      <dgm:prSet presAssocID="{AABF060B-5F6A-BC44-B5B0-5D7F3366F7FE}" presName="radial" presStyleCnt="0">
        <dgm:presLayoutVars>
          <dgm:animLvl val="ctr"/>
        </dgm:presLayoutVars>
      </dgm:prSet>
      <dgm:spPr/>
    </dgm:pt>
    <dgm:pt modelId="{634883BA-9C8C-C244-82B6-FD7866FC830F}" type="pres">
      <dgm:prSet presAssocID="{C40F9B8B-0140-5F48-B91E-1826CA914B54}" presName="centerShape" presStyleLbl="vennNode1" presStyleIdx="0" presStyleCnt="9"/>
      <dgm:spPr/>
      <dgm:t>
        <a:bodyPr/>
        <a:lstStyle/>
        <a:p>
          <a:endParaRPr lang="en-US"/>
        </a:p>
      </dgm:t>
    </dgm:pt>
    <dgm:pt modelId="{4603C71A-44A5-4F41-809D-1CC036493312}" type="pres">
      <dgm:prSet presAssocID="{188E883D-C91B-5041-B515-541CC0DFAA91}" presName="node" presStyleLbl="vennNode1" presStyleIdx="1" presStyleCnt="9">
        <dgm:presLayoutVars>
          <dgm:bulletEnabled val="1"/>
        </dgm:presLayoutVars>
      </dgm:prSet>
      <dgm:spPr/>
      <dgm:t>
        <a:bodyPr/>
        <a:lstStyle/>
        <a:p>
          <a:endParaRPr lang="en-US"/>
        </a:p>
      </dgm:t>
    </dgm:pt>
    <dgm:pt modelId="{2E101FE3-D4BD-6147-83A8-D5841F1B6026}" type="pres">
      <dgm:prSet presAssocID="{B64B738C-4BC7-CD4D-ACFB-0B32BDFB96E8}" presName="node" presStyleLbl="vennNode1" presStyleIdx="2" presStyleCnt="9">
        <dgm:presLayoutVars>
          <dgm:bulletEnabled val="1"/>
        </dgm:presLayoutVars>
      </dgm:prSet>
      <dgm:spPr/>
      <dgm:t>
        <a:bodyPr/>
        <a:lstStyle/>
        <a:p>
          <a:endParaRPr lang="en-US"/>
        </a:p>
      </dgm:t>
    </dgm:pt>
    <dgm:pt modelId="{5E632594-4A67-413A-89CB-61318B7669EF}" type="pres">
      <dgm:prSet presAssocID="{696ADE8B-4D24-46B6-8ED7-47B1AF54E2F8}" presName="node" presStyleLbl="vennNode1" presStyleIdx="3" presStyleCnt="9">
        <dgm:presLayoutVars>
          <dgm:bulletEnabled val="1"/>
        </dgm:presLayoutVars>
      </dgm:prSet>
      <dgm:spPr/>
      <dgm:t>
        <a:bodyPr/>
        <a:lstStyle/>
        <a:p>
          <a:endParaRPr lang="en-US"/>
        </a:p>
      </dgm:t>
    </dgm:pt>
    <dgm:pt modelId="{AB5404E7-1315-9647-92C1-C3E7EB672CA8}" type="pres">
      <dgm:prSet presAssocID="{C995F7F3-364D-F246-B323-6384B402EF50}" presName="node" presStyleLbl="vennNode1" presStyleIdx="4" presStyleCnt="9">
        <dgm:presLayoutVars>
          <dgm:bulletEnabled val="1"/>
        </dgm:presLayoutVars>
      </dgm:prSet>
      <dgm:spPr/>
      <dgm:t>
        <a:bodyPr/>
        <a:lstStyle/>
        <a:p>
          <a:endParaRPr lang="en-US"/>
        </a:p>
      </dgm:t>
    </dgm:pt>
    <dgm:pt modelId="{193B8814-2585-554D-98A9-5F3FA458DA2C}" type="pres">
      <dgm:prSet presAssocID="{9FDB623C-7BFB-5A4D-B5C1-3C4857C4D072}" presName="node" presStyleLbl="vennNode1" presStyleIdx="5" presStyleCnt="9">
        <dgm:presLayoutVars>
          <dgm:bulletEnabled val="1"/>
        </dgm:presLayoutVars>
      </dgm:prSet>
      <dgm:spPr/>
      <dgm:t>
        <a:bodyPr/>
        <a:lstStyle/>
        <a:p>
          <a:endParaRPr lang="en-US"/>
        </a:p>
      </dgm:t>
    </dgm:pt>
    <dgm:pt modelId="{B70BB440-6007-6E45-B1EE-E548BF95F372}" type="pres">
      <dgm:prSet presAssocID="{F908CE64-E3E0-9B46-BC5B-42C3A7D31481}" presName="node" presStyleLbl="vennNode1" presStyleIdx="6" presStyleCnt="9">
        <dgm:presLayoutVars>
          <dgm:bulletEnabled val="1"/>
        </dgm:presLayoutVars>
      </dgm:prSet>
      <dgm:spPr/>
      <dgm:t>
        <a:bodyPr/>
        <a:lstStyle/>
        <a:p>
          <a:endParaRPr lang="en-US"/>
        </a:p>
      </dgm:t>
    </dgm:pt>
    <dgm:pt modelId="{25F80A63-2CD0-DE44-980C-057B3CC7A878}" type="pres">
      <dgm:prSet presAssocID="{73C6B94C-68A1-3441-8C3E-F98462A9A3B0}" presName="node" presStyleLbl="vennNode1" presStyleIdx="7" presStyleCnt="9">
        <dgm:presLayoutVars>
          <dgm:bulletEnabled val="1"/>
        </dgm:presLayoutVars>
      </dgm:prSet>
      <dgm:spPr>
        <a:xfrm>
          <a:off x="1022253" y="1862382"/>
          <a:ext cx="1092115" cy="1092115"/>
        </a:xfrm>
        <a:prstGeom prst="ellipse">
          <a:avLst/>
        </a:prstGeom>
      </dgm:spPr>
      <dgm:t>
        <a:bodyPr/>
        <a:lstStyle/>
        <a:p>
          <a:endParaRPr lang="en-US"/>
        </a:p>
      </dgm:t>
    </dgm:pt>
    <dgm:pt modelId="{AD75DAF6-A4C2-934C-8305-B4E2C476455F}" type="pres">
      <dgm:prSet presAssocID="{D0DE2B0B-6EAD-1440-9CF8-D0D2A953495E}" presName="node" presStyleLbl="vennNode1" presStyleIdx="8" presStyleCnt="9">
        <dgm:presLayoutVars>
          <dgm:bulletEnabled val="1"/>
        </dgm:presLayoutVars>
      </dgm:prSet>
      <dgm:spPr/>
      <dgm:t>
        <a:bodyPr/>
        <a:lstStyle/>
        <a:p>
          <a:endParaRPr lang="en-US"/>
        </a:p>
      </dgm:t>
    </dgm:pt>
  </dgm:ptLst>
  <dgm:cxnLst>
    <dgm:cxn modelId="{5FD326FC-59DA-D749-A6FA-0F3B81ED2CFA}" srcId="{C40F9B8B-0140-5F48-B91E-1826CA914B54}" destId="{9FDB623C-7BFB-5A4D-B5C1-3C4857C4D072}" srcOrd="4" destOrd="0" parTransId="{5A14C4CF-C736-3345-A075-61A3A7AF61CD}" sibTransId="{01B30314-C090-CE4A-96E4-290F88CF6FEE}"/>
    <dgm:cxn modelId="{40163591-1D27-4147-8C21-68AC7CBCC164}" srcId="{C40F9B8B-0140-5F48-B91E-1826CA914B54}" destId="{F908CE64-E3E0-9B46-BC5B-42C3A7D31481}" srcOrd="5" destOrd="0" parTransId="{F11BD294-FF5C-274F-84B1-0748A9B54130}" sibTransId="{970BEE72-CD3C-D246-9D25-491C718630CC}"/>
    <dgm:cxn modelId="{972E0D19-C098-3247-B9C6-E3A232B8C40A}" type="presOf" srcId="{AABF060B-5F6A-BC44-B5B0-5D7F3366F7FE}" destId="{96127E69-D399-6F4F-8976-DDCC1D35C3E9}" srcOrd="0" destOrd="0" presId="urn:microsoft.com/office/officeart/2005/8/layout/radial3"/>
    <dgm:cxn modelId="{FF452ADD-99C7-4917-BFFE-E74CB5BA2F76}" type="presOf" srcId="{C40F9B8B-0140-5F48-B91E-1826CA914B54}" destId="{634883BA-9C8C-C244-82B6-FD7866FC830F}" srcOrd="0" destOrd="0" presId="urn:microsoft.com/office/officeart/2005/8/layout/radial3"/>
    <dgm:cxn modelId="{2651B7E1-55D8-FC43-B7BD-E23486E6E302}" srcId="{C40F9B8B-0140-5F48-B91E-1826CA914B54}" destId="{D0DE2B0B-6EAD-1440-9CF8-D0D2A953495E}" srcOrd="7" destOrd="0" parTransId="{D088DF65-C2F6-4849-8645-6060C13D1F62}" sibTransId="{140C416D-84D5-174C-8672-A717F064FEFE}"/>
    <dgm:cxn modelId="{971E8A5E-09E8-CF4B-B431-7CF7EDE541FC}" srcId="{AABF060B-5F6A-BC44-B5B0-5D7F3366F7FE}" destId="{C40F9B8B-0140-5F48-B91E-1826CA914B54}" srcOrd="0" destOrd="0" parTransId="{45F189F2-FB4E-FC43-8DB5-813D53498973}" sibTransId="{2EEFDCBD-8D01-A545-ABD3-8DC71D50944E}"/>
    <dgm:cxn modelId="{83395E7D-6E97-4CD5-9BF5-D39E75A76986}" type="presOf" srcId="{D0DE2B0B-6EAD-1440-9CF8-D0D2A953495E}" destId="{AD75DAF6-A4C2-934C-8305-B4E2C476455F}" srcOrd="0" destOrd="0" presId="urn:microsoft.com/office/officeart/2005/8/layout/radial3"/>
    <dgm:cxn modelId="{093FB2F0-9175-304B-B5FC-AB6DDBF6B9B5}" srcId="{C40F9B8B-0140-5F48-B91E-1826CA914B54}" destId="{C995F7F3-364D-F246-B323-6384B402EF50}" srcOrd="3" destOrd="0" parTransId="{28EFDE94-2334-074C-BCD9-7593CEDE0D45}" sibTransId="{664C7311-D618-D042-8004-0F51B75ACDFA}"/>
    <dgm:cxn modelId="{ECD96F10-CEB3-4FAD-9724-C311C4F3A88F}" type="presOf" srcId="{F908CE64-E3E0-9B46-BC5B-42C3A7D31481}" destId="{B70BB440-6007-6E45-B1EE-E548BF95F372}" srcOrd="0" destOrd="0" presId="urn:microsoft.com/office/officeart/2005/8/layout/radial3"/>
    <dgm:cxn modelId="{D526737E-E5B0-40C5-ABDC-DCCBA3ED39E2}" type="presOf" srcId="{696ADE8B-4D24-46B6-8ED7-47B1AF54E2F8}" destId="{5E632594-4A67-413A-89CB-61318B7669EF}" srcOrd="0" destOrd="0" presId="urn:microsoft.com/office/officeart/2005/8/layout/radial3"/>
    <dgm:cxn modelId="{B5EDBD53-8063-4320-ADDE-ACAD58B8057D}" type="presOf" srcId="{B64B738C-4BC7-CD4D-ACFB-0B32BDFB96E8}" destId="{2E101FE3-D4BD-6147-83A8-D5841F1B6026}" srcOrd="0" destOrd="0" presId="urn:microsoft.com/office/officeart/2005/8/layout/radial3"/>
    <dgm:cxn modelId="{0639B29B-BF6D-444B-B2E0-9983AA08C6DD}" srcId="{C40F9B8B-0140-5F48-B91E-1826CA914B54}" destId="{73C6B94C-68A1-3441-8C3E-F98462A9A3B0}" srcOrd="6" destOrd="0" parTransId="{AFFD4846-78D5-EB4E-80FA-55B6800F4939}" sibTransId="{859F5F78-C64B-B74B-BB90-70A1C7985017}"/>
    <dgm:cxn modelId="{9F8BD707-9D09-4B42-812F-262ADDE82689}" type="presOf" srcId="{9FDB623C-7BFB-5A4D-B5C1-3C4857C4D072}" destId="{193B8814-2585-554D-98A9-5F3FA458DA2C}" srcOrd="0" destOrd="0" presId="urn:microsoft.com/office/officeart/2005/8/layout/radial3"/>
    <dgm:cxn modelId="{DB77A9AE-E13C-DA48-A692-BE2CB6E7B970}" srcId="{C40F9B8B-0140-5F48-B91E-1826CA914B54}" destId="{188E883D-C91B-5041-B515-541CC0DFAA91}" srcOrd="0" destOrd="0" parTransId="{FC71EA5B-B84A-E74C-AB80-4D85EE1D5DC1}" sibTransId="{89C944EF-AF37-AA41-B2A3-0A666C6616BC}"/>
    <dgm:cxn modelId="{9BE751A2-DFA5-43E8-A873-0FE57BC1A824}" type="presOf" srcId="{73C6B94C-68A1-3441-8C3E-F98462A9A3B0}" destId="{25F80A63-2CD0-DE44-980C-057B3CC7A878}" srcOrd="0" destOrd="0" presId="urn:microsoft.com/office/officeart/2005/8/layout/radial3"/>
    <dgm:cxn modelId="{E1DA6E10-A279-4165-9EED-BA11414B16D0}" type="presOf" srcId="{188E883D-C91B-5041-B515-541CC0DFAA91}" destId="{4603C71A-44A5-4F41-809D-1CC036493312}" srcOrd="0" destOrd="0" presId="urn:microsoft.com/office/officeart/2005/8/layout/radial3"/>
    <dgm:cxn modelId="{D6E5FBD3-0F35-B44E-9DA6-36CC76F55E29}" srcId="{C40F9B8B-0140-5F48-B91E-1826CA914B54}" destId="{B64B738C-4BC7-CD4D-ACFB-0B32BDFB96E8}" srcOrd="1" destOrd="0" parTransId="{F4A18C2B-6E4C-6C41-8BEA-978A2A578829}" sibTransId="{60344D38-E4EF-EF4F-8FE2-306CF2AA5A38}"/>
    <dgm:cxn modelId="{E0CC7226-6922-4DB6-903C-1264A1ECD684}" type="presOf" srcId="{C995F7F3-364D-F246-B323-6384B402EF50}" destId="{AB5404E7-1315-9647-92C1-C3E7EB672CA8}" srcOrd="0" destOrd="0" presId="urn:microsoft.com/office/officeart/2005/8/layout/radial3"/>
    <dgm:cxn modelId="{641399A7-8981-4CD8-A89C-0968491D0BC6}" srcId="{C40F9B8B-0140-5F48-B91E-1826CA914B54}" destId="{696ADE8B-4D24-46B6-8ED7-47B1AF54E2F8}" srcOrd="2" destOrd="0" parTransId="{6BB6CA6C-B604-470B-B056-CBA0EF86940D}" sibTransId="{3A3E7214-F422-44FD-9E1B-9A392B15F517}"/>
    <dgm:cxn modelId="{DE0A44DB-BE5E-4C99-9B75-C3BBE3B9D12F}" type="presParOf" srcId="{96127E69-D399-6F4F-8976-DDCC1D35C3E9}" destId="{B3E1A706-DCE8-CB45-83A9-85976D2D1344}" srcOrd="0" destOrd="0" presId="urn:microsoft.com/office/officeart/2005/8/layout/radial3"/>
    <dgm:cxn modelId="{927F460E-01C0-444F-A26D-15C19ED1D456}" type="presParOf" srcId="{B3E1A706-DCE8-CB45-83A9-85976D2D1344}" destId="{634883BA-9C8C-C244-82B6-FD7866FC830F}" srcOrd="0" destOrd="0" presId="urn:microsoft.com/office/officeart/2005/8/layout/radial3"/>
    <dgm:cxn modelId="{9796122E-8AE1-4678-90CC-835B3DE6B017}" type="presParOf" srcId="{B3E1A706-DCE8-CB45-83A9-85976D2D1344}" destId="{4603C71A-44A5-4F41-809D-1CC036493312}" srcOrd="1" destOrd="0" presId="urn:microsoft.com/office/officeart/2005/8/layout/radial3"/>
    <dgm:cxn modelId="{DE39ADE3-BD19-4C87-952B-4C48DAA28BC9}" type="presParOf" srcId="{B3E1A706-DCE8-CB45-83A9-85976D2D1344}" destId="{2E101FE3-D4BD-6147-83A8-D5841F1B6026}" srcOrd="2" destOrd="0" presId="urn:microsoft.com/office/officeart/2005/8/layout/radial3"/>
    <dgm:cxn modelId="{296D58D3-51CA-4D5E-9748-75060DC0ABFC}" type="presParOf" srcId="{B3E1A706-DCE8-CB45-83A9-85976D2D1344}" destId="{5E632594-4A67-413A-89CB-61318B7669EF}" srcOrd="3" destOrd="0" presId="urn:microsoft.com/office/officeart/2005/8/layout/radial3"/>
    <dgm:cxn modelId="{E96925B8-958E-4EA4-9EEE-307A4B2C760D}" type="presParOf" srcId="{B3E1A706-DCE8-CB45-83A9-85976D2D1344}" destId="{AB5404E7-1315-9647-92C1-C3E7EB672CA8}" srcOrd="4" destOrd="0" presId="urn:microsoft.com/office/officeart/2005/8/layout/radial3"/>
    <dgm:cxn modelId="{83247BC0-5713-45BF-8DAD-6F0E76D2E961}" type="presParOf" srcId="{B3E1A706-DCE8-CB45-83A9-85976D2D1344}" destId="{193B8814-2585-554D-98A9-5F3FA458DA2C}" srcOrd="5" destOrd="0" presId="urn:microsoft.com/office/officeart/2005/8/layout/radial3"/>
    <dgm:cxn modelId="{0F2ABF85-820E-4655-B1CC-5874BD7F95D2}" type="presParOf" srcId="{B3E1A706-DCE8-CB45-83A9-85976D2D1344}" destId="{B70BB440-6007-6E45-B1EE-E548BF95F372}" srcOrd="6" destOrd="0" presId="urn:microsoft.com/office/officeart/2005/8/layout/radial3"/>
    <dgm:cxn modelId="{067F29BE-F512-4034-945F-9B8E9BACD5AD}" type="presParOf" srcId="{B3E1A706-DCE8-CB45-83A9-85976D2D1344}" destId="{25F80A63-2CD0-DE44-980C-057B3CC7A878}" srcOrd="7" destOrd="0" presId="urn:microsoft.com/office/officeart/2005/8/layout/radial3"/>
    <dgm:cxn modelId="{E086078F-2B1A-4BBD-98F4-CAFC1BD609B7}" type="presParOf" srcId="{B3E1A706-DCE8-CB45-83A9-85976D2D1344}" destId="{AD75DAF6-A4C2-934C-8305-B4E2C476455F}"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82B22-2C9A-1F42-A78E-7B6363A7A07F}" type="doc">
      <dgm:prSet loTypeId="urn:microsoft.com/office/officeart/2005/8/layout/cycle8" loCatId="" qsTypeId="urn:microsoft.com/office/officeart/2005/8/quickstyle/simple1" qsCatId="simple" csTypeId="urn:microsoft.com/office/officeart/2005/8/colors/accent2_4" csCatId="accent2" phldr="1"/>
      <dgm:spPr/>
      <dgm:t>
        <a:bodyPr/>
        <a:lstStyle/>
        <a:p>
          <a:endParaRPr lang="en-US"/>
        </a:p>
      </dgm:t>
    </dgm:pt>
    <dgm:pt modelId="{4F7C4F5D-D29B-C741-B0E6-F5FB1707BCA9}">
      <dgm:prSet phldrT="[Text]" custT="1"/>
      <dgm:spPr/>
      <dgm:t>
        <a:bodyPr/>
        <a:lstStyle/>
        <a:p>
          <a:pPr rtl="0"/>
          <a:r>
            <a:rPr lang="en-US" sz="1400">
              <a:latin typeface="Calibri"/>
            </a:rPr>
            <a:t>ResStock </a:t>
          </a:r>
          <a:br>
            <a:rPr lang="en-US" sz="1400">
              <a:latin typeface="Calibri"/>
            </a:rPr>
          </a:br>
          <a:r>
            <a:rPr lang="en-US" sz="1400">
              <a:latin typeface="Calibri"/>
            </a:rPr>
            <a:t>Capabilities</a:t>
          </a:r>
          <a:endParaRPr lang="en-US" sz="1400"/>
        </a:p>
      </dgm:t>
    </dgm:pt>
    <dgm:pt modelId="{4AB2D080-1E59-764F-879F-93912220B894}" type="parTrans" cxnId="{3BD76DEE-B3B2-C343-8624-350E7BDE8F05}">
      <dgm:prSet/>
      <dgm:spPr/>
      <dgm:t>
        <a:bodyPr/>
        <a:lstStyle/>
        <a:p>
          <a:endParaRPr lang="en-US" sz="2000"/>
        </a:p>
      </dgm:t>
    </dgm:pt>
    <dgm:pt modelId="{5323103B-AA63-E940-BE9C-21B7C980CC43}" type="sibTrans" cxnId="{3BD76DEE-B3B2-C343-8624-350E7BDE8F05}">
      <dgm:prSet/>
      <dgm:spPr/>
      <dgm:t>
        <a:bodyPr/>
        <a:lstStyle/>
        <a:p>
          <a:endParaRPr lang="en-US" sz="2000"/>
        </a:p>
      </dgm:t>
    </dgm:pt>
    <dgm:pt modelId="{5EB0D189-1E43-BA45-956D-0B18C1BD0A0C}">
      <dgm:prSet phldrT="[Text]" custT="1"/>
      <dgm:spPr/>
      <dgm:t>
        <a:bodyPr/>
        <a:lstStyle/>
        <a:p>
          <a:r>
            <a:rPr lang="en-US" sz="1400"/>
            <a:t>Baseload</a:t>
          </a:r>
        </a:p>
      </dgm:t>
    </dgm:pt>
    <dgm:pt modelId="{B8AFB34B-10C6-814C-83E4-E39A664CF550}" type="parTrans" cxnId="{377C746D-73FC-ED49-A3B2-8CEDD90DC547}">
      <dgm:prSet/>
      <dgm:spPr/>
      <dgm:t>
        <a:bodyPr/>
        <a:lstStyle/>
        <a:p>
          <a:endParaRPr lang="en-US" sz="2000"/>
        </a:p>
      </dgm:t>
    </dgm:pt>
    <dgm:pt modelId="{A6B0A092-46E9-D143-9EC6-D516561A23B9}" type="sibTrans" cxnId="{377C746D-73FC-ED49-A3B2-8CEDD90DC547}">
      <dgm:prSet/>
      <dgm:spPr/>
      <dgm:t>
        <a:bodyPr/>
        <a:lstStyle/>
        <a:p>
          <a:endParaRPr lang="en-US" sz="2000"/>
        </a:p>
      </dgm:t>
    </dgm:pt>
    <dgm:pt modelId="{270DD86D-6979-FA41-A213-47AFFFCF7210}">
      <dgm:prSet phldrT="[Text]" custT="1"/>
      <dgm:spPr/>
      <dgm:t>
        <a:bodyPr/>
        <a:lstStyle/>
        <a:p>
          <a:r>
            <a:rPr lang="en-US" sz="1400"/>
            <a:t>HVAC</a:t>
          </a:r>
        </a:p>
      </dgm:t>
    </dgm:pt>
    <dgm:pt modelId="{D3E5517E-9E5D-D44F-B618-C6D7060380AD}" type="parTrans" cxnId="{D78A3B62-63AB-1C4B-B750-BE136CC059A6}">
      <dgm:prSet/>
      <dgm:spPr/>
      <dgm:t>
        <a:bodyPr/>
        <a:lstStyle/>
        <a:p>
          <a:endParaRPr lang="en-US" sz="2000"/>
        </a:p>
      </dgm:t>
    </dgm:pt>
    <dgm:pt modelId="{B37A90DA-5706-A046-987E-21DC30D44FB5}" type="sibTrans" cxnId="{D78A3B62-63AB-1C4B-B750-BE136CC059A6}">
      <dgm:prSet/>
      <dgm:spPr/>
      <dgm:t>
        <a:bodyPr/>
        <a:lstStyle/>
        <a:p>
          <a:endParaRPr lang="en-US" sz="2000"/>
        </a:p>
      </dgm:t>
    </dgm:pt>
    <dgm:pt modelId="{A8729DF1-BACF-7F45-9299-800D2C940E6B}">
      <dgm:prSet phldrT="[Text]" custT="1"/>
      <dgm:spPr/>
      <dgm:t>
        <a:bodyPr/>
        <a:lstStyle/>
        <a:p>
          <a:pPr rtl="0"/>
          <a:r>
            <a:rPr lang="en-US" sz="1400"/>
            <a:t>Validation Comparisons</a:t>
          </a:r>
        </a:p>
      </dgm:t>
    </dgm:pt>
    <dgm:pt modelId="{BCAAD2B0-6C5C-F64D-B74A-A87647B37D8B}" type="parTrans" cxnId="{2368D235-18E3-9046-8BBA-CFA2D0FCF0BC}">
      <dgm:prSet/>
      <dgm:spPr/>
      <dgm:t>
        <a:bodyPr/>
        <a:lstStyle/>
        <a:p>
          <a:endParaRPr lang="en-US"/>
        </a:p>
      </dgm:t>
    </dgm:pt>
    <dgm:pt modelId="{AAE117F0-50BD-C248-A8D3-A18C3359522B}" type="sibTrans" cxnId="{2368D235-18E3-9046-8BBA-CFA2D0FCF0BC}">
      <dgm:prSet/>
      <dgm:spPr/>
      <dgm:t>
        <a:bodyPr/>
        <a:lstStyle/>
        <a:p>
          <a:endParaRPr lang="en-US"/>
        </a:p>
      </dgm:t>
    </dgm:pt>
    <dgm:pt modelId="{48D7B010-9DD0-CD42-B469-ED12810E22A8}" type="pres">
      <dgm:prSet presAssocID="{F3C82B22-2C9A-1F42-A78E-7B6363A7A07F}" presName="compositeShape" presStyleCnt="0">
        <dgm:presLayoutVars>
          <dgm:chMax val="7"/>
          <dgm:dir/>
          <dgm:resizeHandles val="exact"/>
        </dgm:presLayoutVars>
      </dgm:prSet>
      <dgm:spPr/>
      <dgm:t>
        <a:bodyPr/>
        <a:lstStyle/>
        <a:p>
          <a:endParaRPr lang="en-US"/>
        </a:p>
      </dgm:t>
    </dgm:pt>
    <dgm:pt modelId="{39545BC6-5E27-0749-B31C-6CB244E4F3DA}" type="pres">
      <dgm:prSet presAssocID="{F3C82B22-2C9A-1F42-A78E-7B6363A7A07F}" presName="wedge1" presStyleLbl="node1" presStyleIdx="0" presStyleCnt="4"/>
      <dgm:spPr/>
      <dgm:t>
        <a:bodyPr/>
        <a:lstStyle/>
        <a:p>
          <a:endParaRPr lang="en-US"/>
        </a:p>
      </dgm:t>
    </dgm:pt>
    <dgm:pt modelId="{635D69BE-FF1A-7544-AF58-4D201547D623}" type="pres">
      <dgm:prSet presAssocID="{F3C82B22-2C9A-1F42-A78E-7B6363A7A07F}" presName="dummy1a" presStyleCnt="0"/>
      <dgm:spPr/>
    </dgm:pt>
    <dgm:pt modelId="{B4446B52-2645-4D4A-991C-1E273C78E5DF}" type="pres">
      <dgm:prSet presAssocID="{F3C82B22-2C9A-1F42-A78E-7B6363A7A07F}" presName="dummy1b" presStyleCnt="0"/>
      <dgm:spPr/>
    </dgm:pt>
    <dgm:pt modelId="{0EAD1579-AE90-CB44-B650-4B7EA8D64722}" type="pres">
      <dgm:prSet presAssocID="{F3C82B22-2C9A-1F42-A78E-7B6363A7A07F}" presName="wedge1Tx" presStyleLbl="node1" presStyleIdx="0" presStyleCnt="4">
        <dgm:presLayoutVars>
          <dgm:chMax val="0"/>
          <dgm:chPref val="0"/>
          <dgm:bulletEnabled val="1"/>
        </dgm:presLayoutVars>
      </dgm:prSet>
      <dgm:spPr/>
      <dgm:t>
        <a:bodyPr/>
        <a:lstStyle/>
        <a:p>
          <a:endParaRPr lang="en-US"/>
        </a:p>
      </dgm:t>
    </dgm:pt>
    <dgm:pt modelId="{08726660-6ECB-D549-8C6A-8EDE8F9EBF38}" type="pres">
      <dgm:prSet presAssocID="{F3C82B22-2C9A-1F42-A78E-7B6363A7A07F}" presName="wedge2" presStyleLbl="node1" presStyleIdx="1" presStyleCnt="4"/>
      <dgm:spPr/>
      <dgm:t>
        <a:bodyPr/>
        <a:lstStyle/>
        <a:p>
          <a:endParaRPr lang="en-US"/>
        </a:p>
      </dgm:t>
    </dgm:pt>
    <dgm:pt modelId="{987DB3DF-622F-694A-B862-6426EE91C2C0}" type="pres">
      <dgm:prSet presAssocID="{F3C82B22-2C9A-1F42-A78E-7B6363A7A07F}" presName="dummy2a" presStyleCnt="0"/>
      <dgm:spPr/>
    </dgm:pt>
    <dgm:pt modelId="{55313931-5B57-B54D-8BE5-89934993DBB7}" type="pres">
      <dgm:prSet presAssocID="{F3C82B22-2C9A-1F42-A78E-7B6363A7A07F}" presName="dummy2b" presStyleCnt="0"/>
      <dgm:spPr/>
    </dgm:pt>
    <dgm:pt modelId="{9E555C2A-9E42-EB4A-B141-A94A09D5F57D}" type="pres">
      <dgm:prSet presAssocID="{F3C82B22-2C9A-1F42-A78E-7B6363A7A07F}" presName="wedge2Tx" presStyleLbl="node1" presStyleIdx="1" presStyleCnt="4">
        <dgm:presLayoutVars>
          <dgm:chMax val="0"/>
          <dgm:chPref val="0"/>
          <dgm:bulletEnabled val="1"/>
        </dgm:presLayoutVars>
      </dgm:prSet>
      <dgm:spPr/>
      <dgm:t>
        <a:bodyPr/>
        <a:lstStyle/>
        <a:p>
          <a:endParaRPr lang="en-US"/>
        </a:p>
      </dgm:t>
    </dgm:pt>
    <dgm:pt modelId="{5D286D1E-15DE-0349-AD84-A5814EAF3E52}" type="pres">
      <dgm:prSet presAssocID="{F3C82B22-2C9A-1F42-A78E-7B6363A7A07F}" presName="wedge3" presStyleLbl="node1" presStyleIdx="2" presStyleCnt="4"/>
      <dgm:spPr/>
      <dgm:t>
        <a:bodyPr/>
        <a:lstStyle/>
        <a:p>
          <a:endParaRPr lang="en-US"/>
        </a:p>
      </dgm:t>
    </dgm:pt>
    <dgm:pt modelId="{D14F2F94-8CA0-F04B-9784-34540CAF6409}" type="pres">
      <dgm:prSet presAssocID="{F3C82B22-2C9A-1F42-A78E-7B6363A7A07F}" presName="dummy3a" presStyleCnt="0"/>
      <dgm:spPr/>
    </dgm:pt>
    <dgm:pt modelId="{B7128CB4-22BE-AB42-97FD-916329D24046}" type="pres">
      <dgm:prSet presAssocID="{F3C82B22-2C9A-1F42-A78E-7B6363A7A07F}" presName="dummy3b" presStyleCnt="0"/>
      <dgm:spPr/>
    </dgm:pt>
    <dgm:pt modelId="{B628EF3B-DB1C-B440-BF8E-88276D191BC5}" type="pres">
      <dgm:prSet presAssocID="{F3C82B22-2C9A-1F42-A78E-7B6363A7A07F}" presName="wedge3Tx" presStyleLbl="node1" presStyleIdx="2" presStyleCnt="4">
        <dgm:presLayoutVars>
          <dgm:chMax val="0"/>
          <dgm:chPref val="0"/>
          <dgm:bulletEnabled val="1"/>
        </dgm:presLayoutVars>
      </dgm:prSet>
      <dgm:spPr/>
      <dgm:t>
        <a:bodyPr/>
        <a:lstStyle/>
        <a:p>
          <a:endParaRPr lang="en-US"/>
        </a:p>
      </dgm:t>
    </dgm:pt>
    <dgm:pt modelId="{8F66F24E-3CAC-B343-A160-A9C062D50572}" type="pres">
      <dgm:prSet presAssocID="{F3C82B22-2C9A-1F42-A78E-7B6363A7A07F}" presName="wedge4" presStyleLbl="node1" presStyleIdx="3" presStyleCnt="4"/>
      <dgm:spPr/>
      <dgm:t>
        <a:bodyPr/>
        <a:lstStyle/>
        <a:p>
          <a:endParaRPr lang="en-US"/>
        </a:p>
      </dgm:t>
    </dgm:pt>
    <dgm:pt modelId="{3664A9CD-CFB0-2E4B-AB65-EB6529949778}" type="pres">
      <dgm:prSet presAssocID="{F3C82B22-2C9A-1F42-A78E-7B6363A7A07F}" presName="dummy4a" presStyleCnt="0"/>
      <dgm:spPr/>
    </dgm:pt>
    <dgm:pt modelId="{75736C57-8687-D54C-B9BB-330F3C813F4D}" type="pres">
      <dgm:prSet presAssocID="{F3C82B22-2C9A-1F42-A78E-7B6363A7A07F}" presName="dummy4b" presStyleCnt="0"/>
      <dgm:spPr/>
    </dgm:pt>
    <dgm:pt modelId="{70D87CFA-DE46-7848-88E0-0BF74BF1A6DB}" type="pres">
      <dgm:prSet presAssocID="{F3C82B22-2C9A-1F42-A78E-7B6363A7A07F}" presName="wedge4Tx" presStyleLbl="node1" presStyleIdx="3" presStyleCnt="4">
        <dgm:presLayoutVars>
          <dgm:chMax val="0"/>
          <dgm:chPref val="0"/>
          <dgm:bulletEnabled val="1"/>
        </dgm:presLayoutVars>
      </dgm:prSet>
      <dgm:spPr/>
      <dgm:t>
        <a:bodyPr/>
        <a:lstStyle/>
        <a:p>
          <a:endParaRPr lang="en-US"/>
        </a:p>
      </dgm:t>
    </dgm:pt>
    <dgm:pt modelId="{6E38812F-8C4F-7545-BB3C-2003F1D0E4ED}" type="pres">
      <dgm:prSet presAssocID="{AAE117F0-50BD-C248-A8D3-A18C3359522B}" presName="arrowWedge1" presStyleLbl="fgSibTrans2D1" presStyleIdx="0" presStyleCnt="4"/>
      <dgm:spPr/>
    </dgm:pt>
    <dgm:pt modelId="{634F7621-F133-9B4D-AE33-A4FAD1E4995C}" type="pres">
      <dgm:prSet presAssocID="{5323103B-AA63-E940-BE9C-21B7C980CC43}" presName="arrowWedge2" presStyleLbl="fgSibTrans2D1" presStyleIdx="1" presStyleCnt="4"/>
      <dgm:spPr/>
    </dgm:pt>
    <dgm:pt modelId="{CD4EB402-201D-D748-9433-A01E131BA850}" type="pres">
      <dgm:prSet presAssocID="{A6B0A092-46E9-D143-9EC6-D516561A23B9}" presName="arrowWedge3" presStyleLbl="fgSibTrans2D1" presStyleIdx="2" presStyleCnt="4"/>
      <dgm:spPr/>
    </dgm:pt>
    <dgm:pt modelId="{DA3538C0-B7F5-9742-9C83-80DA63F4A9D7}" type="pres">
      <dgm:prSet presAssocID="{B37A90DA-5706-A046-987E-21DC30D44FB5}" presName="arrowWedge4" presStyleLbl="fgSibTrans2D1" presStyleIdx="3" presStyleCnt="4"/>
      <dgm:spPr/>
    </dgm:pt>
  </dgm:ptLst>
  <dgm:cxnLst>
    <dgm:cxn modelId="{C664E18D-1D9E-BF4D-858D-66C81A18CC6C}" type="presOf" srcId="{4F7C4F5D-D29B-C741-B0E6-F5FB1707BCA9}" destId="{08726660-6ECB-D549-8C6A-8EDE8F9EBF38}" srcOrd="0" destOrd="0" presId="urn:microsoft.com/office/officeart/2005/8/layout/cycle8"/>
    <dgm:cxn modelId="{D78A3B62-63AB-1C4B-B750-BE136CC059A6}" srcId="{F3C82B22-2C9A-1F42-A78E-7B6363A7A07F}" destId="{270DD86D-6979-FA41-A213-47AFFFCF7210}" srcOrd="3" destOrd="0" parTransId="{D3E5517E-9E5D-D44F-B618-C6D7060380AD}" sibTransId="{B37A90DA-5706-A046-987E-21DC30D44FB5}"/>
    <dgm:cxn modelId="{377C746D-73FC-ED49-A3B2-8CEDD90DC547}" srcId="{F3C82B22-2C9A-1F42-A78E-7B6363A7A07F}" destId="{5EB0D189-1E43-BA45-956D-0B18C1BD0A0C}" srcOrd="2" destOrd="0" parTransId="{B8AFB34B-10C6-814C-83E4-E39A664CF550}" sibTransId="{A6B0A092-46E9-D143-9EC6-D516561A23B9}"/>
    <dgm:cxn modelId="{547685BA-8B3C-3D47-833D-846907907EB0}" type="presOf" srcId="{A8729DF1-BACF-7F45-9299-800D2C940E6B}" destId="{39545BC6-5E27-0749-B31C-6CB244E4F3DA}" srcOrd="0" destOrd="0" presId="urn:microsoft.com/office/officeart/2005/8/layout/cycle8"/>
    <dgm:cxn modelId="{3BD76DEE-B3B2-C343-8624-350E7BDE8F05}" srcId="{F3C82B22-2C9A-1F42-A78E-7B6363A7A07F}" destId="{4F7C4F5D-D29B-C741-B0E6-F5FB1707BCA9}" srcOrd="1" destOrd="0" parTransId="{4AB2D080-1E59-764F-879F-93912220B894}" sibTransId="{5323103B-AA63-E940-BE9C-21B7C980CC43}"/>
    <dgm:cxn modelId="{327DEB5C-CF82-0E47-98AD-216B161E0C87}" type="presOf" srcId="{270DD86D-6979-FA41-A213-47AFFFCF7210}" destId="{8F66F24E-3CAC-B343-A160-A9C062D50572}" srcOrd="0" destOrd="0" presId="urn:microsoft.com/office/officeart/2005/8/layout/cycle8"/>
    <dgm:cxn modelId="{442A36CF-308B-3C47-8D13-E40B55851C7A}" type="presOf" srcId="{A8729DF1-BACF-7F45-9299-800D2C940E6B}" destId="{0EAD1579-AE90-CB44-B650-4B7EA8D64722}" srcOrd="1" destOrd="0" presId="urn:microsoft.com/office/officeart/2005/8/layout/cycle8"/>
    <dgm:cxn modelId="{2368D235-18E3-9046-8BBA-CFA2D0FCF0BC}" srcId="{F3C82B22-2C9A-1F42-A78E-7B6363A7A07F}" destId="{A8729DF1-BACF-7F45-9299-800D2C940E6B}" srcOrd="0" destOrd="0" parTransId="{BCAAD2B0-6C5C-F64D-B74A-A87647B37D8B}" sibTransId="{AAE117F0-50BD-C248-A8D3-A18C3359522B}"/>
    <dgm:cxn modelId="{151B0790-481D-FD42-9312-7B97C7715E8F}" type="presOf" srcId="{5EB0D189-1E43-BA45-956D-0B18C1BD0A0C}" destId="{5D286D1E-15DE-0349-AD84-A5814EAF3E52}" srcOrd="0" destOrd="0" presId="urn:microsoft.com/office/officeart/2005/8/layout/cycle8"/>
    <dgm:cxn modelId="{42835E07-2CE0-5C48-AAD9-D675DFBA53BD}" type="presOf" srcId="{F3C82B22-2C9A-1F42-A78E-7B6363A7A07F}" destId="{48D7B010-9DD0-CD42-B469-ED12810E22A8}" srcOrd="0" destOrd="0" presId="urn:microsoft.com/office/officeart/2005/8/layout/cycle8"/>
    <dgm:cxn modelId="{F47F930C-4065-0D45-B515-ADE93CE06AF4}" type="presOf" srcId="{5EB0D189-1E43-BA45-956D-0B18C1BD0A0C}" destId="{B628EF3B-DB1C-B440-BF8E-88276D191BC5}" srcOrd="1" destOrd="0" presId="urn:microsoft.com/office/officeart/2005/8/layout/cycle8"/>
    <dgm:cxn modelId="{BDF4D409-603F-EB46-B3A2-2EAE3F4E7C08}" type="presOf" srcId="{270DD86D-6979-FA41-A213-47AFFFCF7210}" destId="{70D87CFA-DE46-7848-88E0-0BF74BF1A6DB}" srcOrd="1" destOrd="0" presId="urn:microsoft.com/office/officeart/2005/8/layout/cycle8"/>
    <dgm:cxn modelId="{63E9638D-9A8F-F549-A6AA-B2F48627363A}" type="presOf" srcId="{4F7C4F5D-D29B-C741-B0E6-F5FB1707BCA9}" destId="{9E555C2A-9E42-EB4A-B141-A94A09D5F57D}" srcOrd="1" destOrd="0" presId="urn:microsoft.com/office/officeart/2005/8/layout/cycle8"/>
    <dgm:cxn modelId="{E2825A48-D0CF-E844-B5C8-D9E5E7A2913D}" type="presParOf" srcId="{48D7B010-9DD0-CD42-B469-ED12810E22A8}" destId="{39545BC6-5E27-0749-B31C-6CB244E4F3DA}" srcOrd="0" destOrd="0" presId="urn:microsoft.com/office/officeart/2005/8/layout/cycle8"/>
    <dgm:cxn modelId="{0260F9B6-2967-E948-9915-A3B5C8E76AB7}" type="presParOf" srcId="{48D7B010-9DD0-CD42-B469-ED12810E22A8}" destId="{635D69BE-FF1A-7544-AF58-4D201547D623}" srcOrd="1" destOrd="0" presId="urn:microsoft.com/office/officeart/2005/8/layout/cycle8"/>
    <dgm:cxn modelId="{0281D280-5C1E-6347-8E81-D7D43C86FA0A}" type="presParOf" srcId="{48D7B010-9DD0-CD42-B469-ED12810E22A8}" destId="{B4446B52-2645-4D4A-991C-1E273C78E5DF}" srcOrd="2" destOrd="0" presId="urn:microsoft.com/office/officeart/2005/8/layout/cycle8"/>
    <dgm:cxn modelId="{D2851C01-BF80-0340-B53A-9FE91FCFC9C3}" type="presParOf" srcId="{48D7B010-9DD0-CD42-B469-ED12810E22A8}" destId="{0EAD1579-AE90-CB44-B650-4B7EA8D64722}" srcOrd="3" destOrd="0" presId="urn:microsoft.com/office/officeart/2005/8/layout/cycle8"/>
    <dgm:cxn modelId="{DC0C0653-B625-194C-8AE9-60C4AD50416B}" type="presParOf" srcId="{48D7B010-9DD0-CD42-B469-ED12810E22A8}" destId="{08726660-6ECB-D549-8C6A-8EDE8F9EBF38}" srcOrd="4" destOrd="0" presId="urn:microsoft.com/office/officeart/2005/8/layout/cycle8"/>
    <dgm:cxn modelId="{536911CE-5D77-DC43-8A08-0B292A769A13}" type="presParOf" srcId="{48D7B010-9DD0-CD42-B469-ED12810E22A8}" destId="{987DB3DF-622F-694A-B862-6426EE91C2C0}" srcOrd="5" destOrd="0" presId="urn:microsoft.com/office/officeart/2005/8/layout/cycle8"/>
    <dgm:cxn modelId="{7AA4449D-C4F2-C047-82D9-D46110AFA4F4}" type="presParOf" srcId="{48D7B010-9DD0-CD42-B469-ED12810E22A8}" destId="{55313931-5B57-B54D-8BE5-89934993DBB7}" srcOrd="6" destOrd="0" presId="urn:microsoft.com/office/officeart/2005/8/layout/cycle8"/>
    <dgm:cxn modelId="{21AD1C68-0BA4-8B47-A5CD-927A38F614C7}" type="presParOf" srcId="{48D7B010-9DD0-CD42-B469-ED12810E22A8}" destId="{9E555C2A-9E42-EB4A-B141-A94A09D5F57D}" srcOrd="7" destOrd="0" presId="urn:microsoft.com/office/officeart/2005/8/layout/cycle8"/>
    <dgm:cxn modelId="{1FBD6EED-7D7F-C847-9E9E-51173899CEC3}" type="presParOf" srcId="{48D7B010-9DD0-CD42-B469-ED12810E22A8}" destId="{5D286D1E-15DE-0349-AD84-A5814EAF3E52}" srcOrd="8" destOrd="0" presId="urn:microsoft.com/office/officeart/2005/8/layout/cycle8"/>
    <dgm:cxn modelId="{F2BEC43E-2B64-2340-8CC6-C4B27457FBA6}" type="presParOf" srcId="{48D7B010-9DD0-CD42-B469-ED12810E22A8}" destId="{D14F2F94-8CA0-F04B-9784-34540CAF6409}" srcOrd="9" destOrd="0" presId="urn:microsoft.com/office/officeart/2005/8/layout/cycle8"/>
    <dgm:cxn modelId="{ABE1025C-E6AA-4345-BD42-D50E4B14DF6E}" type="presParOf" srcId="{48D7B010-9DD0-CD42-B469-ED12810E22A8}" destId="{B7128CB4-22BE-AB42-97FD-916329D24046}" srcOrd="10" destOrd="0" presId="urn:microsoft.com/office/officeart/2005/8/layout/cycle8"/>
    <dgm:cxn modelId="{8FC2FE29-3C5C-E54D-ABAD-CE533EE43A89}" type="presParOf" srcId="{48D7B010-9DD0-CD42-B469-ED12810E22A8}" destId="{B628EF3B-DB1C-B440-BF8E-88276D191BC5}" srcOrd="11" destOrd="0" presId="urn:microsoft.com/office/officeart/2005/8/layout/cycle8"/>
    <dgm:cxn modelId="{37509EE5-1956-D74A-80D2-D6F6DFBDA92C}" type="presParOf" srcId="{48D7B010-9DD0-CD42-B469-ED12810E22A8}" destId="{8F66F24E-3CAC-B343-A160-A9C062D50572}" srcOrd="12" destOrd="0" presId="urn:microsoft.com/office/officeart/2005/8/layout/cycle8"/>
    <dgm:cxn modelId="{03CA5D6D-D564-0242-9394-14DEDBB86C8D}" type="presParOf" srcId="{48D7B010-9DD0-CD42-B469-ED12810E22A8}" destId="{3664A9CD-CFB0-2E4B-AB65-EB6529949778}" srcOrd="13" destOrd="0" presId="urn:microsoft.com/office/officeart/2005/8/layout/cycle8"/>
    <dgm:cxn modelId="{6BE558D1-2D69-474B-AD3A-05ADA1AA59B7}" type="presParOf" srcId="{48D7B010-9DD0-CD42-B469-ED12810E22A8}" destId="{75736C57-8687-D54C-B9BB-330F3C813F4D}" srcOrd="14" destOrd="0" presId="urn:microsoft.com/office/officeart/2005/8/layout/cycle8"/>
    <dgm:cxn modelId="{DAE16B69-BA21-BA4A-BAF8-2FD924D98E77}" type="presParOf" srcId="{48D7B010-9DD0-CD42-B469-ED12810E22A8}" destId="{70D87CFA-DE46-7848-88E0-0BF74BF1A6DB}" srcOrd="15" destOrd="0" presId="urn:microsoft.com/office/officeart/2005/8/layout/cycle8"/>
    <dgm:cxn modelId="{8542C46A-0C8B-9142-A5AF-5E0DD8DD0A75}" type="presParOf" srcId="{48D7B010-9DD0-CD42-B469-ED12810E22A8}" destId="{6E38812F-8C4F-7545-BB3C-2003F1D0E4ED}" srcOrd="16" destOrd="0" presId="urn:microsoft.com/office/officeart/2005/8/layout/cycle8"/>
    <dgm:cxn modelId="{7C10602C-0E87-5A49-8846-906242620314}" type="presParOf" srcId="{48D7B010-9DD0-CD42-B469-ED12810E22A8}" destId="{634F7621-F133-9B4D-AE33-A4FAD1E4995C}" srcOrd="17" destOrd="0" presId="urn:microsoft.com/office/officeart/2005/8/layout/cycle8"/>
    <dgm:cxn modelId="{376672D8-EBDE-4941-94F8-C4F57334C28F}" type="presParOf" srcId="{48D7B010-9DD0-CD42-B469-ED12810E22A8}" destId="{CD4EB402-201D-D748-9433-A01E131BA850}" srcOrd="18" destOrd="0" presId="urn:microsoft.com/office/officeart/2005/8/layout/cycle8"/>
    <dgm:cxn modelId="{8EAFF63F-273A-304F-8965-01AE67BCF119}" type="presParOf" srcId="{48D7B010-9DD0-CD42-B469-ED12810E22A8}" destId="{DA3538C0-B7F5-9742-9C83-80DA63F4A9D7}"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BF060B-5F6A-BC44-B5B0-5D7F3366F7FE}"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US"/>
        </a:p>
      </dgm:t>
    </dgm:pt>
    <dgm:pt modelId="{C40F9B8B-0140-5F48-B91E-1826CA914B54}">
      <dgm:prSet phldrT="[Text]"/>
      <dgm:spPr>
        <a:solidFill>
          <a:schemeClr val="bg1">
            <a:alpha val="50000"/>
          </a:schemeClr>
        </a:solidFill>
        <a:ln>
          <a:solidFill>
            <a:schemeClr val="bg1">
              <a:lumMod val="50000"/>
            </a:schemeClr>
          </a:solidFill>
        </a:ln>
      </dgm:spPr>
      <dgm:t>
        <a:bodyPr/>
        <a:lstStyle/>
        <a:p>
          <a:r>
            <a:rPr lang="en-US"/>
            <a:t>Res. Calibration</a:t>
          </a:r>
        </a:p>
        <a:p>
          <a:endParaRPr lang="en-US"/>
        </a:p>
      </dgm:t>
    </dgm:pt>
    <dgm:pt modelId="{45F189F2-FB4E-FC43-8DB5-813D53498973}" type="parTrans" cxnId="{971E8A5E-09E8-CF4B-B431-7CF7EDE541FC}">
      <dgm:prSet/>
      <dgm:spPr/>
      <dgm:t>
        <a:bodyPr/>
        <a:lstStyle/>
        <a:p>
          <a:endParaRPr lang="en-US"/>
        </a:p>
      </dgm:t>
    </dgm:pt>
    <dgm:pt modelId="{2EEFDCBD-8D01-A545-ABD3-8DC71D50944E}" type="sibTrans" cxnId="{971E8A5E-09E8-CF4B-B431-7CF7EDE541FC}">
      <dgm:prSet/>
      <dgm:spPr/>
      <dgm:t>
        <a:bodyPr/>
        <a:lstStyle/>
        <a:p>
          <a:endParaRPr lang="en-US"/>
        </a:p>
      </dgm:t>
    </dgm:pt>
    <dgm:pt modelId="{EA90EF18-90D7-8647-8557-F538566BAA2D}">
      <dgm:prSet phldrT="[Text]"/>
      <dgm:spPr>
        <a:solidFill>
          <a:srgbClr val="FF0000">
            <a:alpha val="50000"/>
          </a:srgbClr>
        </a:solidFill>
      </dgm:spPr>
      <dgm:t>
        <a:bodyPr/>
        <a:lstStyle/>
        <a:p>
          <a:r>
            <a:rPr lang="en-US"/>
            <a:t> EIA Form 861</a:t>
          </a:r>
        </a:p>
      </dgm:t>
    </dgm:pt>
    <dgm:pt modelId="{D70E3A47-AD2A-7142-A480-69C40CECA826}" type="parTrans" cxnId="{C66F3890-D66B-F448-8A81-1634B2D79909}">
      <dgm:prSet/>
      <dgm:spPr/>
      <dgm:t>
        <a:bodyPr/>
        <a:lstStyle/>
        <a:p>
          <a:endParaRPr lang="en-US"/>
        </a:p>
      </dgm:t>
    </dgm:pt>
    <dgm:pt modelId="{42C48201-7667-A940-8C60-2DACE133080E}" type="sibTrans" cxnId="{C66F3890-D66B-F448-8A81-1634B2D79909}">
      <dgm:prSet/>
      <dgm:spPr/>
      <dgm:t>
        <a:bodyPr/>
        <a:lstStyle/>
        <a:p>
          <a:endParaRPr lang="en-US"/>
        </a:p>
      </dgm:t>
    </dgm:pt>
    <dgm:pt modelId="{188E883D-C91B-5041-B515-541CC0DFAA91}">
      <dgm:prSet phldrT="[Text]"/>
      <dgm:spPr>
        <a:solidFill>
          <a:srgbClr val="FF0000">
            <a:alpha val="50000"/>
          </a:srgbClr>
        </a:solidFill>
      </dgm:spPr>
      <dgm:t>
        <a:bodyPr/>
        <a:lstStyle/>
        <a:p>
          <a:r>
            <a:rPr lang="en-US"/>
            <a:t>EIA 861m electricity, natural gas data</a:t>
          </a:r>
        </a:p>
      </dgm:t>
    </dgm:pt>
    <dgm:pt modelId="{FC71EA5B-B84A-E74C-AB80-4D85EE1D5DC1}" type="parTrans" cxnId="{DB77A9AE-E13C-DA48-A692-BE2CB6E7B970}">
      <dgm:prSet/>
      <dgm:spPr/>
      <dgm:t>
        <a:bodyPr/>
        <a:lstStyle/>
        <a:p>
          <a:endParaRPr lang="en-US"/>
        </a:p>
      </dgm:t>
    </dgm:pt>
    <dgm:pt modelId="{89C944EF-AF37-AA41-B2A3-0A666C6616BC}" type="sibTrans" cxnId="{DB77A9AE-E13C-DA48-A692-BE2CB6E7B970}">
      <dgm:prSet/>
      <dgm:spPr/>
      <dgm:t>
        <a:bodyPr/>
        <a:lstStyle/>
        <a:p>
          <a:endParaRPr lang="en-US"/>
        </a:p>
      </dgm:t>
    </dgm:pt>
    <dgm:pt modelId="{B64B738C-4BC7-CD4D-ACFB-0B32BDFB96E8}">
      <dgm:prSet phldrT="[Text]"/>
      <dgm:spPr>
        <a:solidFill>
          <a:srgbClr val="F6A01A">
            <a:alpha val="50000"/>
          </a:srgbClr>
        </a:solidFill>
      </dgm:spPr>
      <dgm:t>
        <a:bodyPr/>
        <a:lstStyle/>
        <a:p>
          <a:r>
            <a:rPr lang="en-US"/>
            <a:t>EIA RECS </a:t>
          </a:r>
          <a:br>
            <a:rPr lang="en-US"/>
          </a:br>
          <a:r>
            <a:rPr lang="en-US"/>
            <a:t>modeled end-uses</a:t>
          </a:r>
        </a:p>
      </dgm:t>
    </dgm:pt>
    <dgm:pt modelId="{F4A18C2B-6E4C-6C41-8BEA-978A2A578829}" type="parTrans" cxnId="{D6E5FBD3-0F35-B44E-9DA6-36CC76F55E29}">
      <dgm:prSet/>
      <dgm:spPr/>
      <dgm:t>
        <a:bodyPr/>
        <a:lstStyle/>
        <a:p>
          <a:endParaRPr lang="en-US"/>
        </a:p>
      </dgm:t>
    </dgm:pt>
    <dgm:pt modelId="{60344D38-E4EF-EF4F-8FE2-306CF2AA5A38}" type="sibTrans" cxnId="{D6E5FBD3-0F35-B44E-9DA6-36CC76F55E29}">
      <dgm:prSet/>
      <dgm:spPr/>
      <dgm:t>
        <a:bodyPr/>
        <a:lstStyle/>
        <a:p>
          <a:endParaRPr lang="en-US"/>
        </a:p>
      </dgm:t>
    </dgm:pt>
    <dgm:pt modelId="{C995F7F3-364D-F246-B323-6384B402EF50}">
      <dgm:prSet phldrT="[Text]"/>
      <dgm:spPr>
        <a:solidFill>
          <a:srgbClr val="92D050">
            <a:alpha val="50000"/>
          </a:srgbClr>
        </a:solidFill>
      </dgm:spPr>
      <dgm:t>
        <a:bodyPr/>
        <a:lstStyle/>
        <a:p>
          <a:r>
            <a:rPr lang="en-US"/>
            <a:t>Utility load research data (LRD)</a:t>
          </a:r>
        </a:p>
      </dgm:t>
    </dgm:pt>
    <dgm:pt modelId="{28EFDE94-2334-074C-BCD9-7593CEDE0D45}" type="parTrans" cxnId="{093FB2F0-9175-304B-B5FC-AB6DDBF6B9B5}">
      <dgm:prSet/>
      <dgm:spPr/>
      <dgm:t>
        <a:bodyPr/>
        <a:lstStyle/>
        <a:p>
          <a:endParaRPr lang="en-US"/>
        </a:p>
      </dgm:t>
    </dgm:pt>
    <dgm:pt modelId="{664C7311-D618-D042-8004-0F51B75ACDFA}" type="sibTrans" cxnId="{093FB2F0-9175-304B-B5FC-AB6DDBF6B9B5}">
      <dgm:prSet/>
      <dgm:spPr/>
      <dgm:t>
        <a:bodyPr/>
        <a:lstStyle/>
        <a:p>
          <a:endParaRPr lang="en-US"/>
        </a:p>
      </dgm:t>
    </dgm:pt>
    <dgm:pt modelId="{9FDB623C-7BFB-5A4D-B5C1-3C4857C4D072}">
      <dgm:prSet phldrT="[Text]"/>
      <dgm:spPr>
        <a:solidFill>
          <a:schemeClr val="accent2">
            <a:alpha val="62000"/>
          </a:schemeClr>
        </a:solidFill>
      </dgm:spPr>
      <dgm:t>
        <a:bodyPr/>
        <a:lstStyle/>
        <a:p>
          <a:r>
            <a:rPr lang="en-US"/>
            <a:t>Region 1 AMI data</a:t>
          </a:r>
        </a:p>
      </dgm:t>
    </dgm:pt>
    <dgm:pt modelId="{5A14C4CF-C736-3345-A075-61A3A7AF61CD}" type="parTrans" cxnId="{5FD326FC-59DA-D749-A6FA-0F3B81ED2CFA}">
      <dgm:prSet/>
      <dgm:spPr/>
      <dgm:t>
        <a:bodyPr/>
        <a:lstStyle/>
        <a:p>
          <a:endParaRPr lang="en-US"/>
        </a:p>
      </dgm:t>
    </dgm:pt>
    <dgm:pt modelId="{01B30314-C090-CE4A-96E4-290F88CF6FEE}" type="sibTrans" cxnId="{5FD326FC-59DA-D749-A6FA-0F3B81ED2CFA}">
      <dgm:prSet/>
      <dgm:spPr/>
      <dgm:t>
        <a:bodyPr/>
        <a:lstStyle/>
        <a:p>
          <a:endParaRPr lang="en-US"/>
        </a:p>
      </dgm:t>
    </dgm:pt>
    <dgm:pt modelId="{F908CE64-E3E0-9B46-BC5B-42C3A7D31481}">
      <dgm:prSet phldrT="[Text]"/>
      <dgm:spPr>
        <a:solidFill>
          <a:schemeClr val="accent2">
            <a:alpha val="62000"/>
          </a:schemeClr>
        </a:solidFill>
      </dgm:spPr>
      <dgm:t>
        <a:bodyPr/>
        <a:lstStyle/>
        <a:p>
          <a:r>
            <a:rPr lang="en-US"/>
            <a:t>Region 2 AMI data</a:t>
          </a:r>
        </a:p>
      </dgm:t>
    </dgm:pt>
    <dgm:pt modelId="{F11BD294-FF5C-274F-84B1-0748A9B54130}" type="parTrans" cxnId="{40163591-1D27-4147-8C21-68AC7CBCC164}">
      <dgm:prSet/>
      <dgm:spPr/>
      <dgm:t>
        <a:bodyPr/>
        <a:lstStyle/>
        <a:p>
          <a:endParaRPr lang="en-US"/>
        </a:p>
      </dgm:t>
    </dgm:pt>
    <dgm:pt modelId="{970BEE72-CD3C-D246-9D25-491C718630CC}" type="sibTrans" cxnId="{40163591-1D27-4147-8C21-68AC7CBCC164}">
      <dgm:prSet/>
      <dgm:spPr/>
      <dgm:t>
        <a:bodyPr/>
        <a:lstStyle/>
        <a:p>
          <a:endParaRPr lang="en-US"/>
        </a:p>
      </dgm:t>
    </dgm:pt>
    <dgm:pt modelId="{73C6B94C-68A1-3441-8C3E-F98462A9A3B0}">
      <dgm:prSet phldrT="[Text]"/>
      <dgm:spPr>
        <a:solidFill>
          <a:schemeClr val="accent2">
            <a:alpha val="62000"/>
          </a:schemeClr>
        </a:solidFill>
        <a:ln w="25400" cap="flat" cmpd="sng" algn="ctr">
          <a:solidFill>
            <a:srgbClr val="FFFFFF">
              <a:hueOff val="0"/>
              <a:satOff val="0"/>
              <a:lumOff val="0"/>
              <a:alphaOff val="0"/>
            </a:srgbClr>
          </a:solidFill>
          <a:prstDash val="solid"/>
        </a:ln>
        <a:effectLst/>
      </dgm:spPr>
      <dgm:t>
        <a:bodyPr spcFirstLastPara="0" vert="horz" wrap="square" lIns="15240" tIns="15240" rIns="15240" bIns="15240" numCol="1" spcCol="1270" anchor="ctr" anchorCtr="0"/>
        <a:lstStyle/>
        <a:p>
          <a:r>
            <a:rPr lang="en-US"/>
            <a:t>Region 3 AMI data</a:t>
          </a:r>
        </a:p>
      </dgm:t>
    </dgm:pt>
    <dgm:pt modelId="{AFFD4846-78D5-EB4E-80FA-55B6800F4939}" type="parTrans" cxnId="{0639B29B-BF6D-444B-B2E0-9983AA08C6DD}">
      <dgm:prSet/>
      <dgm:spPr/>
      <dgm:t>
        <a:bodyPr/>
        <a:lstStyle/>
        <a:p>
          <a:endParaRPr lang="en-US"/>
        </a:p>
      </dgm:t>
    </dgm:pt>
    <dgm:pt modelId="{859F5F78-C64B-B74B-BB90-70A1C7985017}" type="sibTrans" cxnId="{0639B29B-BF6D-444B-B2E0-9983AA08C6DD}">
      <dgm:prSet/>
      <dgm:spPr/>
      <dgm:t>
        <a:bodyPr/>
        <a:lstStyle/>
        <a:p>
          <a:endParaRPr lang="en-US"/>
        </a:p>
      </dgm:t>
    </dgm:pt>
    <dgm:pt modelId="{D0DE2B0B-6EAD-1440-9CF8-D0D2A953495E}">
      <dgm:prSet phldrT="[Text]"/>
      <dgm:spPr>
        <a:solidFill>
          <a:schemeClr val="accent2">
            <a:alpha val="62000"/>
          </a:schemeClr>
        </a:solidFill>
      </dgm:spPr>
      <dgm:t>
        <a:bodyPr/>
        <a:lstStyle/>
        <a:p>
          <a:r>
            <a:rPr lang="en-US"/>
            <a:t>Region 4 AMI data</a:t>
          </a:r>
        </a:p>
      </dgm:t>
    </dgm:pt>
    <dgm:pt modelId="{D088DF65-C2F6-4849-8645-6060C13D1F62}" type="parTrans" cxnId="{2651B7E1-55D8-FC43-B7BD-E23486E6E302}">
      <dgm:prSet/>
      <dgm:spPr/>
      <dgm:t>
        <a:bodyPr/>
        <a:lstStyle/>
        <a:p>
          <a:endParaRPr lang="en-US"/>
        </a:p>
      </dgm:t>
    </dgm:pt>
    <dgm:pt modelId="{140C416D-84D5-174C-8672-A717F064FEFE}" type="sibTrans" cxnId="{2651B7E1-55D8-FC43-B7BD-E23486E6E302}">
      <dgm:prSet/>
      <dgm:spPr/>
      <dgm:t>
        <a:bodyPr/>
        <a:lstStyle/>
        <a:p>
          <a:endParaRPr lang="en-US"/>
        </a:p>
      </dgm:t>
    </dgm:pt>
    <dgm:pt modelId="{FAF5A442-A594-A64C-8793-30C3C0C29610}">
      <dgm:prSet phldrT="[Text]"/>
      <dgm:spPr>
        <a:solidFill>
          <a:schemeClr val="accent2">
            <a:alpha val="62000"/>
          </a:schemeClr>
        </a:solidFill>
      </dgm:spPr>
      <dgm:t>
        <a:bodyPr/>
        <a:lstStyle/>
        <a:p>
          <a:r>
            <a:rPr lang="en-US"/>
            <a:t>Region 5 AMI data</a:t>
          </a:r>
        </a:p>
      </dgm:t>
    </dgm:pt>
    <dgm:pt modelId="{8778A512-1EE6-6843-ADB9-2D0DAB13E877}" type="parTrans" cxnId="{7AE78CE2-AA1A-FF4D-B32D-3EE064BA2153}">
      <dgm:prSet/>
      <dgm:spPr/>
      <dgm:t>
        <a:bodyPr/>
        <a:lstStyle/>
        <a:p>
          <a:endParaRPr lang="en-US"/>
        </a:p>
      </dgm:t>
    </dgm:pt>
    <dgm:pt modelId="{8F4C6139-2D3F-0D4F-9685-EAA3D10D4D03}" type="sibTrans" cxnId="{7AE78CE2-AA1A-FF4D-B32D-3EE064BA2153}">
      <dgm:prSet/>
      <dgm:spPr/>
      <dgm:t>
        <a:bodyPr/>
        <a:lstStyle/>
        <a:p>
          <a:endParaRPr lang="en-US"/>
        </a:p>
      </dgm:t>
    </dgm:pt>
    <dgm:pt modelId="{75B9ABBE-45E6-CD4E-B7C8-F5A70B461573}">
      <dgm:prSet phldrT="[Text]"/>
      <dgm:spPr>
        <a:solidFill>
          <a:srgbClr val="FFFF00">
            <a:alpha val="50000"/>
          </a:srgbClr>
        </a:solidFill>
      </dgm:spPr>
      <dgm:t>
        <a:bodyPr/>
        <a:lstStyle/>
        <a:p>
          <a:r>
            <a:rPr lang="en-US"/>
            <a:t>Submeter end-uses</a:t>
          </a:r>
        </a:p>
      </dgm:t>
    </dgm:pt>
    <dgm:pt modelId="{17CAFFAE-3A5A-5148-BAC2-339142E01883}" type="parTrans" cxnId="{1AB685EB-E46E-9647-BFEB-7A0F2B99EEDC}">
      <dgm:prSet/>
      <dgm:spPr/>
      <dgm:t>
        <a:bodyPr/>
        <a:lstStyle/>
        <a:p>
          <a:endParaRPr lang="en-US"/>
        </a:p>
      </dgm:t>
    </dgm:pt>
    <dgm:pt modelId="{598DD75E-CE4A-CB45-83D0-190B4138043A}" type="sibTrans" cxnId="{1AB685EB-E46E-9647-BFEB-7A0F2B99EEDC}">
      <dgm:prSet/>
      <dgm:spPr/>
      <dgm:t>
        <a:bodyPr/>
        <a:lstStyle/>
        <a:p>
          <a:endParaRPr lang="en-US"/>
        </a:p>
      </dgm:t>
    </dgm:pt>
    <dgm:pt modelId="{96127E69-D399-6F4F-8976-DDCC1D35C3E9}" type="pres">
      <dgm:prSet presAssocID="{AABF060B-5F6A-BC44-B5B0-5D7F3366F7FE}" presName="composite" presStyleCnt="0">
        <dgm:presLayoutVars>
          <dgm:chMax val="1"/>
          <dgm:dir/>
          <dgm:resizeHandles val="exact"/>
        </dgm:presLayoutVars>
      </dgm:prSet>
      <dgm:spPr/>
      <dgm:t>
        <a:bodyPr/>
        <a:lstStyle/>
        <a:p>
          <a:endParaRPr lang="en-US"/>
        </a:p>
      </dgm:t>
    </dgm:pt>
    <dgm:pt modelId="{B3E1A706-DCE8-CB45-83A9-85976D2D1344}" type="pres">
      <dgm:prSet presAssocID="{AABF060B-5F6A-BC44-B5B0-5D7F3366F7FE}" presName="radial" presStyleCnt="0">
        <dgm:presLayoutVars>
          <dgm:animLvl val="ctr"/>
        </dgm:presLayoutVars>
      </dgm:prSet>
      <dgm:spPr/>
    </dgm:pt>
    <dgm:pt modelId="{634883BA-9C8C-C244-82B6-FD7866FC830F}" type="pres">
      <dgm:prSet presAssocID="{C40F9B8B-0140-5F48-B91E-1826CA914B54}" presName="centerShape" presStyleLbl="vennNode1" presStyleIdx="0" presStyleCnt="11"/>
      <dgm:spPr/>
      <dgm:t>
        <a:bodyPr/>
        <a:lstStyle/>
        <a:p>
          <a:endParaRPr lang="en-US"/>
        </a:p>
      </dgm:t>
    </dgm:pt>
    <dgm:pt modelId="{4C384E8B-973D-B04F-88AA-7CBA044D9D2B}" type="pres">
      <dgm:prSet presAssocID="{EA90EF18-90D7-8647-8557-F538566BAA2D}" presName="node" presStyleLbl="vennNode1" presStyleIdx="1" presStyleCnt="11">
        <dgm:presLayoutVars>
          <dgm:bulletEnabled val="1"/>
        </dgm:presLayoutVars>
      </dgm:prSet>
      <dgm:spPr/>
      <dgm:t>
        <a:bodyPr/>
        <a:lstStyle/>
        <a:p>
          <a:endParaRPr lang="en-US"/>
        </a:p>
      </dgm:t>
    </dgm:pt>
    <dgm:pt modelId="{4603C71A-44A5-4F41-809D-1CC036493312}" type="pres">
      <dgm:prSet presAssocID="{188E883D-C91B-5041-B515-541CC0DFAA91}" presName="node" presStyleLbl="vennNode1" presStyleIdx="2" presStyleCnt="11">
        <dgm:presLayoutVars>
          <dgm:bulletEnabled val="1"/>
        </dgm:presLayoutVars>
      </dgm:prSet>
      <dgm:spPr/>
      <dgm:t>
        <a:bodyPr/>
        <a:lstStyle/>
        <a:p>
          <a:endParaRPr lang="en-US"/>
        </a:p>
      </dgm:t>
    </dgm:pt>
    <dgm:pt modelId="{2E101FE3-D4BD-6147-83A8-D5841F1B6026}" type="pres">
      <dgm:prSet presAssocID="{B64B738C-4BC7-CD4D-ACFB-0B32BDFB96E8}" presName="node" presStyleLbl="vennNode1" presStyleIdx="3" presStyleCnt="11">
        <dgm:presLayoutVars>
          <dgm:bulletEnabled val="1"/>
        </dgm:presLayoutVars>
      </dgm:prSet>
      <dgm:spPr/>
      <dgm:t>
        <a:bodyPr/>
        <a:lstStyle/>
        <a:p>
          <a:endParaRPr lang="en-US"/>
        </a:p>
      </dgm:t>
    </dgm:pt>
    <dgm:pt modelId="{651BE91E-1FE0-C046-BF1F-F849202F4875}" type="pres">
      <dgm:prSet presAssocID="{75B9ABBE-45E6-CD4E-B7C8-F5A70B461573}" presName="node" presStyleLbl="vennNode1" presStyleIdx="4" presStyleCnt="11">
        <dgm:presLayoutVars>
          <dgm:bulletEnabled val="1"/>
        </dgm:presLayoutVars>
      </dgm:prSet>
      <dgm:spPr/>
      <dgm:t>
        <a:bodyPr/>
        <a:lstStyle/>
        <a:p>
          <a:endParaRPr lang="en-US"/>
        </a:p>
      </dgm:t>
    </dgm:pt>
    <dgm:pt modelId="{AB5404E7-1315-9647-92C1-C3E7EB672CA8}" type="pres">
      <dgm:prSet presAssocID="{C995F7F3-364D-F246-B323-6384B402EF50}" presName="node" presStyleLbl="vennNode1" presStyleIdx="5" presStyleCnt="11">
        <dgm:presLayoutVars>
          <dgm:bulletEnabled val="1"/>
        </dgm:presLayoutVars>
      </dgm:prSet>
      <dgm:spPr/>
      <dgm:t>
        <a:bodyPr/>
        <a:lstStyle/>
        <a:p>
          <a:endParaRPr lang="en-US"/>
        </a:p>
      </dgm:t>
    </dgm:pt>
    <dgm:pt modelId="{193B8814-2585-554D-98A9-5F3FA458DA2C}" type="pres">
      <dgm:prSet presAssocID="{9FDB623C-7BFB-5A4D-B5C1-3C4857C4D072}" presName="node" presStyleLbl="vennNode1" presStyleIdx="6" presStyleCnt="11">
        <dgm:presLayoutVars>
          <dgm:bulletEnabled val="1"/>
        </dgm:presLayoutVars>
      </dgm:prSet>
      <dgm:spPr/>
      <dgm:t>
        <a:bodyPr/>
        <a:lstStyle/>
        <a:p>
          <a:endParaRPr lang="en-US"/>
        </a:p>
      </dgm:t>
    </dgm:pt>
    <dgm:pt modelId="{B70BB440-6007-6E45-B1EE-E548BF95F372}" type="pres">
      <dgm:prSet presAssocID="{F908CE64-E3E0-9B46-BC5B-42C3A7D31481}" presName="node" presStyleLbl="vennNode1" presStyleIdx="7" presStyleCnt="11">
        <dgm:presLayoutVars>
          <dgm:bulletEnabled val="1"/>
        </dgm:presLayoutVars>
      </dgm:prSet>
      <dgm:spPr/>
      <dgm:t>
        <a:bodyPr/>
        <a:lstStyle/>
        <a:p>
          <a:endParaRPr lang="en-US"/>
        </a:p>
      </dgm:t>
    </dgm:pt>
    <dgm:pt modelId="{25F80A63-2CD0-DE44-980C-057B3CC7A878}" type="pres">
      <dgm:prSet presAssocID="{73C6B94C-68A1-3441-8C3E-F98462A9A3B0}" presName="node" presStyleLbl="vennNode1" presStyleIdx="8" presStyleCnt="11">
        <dgm:presLayoutVars>
          <dgm:bulletEnabled val="1"/>
        </dgm:presLayoutVars>
      </dgm:prSet>
      <dgm:spPr>
        <a:xfrm>
          <a:off x="1022253" y="1862382"/>
          <a:ext cx="1092115" cy="1092115"/>
        </a:xfrm>
        <a:prstGeom prst="ellipse">
          <a:avLst/>
        </a:prstGeom>
      </dgm:spPr>
      <dgm:t>
        <a:bodyPr/>
        <a:lstStyle/>
        <a:p>
          <a:endParaRPr lang="en-US"/>
        </a:p>
      </dgm:t>
    </dgm:pt>
    <dgm:pt modelId="{AD75DAF6-A4C2-934C-8305-B4E2C476455F}" type="pres">
      <dgm:prSet presAssocID="{D0DE2B0B-6EAD-1440-9CF8-D0D2A953495E}" presName="node" presStyleLbl="vennNode1" presStyleIdx="9" presStyleCnt="11">
        <dgm:presLayoutVars>
          <dgm:bulletEnabled val="1"/>
        </dgm:presLayoutVars>
      </dgm:prSet>
      <dgm:spPr/>
      <dgm:t>
        <a:bodyPr/>
        <a:lstStyle/>
        <a:p>
          <a:endParaRPr lang="en-US"/>
        </a:p>
      </dgm:t>
    </dgm:pt>
    <dgm:pt modelId="{CB5B5351-71E9-4C4D-9895-55D22AEA472E}" type="pres">
      <dgm:prSet presAssocID="{FAF5A442-A594-A64C-8793-30C3C0C29610}" presName="node" presStyleLbl="vennNode1" presStyleIdx="10" presStyleCnt="11">
        <dgm:presLayoutVars>
          <dgm:bulletEnabled val="1"/>
        </dgm:presLayoutVars>
      </dgm:prSet>
      <dgm:spPr/>
      <dgm:t>
        <a:bodyPr/>
        <a:lstStyle/>
        <a:p>
          <a:endParaRPr lang="en-US"/>
        </a:p>
      </dgm:t>
    </dgm:pt>
  </dgm:ptLst>
  <dgm:cxnLst>
    <dgm:cxn modelId="{013152EB-D3AB-F741-B150-BBD143A5C114}" type="presOf" srcId="{73C6B94C-68A1-3441-8C3E-F98462A9A3B0}" destId="{25F80A63-2CD0-DE44-980C-057B3CC7A878}" srcOrd="0" destOrd="0" presId="urn:microsoft.com/office/officeart/2005/8/layout/radial3"/>
    <dgm:cxn modelId="{5FD326FC-59DA-D749-A6FA-0F3B81ED2CFA}" srcId="{C40F9B8B-0140-5F48-B91E-1826CA914B54}" destId="{9FDB623C-7BFB-5A4D-B5C1-3C4857C4D072}" srcOrd="5" destOrd="0" parTransId="{5A14C4CF-C736-3345-A075-61A3A7AF61CD}" sibTransId="{01B30314-C090-CE4A-96E4-290F88CF6FEE}"/>
    <dgm:cxn modelId="{40163591-1D27-4147-8C21-68AC7CBCC164}" srcId="{C40F9B8B-0140-5F48-B91E-1826CA914B54}" destId="{F908CE64-E3E0-9B46-BC5B-42C3A7D31481}" srcOrd="6" destOrd="0" parTransId="{F11BD294-FF5C-274F-84B1-0748A9B54130}" sibTransId="{970BEE72-CD3C-D246-9D25-491C718630CC}"/>
    <dgm:cxn modelId="{972E0D19-C098-3247-B9C6-E3A232B8C40A}" type="presOf" srcId="{AABF060B-5F6A-BC44-B5B0-5D7F3366F7FE}" destId="{96127E69-D399-6F4F-8976-DDCC1D35C3E9}" srcOrd="0" destOrd="0" presId="urn:microsoft.com/office/officeart/2005/8/layout/radial3"/>
    <dgm:cxn modelId="{2651B7E1-55D8-FC43-B7BD-E23486E6E302}" srcId="{C40F9B8B-0140-5F48-B91E-1826CA914B54}" destId="{D0DE2B0B-6EAD-1440-9CF8-D0D2A953495E}" srcOrd="8" destOrd="0" parTransId="{D088DF65-C2F6-4849-8645-6060C13D1F62}" sibTransId="{140C416D-84D5-174C-8672-A717F064FEFE}"/>
    <dgm:cxn modelId="{C66F3890-D66B-F448-8A81-1634B2D79909}" srcId="{C40F9B8B-0140-5F48-B91E-1826CA914B54}" destId="{EA90EF18-90D7-8647-8557-F538566BAA2D}" srcOrd="0" destOrd="0" parTransId="{D70E3A47-AD2A-7142-A480-69C40CECA826}" sibTransId="{42C48201-7667-A940-8C60-2DACE133080E}"/>
    <dgm:cxn modelId="{1AB685EB-E46E-9647-BFEB-7A0F2B99EEDC}" srcId="{C40F9B8B-0140-5F48-B91E-1826CA914B54}" destId="{75B9ABBE-45E6-CD4E-B7C8-F5A70B461573}" srcOrd="3" destOrd="0" parTransId="{17CAFFAE-3A5A-5148-BAC2-339142E01883}" sibTransId="{598DD75E-CE4A-CB45-83D0-190B4138043A}"/>
    <dgm:cxn modelId="{1267876B-A6DE-CE4F-A78F-C9B11D3087AF}" type="presOf" srcId="{FAF5A442-A594-A64C-8793-30C3C0C29610}" destId="{CB5B5351-71E9-4C4D-9895-55D22AEA472E}" srcOrd="0" destOrd="0" presId="urn:microsoft.com/office/officeart/2005/8/layout/radial3"/>
    <dgm:cxn modelId="{971E8A5E-09E8-CF4B-B431-7CF7EDE541FC}" srcId="{AABF060B-5F6A-BC44-B5B0-5D7F3366F7FE}" destId="{C40F9B8B-0140-5F48-B91E-1826CA914B54}" srcOrd="0" destOrd="0" parTransId="{45F189F2-FB4E-FC43-8DB5-813D53498973}" sibTransId="{2EEFDCBD-8D01-A545-ABD3-8DC71D50944E}"/>
    <dgm:cxn modelId="{093FB2F0-9175-304B-B5FC-AB6DDBF6B9B5}" srcId="{C40F9B8B-0140-5F48-B91E-1826CA914B54}" destId="{C995F7F3-364D-F246-B323-6384B402EF50}" srcOrd="4" destOrd="0" parTransId="{28EFDE94-2334-074C-BCD9-7593CEDE0D45}" sibTransId="{664C7311-D618-D042-8004-0F51B75ACDFA}"/>
    <dgm:cxn modelId="{00DFD8F9-BA07-B741-AD82-A9CCFE623220}" type="presOf" srcId="{188E883D-C91B-5041-B515-541CC0DFAA91}" destId="{4603C71A-44A5-4F41-809D-1CC036493312}" srcOrd="0" destOrd="0" presId="urn:microsoft.com/office/officeart/2005/8/layout/radial3"/>
    <dgm:cxn modelId="{DB77A9AE-E13C-DA48-A692-BE2CB6E7B970}" srcId="{C40F9B8B-0140-5F48-B91E-1826CA914B54}" destId="{188E883D-C91B-5041-B515-541CC0DFAA91}" srcOrd="1" destOrd="0" parTransId="{FC71EA5B-B84A-E74C-AB80-4D85EE1D5DC1}" sibTransId="{89C944EF-AF37-AA41-B2A3-0A666C6616BC}"/>
    <dgm:cxn modelId="{0639B29B-BF6D-444B-B2E0-9983AA08C6DD}" srcId="{C40F9B8B-0140-5F48-B91E-1826CA914B54}" destId="{73C6B94C-68A1-3441-8C3E-F98462A9A3B0}" srcOrd="7" destOrd="0" parTransId="{AFFD4846-78D5-EB4E-80FA-55B6800F4939}" sibTransId="{859F5F78-C64B-B74B-BB90-70A1C7985017}"/>
    <dgm:cxn modelId="{41F11BBF-295D-0C40-B357-DB352B835BC5}" type="presOf" srcId="{C995F7F3-364D-F246-B323-6384B402EF50}" destId="{AB5404E7-1315-9647-92C1-C3E7EB672CA8}" srcOrd="0" destOrd="0" presId="urn:microsoft.com/office/officeart/2005/8/layout/radial3"/>
    <dgm:cxn modelId="{C08FA7A0-035D-0948-956D-EE260D448B9A}" type="presOf" srcId="{9FDB623C-7BFB-5A4D-B5C1-3C4857C4D072}" destId="{193B8814-2585-554D-98A9-5F3FA458DA2C}" srcOrd="0" destOrd="0" presId="urn:microsoft.com/office/officeart/2005/8/layout/radial3"/>
    <dgm:cxn modelId="{7AE78CE2-AA1A-FF4D-B32D-3EE064BA2153}" srcId="{C40F9B8B-0140-5F48-B91E-1826CA914B54}" destId="{FAF5A442-A594-A64C-8793-30C3C0C29610}" srcOrd="9" destOrd="0" parTransId="{8778A512-1EE6-6843-ADB9-2D0DAB13E877}" sibTransId="{8F4C6139-2D3F-0D4F-9685-EAA3D10D4D03}"/>
    <dgm:cxn modelId="{1434F3CB-03D8-6349-89CF-8CC8E8661362}" type="presOf" srcId="{D0DE2B0B-6EAD-1440-9CF8-D0D2A953495E}" destId="{AD75DAF6-A4C2-934C-8305-B4E2C476455F}" srcOrd="0" destOrd="0" presId="urn:microsoft.com/office/officeart/2005/8/layout/radial3"/>
    <dgm:cxn modelId="{D6E5FBD3-0F35-B44E-9DA6-36CC76F55E29}" srcId="{C40F9B8B-0140-5F48-B91E-1826CA914B54}" destId="{B64B738C-4BC7-CD4D-ACFB-0B32BDFB96E8}" srcOrd="2" destOrd="0" parTransId="{F4A18C2B-6E4C-6C41-8BEA-978A2A578829}" sibTransId="{60344D38-E4EF-EF4F-8FE2-306CF2AA5A38}"/>
    <dgm:cxn modelId="{80805FB3-F1C8-A149-8DBB-4763362704C9}" type="presOf" srcId="{B64B738C-4BC7-CD4D-ACFB-0B32BDFB96E8}" destId="{2E101FE3-D4BD-6147-83A8-D5841F1B6026}" srcOrd="0" destOrd="0" presId="urn:microsoft.com/office/officeart/2005/8/layout/radial3"/>
    <dgm:cxn modelId="{1216D9E3-A50C-4B4F-8660-4C9B1C07A5A3}" type="presOf" srcId="{75B9ABBE-45E6-CD4E-B7C8-F5A70B461573}" destId="{651BE91E-1FE0-C046-BF1F-F849202F4875}" srcOrd="0" destOrd="0" presId="urn:microsoft.com/office/officeart/2005/8/layout/radial3"/>
    <dgm:cxn modelId="{AA5228CE-8C79-4642-80FC-A95F93B6EF36}" type="presOf" srcId="{F908CE64-E3E0-9B46-BC5B-42C3A7D31481}" destId="{B70BB440-6007-6E45-B1EE-E548BF95F372}" srcOrd="0" destOrd="0" presId="urn:microsoft.com/office/officeart/2005/8/layout/radial3"/>
    <dgm:cxn modelId="{D85B0F3C-A320-8047-8032-25DB8FE348D3}" type="presOf" srcId="{EA90EF18-90D7-8647-8557-F538566BAA2D}" destId="{4C384E8B-973D-B04F-88AA-7CBA044D9D2B}" srcOrd="0" destOrd="0" presId="urn:microsoft.com/office/officeart/2005/8/layout/radial3"/>
    <dgm:cxn modelId="{6F8EA254-242F-6C42-BF59-00656A3D6F94}" type="presOf" srcId="{C40F9B8B-0140-5F48-B91E-1826CA914B54}" destId="{634883BA-9C8C-C244-82B6-FD7866FC830F}" srcOrd="0" destOrd="0" presId="urn:microsoft.com/office/officeart/2005/8/layout/radial3"/>
    <dgm:cxn modelId="{13CA0B49-F11C-CC4E-9FA2-C3F21247DEBF}" type="presParOf" srcId="{96127E69-D399-6F4F-8976-DDCC1D35C3E9}" destId="{B3E1A706-DCE8-CB45-83A9-85976D2D1344}" srcOrd="0" destOrd="0" presId="urn:microsoft.com/office/officeart/2005/8/layout/radial3"/>
    <dgm:cxn modelId="{174534C2-383F-4C4A-B331-82B492FCEBA4}" type="presParOf" srcId="{B3E1A706-DCE8-CB45-83A9-85976D2D1344}" destId="{634883BA-9C8C-C244-82B6-FD7866FC830F}" srcOrd="0" destOrd="0" presId="urn:microsoft.com/office/officeart/2005/8/layout/radial3"/>
    <dgm:cxn modelId="{AABDFEF0-F7F4-4C4D-B16D-B390FBB369F8}" type="presParOf" srcId="{B3E1A706-DCE8-CB45-83A9-85976D2D1344}" destId="{4C384E8B-973D-B04F-88AA-7CBA044D9D2B}" srcOrd="1" destOrd="0" presId="urn:microsoft.com/office/officeart/2005/8/layout/radial3"/>
    <dgm:cxn modelId="{6BB1A45E-E79C-D049-913D-939E8484AB5E}" type="presParOf" srcId="{B3E1A706-DCE8-CB45-83A9-85976D2D1344}" destId="{4603C71A-44A5-4F41-809D-1CC036493312}" srcOrd="2" destOrd="0" presId="urn:microsoft.com/office/officeart/2005/8/layout/radial3"/>
    <dgm:cxn modelId="{948C1879-89E5-344C-AE9D-19E60295107F}" type="presParOf" srcId="{B3E1A706-DCE8-CB45-83A9-85976D2D1344}" destId="{2E101FE3-D4BD-6147-83A8-D5841F1B6026}" srcOrd="3" destOrd="0" presId="urn:microsoft.com/office/officeart/2005/8/layout/radial3"/>
    <dgm:cxn modelId="{511C3D27-0D34-6B40-B399-B27EECC41B07}" type="presParOf" srcId="{B3E1A706-DCE8-CB45-83A9-85976D2D1344}" destId="{651BE91E-1FE0-C046-BF1F-F849202F4875}" srcOrd="4" destOrd="0" presId="urn:microsoft.com/office/officeart/2005/8/layout/radial3"/>
    <dgm:cxn modelId="{BB865D0A-AD24-CD47-B783-B4FD3B0CD677}" type="presParOf" srcId="{B3E1A706-DCE8-CB45-83A9-85976D2D1344}" destId="{AB5404E7-1315-9647-92C1-C3E7EB672CA8}" srcOrd="5" destOrd="0" presId="urn:microsoft.com/office/officeart/2005/8/layout/radial3"/>
    <dgm:cxn modelId="{396D603D-02AF-1949-9BFE-21F7D596C329}" type="presParOf" srcId="{B3E1A706-DCE8-CB45-83A9-85976D2D1344}" destId="{193B8814-2585-554D-98A9-5F3FA458DA2C}" srcOrd="6" destOrd="0" presId="urn:microsoft.com/office/officeart/2005/8/layout/radial3"/>
    <dgm:cxn modelId="{47320D1A-734D-1F45-B54C-436CE5FCAE64}" type="presParOf" srcId="{B3E1A706-DCE8-CB45-83A9-85976D2D1344}" destId="{B70BB440-6007-6E45-B1EE-E548BF95F372}" srcOrd="7" destOrd="0" presId="urn:microsoft.com/office/officeart/2005/8/layout/radial3"/>
    <dgm:cxn modelId="{6BD78E41-523C-A64A-85C6-CA6D7F546016}" type="presParOf" srcId="{B3E1A706-DCE8-CB45-83A9-85976D2D1344}" destId="{25F80A63-2CD0-DE44-980C-057B3CC7A878}" srcOrd="8" destOrd="0" presId="urn:microsoft.com/office/officeart/2005/8/layout/radial3"/>
    <dgm:cxn modelId="{3D2EF8B2-2C2F-7144-B7AC-8A2A2BD00C35}" type="presParOf" srcId="{B3E1A706-DCE8-CB45-83A9-85976D2D1344}" destId="{AD75DAF6-A4C2-934C-8305-B4E2C476455F}" srcOrd="9" destOrd="0" presId="urn:microsoft.com/office/officeart/2005/8/layout/radial3"/>
    <dgm:cxn modelId="{5253DCF6-F52A-7943-8F6B-76BEB742AD7D}" type="presParOf" srcId="{B3E1A706-DCE8-CB45-83A9-85976D2D1344}" destId="{CB5B5351-71E9-4C4D-9895-55D22AEA472E}" srcOrd="1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DF9DF0-9A71-4234-B5F1-161045481782}"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93107F75-F1D2-4A20-B242-D0F5CCFC1EFF}">
      <dgm:prSet phldrT="[Text]"/>
      <dgm:spPr/>
      <dgm:t>
        <a:bodyPr/>
        <a:lstStyle/>
        <a:p>
          <a:r>
            <a:rPr lang="en-US"/>
            <a:t>Commercial</a:t>
          </a:r>
        </a:p>
      </dgm:t>
    </dgm:pt>
    <dgm:pt modelId="{64C5F84D-23DA-4662-8DA7-18CA62442BEF}" type="parTrans" cxnId="{1B2FF26C-CCC6-4F85-B2E2-C115F3AB5199}">
      <dgm:prSet/>
      <dgm:spPr/>
      <dgm:t>
        <a:bodyPr/>
        <a:lstStyle/>
        <a:p>
          <a:endParaRPr lang="en-US"/>
        </a:p>
      </dgm:t>
    </dgm:pt>
    <dgm:pt modelId="{B571EA15-6D9B-40B3-93AF-40BD107A2E11}" type="sibTrans" cxnId="{1B2FF26C-CCC6-4F85-B2E2-C115F3AB5199}">
      <dgm:prSet/>
      <dgm:spPr/>
      <dgm:t>
        <a:bodyPr/>
        <a:lstStyle/>
        <a:p>
          <a:endParaRPr lang="en-US"/>
        </a:p>
      </dgm:t>
    </dgm:pt>
    <dgm:pt modelId="{8C324DC1-3C5D-4E0A-9BF1-292BC4E54AD9}">
      <dgm:prSet phldrT="[Text]"/>
      <dgm:spPr/>
      <dgm:t>
        <a:bodyPr/>
        <a:lstStyle/>
        <a:p>
          <a:r>
            <a:rPr lang="en-US"/>
            <a:t>HVAC</a:t>
          </a:r>
        </a:p>
      </dgm:t>
    </dgm:pt>
    <dgm:pt modelId="{26AA025D-9D70-4E3F-A812-E5B54AB49988}" type="parTrans" cxnId="{6DDFEBD7-A8F1-4AD3-B623-F546B715862F}">
      <dgm:prSet/>
      <dgm:spPr/>
      <dgm:t>
        <a:bodyPr/>
        <a:lstStyle/>
        <a:p>
          <a:endParaRPr lang="en-US"/>
        </a:p>
      </dgm:t>
    </dgm:pt>
    <dgm:pt modelId="{0874E664-67BA-475D-A9AA-6F8350D3F1CC}" type="sibTrans" cxnId="{6DDFEBD7-A8F1-4AD3-B623-F546B715862F}">
      <dgm:prSet/>
      <dgm:spPr/>
      <dgm:t>
        <a:bodyPr/>
        <a:lstStyle/>
        <a:p>
          <a:endParaRPr lang="en-US"/>
        </a:p>
      </dgm:t>
    </dgm:pt>
    <dgm:pt modelId="{C58603AC-F9A4-44F9-9346-E3F2160B06C1}">
      <dgm:prSet phldrT="[Text]"/>
      <dgm:spPr/>
      <dgm:t>
        <a:bodyPr/>
        <a:lstStyle/>
        <a:p>
          <a:r>
            <a:rPr lang="en-US"/>
            <a:t>Service water heating</a:t>
          </a:r>
        </a:p>
      </dgm:t>
    </dgm:pt>
    <dgm:pt modelId="{8AC77589-0326-46AF-B307-68A93CC1240B}" type="parTrans" cxnId="{C587CDD3-EDB0-4773-AEE1-97D9DA31DDFB}">
      <dgm:prSet/>
      <dgm:spPr/>
      <dgm:t>
        <a:bodyPr/>
        <a:lstStyle/>
        <a:p>
          <a:endParaRPr lang="en-US"/>
        </a:p>
      </dgm:t>
    </dgm:pt>
    <dgm:pt modelId="{6CAF06B3-3E6E-4DB2-9758-FBB20D5E7C9A}" type="sibTrans" cxnId="{C587CDD3-EDB0-4773-AEE1-97D9DA31DDFB}">
      <dgm:prSet/>
      <dgm:spPr/>
      <dgm:t>
        <a:bodyPr/>
        <a:lstStyle/>
        <a:p>
          <a:endParaRPr lang="en-US"/>
        </a:p>
      </dgm:t>
    </dgm:pt>
    <dgm:pt modelId="{9C2025AB-C7BC-412C-8A59-A662B8BE42CF}">
      <dgm:prSet phldrT="[Text]"/>
      <dgm:spPr/>
      <dgm:t>
        <a:bodyPr/>
        <a:lstStyle/>
        <a:p>
          <a:r>
            <a:rPr lang="en-US"/>
            <a:t>Residential</a:t>
          </a:r>
        </a:p>
      </dgm:t>
    </dgm:pt>
    <dgm:pt modelId="{37651A8B-DD36-45D7-BA74-3DAD48FED28F}" type="parTrans" cxnId="{B9FAD1DB-A27B-4C14-A19D-8B0CBEB4D7D9}">
      <dgm:prSet/>
      <dgm:spPr/>
      <dgm:t>
        <a:bodyPr/>
        <a:lstStyle/>
        <a:p>
          <a:endParaRPr lang="en-US"/>
        </a:p>
      </dgm:t>
    </dgm:pt>
    <dgm:pt modelId="{B8C9384B-6953-45DD-A2B1-D8C8AE842B7E}" type="sibTrans" cxnId="{B9FAD1DB-A27B-4C14-A19D-8B0CBEB4D7D9}">
      <dgm:prSet/>
      <dgm:spPr/>
      <dgm:t>
        <a:bodyPr/>
        <a:lstStyle/>
        <a:p>
          <a:endParaRPr lang="en-US"/>
        </a:p>
      </dgm:t>
    </dgm:pt>
    <dgm:pt modelId="{8E292AA7-0746-447D-84D4-687A0E68AE02}">
      <dgm:prSet phldrT="[Text]"/>
      <dgm:spPr/>
      <dgm:t>
        <a:bodyPr/>
        <a:lstStyle/>
        <a:p>
          <a:r>
            <a:rPr lang="en-US"/>
            <a:t>HVAC</a:t>
          </a:r>
        </a:p>
      </dgm:t>
    </dgm:pt>
    <dgm:pt modelId="{F3DD6868-8C3F-4CF4-8217-3D3F2988AD03}" type="parTrans" cxnId="{7958152C-6FDA-4AC4-86BF-26D78540BA50}">
      <dgm:prSet/>
      <dgm:spPr/>
      <dgm:t>
        <a:bodyPr/>
        <a:lstStyle/>
        <a:p>
          <a:endParaRPr lang="en-US"/>
        </a:p>
      </dgm:t>
    </dgm:pt>
    <dgm:pt modelId="{D5307CD3-9866-41F8-946F-E5AF2953FB92}" type="sibTrans" cxnId="{7958152C-6FDA-4AC4-86BF-26D78540BA50}">
      <dgm:prSet/>
      <dgm:spPr/>
      <dgm:t>
        <a:bodyPr/>
        <a:lstStyle/>
        <a:p>
          <a:endParaRPr lang="en-US"/>
        </a:p>
      </dgm:t>
    </dgm:pt>
    <dgm:pt modelId="{68FD7800-6DB3-44BF-A88A-17BD9DE6BAEC}">
      <dgm:prSet phldrT="[Text]"/>
      <dgm:spPr/>
      <dgm:t>
        <a:bodyPr/>
        <a:lstStyle/>
        <a:p>
          <a:r>
            <a:rPr lang="en-US"/>
            <a:t>Domestic water heating</a:t>
          </a:r>
        </a:p>
      </dgm:t>
    </dgm:pt>
    <dgm:pt modelId="{DC80E17B-2AEC-42EB-BB54-24FF154220FE}" type="parTrans" cxnId="{9A007E7A-C805-4075-B0FD-2D37CF901267}">
      <dgm:prSet/>
      <dgm:spPr/>
      <dgm:t>
        <a:bodyPr/>
        <a:lstStyle/>
        <a:p>
          <a:endParaRPr lang="en-US"/>
        </a:p>
      </dgm:t>
    </dgm:pt>
    <dgm:pt modelId="{8B589D74-D546-40D7-BEDA-2889478E344A}" type="sibTrans" cxnId="{9A007E7A-C805-4075-B0FD-2D37CF901267}">
      <dgm:prSet/>
      <dgm:spPr/>
      <dgm:t>
        <a:bodyPr/>
        <a:lstStyle/>
        <a:p>
          <a:endParaRPr lang="en-US"/>
        </a:p>
      </dgm:t>
    </dgm:pt>
    <dgm:pt modelId="{F2EAB97F-0AEC-4DD5-8E95-41D35A2ED57D}">
      <dgm:prSet phldrT="[Text]"/>
      <dgm:spPr/>
      <dgm:t>
        <a:bodyPr/>
        <a:lstStyle/>
        <a:p>
          <a:r>
            <a:rPr lang="en-US"/>
            <a:t>Heating</a:t>
          </a:r>
        </a:p>
      </dgm:t>
    </dgm:pt>
    <dgm:pt modelId="{94251608-89BF-4493-B635-FAFD3025C99C}" type="parTrans" cxnId="{36C29BB5-9312-4E7F-8B93-C5792D5178CB}">
      <dgm:prSet/>
      <dgm:spPr/>
      <dgm:t>
        <a:bodyPr/>
        <a:lstStyle/>
        <a:p>
          <a:endParaRPr lang="en-US"/>
        </a:p>
      </dgm:t>
    </dgm:pt>
    <dgm:pt modelId="{85C3F30D-A1A7-4842-BE55-E6BA3F5C2279}" type="sibTrans" cxnId="{36C29BB5-9312-4E7F-8B93-C5792D5178CB}">
      <dgm:prSet/>
      <dgm:spPr/>
      <dgm:t>
        <a:bodyPr/>
        <a:lstStyle/>
        <a:p>
          <a:endParaRPr lang="en-US"/>
        </a:p>
      </dgm:t>
    </dgm:pt>
    <dgm:pt modelId="{11CB4CA7-F90D-48AE-9F7C-4B3D4805D9C3}">
      <dgm:prSet phldrT="[Text]"/>
      <dgm:spPr/>
      <dgm:t>
        <a:bodyPr/>
        <a:lstStyle/>
        <a:p>
          <a:r>
            <a:rPr lang="en-US"/>
            <a:t>Cooling</a:t>
          </a:r>
        </a:p>
      </dgm:t>
    </dgm:pt>
    <dgm:pt modelId="{75B04AC1-8E31-4125-BEB4-07A467591779}" type="parTrans" cxnId="{3E9D3503-C15B-436C-B938-C0270F28B633}">
      <dgm:prSet/>
      <dgm:spPr/>
      <dgm:t>
        <a:bodyPr/>
        <a:lstStyle/>
        <a:p>
          <a:endParaRPr lang="en-US"/>
        </a:p>
      </dgm:t>
    </dgm:pt>
    <dgm:pt modelId="{18ABD8DB-82BE-4639-A84D-BF1AD4C4FE24}" type="sibTrans" cxnId="{3E9D3503-C15B-436C-B938-C0270F28B633}">
      <dgm:prSet/>
      <dgm:spPr/>
      <dgm:t>
        <a:bodyPr/>
        <a:lstStyle/>
        <a:p>
          <a:endParaRPr lang="en-US"/>
        </a:p>
      </dgm:t>
    </dgm:pt>
    <dgm:pt modelId="{0BE0A813-9B3B-472A-BF30-1847AEAF6754}">
      <dgm:prSet phldrT="[Text]"/>
      <dgm:spPr/>
      <dgm:t>
        <a:bodyPr/>
        <a:lstStyle/>
        <a:p>
          <a:r>
            <a:rPr lang="en-US"/>
            <a:t>Fans</a:t>
          </a:r>
        </a:p>
      </dgm:t>
    </dgm:pt>
    <dgm:pt modelId="{713A683B-A85E-40BA-A31E-2D8FF24FD9A8}" type="parTrans" cxnId="{C092711F-B623-4414-8D34-1A51E5F4485B}">
      <dgm:prSet/>
      <dgm:spPr/>
      <dgm:t>
        <a:bodyPr/>
        <a:lstStyle/>
        <a:p>
          <a:endParaRPr lang="en-US"/>
        </a:p>
      </dgm:t>
    </dgm:pt>
    <dgm:pt modelId="{0AED9745-457F-4390-B54D-67CFC2213A54}" type="sibTrans" cxnId="{C092711F-B623-4414-8D34-1A51E5F4485B}">
      <dgm:prSet/>
      <dgm:spPr/>
      <dgm:t>
        <a:bodyPr/>
        <a:lstStyle/>
        <a:p>
          <a:endParaRPr lang="en-US"/>
        </a:p>
      </dgm:t>
    </dgm:pt>
    <dgm:pt modelId="{91745D31-4D77-47EE-8597-189FF9F59DD1}">
      <dgm:prSet phldrT="[Text]"/>
      <dgm:spPr/>
      <dgm:t>
        <a:bodyPr/>
        <a:lstStyle/>
        <a:p>
          <a:r>
            <a:rPr lang="en-US"/>
            <a:t>Pumps</a:t>
          </a:r>
        </a:p>
      </dgm:t>
    </dgm:pt>
    <dgm:pt modelId="{996C2742-506D-4D1A-9FD7-CA73C8BD9236}" type="parTrans" cxnId="{55FBD880-28E2-4482-803C-571C5ADFBB52}">
      <dgm:prSet/>
      <dgm:spPr/>
      <dgm:t>
        <a:bodyPr/>
        <a:lstStyle/>
        <a:p>
          <a:endParaRPr lang="en-US"/>
        </a:p>
      </dgm:t>
    </dgm:pt>
    <dgm:pt modelId="{545FEF61-2E6C-41AF-B83C-E04A96CF60FD}" type="sibTrans" cxnId="{55FBD880-28E2-4482-803C-571C5ADFBB52}">
      <dgm:prSet/>
      <dgm:spPr/>
      <dgm:t>
        <a:bodyPr/>
        <a:lstStyle/>
        <a:p>
          <a:endParaRPr lang="en-US"/>
        </a:p>
      </dgm:t>
    </dgm:pt>
    <dgm:pt modelId="{0B8B18DF-22A1-4476-A2C7-1B4084619E73}">
      <dgm:prSet phldrT="[Text]"/>
      <dgm:spPr/>
      <dgm:t>
        <a:bodyPr/>
        <a:lstStyle/>
        <a:p>
          <a:r>
            <a:rPr lang="en-US"/>
            <a:t>Heat rejection</a:t>
          </a:r>
        </a:p>
      </dgm:t>
    </dgm:pt>
    <dgm:pt modelId="{5326AA01-F3B3-4777-A52B-E5103BAD4A58}" type="parTrans" cxnId="{7207F207-B0B1-4D8A-82C1-2FB257F927AD}">
      <dgm:prSet/>
      <dgm:spPr/>
      <dgm:t>
        <a:bodyPr/>
        <a:lstStyle/>
        <a:p>
          <a:endParaRPr lang="en-US"/>
        </a:p>
      </dgm:t>
    </dgm:pt>
    <dgm:pt modelId="{6054FCBC-A30A-45EB-ACD6-224422CD9342}" type="sibTrans" cxnId="{7207F207-B0B1-4D8A-82C1-2FB257F927AD}">
      <dgm:prSet/>
      <dgm:spPr/>
      <dgm:t>
        <a:bodyPr/>
        <a:lstStyle/>
        <a:p>
          <a:endParaRPr lang="en-US"/>
        </a:p>
      </dgm:t>
    </dgm:pt>
    <dgm:pt modelId="{9586E1ED-9AF4-40EA-A2AA-A105A45809E0}">
      <dgm:prSet phldrT="[Text]"/>
      <dgm:spPr/>
      <dgm:t>
        <a:bodyPr/>
        <a:lstStyle/>
        <a:p>
          <a:r>
            <a:rPr lang="en-US"/>
            <a:t>Humidification</a:t>
          </a:r>
        </a:p>
      </dgm:t>
    </dgm:pt>
    <dgm:pt modelId="{3EF3B2EF-2BD5-4D75-AACC-E799F9D80FC0}" type="parTrans" cxnId="{BA250B3D-1F00-4FE9-B304-821C34667CCC}">
      <dgm:prSet/>
      <dgm:spPr/>
      <dgm:t>
        <a:bodyPr/>
        <a:lstStyle/>
        <a:p>
          <a:endParaRPr lang="en-US"/>
        </a:p>
      </dgm:t>
    </dgm:pt>
    <dgm:pt modelId="{0265B859-C7C8-46BD-AF93-3921B42B683C}" type="sibTrans" cxnId="{BA250B3D-1F00-4FE9-B304-821C34667CCC}">
      <dgm:prSet/>
      <dgm:spPr/>
      <dgm:t>
        <a:bodyPr/>
        <a:lstStyle/>
        <a:p>
          <a:endParaRPr lang="en-US"/>
        </a:p>
      </dgm:t>
    </dgm:pt>
    <dgm:pt modelId="{7F2D6899-D8DE-4173-99AD-79692B09B613}">
      <dgm:prSet phldrT="[Text]"/>
      <dgm:spPr/>
      <dgm:t>
        <a:bodyPr/>
        <a:lstStyle/>
        <a:p>
          <a:r>
            <a:rPr lang="en-US"/>
            <a:t>Heat recovery</a:t>
          </a:r>
        </a:p>
      </dgm:t>
    </dgm:pt>
    <dgm:pt modelId="{D57D5951-6ECD-4965-90DC-F642F1B0306A}" type="parTrans" cxnId="{4E36F70D-A961-4577-BB6F-DDEF11BDCD9C}">
      <dgm:prSet/>
      <dgm:spPr/>
      <dgm:t>
        <a:bodyPr/>
        <a:lstStyle/>
        <a:p>
          <a:endParaRPr lang="en-US"/>
        </a:p>
      </dgm:t>
    </dgm:pt>
    <dgm:pt modelId="{A48C2AB3-BC1B-427D-B51D-CF16316F4D64}" type="sibTrans" cxnId="{4E36F70D-A961-4577-BB6F-DDEF11BDCD9C}">
      <dgm:prSet/>
      <dgm:spPr/>
      <dgm:t>
        <a:bodyPr/>
        <a:lstStyle/>
        <a:p>
          <a:endParaRPr lang="en-US"/>
        </a:p>
      </dgm:t>
    </dgm:pt>
    <dgm:pt modelId="{D1C9F5C5-E537-4C2B-A0C4-ECB083FC12F2}">
      <dgm:prSet phldrT="[Text]"/>
      <dgm:spPr/>
      <dgm:t>
        <a:bodyPr/>
        <a:lstStyle/>
        <a:p>
          <a:r>
            <a:rPr lang="en-US"/>
            <a:t>Refrigeration</a:t>
          </a:r>
        </a:p>
      </dgm:t>
    </dgm:pt>
    <dgm:pt modelId="{69CF60C1-A483-401E-AA64-B37C94F3350A}" type="parTrans" cxnId="{7B0EA3D0-CC7A-4049-8BEB-8082940E6F6A}">
      <dgm:prSet/>
      <dgm:spPr/>
      <dgm:t>
        <a:bodyPr/>
        <a:lstStyle/>
        <a:p>
          <a:endParaRPr lang="en-US"/>
        </a:p>
      </dgm:t>
    </dgm:pt>
    <dgm:pt modelId="{143B9186-C4F9-44ED-AFC2-D28861A792A1}" type="sibTrans" cxnId="{7B0EA3D0-CC7A-4049-8BEB-8082940E6F6A}">
      <dgm:prSet/>
      <dgm:spPr/>
      <dgm:t>
        <a:bodyPr/>
        <a:lstStyle/>
        <a:p>
          <a:endParaRPr lang="en-US"/>
        </a:p>
      </dgm:t>
    </dgm:pt>
    <dgm:pt modelId="{47856C47-5214-4680-B49A-18A79DC98763}">
      <dgm:prSet phldrT="[Text]"/>
      <dgm:spPr/>
      <dgm:t>
        <a:bodyPr/>
        <a:lstStyle/>
        <a:p>
          <a:r>
            <a:rPr lang="en-US"/>
            <a:t>Plug and process loads</a:t>
          </a:r>
        </a:p>
      </dgm:t>
    </dgm:pt>
    <dgm:pt modelId="{98F9D1AF-B214-4A31-AF20-F35ED099A667}" type="parTrans" cxnId="{6C828E8F-E523-4475-952D-2E0D7BE50B6A}">
      <dgm:prSet/>
      <dgm:spPr/>
      <dgm:t>
        <a:bodyPr/>
        <a:lstStyle/>
        <a:p>
          <a:endParaRPr lang="en-US"/>
        </a:p>
      </dgm:t>
    </dgm:pt>
    <dgm:pt modelId="{5DA46AD3-181C-4C8A-9747-AA89D5CB8BC5}" type="sibTrans" cxnId="{6C828E8F-E523-4475-952D-2E0D7BE50B6A}">
      <dgm:prSet/>
      <dgm:spPr/>
      <dgm:t>
        <a:bodyPr/>
        <a:lstStyle/>
        <a:p>
          <a:endParaRPr lang="en-US"/>
        </a:p>
      </dgm:t>
    </dgm:pt>
    <dgm:pt modelId="{A301DA4F-E50B-4200-A07C-A9CF1D76EC44}">
      <dgm:prSet phldrT="[Text]"/>
      <dgm:spPr/>
      <dgm:t>
        <a:bodyPr/>
        <a:lstStyle/>
        <a:p>
          <a:r>
            <a:rPr lang="en-US"/>
            <a:t>Lighting</a:t>
          </a:r>
        </a:p>
      </dgm:t>
    </dgm:pt>
    <dgm:pt modelId="{5B401DFB-4D23-4BEC-BFD6-AA3DD7B33039}" type="parTrans" cxnId="{1F91DBB0-BE42-4E04-AAD9-66D793581914}">
      <dgm:prSet/>
      <dgm:spPr/>
      <dgm:t>
        <a:bodyPr/>
        <a:lstStyle/>
        <a:p>
          <a:endParaRPr lang="en-US"/>
        </a:p>
      </dgm:t>
    </dgm:pt>
    <dgm:pt modelId="{39B4CF9C-70FE-467C-8868-CEA7D6C7D8D0}" type="sibTrans" cxnId="{1F91DBB0-BE42-4E04-AAD9-66D793581914}">
      <dgm:prSet/>
      <dgm:spPr/>
      <dgm:t>
        <a:bodyPr/>
        <a:lstStyle/>
        <a:p>
          <a:endParaRPr lang="en-US"/>
        </a:p>
      </dgm:t>
    </dgm:pt>
    <dgm:pt modelId="{657817E8-1D3E-4A0A-A7A2-F6C413850104}">
      <dgm:prSet phldrT="[Text]"/>
      <dgm:spPr/>
      <dgm:t>
        <a:bodyPr/>
        <a:lstStyle/>
        <a:p>
          <a:r>
            <a:rPr lang="en-US"/>
            <a:t>Interior</a:t>
          </a:r>
        </a:p>
      </dgm:t>
    </dgm:pt>
    <dgm:pt modelId="{E9AF740B-D66F-401E-B3EE-636A037AA529}" type="parTrans" cxnId="{7DF159F1-81D7-48B0-A5A4-4F33937AFEAB}">
      <dgm:prSet/>
      <dgm:spPr/>
      <dgm:t>
        <a:bodyPr/>
        <a:lstStyle/>
        <a:p>
          <a:endParaRPr lang="en-US"/>
        </a:p>
      </dgm:t>
    </dgm:pt>
    <dgm:pt modelId="{C942417B-E5B7-4415-9F31-380CC09CBE58}" type="sibTrans" cxnId="{7DF159F1-81D7-48B0-A5A4-4F33937AFEAB}">
      <dgm:prSet/>
      <dgm:spPr/>
      <dgm:t>
        <a:bodyPr/>
        <a:lstStyle/>
        <a:p>
          <a:endParaRPr lang="en-US"/>
        </a:p>
      </dgm:t>
    </dgm:pt>
    <dgm:pt modelId="{65863304-5A62-451B-BDB5-4EA2C6B22569}">
      <dgm:prSet phldrT="[Text]"/>
      <dgm:spPr/>
      <dgm:t>
        <a:bodyPr/>
        <a:lstStyle/>
        <a:p>
          <a:r>
            <a:rPr lang="en-US"/>
            <a:t>Exterior</a:t>
          </a:r>
        </a:p>
      </dgm:t>
    </dgm:pt>
    <dgm:pt modelId="{A4E04669-DB73-4241-A316-49FE0E38C513}" type="parTrans" cxnId="{95FDDDD2-4565-43D4-AF0E-42273DFA3A3D}">
      <dgm:prSet/>
      <dgm:spPr/>
      <dgm:t>
        <a:bodyPr/>
        <a:lstStyle/>
        <a:p>
          <a:endParaRPr lang="en-US"/>
        </a:p>
      </dgm:t>
    </dgm:pt>
    <dgm:pt modelId="{7DF557D8-8483-4956-8C0B-1FE3682AFD31}" type="sibTrans" cxnId="{95FDDDD2-4565-43D4-AF0E-42273DFA3A3D}">
      <dgm:prSet/>
      <dgm:spPr/>
      <dgm:t>
        <a:bodyPr/>
        <a:lstStyle/>
        <a:p>
          <a:endParaRPr lang="en-US"/>
        </a:p>
      </dgm:t>
    </dgm:pt>
    <dgm:pt modelId="{50AA8AD4-CFEA-46CA-BF53-C700BD22258F}">
      <dgm:prSet phldrT="[Text]"/>
      <dgm:spPr/>
      <dgm:t>
        <a:bodyPr/>
        <a:lstStyle/>
        <a:p>
          <a:r>
            <a:rPr lang="en-US"/>
            <a:t>Heating</a:t>
          </a:r>
        </a:p>
      </dgm:t>
    </dgm:pt>
    <dgm:pt modelId="{B1C7477E-0096-4D48-BBFF-E894660781CC}" type="parTrans" cxnId="{F332D73E-65F6-40E8-9CBE-53AC6CD18D12}">
      <dgm:prSet/>
      <dgm:spPr/>
      <dgm:t>
        <a:bodyPr/>
        <a:lstStyle/>
        <a:p>
          <a:endParaRPr lang="en-US"/>
        </a:p>
      </dgm:t>
    </dgm:pt>
    <dgm:pt modelId="{86C0A245-4C4D-4032-A897-DB65590ABDCD}" type="sibTrans" cxnId="{F332D73E-65F6-40E8-9CBE-53AC6CD18D12}">
      <dgm:prSet/>
      <dgm:spPr/>
      <dgm:t>
        <a:bodyPr/>
        <a:lstStyle/>
        <a:p>
          <a:endParaRPr lang="en-US"/>
        </a:p>
      </dgm:t>
    </dgm:pt>
    <dgm:pt modelId="{46AFAF3B-19F7-4A6B-BCF0-F9CD948C79D1}">
      <dgm:prSet phldrT="[Text]"/>
      <dgm:spPr/>
      <dgm:t>
        <a:bodyPr/>
        <a:lstStyle/>
        <a:p>
          <a:r>
            <a:rPr lang="en-US"/>
            <a:t>Cooling</a:t>
          </a:r>
        </a:p>
      </dgm:t>
    </dgm:pt>
    <dgm:pt modelId="{E84F699E-DA61-48B7-87AE-AB18D80FAAD1}" type="parTrans" cxnId="{714CCE8C-F90B-483C-8BC4-743070710FEB}">
      <dgm:prSet/>
      <dgm:spPr/>
      <dgm:t>
        <a:bodyPr/>
        <a:lstStyle/>
        <a:p>
          <a:endParaRPr lang="en-US"/>
        </a:p>
      </dgm:t>
    </dgm:pt>
    <dgm:pt modelId="{3D4178B2-0580-4EBB-8D7B-49F18B6E57F0}" type="sibTrans" cxnId="{714CCE8C-F90B-483C-8BC4-743070710FEB}">
      <dgm:prSet/>
      <dgm:spPr/>
      <dgm:t>
        <a:bodyPr/>
        <a:lstStyle/>
        <a:p>
          <a:endParaRPr lang="en-US"/>
        </a:p>
      </dgm:t>
    </dgm:pt>
    <dgm:pt modelId="{FC8CA049-D3BD-499F-BF09-6817AD06410B}">
      <dgm:prSet phldrT="[Text]"/>
      <dgm:spPr/>
      <dgm:t>
        <a:bodyPr/>
        <a:lstStyle/>
        <a:p>
          <a:r>
            <a:rPr lang="en-US"/>
            <a:t>Furnace/Air-conditioning</a:t>
          </a:r>
        </a:p>
      </dgm:t>
    </dgm:pt>
    <dgm:pt modelId="{1B5E60F8-E97A-4ED5-B705-7FF449F11A69}" type="parTrans" cxnId="{DFE45B1E-9C7F-4CD8-A4C1-F7C561840C71}">
      <dgm:prSet/>
      <dgm:spPr/>
      <dgm:t>
        <a:bodyPr/>
        <a:lstStyle/>
        <a:p>
          <a:endParaRPr lang="en-US"/>
        </a:p>
      </dgm:t>
    </dgm:pt>
    <dgm:pt modelId="{98EE572F-8367-4F7D-9C88-0EF92D7F3822}" type="sibTrans" cxnId="{DFE45B1E-9C7F-4CD8-A4C1-F7C561840C71}">
      <dgm:prSet/>
      <dgm:spPr/>
      <dgm:t>
        <a:bodyPr/>
        <a:lstStyle/>
        <a:p>
          <a:endParaRPr lang="en-US"/>
        </a:p>
      </dgm:t>
    </dgm:pt>
    <dgm:pt modelId="{8E0E75B4-B072-411C-83D4-2DD0CDAF891C}">
      <dgm:prSet phldrT="[Text]"/>
      <dgm:spPr/>
      <dgm:t>
        <a:bodyPr/>
        <a:lstStyle/>
        <a:p>
          <a:r>
            <a:rPr lang="en-US"/>
            <a:t>Boiler pumps</a:t>
          </a:r>
        </a:p>
      </dgm:t>
    </dgm:pt>
    <dgm:pt modelId="{2E6FDADC-4978-4E73-BBE2-6C59FB142F1A}" type="parTrans" cxnId="{409B3A42-E98E-479F-B35D-6BEF1B681741}">
      <dgm:prSet/>
      <dgm:spPr/>
      <dgm:t>
        <a:bodyPr/>
        <a:lstStyle/>
        <a:p>
          <a:endParaRPr lang="en-US"/>
        </a:p>
      </dgm:t>
    </dgm:pt>
    <dgm:pt modelId="{F909858F-C0D7-4795-A6D0-F93FC9ABEB8E}" type="sibTrans" cxnId="{409B3A42-E98E-479F-B35D-6BEF1B681741}">
      <dgm:prSet/>
      <dgm:spPr/>
      <dgm:t>
        <a:bodyPr/>
        <a:lstStyle/>
        <a:p>
          <a:endParaRPr lang="en-US"/>
        </a:p>
      </dgm:t>
    </dgm:pt>
    <dgm:pt modelId="{DD260587-51EE-44AA-A230-B45CB13E6058}">
      <dgm:prSet phldrT="[Text]"/>
      <dgm:spPr/>
      <dgm:t>
        <a:bodyPr/>
        <a:lstStyle/>
        <a:p>
          <a:r>
            <a:rPr lang="en-US"/>
            <a:t>Ventilation fans</a:t>
          </a:r>
        </a:p>
      </dgm:t>
    </dgm:pt>
    <dgm:pt modelId="{CA51F139-DA67-4322-8595-293398B97401}" type="parTrans" cxnId="{C6CFD7A6-8F3E-4B7F-BA56-F0208C84567F}">
      <dgm:prSet/>
      <dgm:spPr/>
      <dgm:t>
        <a:bodyPr/>
        <a:lstStyle/>
        <a:p>
          <a:endParaRPr lang="en-US"/>
        </a:p>
      </dgm:t>
    </dgm:pt>
    <dgm:pt modelId="{044498D3-A7B1-4D2D-9E18-D8F1A8024AA4}" type="sibTrans" cxnId="{C6CFD7A6-8F3E-4B7F-BA56-F0208C84567F}">
      <dgm:prSet/>
      <dgm:spPr/>
      <dgm:t>
        <a:bodyPr/>
        <a:lstStyle/>
        <a:p>
          <a:endParaRPr lang="en-US"/>
        </a:p>
      </dgm:t>
    </dgm:pt>
    <dgm:pt modelId="{B95B21F5-DA25-4969-BFEB-62636B66483F}">
      <dgm:prSet phldrT="[Text]"/>
      <dgm:spPr/>
      <dgm:t>
        <a:bodyPr/>
        <a:lstStyle/>
        <a:p>
          <a:r>
            <a:rPr lang="en-US"/>
            <a:t>Major appliances</a:t>
          </a:r>
        </a:p>
      </dgm:t>
    </dgm:pt>
    <dgm:pt modelId="{17B6C0BD-3B31-4301-B753-3848F67FBCD3}" type="parTrans" cxnId="{290CF8A6-7372-454E-8864-3701BB404B35}">
      <dgm:prSet/>
      <dgm:spPr/>
      <dgm:t>
        <a:bodyPr/>
        <a:lstStyle/>
        <a:p>
          <a:endParaRPr lang="en-US"/>
        </a:p>
      </dgm:t>
    </dgm:pt>
    <dgm:pt modelId="{E0E6ADC8-C405-42DB-B118-3D9E8EA318AD}" type="sibTrans" cxnId="{290CF8A6-7372-454E-8864-3701BB404B35}">
      <dgm:prSet/>
      <dgm:spPr/>
      <dgm:t>
        <a:bodyPr/>
        <a:lstStyle/>
        <a:p>
          <a:endParaRPr lang="en-US"/>
        </a:p>
      </dgm:t>
    </dgm:pt>
    <dgm:pt modelId="{A89EA7E8-DFC3-44B2-B962-5CC01814EB8C}">
      <dgm:prSet phldrT="[Text]"/>
      <dgm:spPr/>
      <dgm:t>
        <a:bodyPr/>
        <a:lstStyle/>
        <a:p>
          <a:r>
            <a:rPr lang="en-US"/>
            <a:t>Refrigerator</a:t>
          </a:r>
        </a:p>
      </dgm:t>
    </dgm:pt>
    <dgm:pt modelId="{B12544AC-E767-4696-B0F3-E79DA53C1ACA}" type="parTrans" cxnId="{65519D2D-45CA-441C-B5FA-96B8A55E1653}">
      <dgm:prSet/>
      <dgm:spPr/>
      <dgm:t>
        <a:bodyPr/>
        <a:lstStyle/>
        <a:p>
          <a:endParaRPr lang="en-US"/>
        </a:p>
      </dgm:t>
    </dgm:pt>
    <dgm:pt modelId="{DB641406-1F35-43E6-B426-929D71446C3F}" type="sibTrans" cxnId="{65519D2D-45CA-441C-B5FA-96B8A55E1653}">
      <dgm:prSet/>
      <dgm:spPr/>
      <dgm:t>
        <a:bodyPr/>
        <a:lstStyle/>
        <a:p>
          <a:endParaRPr lang="en-US"/>
        </a:p>
      </dgm:t>
    </dgm:pt>
    <dgm:pt modelId="{3BB16BF7-8ECB-4F9D-BB59-8B4432770A8F}">
      <dgm:prSet phldrT="[Text]"/>
      <dgm:spPr/>
      <dgm:t>
        <a:bodyPr/>
        <a:lstStyle/>
        <a:p>
          <a:r>
            <a:rPr lang="en-US"/>
            <a:t>Clothes washer</a:t>
          </a:r>
        </a:p>
      </dgm:t>
    </dgm:pt>
    <dgm:pt modelId="{50166BDD-36DD-4417-AE52-11C037A93597}" type="parTrans" cxnId="{FFE09C19-DAE2-4BBB-B1A5-C96813889156}">
      <dgm:prSet/>
      <dgm:spPr/>
      <dgm:t>
        <a:bodyPr/>
        <a:lstStyle/>
        <a:p>
          <a:endParaRPr lang="en-US"/>
        </a:p>
      </dgm:t>
    </dgm:pt>
    <dgm:pt modelId="{AA470E6A-227C-4319-B165-2FD2074811DC}" type="sibTrans" cxnId="{FFE09C19-DAE2-4BBB-B1A5-C96813889156}">
      <dgm:prSet/>
      <dgm:spPr/>
      <dgm:t>
        <a:bodyPr/>
        <a:lstStyle/>
        <a:p>
          <a:endParaRPr lang="en-US"/>
        </a:p>
      </dgm:t>
    </dgm:pt>
    <dgm:pt modelId="{919D57A9-7309-428B-8821-FBAB35C8878D}">
      <dgm:prSet phldrT="[Text]"/>
      <dgm:spPr/>
      <dgm:t>
        <a:bodyPr/>
        <a:lstStyle/>
        <a:p>
          <a:r>
            <a:rPr lang="en-US"/>
            <a:t>Clothes dryer</a:t>
          </a:r>
        </a:p>
      </dgm:t>
    </dgm:pt>
    <dgm:pt modelId="{81DD7F17-64F3-4C1A-AD25-671524FC309B}" type="parTrans" cxnId="{4F659894-6B51-46AB-ABCD-B1A2B4141BC7}">
      <dgm:prSet/>
      <dgm:spPr/>
      <dgm:t>
        <a:bodyPr/>
        <a:lstStyle/>
        <a:p>
          <a:endParaRPr lang="en-US"/>
        </a:p>
      </dgm:t>
    </dgm:pt>
    <dgm:pt modelId="{2E9DCEF3-B06D-4432-B76F-AB9E8B2DDCFE}" type="sibTrans" cxnId="{4F659894-6B51-46AB-ABCD-B1A2B4141BC7}">
      <dgm:prSet/>
      <dgm:spPr/>
      <dgm:t>
        <a:bodyPr/>
        <a:lstStyle/>
        <a:p>
          <a:endParaRPr lang="en-US"/>
        </a:p>
      </dgm:t>
    </dgm:pt>
    <dgm:pt modelId="{91412E1B-D338-42EB-B547-3EF0DA2EC866}">
      <dgm:prSet phldrT="[Text]"/>
      <dgm:spPr/>
      <dgm:t>
        <a:bodyPr/>
        <a:lstStyle/>
        <a:p>
          <a:r>
            <a:rPr lang="en-US"/>
            <a:t>Dishwasher</a:t>
          </a:r>
        </a:p>
      </dgm:t>
    </dgm:pt>
    <dgm:pt modelId="{551DDC8A-0E14-4E42-9BF0-21243827F02C}" type="parTrans" cxnId="{86580DB0-3399-4CCD-9334-7914DC3524A8}">
      <dgm:prSet/>
      <dgm:spPr/>
      <dgm:t>
        <a:bodyPr/>
        <a:lstStyle/>
        <a:p>
          <a:endParaRPr lang="en-US"/>
        </a:p>
      </dgm:t>
    </dgm:pt>
    <dgm:pt modelId="{E855F44B-D264-4CC2-A4AD-8A98313F2E25}" type="sibTrans" cxnId="{86580DB0-3399-4CCD-9334-7914DC3524A8}">
      <dgm:prSet/>
      <dgm:spPr/>
      <dgm:t>
        <a:bodyPr/>
        <a:lstStyle/>
        <a:p>
          <a:endParaRPr lang="en-US"/>
        </a:p>
      </dgm:t>
    </dgm:pt>
    <dgm:pt modelId="{088EDB43-C73D-4702-946C-92192544F429}">
      <dgm:prSet phldrT="[Text]"/>
      <dgm:spPr/>
      <dgm:t>
        <a:bodyPr/>
        <a:lstStyle/>
        <a:p>
          <a:r>
            <a:rPr lang="en-US"/>
            <a:t>Cooking range</a:t>
          </a:r>
        </a:p>
      </dgm:t>
    </dgm:pt>
    <dgm:pt modelId="{BF0C011C-37F8-42BD-8E0F-9B6B5C1080B8}" type="parTrans" cxnId="{433951AE-EC15-4826-9183-C8DD5FB06CE3}">
      <dgm:prSet/>
      <dgm:spPr/>
      <dgm:t>
        <a:bodyPr/>
        <a:lstStyle/>
        <a:p>
          <a:endParaRPr lang="en-US"/>
        </a:p>
      </dgm:t>
    </dgm:pt>
    <dgm:pt modelId="{427B6D10-8397-4BDC-84A4-46184ED72DFF}" type="sibTrans" cxnId="{433951AE-EC15-4826-9183-C8DD5FB06CE3}">
      <dgm:prSet/>
      <dgm:spPr/>
      <dgm:t>
        <a:bodyPr/>
        <a:lstStyle/>
        <a:p>
          <a:endParaRPr lang="en-US"/>
        </a:p>
      </dgm:t>
    </dgm:pt>
    <dgm:pt modelId="{5B36AB8F-CFD5-412F-92A8-CBA52D429C19}">
      <dgm:prSet phldrT="[Text]"/>
      <dgm:spPr/>
      <dgm:t>
        <a:bodyPr/>
        <a:lstStyle/>
        <a:p>
          <a:r>
            <a:rPr lang="en-US"/>
            <a:t>Pool/spa pumps &amp; heaters</a:t>
          </a:r>
        </a:p>
      </dgm:t>
    </dgm:pt>
    <dgm:pt modelId="{D3BA396C-0F2E-4163-8628-068BF52E80D6}" type="parTrans" cxnId="{7BB8BE5F-289B-449B-8D48-FB7459FB790A}">
      <dgm:prSet/>
      <dgm:spPr/>
      <dgm:t>
        <a:bodyPr/>
        <a:lstStyle/>
        <a:p>
          <a:endParaRPr lang="en-US"/>
        </a:p>
      </dgm:t>
    </dgm:pt>
    <dgm:pt modelId="{F35971C4-F46B-470B-97D6-4197181FC99A}" type="sibTrans" cxnId="{7BB8BE5F-289B-449B-8D48-FB7459FB790A}">
      <dgm:prSet/>
      <dgm:spPr/>
      <dgm:t>
        <a:bodyPr/>
        <a:lstStyle/>
        <a:p>
          <a:endParaRPr lang="en-US"/>
        </a:p>
      </dgm:t>
    </dgm:pt>
    <dgm:pt modelId="{799588C6-C5CA-4981-B0D6-F363F82FA5A8}">
      <dgm:prSet phldrT="[Text]"/>
      <dgm:spPr/>
      <dgm:t>
        <a:bodyPr/>
        <a:lstStyle/>
        <a:p>
          <a:r>
            <a:rPr lang="en-US"/>
            <a:t>Miscellaneous plug loads</a:t>
          </a:r>
        </a:p>
      </dgm:t>
    </dgm:pt>
    <dgm:pt modelId="{F1DD20F4-393F-4165-82EC-B5C9B0FB9E05}" type="parTrans" cxnId="{C050BE0D-BCF0-4603-96F6-5BCC49E85B5E}">
      <dgm:prSet/>
      <dgm:spPr/>
      <dgm:t>
        <a:bodyPr/>
        <a:lstStyle/>
        <a:p>
          <a:endParaRPr lang="en-US"/>
        </a:p>
      </dgm:t>
    </dgm:pt>
    <dgm:pt modelId="{78AA4449-40DD-473A-B6B6-6162B4296C65}" type="sibTrans" cxnId="{C050BE0D-BCF0-4603-96F6-5BCC49E85B5E}">
      <dgm:prSet/>
      <dgm:spPr/>
      <dgm:t>
        <a:bodyPr/>
        <a:lstStyle/>
        <a:p>
          <a:endParaRPr lang="en-US"/>
        </a:p>
      </dgm:t>
    </dgm:pt>
    <dgm:pt modelId="{6D85DBAC-6E99-48A3-912A-322627FD4A92}">
      <dgm:prSet phldrT="[Text]"/>
      <dgm:spPr/>
      <dgm:t>
        <a:bodyPr/>
        <a:lstStyle/>
        <a:p>
          <a:r>
            <a:rPr lang="en-US"/>
            <a:t>Lighting</a:t>
          </a:r>
        </a:p>
      </dgm:t>
    </dgm:pt>
    <dgm:pt modelId="{EFD82FED-6565-43A2-942D-80F1120D45C1}" type="parTrans" cxnId="{365CC487-F7B2-45F7-BCCB-6618654AE8F8}">
      <dgm:prSet/>
      <dgm:spPr/>
      <dgm:t>
        <a:bodyPr/>
        <a:lstStyle/>
        <a:p>
          <a:endParaRPr lang="en-US"/>
        </a:p>
      </dgm:t>
    </dgm:pt>
    <dgm:pt modelId="{69D78988-1FD8-4764-AFDF-72B9E17BDD2D}" type="sibTrans" cxnId="{365CC487-F7B2-45F7-BCCB-6618654AE8F8}">
      <dgm:prSet/>
      <dgm:spPr/>
      <dgm:t>
        <a:bodyPr/>
        <a:lstStyle/>
        <a:p>
          <a:endParaRPr lang="en-US"/>
        </a:p>
      </dgm:t>
    </dgm:pt>
    <dgm:pt modelId="{7E89014F-AD6A-43CA-8BC8-94129A21D701}">
      <dgm:prSet phldrT="[Text]"/>
      <dgm:spPr/>
      <dgm:t>
        <a:bodyPr/>
        <a:lstStyle/>
        <a:p>
          <a:r>
            <a:rPr lang="en-US"/>
            <a:t>Interior</a:t>
          </a:r>
        </a:p>
      </dgm:t>
    </dgm:pt>
    <dgm:pt modelId="{AC45B26D-F887-4059-B13F-C747E6909E4D}" type="parTrans" cxnId="{B16C5753-7DF8-49CB-B876-B3E66ECB190D}">
      <dgm:prSet/>
      <dgm:spPr/>
      <dgm:t>
        <a:bodyPr/>
        <a:lstStyle/>
        <a:p>
          <a:endParaRPr lang="en-US"/>
        </a:p>
      </dgm:t>
    </dgm:pt>
    <dgm:pt modelId="{61F33F88-F6B5-4C54-9FCC-314DCA8E1BED}" type="sibTrans" cxnId="{B16C5753-7DF8-49CB-B876-B3E66ECB190D}">
      <dgm:prSet/>
      <dgm:spPr/>
      <dgm:t>
        <a:bodyPr/>
        <a:lstStyle/>
        <a:p>
          <a:endParaRPr lang="en-US"/>
        </a:p>
      </dgm:t>
    </dgm:pt>
    <dgm:pt modelId="{E0815C5E-935D-4283-A0E1-9480EC01023E}">
      <dgm:prSet phldrT="[Text]"/>
      <dgm:spPr/>
      <dgm:t>
        <a:bodyPr/>
        <a:lstStyle/>
        <a:p>
          <a:r>
            <a:rPr lang="en-US"/>
            <a:t>Exterior</a:t>
          </a:r>
        </a:p>
      </dgm:t>
    </dgm:pt>
    <dgm:pt modelId="{5A108C22-8B0E-4B89-BBC9-DAE6C5963AD3}" type="parTrans" cxnId="{B07A8100-7812-4790-A34A-0DAA3DF42C9A}">
      <dgm:prSet/>
      <dgm:spPr/>
      <dgm:t>
        <a:bodyPr/>
        <a:lstStyle/>
        <a:p>
          <a:endParaRPr lang="en-US"/>
        </a:p>
      </dgm:t>
    </dgm:pt>
    <dgm:pt modelId="{22237C9E-9158-4A64-BDA9-13E006A5466D}" type="sibTrans" cxnId="{B07A8100-7812-4790-A34A-0DAA3DF42C9A}">
      <dgm:prSet/>
      <dgm:spPr/>
      <dgm:t>
        <a:bodyPr/>
        <a:lstStyle/>
        <a:p>
          <a:endParaRPr lang="en-US"/>
        </a:p>
      </dgm:t>
    </dgm:pt>
    <dgm:pt modelId="{505A2FA5-5856-49ED-A333-30F0B0B34423}" type="pres">
      <dgm:prSet presAssocID="{BADF9DF0-9A71-4234-B5F1-161045481782}" presName="Name0" presStyleCnt="0">
        <dgm:presLayoutVars>
          <dgm:dir/>
          <dgm:animLvl val="lvl"/>
          <dgm:resizeHandles val="exact"/>
        </dgm:presLayoutVars>
      </dgm:prSet>
      <dgm:spPr/>
      <dgm:t>
        <a:bodyPr/>
        <a:lstStyle/>
        <a:p>
          <a:endParaRPr lang="en-US"/>
        </a:p>
      </dgm:t>
    </dgm:pt>
    <dgm:pt modelId="{75F1BD1E-6C2E-4DC6-BCE8-129EA462815B}" type="pres">
      <dgm:prSet presAssocID="{93107F75-F1D2-4A20-B242-D0F5CCFC1EFF}" presName="composite" presStyleCnt="0"/>
      <dgm:spPr/>
    </dgm:pt>
    <dgm:pt modelId="{006C9CE2-B6C4-4C0A-9B1F-1D5EBDA8BD39}" type="pres">
      <dgm:prSet presAssocID="{93107F75-F1D2-4A20-B242-D0F5CCFC1EFF}" presName="parTx" presStyleLbl="alignNode1" presStyleIdx="0" presStyleCnt="2">
        <dgm:presLayoutVars>
          <dgm:chMax val="0"/>
          <dgm:chPref val="0"/>
          <dgm:bulletEnabled val="1"/>
        </dgm:presLayoutVars>
      </dgm:prSet>
      <dgm:spPr/>
      <dgm:t>
        <a:bodyPr/>
        <a:lstStyle/>
        <a:p>
          <a:endParaRPr lang="en-US"/>
        </a:p>
      </dgm:t>
    </dgm:pt>
    <dgm:pt modelId="{FB1BDF60-4471-4943-8DEB-FD89B7B3D384}" type="pres">
      <dgm:prSet presAssocID="{93107F75-F1D2-4A20-B242-D0F5CCFC1EFF}" presName="desTx" presStyleLbl="alignAccFollowNode1" presStyleIdx="0" presStyleCnt="2">
        <dgm:presLayoutVars>
          <dgm:bulletEnabled val="1"/>
        </dgm:presLayoutVars>
      </dgm:prSet>
      <dgm:spPr/>
      <dgm:t>
        <a:bodyPr/>
        <a:lstStyle/>
        <a:p>
          <a:endParaRPr lang="en-US"/>
        </a:p>
      </dgm:t>
    </dgm:pt>
    <dgm:pt modelId="{4A42EC18-56B2-47E8-9626-BEA02CD6F1DC}" type="pres">
      <dgm:prSet presAssocID="{B571EA15-6D9B-40B3-93AF-40BD107A2E11}" presName="space" presStyleCnt="0"/>
      <dgm:spPr/>
    </dgm:pt>
    <dgm:pt modelId="{9A1EE12F-37C9-4145-9122-8F685250FEB6}" type="pres">
      <dgm:prSet presAssocID="{9C2025AB-C7BC-412C-8A59-A662B8BE42CF}" presName="composite" presStyleCnt="0"/>
      <dgm:spPr/>
    </dgm:pt>
    <dgm:pt modelId="{65668A04-D810-4C2D-B4EE-7731A984574B}" type="pres">
      <dgm:prSet presAssocID="{9C2025AB-C7BC-412C-8A59-A662B8BE42CF}" presName="parTx" presStyleLbl="alignNode1" presStyleIdx="1" presStyleCnt="2">
        <dgm:presLayoutVars>
          <dgm:chMax val="0"/>
          <dgm:chPref val="0"/>
          <dgm:bulletEnabled val="1"/>
        </dgm:presLayoutVars>
      </dgm:prSet>
      <dgm:spPr/>
      <dgm:t>
        <a:bodyPr/>
        <a:lstStyle/>
        <a:p>
          <a:endParaRPr lang="en-US"/>
        </a:p>
      </dgm:t>
    </dgm:pt>
    <dgm:pt modelId="{7B404DA1-6031-4E78-837D-4E5D35023B65}" type="pres">
      <dgm:prSet presAssocID="{9C2025AB-C7BC-412C-8A59-A662B8BE42CF}" presName="desTx" presStyleLbl="alignAccFollowNode1" presStyleIdx="1" presStyleCnt="2">
        <dgm:presLayoutVars>
          <dgm:bulletEnabled val="1"/>
        </dgm:presLayoutVars>
      </dgm:prSet>
      <dgm:spPr/>
      <dgm:t>
        <a:bodyPr/>
        <a:lstStyle/>
        <a:p>
          <a:endParaRPr lang="en-US"/>
        </a:p>
      </dgm:t>
    </dgm:pt>
  </dgm:ptLst>
  <dgm:cxnLst>
    <dgm:cxn modelId="{7B0EA3D0-CC7A-4049-8BEB-8082940E6F6A}" srcId="{93107F75-F1D2-4A20-B242-D0F5CCFC1EFF}" destId="{D1C9F5C5-E537-4C2B-A0C4-ECB083FC12F2}" srcOrd="2" destOrd="0" parTransId="{69CF60C1-A483-401E-AA64-B37C94F3350A}" sibTransId="{143B9186-C4F9-44ED-AFC2-D28861A792A1}"/>
    <dgm:cxn modelId="{4E70C0CE-1AFB-4E5D-80BE-C9B1C4870626}" type="presOf" srcId="{11CB4CA7-F90D-48AE-9F7C-4B3D4805D9C3}" destId="{FB1BDF60-4471-4943-8DEB-FD89B7B3D384}" srcOrd="0" destOrd="2" presId="urn:microsoft.com/office/officeart/2005/8/layout/hList1"/>
    <dgm:cxn modelId="{952A62C0-8B1B-4A01-BC8A-50E374C92028}" type="presOf" srcId="{6D85DBAC-6E99-48A3-912A-322627FD4A92}" destId="{7B404DA1-6031-4E78-837D-4E5D35023B65}" srcOrd="0" destOrd="15" presId="urn:microsoft.com/office/officeart/2005/8/layout/hList1"/>
    <dgm:cxn modelId="{7207F207-B0B1-4D8A-82C1-2FB257F927AD}" srcId="{8C324DC1-3C5D-4E0A-9BF1-292BC4E54AD9}" destId="{0B8B18DF-22A1-4476-A2C7-1B4084619E73}" srcOrd="4" destOrd="0" parTransId="{5326AA01-F3B3-4777-A52B-E5103BAD4A58}" sibTransId="{6054FCBC-A30A-45EB-ACD6-224422CD9342}"/>
    <dgm:cxn modelId="{B07A8100-7812-4790-A34A-0DAA3DF42C9A}" srcId="{6D85DBAC-6E99-48A3-912A-322627FD4A92}" destId="{E0815C5E-935D-4283-A0E1-9480EC01023E}" srcOrd="1" destOrd="0" parTransId="{5A108C22-8B0E-4B89-BBC9-DAE6C5963AD3}" sibTransId="{22237C9E-9158-4A64-BDA9-13E006A5466D}"/>
    <dgm:cxn modelId="{B16C5753-7DF8-49CB-B876-B3E66ECB190D}" srcId="{6D85DBAC-6E99-48A3-912A-322627FD4A92}" destId="{7E89014F-AD6A-43CA-8BC8-94129A21D701}" srcOrd="0" destOrd="0" parTransId="{AC45B26D-F887-4059-B13F-C747E6909E4D}" sibTransId="{61F33F88-F6B5-4C54-9FCC-314DCA8E1BED}"/>
    <dgm:cxn modelId="{9BF8D5D6-BE0B-462B-80E0-F5A7D8091FAD}" type="presOf" srcId="{B95B21F5-DA25-4969-BFEB-62636B66483F}" destId="{7B404DA1-6031-4E78-837D-4E5D35023B65}" srcOrd="0" destOrd="7" presId="urn:microsoft.com/office/officeart/2005/8/layout/hList1"/>
    <dgm:cxn modelId="{935AC73B-F9E4-4C61-A4C9-1A6FAB169B5D}" type="presOf" srcId="{3BB16BF7-8ECB-4F9D-BB59-8B4432770A8F}" destId="{7B404DA1-6031-4E78-837D-4E5D35023B65}" srcOrd="0" destOrd="9" presId="urn:microsoft.com/office/officeart/2005/8/layout/hList1"/>
    <dgm:cxn modelId="{AC64628E-5FEF-497E-98FE-B23C96234BB6}" type="presOf" srcId="{657817E8-1D3E-4A0A-A7A2-F6C413850104}" destId="{FB1BDF60-4471-4943-8DEB-FD89B7B3D384}" srcOrd="0" destOrd="12" presId="urn:microsoft.com/office/officeart/2005/8/layout/hList1"/>
    <dgm:cxn modelId="{A302BA64-EE04-4744-BC09-A37D1C97DC23}" type="presOf" srcId="{5B36AB8F-CFD5-412F-92A8-CBA52D429C19}" destId="{7B404DA1-6031-4E78-837D-4E5D35023B65}" srcOrd="0" destOrd="13" presId="urn:microsoft.com/office/officeart/2005/8/layout/hList1"/>
    <dgm:cxn modelId="{F3402A8F-2CFE-40F0-8F45-7B5B0863E1A5}" type="presOf" srcId="{7F2D6899-D8DE-4173-99AD-79692B09B613}" destId="{FB1BDF60-4471-4943-8DEB-FD89B7B3D384}" srcOrd="0" destOrd="7" presId="urn:microsoft.com/office/officeart/2005/8/layout/hList1"/>
    <dgm:cxn modelId="{B9FAD1DB-A27B-4C14-A19D-8B0CBEB4D7D9}" srcId="{BADF9DF0-9A71-4234-B5F1-161045481782}" destId="{9C2025AB-C7BC-412C-8A59-A662B8BE42CF}" srcOrd="1" destOrd="0" parTransId="{37651A8B-DD36-45D7-BA74-3DAD48FED28F}" sibTransId="{B8C9384B-6953-45DD-A2B1-D8C8AE842B7E}"/>
    <dgm:cxn modelId="{4D920E28-54A2-488D-866D-B3885CA4C601}" type="presOf" srcId="{DD260587-51EE-44AA-A230-B45CB13E6058}" destId="{7B404DA1-6031-4E78-837D-4E5D35023B65}" srcOrd="0" destOrd="5" presId="urn:microsoft.com/office/officeart/2005/8/layout/hList1"/>
    <dgm:cxn modelId="{4BDF73F4-7835-48E4-A82C-20F4B54D4DCD}" type="presOf" srcId="{E0815C5E-935D-4283-A0E1-9480EC01023E}" destId="{7B404DA1-6031-4E78-837D-4E5D35023B65}" srcOrd="0" destOrd="17" presId="urn:microsoft.com/office/officeart/2005/8/layout/hList1"/>
    <dgm:cxn modelId="{7BB8BE5F-289B-449B-8D48-FB7459FB790A}" srcId="{B95B21F5-DA25-4969-BFEB-62636B66483F}" destId="{5B36AB8F-CFD5-412F-92A8-CBA52D429C19}" srcOrd="5" destOrd="0" parTransId="{D3BA396C-0F2E-4163-8628-068BF52E80D6}" sibTransId="{F35971C4-F46B-470B-97D6-4197181FC99A}"/>
    <dgm:cxn modelId="{AD3A2823-641E-4E9D-B81E-335E4690A00E}" type="presOf" srcId="{9586E1ED-9AF4-40EA-A2AA-A105A45809E0}" destId="{FB1BDF60-4471-4943-8DEB-FD89B7B3D384}" srcOrd="0" destOrd="6" presId="urn:microsoft.com/office/officeart/2005/8/layout/hList1"/>
    <dgm:cxn modelId="{FACBD91A-ED6F-4904-AE4A-A8B6AB219519}" type="presOf" srcId="{8C324DC1-3C5D-4E0A-9BF1-292BC4E54AD9}" destId="{FB1BDF60-4471-4943-8DEB-FD89B7B3D384}" srcOrd="0" destOrd="0" presId="urn:microsoft.com/office/officeart/2005/8/layout/hList1"/>
    <dgm:cxn modelId="{F3E595CA-BF13-4E58-A65A-EF421E0AC07D}" type="presOf" srcId="{A89EA7E8-DFC3-44B2-B962-5CC01814EB8C}" destId="{7B404DA1-6031-4E78-837D-4E5D35023B65}" srcOrd="0" destOrd="8" presId="urn:microsoft.com/office/officeart/2005/8/layout/hList1"/>
    <dgm:cxn modelId="{4F659894-6B51-46AB-ABCD-B1A2B4141BC7}" srcId="{B95B21F5-DA25-4969-BFEB-62636B66483F}" destId="{919D57A9-7309-428B-8821-FBAB35C8878D}" srcOrd="2" destOrd="0" parTransId="{81DD7F17-64F3-4C1A-AD25-671524FC309B}" sibTransId="{2E9DCEF3-B06D-4432-B76F-AB9E8B2DDCFE}"/>
    <dgm:cxn modelId="{2BC54EF2-B3A2-4A1B-A353-A9C50E438BF0}" type="presOf" srcId="{BADF9DF0-9A71-4234-B5F1-161045481782}" destId="{505A2FA5-5856-49ED-A333-30F0B0B34423}" srcOrd="0" destOrd="0" presId="urn:microsoft.com/office/officeart/2005/8/layout/hList1"/>
    <dgm:cxn modelId="{C092711F-B623-4414-8D34-1A51E5F4485B}" srcId="{8C324DC1-3C5D-4E0A-9BF1-292BC4E54AD9}" destId="{0BE0A813-9B3B-472A-BF30-1847AEAF6754}" srcOrd="2" destOrd="0" parTransId="{713A683B-A85E-40BA-A31E-2D8FF24FD9A8}" sibTransId="{0AED9745-457F-4390-B54D-67CFC2213A54}"/>
    <dgm:cxn modelId="{64B5E6C8-16F5-42B5-AFCE-DD9F472538AF}" type="presOf" srcId="{68FD7800-6DB3-44BF-A88A-17BD9DE6BAEC}" destId="{7B404DA1-6031-4E78-837D-4E5D35023B65}" srcOrd="0" destOrd="6" presId="urn:microsoft.com/office/officeart/2005/8/layout/hList1"/>
    <dgm:cxn modelId="{F696BE97-56A6-4C1A-8598-23EA0BE418F4}" type="presOf" srcId="{919D57A9-7309-428B-8821-FBAB35C8878D}" destId="{7B404DA1-6031-4E78-837D-4E5D35023B65}" srcOrd="0" destOrd="10" presId="urn:microsoft.com/office/officeart/2005/8/layout/hList1"/>
    <dgm:cxn modelId="{714CCE8C-F90B-483C-8BC4-743070710FEB}" srcId="{8E292AA7-0746-447D-84D4-687A0E68AE02}" destId="{46AFAF3B-19F7-4A6B-BCF0-F9CD948C79D1}" srcOrd="1" destOrd="0" parTransId="{E84F699E-DA61-48B7-87AE-AB18D80FAAD1}" sibTransId="{3D4178B2-0580-4EBB-8D7B-49F18B6E57F0}"/>
    <dgm:cxn modelId="{E9E424F9-0CBA-4EF6-9FFC-E734A8D7D1D9}" type="presOf" srcId="{7E89014F-AD6A-43CA-8BC8-94129A21D701}" destId="{7B404DA1-6031-4E78-837D-4E5D35023B65}" srcOrd="0" destOrd="16" presId="urn:microsoft.com/office/officeart/2005/8/layout/hList1"/>
    <dgm:cxn modelId="{72FB7FAD-CC64-4061-A8E2-E94E41124BE1}" type="presOf" srcId="{47856C47-5214-4680-B49A-18A79DC98763}" destId="{FB1BDF60-4471-4943-8DEB-FD89B7B3D384}" srcOrd="0" destOrd="10" presId="urn:microsoft.com/office/officeart/2005/8/layout/hList1"/>
    <dgm:cxn modelId="{32046078-732A-442D-9EE0-7549C555F360}" type="presOf" srcId="{D1C9F5C5-E537-4C2B-A0C4-ECB083FC12F2}" destId="{FB1BDF60-4471-4943-8DEB-FD89B7B3D384}" srcOrd="0" destOrd="9" presId="urn:microsoft.com/office/officeart/2005/8/layout/hList1"/>
    <dgm:cxn modelId="{C587CDD3-EDB0-4773-AEE1-97D9DA31DDFB}" srcId="{93107F75-F1D2-4A20-B242-D0F5CCFC1EFF}" destId="{C58603AC-F9A4-44F9-9346-E3F2160B06C1}" srcOrd="1" destOrd="0" parTransId="{8AC77589-0326-46AF-B307-68A93CC1240B}" sibTransId="{6CAF06B3-3E6E-4DB2-9758-FBB20D5E7C9A}"/>
    <dgm:cxn modelId="{55FBD880-28E2-4482-803C-571C5ADFBB52}" srcId="{8C324DC1-3C5D-4E0A-9BF1-292BC4E54AD9}" destId="{91745D31-4D77-47EE-8597-189FF9F59DD1}" srcOrd="3" destOrd="0" parTransId="{996C2742-506D-4D1A-9FD7-CA73C8BD9236}" sibTransId="{545FEF61-2E6C-41AF-B83C-E04A96CF60FD}"/>
    <dgm:cxn modelId="{290CF8A6-7372-454E-8864-3701BB404B35}" srcId="{9C2025AB-C7BC-412C-8A59-A662B8BE42CF}" destId="{B95B21F5-DA25-4969-BFEB-62636B66483F}" srcOrd="2" destOrd="0" parTransId="{17B6C0BD-3B31-4301-B753-3848F67FBCD3}" sibTransId="{E0E6ADC8-C405-42DB-B118-3D9E8EA318AD}"/>
    <dgm:cxn modelId="{95FDDDD2-4565-43D4-AF0E-42273DFA3A3D}" srcId="{A301DA4F-E50B-4200-A07C-A9CF1D76EC44}" destId="{65863304-5A62-451B-BDB5-4EA2C6B22569}" srcOrd="1" destOrd="0" parTransId="{A4E04669-DB73-4241-A316-49FE0E38C513}" sibTransId="{7DF557D8-8483-4956-8C0B-1FE3682AFD31}"/>
    <dgm:cxn modelId="{7958152C-6FDA-4AC4-86BF-26D78540BA50}" srcId="{9C2025AB-C7BC-412C-8A59-A662B8BE42CF}" destId="{8E292AA7-0746-447D-84D4-687A0E68AE02}" srcOrd="0" destOrd="0" parTransId="{F3DD6868-8C3F-4CF4-8217-3D3F2988AD03}" sibTransId="{D5307CD3-9866-41F8-946F-E5AF2953FB92}"/>
    <dgm:cxn modelId="{9F28C67D-60CA-4A33-AFF5-4FAE020E6D9B}" type="presOf" srcId="{9C2025AB-C7BC-412C-8A59-A662B8BE42CF}" destId="{65668A04-D810-4C2D-B4EE-7731A984574B}" srcOrd="0" destOrd="0" presId="urn:microsoft.com/office/officeart/2005/8/layout/hList1"/>
    <dgm:cxn modelId="{E79F163C-D3BD-42A7-93C9-1673F932592F}" type="presOf" srcId="{F2EAB97F-0AEC-4DD5-8E95-41D35A2ED57D}" destId="{FB1BDF60-4471-4943-8DEB-FD89B7B3D384}" srcOrd="0" destOrd="1" presId="urn:microsoft.com/office/officeart/2005/8/layout/hList1"/>
    <dgm:cxn modelId="{6227BC6F-6A01-4679-B08D-C222BC1B940F}" type="presOf" srcId="{91745D31-4D77-47EE-8597-189FF9F59DD1}" destId="{FB1BDF60-4471-4943-8DEB-FD89B7B3D384}" srcOrd="0" destOrd="4" presId="urn:microsoft.com/office/officeart/2005/8/layout/hList1"/>
    <dgm:cxn modelId="{CD8C4A33-DAFA-43F2-8F1B-96D29DD26CE0}" type="presOf" srcId="{FC8CA049-D3BD-499F-BF09-6817AD06410B}" destId="{7B404DA1-6031-4E78-837D-4E5D35023B65}" srcOrd="0" destOrd="3" presId="urn:microsoft.com/office/officeart/2005/8/layout/hList1"/>
    <dgm:cxn modelId="{067475D4-0BD0-4C5C-B5A6-0B9FF2584EE4}" type="presOf" srcId="{8E292AA7-0746-447D-84D4-687A0E68AE02}" destId="{7B404DA1-6031-4E78-837D-4E5D35023B65}" srcOrd="0" destOrd="0" presId="urn:microsoft.com/office/officeart/2005/8/layout/hList1"/>
    <dgm:cxn modelId="{7DF159F1-81D7-48B0-A5A4-4F33937AFEAB}" srcId="{A301DA4F-E50B-4200-A07C-A9CF1D76EC44}" destId="{657817E8-1D3E-4A0A-A7A2-F6C413850104}" srcOrd="0" destOrd="0" parTransId="{E9AF740B-D66F-401E-B3EE-636A037AA529}" sibTransId="{C942417B-E5B7-4415-9F31-380CC09CBE58}"/>
    <dgm:cxn modelId="{409B3A42-E98E-479F-B35D-6BEF1B681741}" srcId="{8E292AA7-0746-447D-84D4-687A0E68AE02}" destId="{8E0E75B4-B072-411C-83D4-2DD0CDAF891C}" srcOrd="3" destOrd="0" parTransId="{2E6FDADC-4978-4E73-BBE2-6C59FB142F1A}" sibTransId="{F909858F-C0D7-4795-A6D0-F93FC9ABEB8E}"/>
    <dgm:cxn modelId="{36C29BB5-9312-4E7F-8B93-C5792D5178CB}" srcId="{8C324DC1-3C5D-4E0A-9BF1-292BC4E54AD9}" destId="{F2EAB97F-0AEC-4DD5-8E95-41D35A2ED57D}" srcOrd="0" destOrd="0" parTransId="{94251608-89BF-4493-B635-FAFD3025C99C}" sibTransId="{85C3F30D-A1A7-4842-BE55-E6BA3F5C2279}"/>
    <dgm:cxn modelId="{DFE45B1E-9C7F-4CD8-A4C1-F7C561840C71}" srcId="{8E292AA7-0746-447D-84D4-687A0E68AE02}" destId="{FC8CA049-D3BD-499F-BF09-6817AD06410B}" srcOrd="2" destOrd="0" parTransId="{1B5E60F8-E97A-4ED5-B705-7FF449F11A69}" sibTransId="{98EE572F-8367-4F7D-9C88-0EF92D7F3822}"/>
    <dgm:cxn modelId="{9DC5A686-AEC9-4E10-942B-2388D1A293B4}" type="presOf" srcId="{A301DA4F-E50B-4200-A07C-A9CF1D76EC44}" destId="{FB1BDF60-4471-4943-8DEB-FD89B7B3D384}" srcOrd="0" destOrd="11" presId="urn:microsoft.com/office/officeart/2005/8/layout/hList1"/>
    <dgm:cxn modelId="{F8836322-8679-4EEB-AC64-34F126049188}" type="presOf" srcId="{0BE0A813-9B3B-472A-BF30-1847AEAF6754}" destId="{FB1BDF60-4471-4943-8DEB-FD89B7B3D384}" srcOrd="0" destOrd="3" presId="urn:microsoft.com/office/officeart/2005/8/layout/hList1"/>
    <dgm:cxn modelId="{86580DB0-3399-4CCD-9334-7914DC3524A8}" srcId="{B95B21F5-DA25-4969-BFEB-62636B66483F}" destId="{91412E1B-D338-42EB-B547-3EF0DA2EC866}" srcOrd="3" destOrd="0" parTransId="{551DDC8A-0E14-4E42-9BF0-21243827F02C}" sibTransId="{E855F44B-D264-4CC2-A4AD-8A98313F2E25}"/>
    <dgm:cxn modelId="{E968A08C-56CC-4A57-87AE-3F39EE3EC746}" type="presOf" srcId="{50AA8AD4-CFEA-46CA-BF53-C700BD22258F}" destId="{7B404DA1-6031-4E78-837D-4E5D35023B65}" srcOrd="0" destOrd="1" presId="urn:microsoft.com/office/officeart/2005/8/layout/hList1"/>
    <dgm:cxn modelId="{BA250B3D-1F00-4FE9-B304-821C34667CCC}" srcId="{8C324DC1-3C5D-4E0A-9BF1-292BC4E54AD9}" destId="{9586E1ED-9AF4-40EA-A2AA-A105A45809E0}" srcOrd="5" destOrd="0" parTransId="{3EF3B2EF-2BD5-4D75-AACC-E799F9D80FC0}" sibTransId="{0265B859-C7C8-46BD-AF93-3921B42B683C}"/>
    <dgm:cxn modelId="{365CC487-F7B2-45F7-BCCB-6618654AE8F8}" srcId="{9C2025AB-C7BC-412C-8A59-A662B8BE42CF}" destId="{6D85DBAC-6E99-48A3-912A-322627FD4A92}" srcOrd="4" destOrd="0" parTransId="{EFD82FED-6565-43A2-942D-80F1120D45C1}" sibTransId="{69D78988-1FD8-4764-AFDF-72B9E17BDD2D}"/>
    <dgm:cxn modelId="{562259AE-3C4D-4E69-8007-505694C90D63}" type="presOf" srcId="{088EDB43-C73D-4702-946C-92192544F429}" destId="{7B404DA1-6031-4E78-837D-4E5D35023B65}" srcOrd="0" destOrd="12" presId="urn:microsoft.com/office/officeart/2005/8/layout/hList1"/>
    <dgm:cxn modelId="{1F91DBB0-BE42-4E04-AAD9-66D793581914}" srcId="{93107F75-F1D2-4A20-B242-D0F5CCFC1EFF}" destId="{A301DA4F-E50B-4200-A07C-A9CF1D76EC44}" srcOrd="4" destOrd="0" parTransId="{5B401DFB-4D23-4BEC-BFD6-AA3DD7B33039}" sibTransId="{39B4CF9C-70FE-467C-8868-CEA7D6C7D8D0}"/>
    <dgm:cxn modelId="{6DDFEBD7-A8F1-4AD3-B623-F546B715862F}" srcId="{93107F75-F1D2-4A20-B242-D0F5CCFC1EFF}" destId="{8C324DC1-3C5D-4E0A-9BF1-292BC4E54AD9}" srcOrd="0" destOrd="0" parTransId="{26AA025D-9D70-4E3F-A812-E5B54AB49988}" sibTransId="{0874E664-67BA-475D-A9AA-6F8350D3F1CC}"/>
    <dgm:cxn modelId="{6C828E8F-E523-4475-952D-2E0D7BE50B6A}" srcId="{93107F75-F1D2-4A20-B242-D0F5CCFC1EFF}" destId="{47856C47-5214-4680-B49A-18A79DC98763}" srcOrd="3" destOrd="0" parTransId="{98F9D1AF-B214-4A31-AF20-F35ED099A667}" sibTransId="{5DA46AD3-181C-4C8A-9747-AA89D5CB8BC5}"/>
    <dgm:cxn modelId="{3E9D3503-C15B-436C-B938-C0270F28B633}" srcId="{8C324DC1-3C5D-4E0A-9BF1-292BC4E54AD9}" destId="{11CB4CA7-F90D-48AE-9F7C-4B3D4805D9C3}" srcOrd="1" destOrd="0" parTransId="{75B04AC1-8E31-4125-BEB4-07A467591779}" sibTransId="{18ABD8DB-82BE-4639-A84D-BF1AD4C4FE24}"/>
    <dgm:cxn modelId="{1184042E-C30E-4F9C-8C40-2B53F528EBDB}" type="presOf" srcId="{46AFAF3B-19F7-4A6B-BCF0-F9CD948C79D1}" destId="{7B404DA1-6031-4E78-837D-4E5D35023B65}" srcOrd="0" destOrd="2" presId="urn:microsoft.com/office/officeart/2005/8/layout/hList1"/>
    <dgm:cxn modelId="{5B5AEF7F-B867-453D-A82E-F5F86F6C0873}" type="presOf" srcId="{0B8B18DF-22A1-4476-A2C7-1B4084619E73}" destId="{FB1BDF60-4471-4943-8DEB-FD89B7B3D384}" srcOrd="0" destOrd="5" presId="urn:microsoft.com/office/officeart/2005/8/layout/hList1"/>
    <dgm:cxn modelId="{796CCE30-F445-48EF-9ABD-BD0CFF062D4A}" type="presOf" srcId="{65863304-5A62-451B-BDB5-4EA2C6B22569}" destId="{FB1BDF60-4471-4943-8DEB-FD89B7B3D384}" srcOrd="0" destOrd="13" presId="urn:microsoft.com/office/officeart/2005/8/layout/hList1"/>
    <dgm:cxn modelId="{F332D73E-65F6-40E8-9CBE-53AC6CD18D12}" srcId="{8E292AA7-0746-447D-84D4-687A0E68AE02}" destId="{50AA8AD4-CFEA-46CA-BF53-C700BD22258F}" srcOrd="0" destOrd="0" parTransId="{B1C7477E-0096-4D48-BBFF-E894660781CC}" sibTransId="{86C0A245-4C4D-4032-A897-DB65590ABDCD}"/>
    <dgm:cxn modelId="{5CBD7C92-B675-4709-8485-927312821F7E}" type="presOf" srcId="{93107F75-F1D2-4A20-B242-D0F5CCFC1EFF}" destId="{006C9CE2-B6C4-4C0A-9B1F-1D5EBDA8BD39}" srcOrd="0" destOrd="0" presId="urn:microsoft.com/office/officeart/2005/8/layout/hList1"/>
    <dgm:cxn modelId="{2712EEBF-B9F6-41B7-B118-E6AD1AE3880E}" type="presOf" srcId="{799588C6-C5CA-4981-B0D6-F363F82FA5A8}" destId="{7B404DA1-6031-4E78-837D-4E5D35023B65}" srcOrd="0" destOrd="14" presId="urn:microsoft.com/office/officeart/2005/8/layout/hList1"/>
    <dgm:cxn modelId="{B85BE9B3-E2F6-4B95-9D7A-AE6D45F21AB8}" type="presOf" srcId="{C58603AC-F9A4-44F9-9346-E3F2160B06C1}" destId="{FB1BDF60-4471-4943-8DEB-FD89B7B3D384}" srcOrd="0" destOrd="8" presId="urn:microsoft.com/office/officeart/2005/8/layout/hList1"/>
    <dgm:cxn modelId="{C050BE0D-BCF0-4603-96F6-5BCC49E85B5E}" srcId="{9C2025AB-C7BC-412C-8A59-A662B8BE42CF}" destId="{799588C6-C5CA-4981-B0D6-F363F82FA5A8}" srcOrd="3" destOrd="0" parTransId="{F1DD20F4-393F-4165-82EC-B5C9B0FB9E05}" sibTransId="{78AA4449-40DD-473A-B6B6-6162B4296C65}"/>
    <dgm:cxn modelId="{E207CF10-2C42-4EA6-B417-F0EB43AEF56D}" type="presOf" srcId="{91412E1B-D338-42EB-B547-3EF0DA2EC866}" destId="{7B404DA1-6031-4E78-837D-4E5D35023B65}" srcOrd="0" destOrd="11" presId="urn:microsoft.com/office/officeart/2005/8/layout/hList1"/>
    <dgm:cxn modelId="{1B2FF26C-CCC6-4F85-B2E2-C115F3AB5199}" srcId="{BADF9DF0-9A71-4234-B5F1-161045481782}" destId="{93107F75-F1D2-4A20-B242-D0F5CCFC1EFF}" srcOrd="0" destOrd="0" parTransId="{64C5F84D-23DA-4662-8DA7-18CA62442BEF}" sibTransId="{B571EA15-6D9B-40B3-93AF-40BD107A2E11}"/>
    <dgm:cxn modelId="{433951AE-EC15-4826-9183-C8DD5FB06CE3}" srcId="{B95B21F5-DA25-4969-BFEB-62636B66483F}" destId="{088EDB43-C73D-4702-946C-92192544F429}" srcOrd="4" destOrd="0" parTransId="{BF0C011C-37F8-42BD-8E0F-9B6B5C1080B8}" sibTransId="{427B6D10-8397-4BDC-84A4-46184ED72DFF}"/>
    <dgm:cxn modelId="{FFE09C19-DAE2-4BBB-B1A5-C96813889156}" srcId="{B95B21F5-DA25-4969-BFEB-62636B66483F}" destId="{3BB16BF7-8ECB-4F9D-BB59-8B4432770A8F}" srcOrd="1" destOrd="0" parTransId="{50166BDD-36DD-4417-AE52-11C037A93597}" sibTransId="{AA470E6A-227C-4319-B165-2FD2074811DC}"/>
    <dgm:cxn modelId="{4E36F70D-A961-4577-BB6F-DDEF11BDCD9C}" srcId="{8C324DC1-3C5D-4E0A-9BF1-292BC4E54AD9}" destId="{7F2D6899-D8DE-4173-99AD-79692B09B613}" srcOrd="6" destOrd="0" parTransId="{D57D5951-6ECD-4965-90DC-F642F1B0306A}" sibTransId="{A48C2AB3-BC1B-427D-B51D-CF16316F4D64}"/>
    <dgm:cxn modelId="{17A33AC6-47DE-4D51-B191-F762ED4C3C9C}" type="presOf" srcId="{8E0E75B4-B072-411C-83D4-2DD0CDAF891C}" destId="{7B404DA1-6031-4E78-837D-4E5D35023B65}" srcOrd="0" destOrd="4" presId="urn:microsoft.com/office/officeart/2005/8/layout/hList1"/>
    <dgm:cxn modelId="{C6CFD7A6-8F3E-4B7F-BA56-F0208C84567F}" srcId="{8E292AA7-0746-447D-84D4-687A0E68AE02}" destId="{DD260587-51EE-44AA-A230-B45CB13E6058}" srcOrd="4" destOrd="0" parTransId="{CA51F139-DA67-4322-8595-293398B97401}" sibTransId="{044498D3-A7B1-4D2D-9E18-D8F1A8024AA4}"/>
    <dgm:cxn modelId="{65519D2D-45CA-441C-B5FA-96B8A55E1653}" srcId="{B95B21F5-DA25-4969-BFEB-62636B66483F}" destId="{A89EA7E8-DFC3-44B2-B962-5CC01814EB8C}" srcOrd="0" destOrd="0" parTransId="{B12544AC-E767-4696-B0F3-E79DA53C1ACA}" sibTransId="{DB641406-1F35-43E6-B426-929D71446C3F}"/>
    <dgm:cxn modelId="{9A007E7A-C805-4075-B0FD-2D37CF901267}" srcId="{9C2025AB-C7BC-412C-8A59-A662B8BE42CF}" destId="{68FD7800-6DB3-44BF-A88A-17BD9DE6BAEC}" srcOrd="1" destOrd="0" parTransId="{DC80E17B-2AEC-42EB-BB54-24FF154220FE}" sibTransId="{8B589D74-D546-40D7-BEDA-2889478E344A}"/>
    <dgm:cxn modelId="{23A8919B-A779-4456-A162-8DF5DD9F348F}" type="presParOf" srcId="{505A2FA5-5856-49ED-A333-30F0B0B34423}" destId="{75F1BD1E-6C2E-4DC6-BCE8-129EA462815B}" srcOrd="0" destOrd="0" presId="urn:microsoft.com/office/officeart/2005/8/layout/hList1"/>
    <dgm:cxn modelId="{E3077351-E25E-4386-B960-2E736B3B4F60}" type="presParOf" srcId="{75F1BD1E-6C2E-4DC6-BCE8-129EA462815B}" destId="{006C9CE2-B6C4-4C0A-9B1F-1D5EBDA8BD39}" srcOrd="0" destOrd="0" presId="urn:microsoft.com/office/officeart/2005/8/layout/hList1"/>
    <dgm:cxn modelId="{D15E7105-F3D6-4C24-A412-06CDE0AD6990}" type="presParOf" srcId="{75F1BD1E-6C2E-4DC6-BCE8-129EA462815B}" destId="{FB1BDF60-4471-4943-8DEB-FD89B7B3D384}" srcOrd="1" destOrd="0" presId="urn:microsoft.com/office/officeart/2005/8/layout/hList1"/>
    <dgm:cxn modelId="{0DE41FAD-C99F-4D6C-A342-6142461EC984}" type="presParOf" srcId="{505A2FA5-5856-49ED-A333-30F0B0B34423}" destId="{4A42EC18-56B2-47E8-9626-BEA02CD6F1DC}" srcOrd="1" destOrd="0" presId="urn:microsoft.com/office/officeart/2005/8/layout/hList1"/>
    <dgm:cxn modelId="{F62BD7A0-1522-4ABF-B828-1BF9219B23B4}" type="presParOf" srcId="{505A2FA5-5856-49ED-A333-30F0B0B34423}" destId="{9A1EE12F-37C9-4145-9122-8F685250FEB6}" srcOrd="2" destOrd="0" presId="urn:microsoft.com/office/officeart/2005/8/layout/hList1"/>
    <dgm:cxn modelId="{BC9CDB09-8501-4DDA-845C-8BCABB72BAA6}" type="presParOf" srcId="{9A1EE12F-37C9-4145-9122-8F685250FEB6}" destId="{65668A04-D810-4C2D-B4EE-7731A984574B}" srcOrd="0" destOrd="0" presId="urn:microsoft.com/office/officeart/2005/8/layout/hList1"/>
    <dgm:cxn modelId="{01D559C0-0FE9-4433-88BD-71EE31D89980}" type="presParOf" srcId="{9A1EE12F-37C9-4145-9122-8F685250FEB6}" destId="{7B404DA1-6031-4E78-837D-4E5D35023B6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DF9DF0-9A71-4234-B5F1-161045481782}" type="doc">
      <dgm:prSet loTypeId="urn:microsoft.com/office/officeart/2005/8/layout/hList1" loCatId="list" qsTypeId="urn:microsoft.com/office/officeart/2005/8/quickstyle/simple2" qsCatId="simple" csTypeId="urn:microsoft.com/office/officeart/2005/8/colors/colorful1" csCatId="colorful" phldr="1"/>
      <dgm:spPr/>
      <dgm:t>
        <a:bodyPr/>
        <a:lstStyle/>
        <a:p>
          <a:endParaRPr lang="en-US"/>
        </a:p>
      </dgm:t>
    </dgm:pt>
    <dgm:pt modelId="{93107F75-F1D2-4A20-B242-D0F5CCFC1EFF}">
      <dgm:prSet phldrT="[Text]"/>
      <dgm:spPr/>
      <dgm:t>
        <a:bodyPr/>
        <a:lstStyle/>
        <a:p>
          <a:r>
            <a:rPr lang="en-US"/>
            <a:t>Commercial</a:t>
          </a:r>
        </a:p>
      </dgm:t>
    </dgm:pt>
    <dgm:pt modelId="{64C5F84D-23DA-4662-8DA7-18CA62442BEF}" type="parTrans" cxnId="{1B2FF26C-CCC6-4F85-B2E2-C115F3AB5199}">
      <dgm:prSet/>
      <dgm:spPr/>
      <dgm:t>
        <a:bodyPr/>
        <a:lstStyle/>
        <a:p>
          <a:endParaRPr lang="en-US"/>
        </a:p>
      </dgm:t>
    </dgm:pt>
    <dgm:pt modelId="{B571EA15-6D9B-40B3-93AF-40BD107A2E11}" type="sibTrans" cxnId="{1B2FF26C-CCC6-4F85-B2E2-C115F3AB5199}">
      <dgm:prSet/>
      <dgm:spPr/>
      <dgm:t>
        <a:bodyPr/>
        <a:lstStyle/>
        <a:p>
          <a:endParaRPr lang="en-US"/>
        </a:p>
      </dgm:t>
    </dgm:pt>
    <dgm:pt modelId="{8C324DC1-3C5D-4E0A-9BF1-292BC4E54AD9}">
      <dgm:prSet phldrT="[Text]"/>
      <dgm:spPr/>
      <dgm:t>
        <a:bodyPr/>
        <a:lstStyle/>
        <a:p>
          <a:r>
            <a:rPr lang="en-US">
              <a:solidFill>
                <a:srgbClr val="222222"/>
              </a:solidFill>
              <a:latin typeface="Roboto" panose="02000000000000000000" pitchFamily="2" charset="0"/>
              <a:cs typeface="Calibri" panose="020F0502020204030204" pitchFamily="34" charset="0"/>
            </a:rPr>
            <a:t>Small Office</a:t>
          </a:r>
          <a:endParaRPr lang="en-US"/>
        </a:p>
      </dgm:t>
    </dgm:pt>
    <dgm:pt modelId="{26AA025D-9D70-4E3F-A812-E5B54AB49988}" type="parTrans" cxnId="{6DDFEBD7-A8F1-4AD3-B623-F546B715862F}">
      <dgm:prSet/>
      <dgm:spPr/>
      <dgm:t>
        <a:bodyPr/>
        <a:lstStyle/>
        <a:p>
          <a:endParaRPr lang="en-US"/>
        </a:p>
      </dgm:t>
    </dgm:pt>
    <dgm:pt modelId="{0874E664-67BA-475D-A9AA-6F8350D3F1CC}" type="sibTrans" cxnId="{6DDFEBD7-A8F1-4AD3-B623-F546B715862F}">
      <dgm:prSet/>
      <dgm:spPr/>
      <dgm:t>
        <a:bodyPr/>
        <a:lstStyle/>
        <a:p>
          <a:endParaRPr lang="en-US"/>
        </a:p>
      </dgm:t>
    </dgm:pt>
    <dgm:pt modelId="{9C2025AB-C7BC-412C-8A59-A662B8BE42CF}">
      <dgm:prSet phldrT="[Text]"/>
      <dgm:spPr/>
      <dgm:t>
        <a:bodyPr/>
        <a:lstStyle/>
        <a:p>
          <a:r>
            <a:rPr lang="en-US"/>
            <a:t>Residential</a:t>
          </a:r>
        </a:p>
      </dgm:t>
    </dgm:pt>
    <dgm:pt modelId="{37651A8B-DD36-45D7-BA74-3DAD48FED28F}" type="parTrans" cxnId="{B9FAD1DB-A27B-4C14-A19D-8B0CBEB4D7D9}">
      <dgm:prSet/>
      <dgm:spPr/>
      <dgm:t>
        <a:bodyPr/>
        <a:lstStyle/>
        <a:p>
          <a:endParaRPr lang="en-US"/>
        </a:p>
      </dgm:t>
    </dgm:pt>
    <dgm:pt modelId="{B8C9384B-6953-45DD-A2B1-D8C8AE842B7E}" type="sibTrans" cxnId="{B9FAD1DB-A27B-4C14-A19D-8B0CBEB4D7D9}">
      <dgm:prSet/>
      <dgm:spPr/>
      <dgm:t>
        <a:bodyPr/>
        <a:lstStyle/>
        <a:p>
          <a:endParaRPr lang="en-US"/>
        </a:p>
      </dgm:t>
    </dgm:pt>
    <dgm:pt modelId="{8E292AA7-0746-447D-84D4-687A0E68AE02}">
      <dgm:prSet phldrT="[Text]"/>
      <dgm:spPr/>
      <dgm:t>
        <a:bodyPr/>
        <a:lstStyle/>
        <a:p>
          <a:r>
            <a:rPr lang="en-US"/>
            <a:t>Single-Family Detached</a:t>
          </a:r>
        </a:p>
      </dgm:t>
    </dgm:pt>
    <dgm:pt modelId="{F3DD6868-8C3F-4CF4-8217-3D3F2988AD03}" type="parTrans" cxnId="{7958152C-6FDA-4AC4-86BF-26D78540BA50}">
      <dgm:prSet/>
      <dgm:spPr/>
      <dgm:t>
        <a:bodyPr/>
        <a:lstStyle/>
        <a:p>
          <a:endParaRPr lang="en-US"/>
        </a:p>
      </dgm:t>
    </dgm:pt>
    <dgm:pt modelId="{D5307CD3-9866-41F8-946F-E5AF2953FB92}" type="sibTrans" cxnId="{7958152C-6FDA-4AC4-86BF-26D78540BA50}">
      <dgm:prSet/>
      <dgm:spPr/>
      <dgm:t>
        <a:bodyPr/>
        <a:lstStyle/>
        <a:p>
          <a:endParaRPr lang="en-US"/>
        </a:p>
      </dgm:t>
    </dgm:pt>
    <dgm:pt modelId="{AEDD905F-6255-445B-9BFA-8AD1230F3A55}">
      <dgm:prSet/>
      <dgm:spPr/>
      <dgm:t>
        <a:bodyPr/>
        <a:lstStyle/>
        <a:p>
          <a:r>
            <a:rPr lang="en-US">
              <a:solidFill>
                <a:srgbClr val="222222"/>
              </a:solidFill>
              <a:latin typeface="Roboto" panose="02000000000000000000" pitchFamily="2" charset="0"/>
              <a:cs typeface="Calibri" panose="020F0502020204030204" pitchFamily="34" charset="0"/>
            </a:rPr>
            <a:t>Medium Office</a:t>
          </a:r>
        </a:p>
      </dgm:t>
    </dgm:pt>
    <dgm:pt modelId="{DB2A9FDF-5555-40D9-802A-1CFE7032E875}" type="parTrans" cxnId="{6B1E0288-FDBE-4C3B-AC90-A52EF63756A8}">
      <dgm:prSet/>
      <dgm:spPr/>
      <dgm:t>
        <a:bodyPr/>
        <a:lstStyle/>
        <a:p>
          <a:endParaRPr lang="en-US"/>
        </a:p>
      </dgm:t>
    </dgm:pt>
    <dgm:pt modelId="{E9770D3B-FFEC-4C25-A989-878FE9F8B745}" type="sibTrans" cxnId="{6B1E0288-FDBE-4C3B-AC90-A52EF63756A8}">
      <dgm:prSet/>
      <dgm:spPr/>
      <dgm:t>
        <a:bodyPr/>
        <a:lstStyle/>
        <a:p>
          <a:endParaRPr lang="en-US"/>
        </a:p>
      </dgm:t>
    </dgm:pt>
    <dgm:pt modelId="{013E43DE-862A-4CB6-99EF-0279126B519A}">
      <dgm:prSet/>
      <dgm:spPr/>
      <dgm:t>
        <a:bodyPr/>
        <a:lstStyle/>
        <a:p>
          <a:r>
            <a:rPr lang="en-US">
              <a:solidFill>
                <a:srgbClr val="222222"/>
              </a:solidFill>
              <a:latin typeface="Roboto" panose="02000000000000000000" pitchFamily="2" charset="0"/>
              <a:cs typeface="Calibri" panose="020F0502020204030204" pitchFamily="34" charset="0"/>
            </a:rPr>
            <a:t>Large Office</a:t>
          </a:r>
        </a:p>
      </dgm:t>
    </dgm:pt>
    <dgm:pt modelId="{6DF1CC25-4E44-458E-AD27-6BA054B50A71}" type="parTrans" cxnId="{2F844A40-057C-4829-B997-F4900D9A04D4}">
      <dgm:prSet/>
      <dgm:spPr/>
      <dgm:t>
        <a:bodyPr/>
        <a:lstStyle/>
        <a:p>
          <a:endParaRPr lang="en-US"/>
        </a:p>
      </dgm:t>
    </dgm:pt>
    <dgm:pt modelId="{EAF9150D-BC57-461C-B2A5-3BE5FF6C4CE3}" type="sibTrans" cxnId="{2F844A40-057C-4829-B997-F4900D9A04D4}">
      <dgm:prSet/>
      <dgm:spPr/>
      <dgm:t>
        <a:bodyPr/>
        <a:lstStyle/>
        <a:p>
          <a:endParaRPr lang="en-US"/>
        </a:p>
      </dgm:t>
    </dgm:pt>
    <dgm:pt modelId="{8131C4C9-8298-49AB-BDE9-B3145BA08586}">
      <dgm:prSet/>
      <dgm:spPr/>
      <dgm:t>
        <a:bodyPr/>
        <a:lstStyle/>
        <a:p>
          <a:r>
            <a:rPr lang="en-US">
              <a:solidFill>
                <a:srgbClr val="222222"/>
              </a:solidFill>
              <a:latin typeface="Roboto" panose="02000000000000000000" pitchFamily="2" charset="0"/>
              <a:cs typeface="Calibri" panose="020F0502020204030204" pitchFamily="34" charset="0"/>
            </a:rPr>
            <a:t>Stand-alone Retail</a:t>
          </a:r>
        </a:p>
      </dgm:t>
    </dgm:pt>
    <dgm:pt modelId="{383218C8-7D87-4369-9418-84DA9E7167AC}" type="parTrans" cxnId="{1220A18C-AB30-4D99-B3D1-DA757161D1EF}">
      <dgm:prSet/>
      <dgm:spPr/>
      <dgm:t>
        <a:bodyPr/>
        <a:lstStyle/>
        <a:p>
          <a:endParaRPr lang="en-US"/>
        </a:p>
      </dgm:t>
    </dgm:pt>
    <dgm:pt modelId="{184CE7AF-8734-49CA-9519-4DF559B96A70}" type="sibTrans" cxnId="{1220A18C-AB30-4D99-B3D1-DA757161D1EF}">
      <dgm:prSet/>
      <dgm:spPr/>
      <dgm:t>
        <a:bodyPr/>
        <a:lstStyle/>
        <a:p>
          <a:endParaRPr lang="en-US"/>
        </a:p>
      </dgm:t>
    </dgm:pt>
    <dgm:pt modelId="{8D996803-76C1-4708-B077-31251A62ADF6}">
      <dgm:prSet/>
      <dgm:spPr/>
      <dgm:t>
        <a:bodyPr/>
        <a:lstStyle/>
        <a:p>
          <a:r>
            <a:rPr lang="en-US">
              <a:solidFill>
                <a:srgbClr val="222222"/>
              </a:solidFill>
              <a:latin typeface="Roboto" panose="02000000000000000000" pitchFamily="2" charset="0"/>
              <a:cs typeface="Calibri" panose="020F0502020204030204" pitchFamily="34" charset="0"/>
            </a:rPr>
            <a:t>Strip Mall</a:t>
          </a:r>
        </a:p>
      </dgm:t>
    </dgm:pt>
    <dgm:pt modelId="{9956E38B-56A1-4AF4-A1C2-BE17827C8B2A}" type="parTrans" cxnId="{93F9D5C7-F505-4540-882A-54809BFA0AC3}">
      <dgm:prSet/>
      <dgm:spPr/>
      <dgm:t>
        <a:bodyPr/>
        <a:lstStyle/>
        <a:p>
          <a:endParaRPr lang="en-US"/>
        </a:p>
      </dgm:t>
    </dgm:pt>
    <dgm:pt modelId="{0297D920-8BC4-4C93-B1DC-322F0D1A8D63}" type="sibTrans" cxnId="{93F9D5C7-F505-4540-882A-54809BFA0AC3}">
      <dgm:prSet/>
      <dgm:spPr/>
      <dgm:t>
        <a:bodyPr/>
        <a:lstStyle/>
        <a:p>
          <a:endParaRPr lang="en-US"/>
        </a:p>
      </dgm:t>
    </dgm:pt>
    <dgm:pt modelId="{CDC874BF-1EE7-4D87-9129-1B0B5268AC0B}">
      <dgm:prSet/>
      <dgm:spPr/>
      <dgm:t>
        <a:bodyPr/>
        <a:lstStyle/>
        <a:p>
          <a:r>
            <a:rPr lang="en-US">
              <a:solidFill>
                <a:srgbClr val="222222"/>
              </a:solidFill>
              <a:latin typeface="Roboto" panose="02000000000000000000" pitchFamily="2" charset="0"/>
              <a:cs typeface="Calibri" panose="020F0502020204030204" pitchFamily="34" charset="0"/>
            </a:rPr>
            <a:t>Primary School</a:t>
          </a:r>
        </a:p>
      </dgm:t>
    </dgm:pt>
    <dgm:pt modelId="{3B5EA08B-90C7-4418-AB18-8768183CAC06}" type="parTrans" cxnId="{87791806-3D9D-4636-A653-53878437F409}">
      <dgm:prSet/>
      <dgm:spPr/>
      <dgm:t>
        <a:bodyPr/>
        <a:lstStyle/>
        <a:p>
          <a:endParaRPr lang="en-US"/>
        </a:p>
      </dgm:t>
    </dgm:pt>
    <dgm:pt modelId="{50274120-7DA8-4DFA-9674-990A10CAB667}" type="sibTrans" cxnId="{87791806-3D9D-4636-A653-53878437F409}">
      <dgm:prSet/>
      <dgm:spPr/>
      <dgm:t>
        <a:bodyPr/>
        <a:lstStyle/>
        <a:p>
          <a:endParaRPr lang="en-US"/>
        </a:p>
      </dgm:t>
    </dgm:pt>
    <dgm:pt modelId="{2C09F28D-7104-43D9-8E87-E4643473A274}">
      <dgm:prSet/>
      <dgm:spPr/>
      <dgm:t>
        <a:bodyPr/>
        <a:lstStyle/>
        <a:p>
          <a:r>
            <a:rPr lang="en-US">
              <a:solidFill>
                <a:srgbClr val="222222"/>
              </a:solidFill>
              <a:latin typeface="Roboto" panose="02000000000000000000" pitchFamily="2" charset="0"/>
              <a:cs typeface="Calibri" panose="020F0502020204030204" pitchFamily="34" charset="0"/>
            </a:rPr>
            <a:t>Secondary School</a:t>
          </a:r>
        </a:p>
      </dgm:t>
    </dgm:pt>
    <dgm:pt modelId="{725D0672-582D-4BCF-9840-1601285CC5BC}" type="parTrans" cxnId="{969EEC51-CD39-428F-80CD-99E1D3D83261}">
      <dgm:prSet/>
      <dgm:spPr/>
      <dgm:t>
        <a:bodyPr/>
        <a:lstStyle/>
        <a:p>
          <a:endParaRPr lang="en-US"/>
        </a:p>
      </dgm:t>
    </dgm:pt>
    <dgm:pt modelId="{A003FFE4-FFCF-470B-8E12-6DE691594F7E}" type="sibTrans" cxnId="{969EEC51-CD39-428F-80CD-99E1D3D83261}">
      <dgm:prSet/>
      <dgm:spPr/>
      <dgm:t>
        <a:bodyPr/>
        <a:lstStyle/>
        <a:p>
          <a:endParaRPr lang="en-US"/>
        </a:p>
      </dgm:t>
    </dgm:pt>
    <dgm:pt modelId="{24CC5291-33E7-434B-921D-365D54D1235B}">
      <dgm:prSet/>
      <dgm:spPr/>
      <dgm:t>
        <a:bodyPr/>
        <a:lstStyle/>
        <a:p>
          <a:r>
            <a:rPr lang="en-US">
              <a:solidFill>
                <a:srgbClr val="222222"/>
              </a:solidFill>
              <a:latin typeface="Roboto" panose="02000000000000000000" pitchFamily="2" charset="0"/>
              <a:cs typeface="Calibri" panose="020F0502020204030204" pitchFamily="34" charset="0"/>
            </a:rPr>
            <a:t>Outpatient Healthcare</a:t>
          </a:r>
        </a:p>
      </dgm:t>
    </dgm:pt>
    <dgm:pt modelId="{C1917C7B-A9D9-4191-A5F7-487B8A1FD307}" type="parTrans" cxnId="{FD03689E-BAFB-4840-91C3-2459EEF8FA75}">
      <dgm:prSet/>
      <dgm:spPr/>
      <dgm:t>
        <a:bodyPr/>
        <a:lstStyle/>
        <a:p>
          <a:endParaRPr lang="en-US"/>
        </a:p>
      </dgm:t>
    </dgm:pt>
    <dgm:pt modelId="{3225424F-C572-4FE5-BFED-D3E8F8B60D20}" type="sibTrans" cxnId="{FD03689E-BAFB-4840-91C3-2459EEF8FA75}">
      <dgm:prSet/>
      <dgm:spPr/>
      <dgm:t>
        <a:bodyPr/>
        <a:lstStyle/>
        <a:p>
          <a:endParaRPr lang="en-US"/>
        </a:p>
      </dgm:t>
    </dgm:pt>
    <dgm:pt modelId="{3AE9F40E-128C-40CF-9503-57AF4C79683A}">
      <dgm:prSet/>
      <dgm:spPr/>
      <dgm:t>
        <a:bodyPr/>
        <a:lstStyle/>
        <a:p>
          <a:r>
            <a:rPr lang="en-US">
              <a:solidFill>
                <a:srgbClr val="222222"/>
              </a:solidFill>
              <a:latin typeface="Roboto" panose="02000000000000000000" pitchFamily="2" charset="0"/>
              <a:cs typeface="Calibri" panose="020F0502020204030204" pitchFamily="34" charset="0"/>
            </a:rPr>
            <a:t>Hospital</a:t>
          </a:r>
        </a:p>
      </dgm:t>
    </dgm:pt>
    <dgm:pt modelId="{71931A41-E717-477F-80E8-0791B8A42086}" type="parTrans" cxnId="{60233B55-BC13-48F2-9D6F-47727AEB25C7}">
      <dgm:prSet/>
      <dgm:spPr/>
      <dgm:t>
        <a:bodyPr/>
        <a:lstStyle/>
        <a:p>
          <a:endParaRPr lang="en-US"/>
        </a:p>
      </dgm:t>
    </dgm:pt>
    <dgm:pt modelId="{B0F73061-1D97-49D4-B8FE-927733AFD1E1}" type="sibTrans" cxnId="{60233B55-BC13-48F2-9D6F-47727AEB25C7}">
      <dgm:prSet/>
      <dgm:spPr/>
      <dgm:t>
        <a:bodyPr/>
        <a:lstStyle/>
        <a:p>
          <a:endParaRPr lang="en-US"/>
        </a:p>
      </dgm:t>
    </dgm:pt>
    <dgm:pt modelId="{2F7922AD-1D72-49D8-84A2-CB84F1E72CAC}">
      <dgm:prSet/>
      <dgm:spPr/>
      <dgm:t>
        <a:bodyPr/>
        <a:lstStyle/>
        <a:p>
          <a:r>
            <a:rPr lang="en-US">
              <a:solidFill>
                <a:srgbClr val="222222"/>
              </a:solidFill>
              <a:latin typeface="Roboto" panose="02000000000000000000" pitchFamily="2" charset="0"/>
              <a:cs typeface="Calibri" panose="020F0502020204030204" pitchFamily="34" charset="0"/>
            </a:rPr>
            <a:t>Small Hotel</a:t>
          </a:r>
        </a:p>
      </dgm:t>
    </dgm:pt>
    <dgm:pt modelId="{15222238-6256-445C-B60A-2D9A98D44BD3}" type="parTrans" cxnId="{C97BDC01-78B7-4DA6-B288-620E35C50DBA}">
      <dgm:prSet/>
      <dgm:spPr/>
      <dgm:t>
        <a:bodyPr/>
        <a:lstStyle/>
        <a:p>
          <a:endParaRPr lang="en-US"/>
        </a:p>
      </dgm:t>
    </dgm:pt>
    <dgm:pt modelId="{95E2DB0B-991B-4918-A01E-3C20E92CCD90}" type="sibTrans" cxnId="{C97BDC01-78B7-4DA6-B288-620E35C50DBA}">
      <dgm:prSet/>
      <dgm:spPr/>
      <dgm:t>
        <a:bodyPr/>
        <a:lstStyle/>
        <a:p>
          <a:endParaRPr lang="en-US"/>
        </a:p>
      </dgm:t>
    </dgm:pt>
    <dgm:pt modelId="{02E2A9FC-BE2E-4BAA-B42E-215D32F9631C}">
      <dgm:prSet/>
      <dgm:spPr/>
      <dgm:t>
        <a:bodyPr/>
        <a:lstStyle/>
        <a:p>
          <a:r>
            <a:rPr lang="en-US">
              <a:solidFill>
                <a:srgbClr val="222222"/>
              </a:solidFill>
              <a:latin typeface="Roboto" panose="02000000000000000000" pitchFamily="2" charset="0"/>
              <a:cs typeface="Calibri" panose="020F0502020204030204" pitchFamily="34" charset="0"/>
            </a:rPr>
            <a:t>Large Hotel</a:t>
          </a:r>
        </a:p>
      </dgm:t>
    </dgm:pt>
    <dgm:pt modelId="{4088BC7F-8A2B-4B49-A98F-F50741C50DEE}" type="parTrans" cxnId="{D146BF77-FD4F-43D0-942D-0960DB1AB50F}">
      <dgm:prSet/>
      <dgm:spPr/>
      <dgm:t>
        <a:bodyPr/>
        <a:lstStyle/>
        <a:p>
          <a:endParaRPr lang="en-US"/>
        </a:p>
      </dgm:t>
    </dgm:pt>
    <dgm:pt modelId="{8EF5F75C-93C2-4ABC-853D-5D374B871872}" type="sibTrans" cxnId="{D146BF77-FD4F-43D0-942D-0960DB1AB50F}">
      <dgm:prSet/>
      <dgm:spPr/>
      <dgm:t>
        <a:bodyPr/>
        <a:lstStyle/>
        <a:p>
          <a:endParaRPr lang="en-US"/>
        </a:p>
      </dgm:t>
    </dgm:pt>
    <dgm:pt modelId="{A2EE8DC6-361A-4B47-97A9-11886782A718}">
      <dgm:prSet/>
      <dgm:spPr/>
      <dgm:t>
        <a:bodyPr/>
        <a:lstStyle/>
        <a:p>
          <a:r>
            <a:rPr lang="en-US">
              <a:solidFill>
                <a:srgbClr val="222222"/>
              </a:solidFill>
              <a:latin typeface="Roboto" panose="02000000000000000000" pitchFamily="2" charset="0"/>
              <a:cs typeface="Calibri" panose="020F0502020204030204" pitchFamily="34" charset="0"/>
            </a:rPr>
            <a:t>Warehouse (non-ref.)</a:t>
          </a:r>
        </a:p>
      </dgm:t>
    </dgm:pt>
    <dgm:pt modelId="{72423DBB-680F-42A3-AE1E-893AE46AD1BE}" type="parTrans" cxnId="{11897B63-BABD-41FA-A689-11CC510390E5}">
      <dgm:prSet/>
      <dgm:spPr/>
      <dgm:t>
        <a:bodyPr/>
        <a:lstStyle/>
        <a:p>
          <a:endParaRPr lang="en-US"/>
        </a:p>
      </dgm:t>
    </dgm:pt>
    <dgm:pt modelId="{DE79E52B-847C-4E8A-B380-E681450C8BAA}" type="sibTrans" cxnId="{11897B63-BABD-41FA-A689-11CC510390E5}">
      <dgm:prSet/>
      <dgm:spPr/>
      <dgm:t>
        <a:bodyPr/>
        <a:lstStyle/>
        <a:p>
          <a:endParaRPr lang="en-US"/>
        </a:p>
      </dgm:t>
    </dgm:pt>
    <dgm:pt modelId="{BA6193B0-8B90-4B62-80FE-C8B815A45906}">
      <dgm:prSet/>
      <dgm:spPr/>
      <dgm:t>
        <a:bodyPr/>
        <a:lstStyle/>
        <a:p>
          <a:r>
            <a:rPr lang="en-US">
              <a:solidFill>
                <a:srgbClr val="222222"/>
              </a:solidFill>
              <a:latin typeface="Roboto" panose="02000000000000000000" pitchFamily="2" charset="0"/>
              <a:cs typeface="Calibri" panose="020F0502020204030204" pitchFamily="34" charset="0"/>
            </a:rPr>
            <a:t>Quick Service Restaurant</a:t>
          </a:r>
        </a:p>
      </dgm:t>
    </dgm:pt>
    <dgm:pt modelId="{9130F998-3A7C-4B5C-AAFA-A9FCF4FC2D73}" type="parTrans" cxnId="{30100B37-3B59-4F87-A046-98B5413312FD}">
      <dgm:prSet/>
      <dgm:spPr/>
      <dgm:t>
        <a:bodyPr/>
        <a:lstStyle/>
        <a:p>
          <a:endParaRPr lang="en-US"/>
        </a:p>
      </dgm:t>
    </dgm:pt>
    <dgm:pt modelId="{41C88509-8289-4FDE-A60F-4DAAE8A72081}" type="sibTrans" cxnId="{30100B37-3B59-4F87-A046-98B5413312FD}">
      <dgm:prSet/>
      <dgm:spPr/>
      <dgm:t>
        <a:bodyPr/>
        <a:lstStyle/>
        <a:p>
          <a:endParaRPr lang="en-US"/>
        </a:p>
      </dgm:t>
    </dgm:pt>
    <dgm:pt modelId="{CB0343A4-3410-4476-9D12-BB6CFB5B2198}">
      <dgm:prSet/>
      <dgm:spPr/>
      <dgm:t>
        <a:bodyPr/>
        <a:lstStyle/>
        <a:p>
          <a:r>
            <a:rPr lang="en-US">
              <a:solidFill>
                <a:srgbClr val="222222"/>
              </a:solidFill>
              <a:latin typeface="Roboto" panose="02000000000000000000" pitchFamily="2" charset="0"/>
              <a:cs typeface="Calibri" panose="020F0502020204030204" pitchFamily="34" charset="0"/>
            </a:rPr>
            <a:t>Full Service Restaurant</a:t>
          </a:r>
        </a:p>
      </dgm:t>
    </dgm:pt>
    <dgm:pt modelId="{F33F6D88-0888-4EDE-A244-D77B2A48F82C}" type="parTrans" cxnId="{71BD58F3-309D-42B5-935F-199D53997D2F}">
      <dgm:prSet/>
      <dgm:spPr/>
      <dgm:t>
        <a:bodyPr/>
        <a:lstStyle/>
        <a:p>
          <a:endParaRPr lang="en-US"/>
        </a:p>
      </dgm:t>
    </dgm:pt>
    <dgm:pt modelId="{65DF5871-D6CA-4A28-BB1A-9A654F9FAA3F}" type="sibTrans" cxnId="{71BD58F3-309D-42B5-935F-199D53997D2F}">
      <dgm:prSet/>
      <dgm:spPr/>
      <dgm:t>
        <a:bodyPr/>
        <a:lstStyle/>
        <a:p>
          <a:endParaRPr lang="en-US"/>
        </a:p>
      </dgm:t>
    </dgm:pt>
    <dgm:pt modelId="{56144C04-46CA-4F8D-A367-75B75D7F8C4E}">
      <dgm:prSet/>
      <dgm:spPr/>
      <dgm:t>
        <a:bodyPr/>
        <a:lstStyle/>
        <a:p>
          <a:r>
            <a:rPr lang="en-US">
              <a:solidFill>
                <a:srgbClr val="222222"/>
              </a:solidFill>
              <a:latin typeface="Roboto" panose="02000000000000000000" pitchFamily="2" charset="0"/>
              <a:cs typeface="Calibri" panose="020F0502020204030204" pitchFamily="34" charset="0"/>
            </a:rPr>
            <a:t>Supermarket</a:t>
          </a:r>
        </a:p>
      </dgm:t>
    </dgm:pt>
    <dgm:pt modelId="{0010FD53-5461-4EB9-A47A-DA58FB9703B5}" type="parTrans" cxnId="{0265449F-855A-43AE-9326-7A326C8F7FB4}">
      <dgm:prSet/>
      <dgm:spPr/>
      <dgm:t>
        <a:bodyPr/>
        <a:lstStyle/>
        <a:p>
          <a:endParaRPr lang="en-US"/>
        </a:p>
      </dgm:t>
    </dgm:pt>
    <dgm:pt modelId="{706E7510-C072-4C48-92EC-67199069E8AB}" type="sibTrans" cxnId="{0265449F-855A-43AE-9326-7A326C8F7FB4}">
      <dgm:prSet/>
      <dgm:spPr/>
      <dgm:t>
        <a:bodyPr/>
        <a:lstStyle/>
        <a:p>
          <a:endParaRPr lang="en-US"/>
        </a:p>
      </dgm:t>
    </dgm:pt>
    <dgm:pt modelId="{1AFB5F2F-D407-4169-8A79-3626C9A76B7F}">
      <dgm:prSet phldrT="[Text]"/>
      <dgm:spPr/>
      <dgm:t>
        <a:bodyPr/>
        <a:lstStyle/>
        <a:p>
          <a:r>
            <a:rPr lang="en-US"/>
            <a:t>Single-Family Attached</a:t>
          </a:r>
        </a:p>
      </dgm:t>
    </dgm:pt>
    <dgm:pt modelId="{873B2DD2-FA9F-4006-AF15-BD7B69517740}" type="parTrans" cxnId="{DD2B7792-5B74-4A0D-9A18-F8D9AE369542}">
      <dgm:prSet/>
      <dgm:spPr/>
      <dgm:t>
        <a:bodyPr/>
        <a:lstStyle/>
        <a:p>
          <a:endParaRPr lang="en-US"/>
        </a:p>
      </dgm:t>
    </dgm:pt>
    <dgm:pt modelId="{DF1920AD-7560-44C9-9AD5-021D5B73559F}" type="sibTrans" cxnId="{DD2B7792-5B74-4A0D-9A18-F8D9AE369542}">
      <dgm:prSet/>
      <dgm:spPr/>
      <dgm:t>
        <a:bodyPr/>
        <a:lstStyle/>
        <a:p>
          <a:endParaRPr lang="en-US"/>
        </a:p>
      </dgm:t>
    </dgm:pt>
    <dgm:pt modelId="{AC43ECAB-7A69-4292-B6B4-8D5E34DF5138}">
      <dgm:prSet phldrT="[Text]"/>
      <dgm:spPr/>
      <dgm:t>
        <a:bodyPr/>
        <a:lstStyle/>
        <a:p>
          <a:r>
            <a:rPr lang="en-US"/>
            <a:t>Multifamily low-rise</a:t>
          </a:r>
        </a:p>
      </dgm:t>
    </dgm:pt>
    <dgm:pt modelId="{AC9242D8-8BE8-4F4F-B53B-CB350FADC2F5}" type="parTrans" cxnId="{C2CFB22B-ADFF-4864-B256-46C84A5570E8}">
      <dgm:prSet/>
      <dgm:spPr/>
      <dgm:t>
        <a:bodyPr/>
        <a:lstStyle/>
        <a:p>
          <a:endParaRPr lang="en-US"/>
        </a:p>
      </dgm:t>
    </dgm:pt>
    <dgm:pt modelId="{0DEBEFC7-2BFD-4CB3-90D0-4C5608F5AC79}" type="sibTrans" cxnId="{C2CFB22B-ADFF-4864-B256-46C84A5570E8}">
      <dgm:prSet/>
      <dgm:spPr/>
      <dgm:t>
        <a:bodyPr/>
        <a:lstStyle/>
        <a:p>
          <a:endParaRPr lang="en-US"/>
        </a:p>
      </dgm:t>
    </dgm:pt>
    <dgm:pt modelId="{54760C18-328E-494F-A84F-2E9405650C3A}">
      <dgm:prSet phldrT="[Text]"/>
      <dgm:spPr/>
      <dgm:t>
        <a:bodyPr/>
        <a:lstStyle/>
        <a:p>
          <a:r>
            <a:rPr lang="en-US"/>
            <a:t>Multifamily mid-rise</a:t>
          </a:r>
        </a:p>
      </dgm:t>
    </dgm:pt>
    <dgm:pt modelId="{D8DA75EB-CC99-A544-9E16-A1BF474B84BA}" type="parTrans" cxnId="{83325274-8A28-4241-A882-A9FB27FC9135}">
      <dgm:prSet/>
      <dgm:spPr/>
      <dgm:t>
        <a:bodyPr/>
        <a:lstStyle/>
        <a:p>
          <a:endParaRPr lang="en-US"/>
        </a:p>
      </dgm:t>
    </dgm:pt>
    <dgm:pt modelId="{4AC9CBBF-9098-9541-8003-5161C27C0DC6}" type="sibTrans" cxnId="{83325274-8A28-4241-A882-A9FB27FC9135}">
      <dgm:prSet/>
      <dgm:spPr/>
      <dgm:t>
        <a:bodyPr/>
        <a:lstStyle/>
        <a:p>
          <a:endParaRPr lang="en-US"/>
        </a:p>
      </dgm:t>
    </dgm:pt>
    <dgm:pt modelId="{57563301-357F-2445-9060-DDD926EA5110}">
      <dgm:prSet phldrT="[Text]"/>
      <dgm:spPr/>
      <dgm:t>
        <a:bodyPr/>
        <a:lstStyle/>
        <a:p>
          <a:r>
            <a:rPr lang="en-US"/>
            <a:t>Multifamily high-rise</a:t>
          </a:r>
        </a:p>
      </dgm:t>
    </dgm:pt>
    <dgm:pt modelId="{CDB565E4-1FF0-9243-A06F-3C5A7F1E7FCD}" type="parTrans" cxnId="{A18F2CA4-486F-2540-995D-B2CD88D8CF62}">
      <dgm:prSet/>
      <dgm:spPr/>
      <dgm:t>
        <a:bodyPr/>
        <a:lstStyle/>
        <a:p>
          <a:endParaRPr lang="en-US"/>
        </a:p>
      </dgm:t>
    </dgm:pt>
    <dgm:pt modelId="{39FC3CD0-80D0-F949-B6B2-FF0A8353ECEA}" type="sibTrans" cxnId="{A18F2CA4-486F-2540-995D-B2CD88D8CF62}">
      <dgm:prSet/>
      <dgm:spPr/>
      <dgm:t>
        <a:bodyPr/>
        <a:lstStyle/>
        <a:p>
          <a:endParaRPr lang="en-US"/>
        </a:p>
      </dgm:t>
    </dgm:pt>
    <dgm:pt modelId="{505A2FA5-5856-49ED-A333-30F0B0B34423}" type="pres">
      <dgm:prSet presAssocID="{BADF9DF0-9A71-4234-B5F1-161045481782}" presName="Name0" presStyleCnt="0">
        <dgm:presLayoutVars>
          <dgm:dir/>
          <dgm:animLvl val="lvl"/>
          <dgm:resizeHandles val="exact"/>
        </dgm:presLayoutVars>
      </dgm:prSet>
      <dgm:spPr/>
      <dgm:t>
        <a:bodyPr/>
        <a:lstStyle/>
        <a:p>
          <a:endParaRPr lang="en-US"/>
        </a:p>
      </dgm:t>
    </dgm:pt>
    <dgm:pt modelId="{75F1BD1E-6C2E-4DC6-BCE8-129EA462815B}" type="pres">
      <dgm:prSet presAssocID="{93107F75-F1D2-4A20-B242-D0F5CCFC1EFF}" presName="composite" presStyleCnt="0"/>
      <dgm:spPr/>
    </dgm:pt>
    <dgm:pt modelId="{006C9CE2-B6C4-4C0A-9B1F-1D5EBDA8BD39}" type="pres">
      <dgm:prSet presAssocID="{93107F75-F1D2-4A20-B242-D0F5CCFC1EFF}" presName="parTx" presStyleLbl="alignNode1" presStyleIdx="0" presStyleCnt="2">
        <dgm:presLayoutVars>
          <dgm:chMax val="0"/>
          <dgm:chPref val="0"/>
          <dgm:bulletEnabled val="1"/>
        </dgm:presLayoutVars>
      </dgm:prSet>
      <dgm:spPr/>
      <dgm:t>
        <a:bodyPr/>
        <a:lstStyle/>
        <a:p>
          <a:endParaRPr lang="en-US"/>
        </a:p>
      </dgm:t>
    </dgm:pt>
    <dgm:pt modelId="{FB1BDF60-4471-4943-8DEB-FD89B7B3D384}" type="pres">
      <dgm:prSet presAssocID="{93107F75-F1D2-4A20-B242-D0F5CCFC1EFF}" presName="desTx" presStyleLbl="alignAccFollowNode1" presStyleIdx="0" presStyleCnt="2">
        <dgm:presLayoutVars>
          <dgm:bulletEnabled val="1"/>
        </dgm:presLayoutVars>
      </dgm:prSet>
      <dgm:spPr/>
      <dgm:t>
        <a:bodyPr/>
        <a:lstStyle/>
        <a:p>
          <a:endParaRPr lang="en-US"/>
        </a:p>
      </dgm:t>
    </dgm:pt>
    <dgm:pt modelId="{4A42EC18-56B2-47E8-9626-BEA02CD6F1DC}" type="pres">
      <dgm:prSet presAssocID="{B571EA15-6D9B-40B3-93AF-40BD107A2E11}" presName="space" presStyleCnt="0"/>
      <dgm:spPr/>
    </dgm:pt>
    <dgm:pt modelId="{9A1EE12F-37C9-4145-9122-8F685250FEB6}" type="pres">
      <dgm:prSet presAssocID="{9C2025AB-C7BC-412C-8A59-A662B8BE42CF}" presName="composite" presStyleCnt="0"/>
      <dgm:spPr/>
    </dgm:pt>
    <dgm:pt modelId="{65668A04-D810-4C2D-B4EE-7731A984574B}" type="pres">
      <dgm:prSet presAssocID="{9C2025AB-C7BC-412C-8A59-A662B8BE42CF}" presName="parTx" presStyleLbl="alignNode1" presStyleIdx="1" presStyleCnt="2">
        <dgm:presLayoutVars>
          <dgm:chMax val="0"/>
          <dgm:chPref val="0"/>
          <dgm:bulletEnabled val="1"/>
        </dgm:presLayoutVars>
      </dgm:prSet>
      <dgm:spPr/>
      <dgm:t>
        <a:bodyPr/>
        <a:lstStyle/>
        <a:p>
          <a:endParaRPr lang="en-US"/>
        </a:p>
      </dgm:t>
    </dgm:pt>
    <dgm:pt modelId="{7B404DA1-6031-4E78-837D-4E5D35023B65}" type="pres">
      <dgm:prSet presAssocID="{9C2025AB-C7BC-412C-8A59-A662B8BE42CF}" presName="desTx" presStyleLbl="alignAccFollowNode1" presStyleIdx="1" presStyleCnt="2">
        <dgm:presLayoutVars>
          <dgm:bulletEnabled val="1"/>
        </dgm:presLayoutVars>
      </dgm:prSet>
      <dgm:spPr/>
      <dgm:t>
        <a:bodyPr/>
        <a:lstStyle/>
        <a:p>
          <a:endParaRPr lang="en-US"/>
        </a:p>
      </dgm:t>
    </dgm:pt>
  </dgm:ptLst>
  <dgm:cxnLst>
    <dgm:cxn modelId="{63BAB910-7C3D-4CF9-B4F5-9CA32D5ACF6A}" type="presOf" srcId="{CDC874BF-1EE7-4D87-9129-1B0B5268AC0B}" destId="{FB1BDF60-4471-4943-8DEB-FD89B7B3D384}" srcOrd="0" destOrd="5" presId="urn:microsoft.com/office/officeart/2005/8/layout/hList1"/>
    <dgm:cxn modelId="{FD03689E-BAFB-4840-91C3-2459EEF8FA75}" srcId="{93107F75-F1D2-4A20-B242-D0F5CCFC1EFF}" destId="{24CC5291-33E7-434B-921D-365D54D1235B}" srcOrd="7" destOrd="0" parTransId="{C1917C7B-A9D9-4191-A5F7-487B8A1FD307}" sibTransId="{3225424F-C572-4FE5-BFED-D3E8F8B60D20}"/>
    <dgm:cxn modelId="{87791806-3D9D-4636-A653-53878437F409}" srcId="{93107F75-F1D2-4A20-B242-D0F5CCFC1EFF}" destId="{CDC874BF-1EE7-4D87-9129-1B0B5268AC0B}" srcOrd="5" destOrd="0" parTransId="{3B5EA08B-90C7-4418-AB18-8768183CAC06}" sibTransId="{50274120-7DA8-4DFA-9674-990A10CAB667}"/>
    <dgm:cxn modelId="{71BD58F3-309D-42B5-935F-199D53997D2F}" srcId="{93107F75-F1D2-4A20-B242-D0F5CCFC1EFF}" destId="{CB0343A4-3410-4476-9D12-BB6CFB5B2198}" srcOrd="13" destOrd="0" parTransId="{F33F6D88-0888-4EDE-A244-D77B2A48F82C}" sibTransId="{65DF5871-D6CA-4A28-BB1A-9A654F9FAA3F}"/>
    <dgm:cxn modelId="{D146BF77-FD4F-43D0-942D-0960DB1AB50F}" srcId="{93107F75-F1D2-4A20-B242-D0F5CCFC1EFF}" destId="{02E2A9FC-BE2E-4BAA-B42E-215D32F9631C}" srcOrd="10" destOrd="0" parTransId="{4088BC7F-8A2B-4B49-A98F-F50741C50DEE}" sibTransId="{8EF5F75C-93C2-4ABC-853D-5D374B871872}"/>
    <dgm:cxn modelId="{F0A4DA03-061D-E74C-AE86-9F77D67DA1A3}" type="presOf" srcId="{57563301-357F-2445-9060-DDD926EA5110}" destId="{7B404DA1-6031-4E78-837D-4E5D35023B65}" srcOrd="0" destOrd="4" presId="urn:microsoft.com/office/officeart/2005/8/layout/hList1"/>
    <dgm:cxn modelId="{2BC54EF2-B3A2-4A1B-A353-A9C50E438BF0}" type="presOf" srcId="{BADF9DF0-9A71-4234-B5F1-161045481782}" destId="{505A2FA5-5856-49ED-A333-30F0B0B34423}" srcOrd="0" destOrd="0" presId="urn:microsoft.com/office/officeart/2005/8/layout/hList1"/>
    <dgm:cxn modelId="{568E8D21-DE19-4AC3-ACF2-F4047F05591D}" type="presOf" srcId="{AEDD905F-6255-445B-9BFA-8AD1230F3A55}" destId="{FB1BDF60-4471-4943-8DEB-FD89B7B3D384}" srcOrd="0" destOrd="1" presId="urn:microsoft.com/office/officeart/2005/8/layout/hList1"/>
    <dgm:cxn modelId="{1B2FF26C-CCC6-4F85-B2E2-C115F3AB5199}" srcId="{BADF9DF0-9A71-4234-B5F1-161045481782}" destId="{93107F75-F1D2-4A20-B242-D0F5CCFC1EFF}" srcOrd="0" destOrd="0" parTransId="{64C5F84D-23DA-4662-8DA7-18CA62442BEF}" sibTransId="{B571EA15-6D9B-40B3-93AF-40BD107A2E11}"/>
    <dgm:cxn modelId="{D1258C07-BFD8-463E-82C1-5780A9A66C5D}" type="presOf" srcId="{2C09F28D-7104-43D9-8E87-E4643473A274}" destId="{FB1BDF60-4471-4943-8DEB-FD89B7B3D384}" srcOrd="0" destOrd="6" presId="urn:microsoft.com/office/officeart/2005/8/layout/hList1"/>
    <dgm:cxn modelId="{0EFD3B5E-21A6-412B-8958-2903BB8AA174}" type="presOf" srcId="{CB0343A4-3410-4476-9D12-BB6CFB5B2198}" destId="{FB1BDF60-4471-4943-8DEB-FD89B7B3D384}" srcOrd="0" destOrd="13" presId="urn:microsoft.com/office/officeart/2005/8/layout/hList1"/>
    <dgm:cxn modelId="{30460F8C-218D-4C58-9215-51543BA7C299}" type="presOf" srcId="{3AE9F40E-128C-40CF-9503-57AF4C79683A}" destId="{FB1BDF60-4471-4943-8DEB-FD89B7B3D384}" srcOrd="0" destOrd="8" presId="urn:microsoft.com/office/officeart/2005/8/layout/hList1"/>
    <dgm:cxn modelId="{059B212B-E798-4A5F-A615-92BFD8C148B4}" type="presOf" srcId="{24CC5291-33E7-434B-921D-365D54D1235B}" destId="{FB1BDF60-4471-4943-8DEB-FD89B7B3D384}" srcOrd="0" destOrd="7" presId="urn:microsoft.com/office/officeart/2005/8/layout/hList1"/>
    <dgm:cxn modelId="{9F28C67D-60CA-4A33-AFF5-4FAE020E6D9B}" type="presOf" srcId="{9C2025AB-C7BC-412C-8A59-A662B8BE42CF}" destId="{65668A04-D810-4C2D-B4EE-7731A984574B}" srcOrd="0" destOrd="0" presId="urn:microsoft.com/office/officeart/2005/8/layout/hList1"/>
    <dgm:cxn modelId="{22E1B3FE-89D3-4D90-83B1-468B5C9CD08C}" type="presOf" srcId="{1AFB5F2F-D407-4169-8A79-3626C9A76B7F}" destId="{7B404DA1-6031-4E78-837D-4E5D35023B65}" srcOrd="0" destOrd="1" presId="urn:microsoft.com/office/officeart/2005/8/layout/hList1"/>
    <dgm:cxn modelId="{969EEC51-CD39-428F-80CD-99E1D3D83261}" srcId="{93107F75-F1D2-4A20-B242-D0F5CCFC1EFF}" destId="{2C09F28D-7104-43D9-8E87-E4643473A274}" srcOrd="6" destOrd="0" parTransId="{725D0672-582D-4BCF-9840-1601285CC5BC}" sibTransId="{A003FFE4-FFCF-470B-8E12-6DE691594F7E}"/>
    <dgm:cxn modelId="{5CBD7C92-B675-4709-8485-927312821F7E}" type="presOf" srcId="{93107F75-F1D2-4A20-B242-D0F5CCFC1EFF}" destId="{006C9CE2-B6C4-4C0A-9B1F-1D5EBDA8BD39}" srcOrd="0" destOrd="0" presId="urn:microsoft.com/office/officeart/2005/8/layout/hList1"/>
    <dgm:cxn modelId="{30100B37-3B59-4F87-A046-98B5413312FD}" srcId="{93107F75-F1D2-4A20-B242-D0F5CCFC1EFF}" destId="{BA6193B0-8B90-4B62-80FE-C8B815A45906}" srcOrd="12" destOrd="0" parTransId="{9130F998-3A7C-4B5C-AAFA-A9FCF4FC2D73}" sibTransId="{41C88509-8289-4FDE-A60F-4DAAE8A72081}"/>
    <dgm:cxn modelId="{0265449F-855A-43AE-9326-7A326C8F7FB4}" srcId="{93107F75-F1D2-4A20-B242-D0F5CCFC1EFF}" destId="{56144C04-46CA-4F8D-A367-75B75D7F8C4E}" srcOrd="14" destOrd="0" parTransId="{0010FD53-5461-4EB9-A47A-DA58FB9703B5}" sibTransId="{706E7510-C072-4C48-92EC-67199069E8AB}"/>
    <dgm:cxn modelId="{B9FAD1DB-A27B-4C14-A19D-8B0CBEB4D7D9}" srcId="{BADF9DF0-9A71-4234-B5F1-161045481782}" destId="{9C2025AB-C7BC-412C-8A59-A662B8BE42CF}" srcOrd="1" destOrd="0" parTransId="{37651A8B-DD36-45D7-BA74-3DAD48FED28F}" sibTransId="{B8C9384B-6953-45DD-A2B1-D8C8AE842B7E}"/>
    <dgm:cxn modelId="{0ED09806-9270-D141-A7BE-97669A6FB72A}" type="presOf" srcId="{54760C18-328E-494F-A84F-2E9405650C3A}" destId="{7B404DA1-6031-4E78-837D-4E5D35023B65}" srcOrd="0" destOrd="3" presId="urn:microsoft.com/office/officeart/2005/8/layout/hList1"/>
    <dgm:cxn modelId="{93F9D5C7-F505-4540-882A-54809BFA0AC3}" srcId="{93107F75-F1D2-4A20-B242-D0F5CCFC1EFF}" destId="{8D996803-76C1-4708-B077-31251A62ADF6}" srcOrd="4" destOrd="0" parTransId="{9956E38B-56A1-4AF4-A1C2-BE17827C8B2A}" sibTransId="{0297D920-8BC4-4C93-B1DC-322F0D1A8D63}"/>
    <dgm:cxn modelId="{83325274-8A28-4241-A882-A9FB27FC9135}" srcId="{9C2025AB-C7BC-412C-8A59-A662B8BE42CF}" destId="{54760C18-328E-494F-A84F-2E9405650C3A}" srcOrd="3" destOrd="0" parTransId="{D8DA75EB-CC99-A544-9E16-A1BF474B84BA}" sibTransId="{4AC9CBBF-9098-9541-8003-5161C27C0DC6}"/>
    <dgm:cxn modelId="{DD2B7792-5B74-4A0D-9A18-F8D9AE369542}" srcId="{9C2025AB-C7BC-412C-8A59-A662B8BE42CF}" destId="{1AFB5F2F-D407-4169-8A79-3626C9A76B7F}" srcOrd="1" destOrd="0" parTransId="{873B2DD2-FA9F-4006-AF15-BD7B69517740}" sibTransId="{DF1920AD-7560-44C9-9AD5-021D5B73559F}"/>
    <dgm:cxn modelId="{A18F2CA4-486F-2540-995D-B2CD88D8CF62}" srcId="{9C2025AB-C7BC-412C-8A59-A662B8BE42CF}" destId="{57563301-357F-2445-9060-DDD926EA5110}" srcOrd="4" destOrd="0" parTransId="{CDB565E4-1FF0-9243-A06F-3C5A7F1E7FCD}" sibTransId="{39FC3CD0-80D0-F949-B6B2-FF0A8353ECEA}"/>
    <dgm:cxn modelId="{1220A18C-AB30-4D99-B3D1-DA757161D1EF}" srcId="{93107F75-F1D2-4A20-B242-D0F5CCFC1EFF}" destId="{8131C4C9-8298-49AB-BDE9-B3145BA08586}" srcOrd="3" destOrd="0" parTransId="{383218C8-7D87-4369-9418-84DA9E7167AC}" sibTransId="{184CE7AF-8734-49CA-9519-4DF559B96A70}"/>
    <dgm:cxn modelId="{B78E3A42-B4C5-4642-9211-9FB014009FC5}" type="presOf" srcId="{AC43ECAB-7A69-4292-B6B4-8D5E34DF5138}" destId="{7B404DA1-6031-4E78-837D-4E5D35023B65}" srcOrd="0" destOrd="2" presId="urn:microsoft.com/office/officeart/2005/8/layout/hList1"/>
    <dgm:cxn modelId="{11897B63-BABD-41FA-A689-11CC510390E5}" srcId="{93107F75-F1D2-4A20-B242-D0F5CCFC1EFF}" destId="{A2EE8DC6-361A-4B47-97A9-11886782A718}" srcOrd="11" destOrd="0" parTransId="{72423DBB-680F-42A3-AE1E-893AE46AD1BE}" sibTransId="{DE79E52B-847C-4E8A-B380-E681450C8BAA}"/>
    <dgm:cxn modelId="{FACBD91A-ED6F-4904-AE4A-A8B6AB219519}" type="presOf" srcId="{8C324DC1-3C5D-4E0A-9BF1-292BC4E54AD9}" destId="{FB1BDF60-4471-4943-8DEB-FD89B7B3D384}" srcOrd="0" destOrd="0" presId="urn:microsoft.com/office/officeart/2005/8/layout/hList1"/>
    <dgm:cxn modelId="{C2CFB22B-ADFF-4864-B256-46C84A5570E8}" srcId="{9C2025AB-C7BC-412C-8A59-A662B8BE42CF}" destId="{AC43ECAB-7A69-4292-B6B4-8D5E34DF5138}" srcOrd="2" destOrd="0" parTransId="{AC9242D8-8BE8-4F4F-B53B-CB350FADC2F5}" sibTransId="{0DEBEFC7-2BFD-4CB3-90D0-4C5608F5AC79}"/>
    <dgm:cxn modelId="{6117C127-CC21-48E7-81C0-E2CDCAB2896F}" type="presOf" srcId="{56144C04-46CA-4F8D-A367-75B75D7F8C4E}" destId="{FB1BDF60-4471-4943-8DEB-FD89B7B3D384}" srcOrd="0" destOrd="14" presId="urn:microsoft.com/office/officeart/2005/8/layout/hList1"/>
    <dgm:cxn modelId="{C97BDC01-78B7-4DA6-B288-620E35C50DBA}" srcId="{93107F75-F1D2-4A20-B242-D0F5CCFC1EFF}" destId="{2F7922AD-1D72-49D8-84A2-CB84F1E72CAC}" srcOrd="9" destOrd="0" parTransId="{15222238-6256-445C-B60A-2D9A98D44BD3}" sibTransId="{95E2DB0B-991B-4918-A01E-3C20E92CCD90}"/>
    <dgm:cxn modelId="{067475D4-0BD0-4C5C-B5A6-0B9FF2584EE4}" type="presOf" srcId="{8E292AA7-0746-447D-84D4-687A0E68AE02}" destId="{7B404DA1-6031-4E78-837D-4E5D35023B65}" srcOrd="0" destOrd="0" presId="urn:microsoft.com/office/officeart/2005/8/layout/hList1"/>
    <dgm:cxn modelId="{2F844A40-057C-4829-B997-F4900D9A04D4}" srcId="{93107F75-F1D2-4A20-B242-D0F5CCFC1EFF}" destId="{013E43DE-862A-4CB6-99EF-0279126B519A}" srcOrd="2" destOrd="0" parTransId="{6DF1CC25-4E44-458E-AD27-6BA054B50A71}" sibTransId="{EAF9150D-BC57-461C-B2A5-3BE5FF6C4CE3}"/>
    <dgm:cxn modelId="{995880FC-06A3-48E6-BCF5-CE55767638F7}" type="presOf" srcId="{BA6193B0-8B90-4B62-80FE-C8B815A45906}" destId="{FB1BDF60-4471-4943-8DEB-FD89B7B3D384}" srcOrd="0" destOrd="12" presId="urn:microsoft.com/office/officeart/2005/8/layout/hList1"/>
    <dgm:cxn modelId="{1651D01E-0934-4A99-A5CD-66584652A620}" type="presOf" srcId="{2F7922AD-1D72-49D8-84A2-CB84F1E72CAC}" destId="{FB1BDF60-4471-4943-8DEB-FD89B7B3D384}" srcOrd="0" destOrd="9" presId="urn:microsoft.com/office/officeart/2005/8/layout/hList1"/>
    <dgm:cxn modelId="{7F4FEBA9-3F75-421E-88EC-CAE275CD712F}" type="presOf" srcId="{A2EE8DC6-361A-4B47-97A9-11886782A718}" destId="{FB1BDF60-4471-4943-8DEB-FD89B7B3D384}" srcOrd="0" destOrd="11" presId="urn:microsoft.com/office/officeart/2005/8/layout/hList1"/>
    <dgm:cxn modelId="{DA185557-ED61-4B72-A845-FB9CFD4C2CFD}" type="presOf" srcId="{8131C4C9-8298-49AB-BDE9-B3145BA08586}" destId="{FB1BDF60-4471-4943-8DEB-FD89B7B3D384}" srcOrd="0" destOrd="3" presId="urn:microsoft.com/office/officeart/2005/8/layout/hList1"/>
    <dgm:cxn modelId="{6B1E0288-FDBE-4C3B-AC90-A52EF63756A8}" srcId="{93107F75-F1D2-4A20-B242-D0F5CCFC1EFF}" destId="{AEDD905F-6255-445B-9BFA-8AD1230F3A55}" srcOrd="1" destOrd="0" parTransId="{DB2A9FDF-5555-40D9-802A-1CFE7032E875}" sibTransId="{E9770D3B-FFEC-4C25-A989-878FE9F8B745}"/>
    <dgm:cxn modelId="{6DDFEBD7-A8F1-4AD3-B623-F546B715862F}" srcId="{93107F75-F1D2-4A20-B242-D0F5CCFC1EFF}" destId="{8C324DC1-3C5D-4E0A-9BF1-292BC4E54AD9}" srcOrd="0" destOrd="0" parTransId="{26AA025D-9D70-4E3F-A812-E5B54AB49988}" sibTransId="{0874E664-67BA-475D-A9AA-6F8350D3F1CC}"/>
    <dgm:cxn modelId="{60233B55-BC13-48F2-9D6F-47727AEB25C7}" srcId="{93107F75-F1D2-4A20-B242-D0F5CCFC1EFF}" destId="{3AE9F40E-128C-40CF-9503-57AF4C79683A}" srcOrd="8" destOrd="0" parTransId="{71931A41-E717-477F-80E8-0791B8A42086}" sibTransId="{B0F73061-1D97-49D4-B8FE-927733AFD1E1}"/>
    <dgm:cxn modelId="{10DEB273-A351-43DD-8ABF-B10F243581B9}" type="presOf" srcId="{02E2A9FC-BE2E-4BAA-B42E-215D32F9631C}" destId="{FB1BDF60-4471-4943-8DEB-FD89B7B3D384}" srcOrd="0" destOrd="10" presId="urn:microsoft.com/office/officeart/2005/8/layout/hList1"/>
    <dgm:cxn modelId="{7958152C-6FDA-4AC4-86BF-26D78540BA50}" srcId="{9C2025AB-C7BC-412C-8A59-A662B8BE42CF}" destId="{8E292AA7-0746-447D-84D4-687A0E68AE02}" srcOrd="0" destOrd="0" parTransId="{F3DD6868-8C3F-4CF4-8217-3D3F2988AD03}" sibTransId="{D5307CD3-9866-41F8-946F-E5AF2953FB92}"/>
    <dgm:cxn modelId="{47971EF1-5EA1-48D1-9B3F-446E718A70B0}" type="presOf" srcId="{013E43DE-862A-4CB6-99EF-0279126B519A}" destId="{FB1BDF60-4471-4943-8DEB-FD89B7B3D384}" srcOrd="0" destOrd="2" presId="urn:microsoft.com/office/officeart/2005/8/layout/hList1"/>
    <dgm:cxn modelId="{6BF5269A-A3C3-4E21-B4A0-A68B3E0042DF}" type="presOf" srcId="{8D996803-76C1-4708-B077-31251A62ADF6}" destId="{FB1BDF60-4471-4943-8DEB-FD89B7B3D384}" srcOrd="0" destOrd="4" presId="urn:microsoft.com/office/officeart/2005/8/layout/hList1"/>
    <dgm:cxn modelId="{23A8919B-A779-4456-A162-8DF5DD9F348F}" type="presParOf" srcId="{505A2FA5-5856-49ED-A333-30F0B0B34423}" destId="{75F1BD1E-6C2E-4DC6-BCE8-129EA462815B}" srcOrd="0" destOrd="0" presId="urn:microsoft.com/office/officeart/2005/8/layout/hList1"/>
    <dgm:cxn modelId="{E3077351-E25E-4386-B960-2E736B3B4F60}" type="presParOf" srcId="{75F1BD1E-6C2E-4DC6-BCE8-129EA462815B}" destId="{006C9CE2-B6C4-4C0A-9B1F-1D5EBDA8BD39}" srcOrd="0" destOrd="0" presId="urn:microsoft.com/office/officeart/2005/8/layout/hList1"/>
    <dgm:cxn modelId="{D15E7105-F3D6-4C24-A412-06CDE0AD6990}" type="presParOf" srcId="{75F1BD1E-6C2E-4DC6-BCE8-129EA462815B}" destId="{FB1BDF60-4471-4943-8DEB-FD89B7B3D384}" srcOrd="1" destOrd="0" presId="urn:microsoft.com/office/officeart/2005/8/layout/hList1"/>
    <dgm:cxn modelId="{0DE41FAD-C99F-4D6C-A342-6142461EC984}" type="presParOf" srcId="{505A2FA5-5856-49ED-A333-30F0B0B34423}" destId="{4A42EC18-56B2-47E8-9626-BEA02CD6F1DC}" srcOrd="1" destOrd="0" presId="urn:microsoft.com/office/officeart/2005/8/layout/hList1"/>
    <dgm:cxn modelId="{F62BD7A0-1522-4ABF-B828-1BF9219B23B4}" type="presParOf" srcId="{505A2FA5-5856-49ED-A333-30F0B0B34423}" destId="{9A1EE12F-37C9-4145-9122-8F685250FEB6}" srcOrd="2" destOrd="0" presId="urn:microsoft.com/office/officeart/2005/8/layout/hList1"/>
    <dgm:cxn modelId="{BC9CDB09-8501-4DDA-845C-8BCABB72BAA6}" type="presParOf" srcId="{9A1EE12F-37C9-4145-9122-8F685250FEB6}" destId="{65668A04-D810-4C2D-B4EE-7731A984574B}" srcOrd="0" destOrd="0" presId="urn:microsoft.com/office/officeart/2005/8/layout/hList1"/>
    <dgm:cxn modelId="{01D559C0-0FE9-4433-88BD-71EE31D89980}" type="presParOf" srcId="{9A1EE12F-37C9-4145-9122-8F685250FEB6}" destId="{7B404DA1-6031-4E78-837D-4E5D35023B6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9CE1EC-9ECB-284A-BC47-BE34FEA2679A}"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3B456D62-20D7-6B4D-997C-F72017F27534}">
      <dgm:prSet phldrT="[Text]"/>
      <dgm:spPr/>
      <dgm:t>
        <a:bodyPr/>
        <a:lstStyle/>
        <a:p>
          <a:r>
            <a:rPr lang="en-US"/>
            <a:t>Time Resolution</a:t>
          </a:r>
        </a:p>
      </dgm:t>
    </dgm:pt>
    <dgm:pt modelId="{186D9507-F3CF-1D40-8C23-9E833E8F4C30}" type="parTrans" cxnId="{4CD1EA2F-BD39-4B41-B2D9-7229FB8E172F}">
      <dgm:prSet/>
      <dgm:spPr/>
      <dgm:t>
        <a:bodyPr/>
        <a:lstStyle/>
        <a:p>
          <a:endParaRPr lang="en-US"/>
        </a:p>
      </dgm:t>
    </dgm:pt>
    <dgm:pt modelId="{FCC09F1D-D59F-AF4C-8E1E-EED4177C5633}" type="sibTrans" cxnId="{4CD1EA2F-BD39-4B41-B2D9-7229FB8E172F}">
      <dgm:prSet/>
      <dgm:spPr/>
      <dgm:t>
        <a:bodyPr/>
        <a:lstStyle/>
        <a:p>
          <a:endParaRPr lang="en-US"/>
        </a:p>
      </dgm:t>
    </dgm:pt>
    <dgm:pt modelId="{B7148305-95B2-BD4C-9082-28E1B162B37F}">
      <dgm:prSet phldrT="[Text]"/>
      <dgm:spPr/>
      <dgm:t>
        <a:bodyPr/>
        <a:lstStyle/>
        <a:p>
          <a:r>
            <a:rPr lang="en-US"/>
            <a:t>Geographic Resolution</a:t>
          </a:r>
        </a:p>
      </dgm:t>
    </dgm:pt>
    <dgm:pt modelId="{E60F4D0E-F50F-1C4E-ACD5-F836DE879724}" type="parTrans" cxnId="{CD4CBB08-BBF0-2F41-9A9D-7C09825CD7FA}">
      <dgm:prSet/>
      <dgm:spPr/>
      <dgm:t>
        <a:bodyPr/>
        <a:lstStyle/>
        <a:p>
          <a:endParaRPr lang="en-US"/>
        </a:p>
      </dgm:t>
    </dgm:pt>
    <dgm:pt modelId="{77E1A3F4-68BF-B243-9543-31A42958E3C0}" type="sibTrans" cxnId="{CD4CBB08-BBF0-2F41-9A9D-7C09825CD7FA}">
      <dgm:prSet/>
      <dgm:spPr/>
      <dgm:t>
        <a:bodyPr/>
        <a:lstStyle/>
        <a:p>
          <a:endParaRPr lang="en-US"/>
        </a:p>
      </dgm:t>
    </dgm:pt>
    <dgm:pt modelId="{4242C08C-6F62-234C-9676-D76166884D64}">
      <dgm:prSet phldrT="[Text]" custT="1"/>
      <dgm:spPr/>
      <dgm:t>
        <a:bodyPr/>
        <a:lstStyle/>
        <a:p>
          <a:pPr algn="ctr">
            <a:buFontTx/>
            <a:buNone/>
          </a:pPr>
          <a:r>
            <a:rPr lang="en-US" sz="1800" b="1" strike="sngStrike"/>
            <a:t>Utility territory</a:t>
          </a:r>
          <a:br>
            <a:rPr lang="en-US" sz="1800" b="1" strike="sngStrike"/>
          </a:br>
          <a:r>
            <a:rPr lang="en-US" sz="1800" b="1"/>
            <a:t>County</a:t>
          </a:r>
          <a:endParaRPr lang="en-US" sz="1800" strike="sngStrike"/>
        </a:p>
      </dgm:t>
    </dgm:pt>
    <dgm:pt modelId="{1DDCF135-BD2E-BC4D-BA14-F07D328167E1}" type="parTrans" cxnId="{0CFD3A98-632B-5B45-8244-412961C24CC2}">
      <dgm:prSet/>
      <dgm:spPr/>
      <dgm:t>
        <a:bodyPr/>
        <a:lstStyle/>
        <a:p>
          <a:endParaRPr lang="en-US"/>
        </a:p>
      </dgm:t>
    </dgm:pt>
    <dgm:pt modelId="{933483D6-A07E-334A-9D73-766BA3E0EB88}" type="sibTrans" cxnId="{0CFD3A98-632B-5B45-8244-412961C24CC2}">
      <dgm:prSet/>
      <dgm:spPr/>
      <dgm:t>
        <a:bodyPr/>
        <a:lstStyle/>
        <a:p>
          <a:endParaRPr lang="en-US"/>
        </a:p>
      </dgm:t>
    </dgm:pt>
    <dgm:pt modelId="{1B083D4F-FC92-984D-B16B-C21EDE3F519C}">
      <dgm:prSet phldrT="[Text]"/>
      <dgm:spPr/>
      <dgm:t>
        <a:bodyPr/>
        <a:lstStyle/>
        <a:p>
          <a:pPr algn="l"/>
          <a:r>
            <a:rPr lang="en-US" sz="1400"/>
            <a:t>Distribution System Planning requires feeder-level data</a:t>
          </a:r>
        </a:p>
      </dgm:t>
    </dgm:pt>
    <dgm:pt modelId="{0429F54B-9C82-5640-8083-337CDCDA345A}" type="parTrans" cxnId="{76CB6FE6-640C-9E4E-9A5E-7DC5AECB8B17}">
      <dgm:prSet/>
      <dgm:spPr/>
      <dgm:t>
        <a:bodyPr/>
        <a:lstStyle/>
        <a:p>
          <a:endParaRPr lang="en-US"/>
        </a:p>
      </dgm:t>
    </dgm:pt>
    <dgm:pt modelId="{D73F9908-7FEB-8344-8F6B-798B44F89A93}" type="sibTrans" cxnId="{76CB6FE6-640C-9E4E-9A5E-7DC5AECB8B17}">
      <dgm:prSet/>
      <dgm:spPr/>
      <dgm:t>
        <a:bodyPr/>
        <a:lstStyle/>
        <a:p>
          <a:endParaRPr lang="en-US"/>
        </a:p>
      </dgm:t>
    </dgm:pt>
    <dgm:pt modelId="{CF37C2AD-5643-9B42-8B0F-23D162765C65}">
      <dgm:prSet phldrT="[Text]"/>
      <dgm:spPr/>
      <dgm:t>
        <a:bodyPr/>
        <a:lstStyle/>
        <a:p>
          <a:r>
            <a:rPr lang="en-US"/>
            <a:t>Electrical Characteristics</a:t>
          </a:r>
        </a:p>
      </dgm:t>
    </dgm:pt>
    <dgm:pt modelId="{F178F573-A882-DB42-BDB0-AB93864E1F22}" type="parTrans" cxnId="{A5CDBDF6-B559-9245-BF57-B40CC8C5A907}">
      <dgm:prSet/>
      <dgm:spPr/>
      <dgm:t>
        <a:bodyPr/>
        <a:lstStyle/>
        <a:p>
          <a:endParaRPr lang="en-US"/>
        </a:p>
      </dgm:t>
    </dgm:pt>
    <dgm:pt modelId="{15AB8C1C-0218-C040-BA01-911468376B1C}" type="sibTrans" cxnId="{A5CDBDF6-B559-9245-BF57-B40CC8C5A907}">
      <dgm:prSet/>
      <dgm:spPr/>
      <dgm:t>
        <a:bodyPr/>
        <a:lstStyle/>
        <a:p>
          <a:endParaRPr lang="en-US"/>
        </a:p>
      </dgm:t>
    </dgm:pt>
    <dgm:pt modelId="{B84A4CB2-3CF8-864A-BA9F-3F802C6ADB94}">
      <dgm:prSet phldrT="[Text]"/>
      <dgm:spPr/>
      <dgm:t>
        <a:bodyPr/>
        <a:lstStyle/>
        <a:p>
          <a:pPr algn="l"/>
          <a:r>
            <a:rPr lang="en-US" sz="1400"/>
            <a:t>PV Planning is the only top use case that requires less than 15-minute data</a:t>
          </a:r>
        </a:p>
      </dgm:t>
    </dgm:pt>
    <dgm:pt modelId="{DCC802F6-123F-054D-8D04-72D57BB3C414}" type="parTrans" cxnId="{EE9ECAD1-E0F8-A140-8B72-A1DADA956A76}">
      <dgm:prSet/>
      <dgm:spPr/>
      <dgm:t>
        <a:bodyPr/>
        <a:lstStyle/>
        <a:p>
          <a:endParaRPr lang="en-US"/>
        </a:p>
      </dgm:t>
    </dgm:pt>
    <dgm:pt modelId="{77534113-8A61-4847-BE6E-28624A32F31D}" type="sibTrans" cxnId="{EE9ECAD1-E0F8-A140-8B72-A1DADA956A76}">
      <dgm:prSet/>
      <dgm:spPr/>
      <dgm:t>
        <a:bodyPr/>
        <a:lstStyle/>
        <a:p>
          <a:endParaRPr lang="en-US"/>
        </a:p>
      </dgm:t>
    </dgm:pt>
    <dgm:pt modelId="{DD8C942E-AA31-8B4A-9D35-D282BAFCE058}">
      <dgm:prSet phldrT="[Text]"/>
      <dgm:spPr/>
      <dgm:t>
        <a:bodyPr/>
        <a:lstStyle/>
        <a:p>
          <a:pPr algn="l"/>
          <a:r>
            <a:rPr lang="en-US" sz="1400"/>
            <a:t>A “mix-and-match” approach from a bank of load profiles could help build specific utility and feeder level information</a:t>
          </a:r>
        </a:p>
      </dgm:t>
    </dgm:pt>
    <dgm:pt modelId="{A1A7DA79-8421-1844-87B1-F703EA4D6061}" type="parTrans" cxnId="{DE4D0A32-55A0-EA47-86A7-3F7294193096}">
      <dgm:prSet/>
      <dgm:spPr/>
      <dgm:t>
        <a:bodyPr/>
        <a:lstStyle/>
        <a:p>
          <a:endParaRPr lang="en-US"/>
        </a:p>
      </dgm:t>
    </dgm:pt>
    <dgm:pt modelId="{26FF0199-D094-BA43-B6EF-8B8165307923}" type="sibTrans" cxnId="{DE4D0A32-55A0-EA47-86A7-3F7294193096}">
      <dgm:prSet/>
      <dgm:spPr/>
      <dgm:t>
        <a:bodyPr/>
        <a:lstStyle/>
        <a:p>
          <a:endParaRPr lang="en-US"/>
        </a:p>
      </dgm:t>
    </dgm:pt>
    <dgm:pt modelId="{3429A4FB-A43F-E440-90F2-944B2600C61D}">
      <dgm:prSet phldrT="[Text]"/>
      <dgm:spPr/>
      <dgm:t>
        <a:bodyPr/>
        <a:lstStyle/>
        <a:p>
          <a:pPr algn="ctr">
            <a:spcBef>
              <a:spcPct val="0"/>
            </a:spcBef>
            <a:buFontTx/>
            <a:buNone/>
          </a:pPr>
          <a:r>
            <a:rPr lang="en-US" sz="1800" b="1"/>
            <a:t>Real power</a:t>
          </a:r>
          <a:endParaRPr lang="en-US" sz="1800"/>
        </a:p>
      </dgm:t>
    </dgm:pt>
    <dgm:pt modelId="{8CE28DBF-788D-4C4E-A375-C64C382E7174}" type="parTrans" cxnId="{27D82575-1F6A-724F-B42F-6A375DA99666}">
      <dgm:prSet/>
      <dgm:spPr/>
      <dgm:t>
        <a:bodyPr/>
        <a:lstStyle/>
        <a:p>
          <a:endParaRPr lang="en-US"/>
        </a:p>
      </dgm:t>
    </dgm:pt>
    <dgm:pt modelId="{8140E120-9583-6047-AD46-9D7AAC2BA5F5}" type="sibTrans" cxnId="{27D82575-1F6A-724F-B42F-6A375DA99666}">
      <dgm:prSet/>
      <dgm:spPr/>
      <dgm:t>
        <a:bodyPr/>
        <a:lstStyle/>
        <a:p>
          <a:endParaRPr lang="en-US"/>
        </a:p>
      </dgm:t>
    </dgm:pt>
    <dgm:pt modelId="{C62A5B24-7EFC-6C4A-BFF3-3E836939D03C}">
      <dgm:prSet phldrT="[Text]" custT="1"/>
      <dgm:spPr/>
      <dgm:t>
        <a:bodyPr/>
        <a:lstStyle/>
        <a:p>
          <a:pPr algn="l">
            <a:spcBef>
              <a:spcPts val="1200"/>
            </a:spcBef>
          </a:pPr>
          <a:r>
            <a:rPr lang="en-US" sz="1400"/>
            <a:t>Some distribution system planning use cases might benefit from reactive power</a:t>
          </a:r>
        </a:p>
      </dgm:t>
    </dgm:pt>
    <dgm:pt modelId="{F08464A0-2F47-A443-BB4B-3E7001A91469}" type="parTrans" cxnId="{89541A01-A4DB-E64F-A708-FA8C5B9F65C7}">
      <dgm:prSet/>
      <dgm:spPr/>
      <dgm:t>
        <a:bodyPr/>
        <a:lstStyle/>
        <a:p>
          <a:endParaRPr lang="en-US"/>
        </a:p>
      </dgm:t>
    </dgm:pt>
    <dgm:pt modelId="{741C6A73-E708-EB47-A4BC-B385FA746F4F}" type="sibTrans" cxnId="{89541A01-A4DB-E64F-A708-FA8C5B9F65C7}">
      <dgm:prSet/>
      <dgm:spPr/>
      <dgm:t>
        <a:bodyPr/>
        <a:lstStyle/>
        <a:p>
          <a:endParaRPr lang="en-US"/>
        </a:p>
      </dgm:t>
    </dgm:pt>
    <dgm:pt modelId="{4FFEB07D-EC34-A542-AC39-D6470C598976}">
      <dgm:prSet phldrT="[Text]" custT="1"/>
      <dgm:spPr/>
      <dgm:t>
        <a:bodyPr/>
        <a:lstStyle/>
        <a:p>
          <a:pPr algn="ctr">
            <a:buFontTx/>
            <a:buNone/>
          </a:pPr>
          <a:r>
            <a:rPr lang="en-US" sz="1800" b="1"/>
            <a:t>15-minute</a:t>
          </a:r>
          <a:endParaRPr lang="en-US" sz="1800"/>
        </a:p>
      </dgm:t>
    </dgm:pt>
    <dgm:pt modelId="{44D77AB6-0193-1440-9859-209565A7D575}" type="parTrans" cxnId="{B8FA09BE-E307-BD47-98B7-E17EF5103559}">
      <dgm:prSet/>
      <dgm:spPr/>
      <dgm:t>
        <a:bodyPr/>
        <a:lstStyle/>
        <a:p>
          <a:endParaRPr lang="en-US"/>
        </a:p>
      </dgm:t>
    </dgm:pt>
    <dgm:pt modelId="{0AD974F3-9456-2449-A29E-CC5BB1052992}" type="sibTrans" cxnId="{B8FA09BE-E307-BD47-98B7-E17EF5103559}">
      <dgm:prSet/>
      <dgm:spPr/>
      <dgm:t>
        <a:bodyPr/>
        <a:lstStyle/>
        <a:p>
          <a:endParaRPr lang="en-US"/>
        </a:p>
      </dgm:t>
    </dgm:pt>
    <dgm:pt modelId="{739C7BC2-B18B-F64D-8655-84A4C904B911}">
      <dgm:prSet phldrT="[Text]"/>
      <dgm:spPr/>
      <dgm:t>
        <a:bodyPr/>
        <a:lstStyle/>
        <a:p>
          <a:pPr algn="l"/>
          <a:r>
            <a:rPr lang="en-US" sz="1400"/>
            <a:t>Highest impact cases require only hourly results</a:t>
          </a:r>
        </a:p>
      </dgm:t>
    </dgm:pt>
    <dgm:pt modelId="{F2D9EFF6-DAE7-8747-A080-E9B52C4A610E}" type="parTrans" cxnId="{EB420256-40FD-2A4A-9FF9-BA2ACA221AF2}">
      <dgm:prSet/>
      <dgm:spPr/>
      <dgm:t>
        <a:bodyPr/>
        <a:lstStyle/>
        <a:p>
          <a:endParaRPr lang="en-US"/>
        </a:p>
      </dgm:t>
    </dgm:pt>
    <dgm:pt modelId="{68767E80-7E56-8A43-B082-B1F1D1BD3FDC}" type="sibTrans" cxnId="{EB420256-40FD-2A4A-9FF9-BA2ACA221AF2}">
      <dgm:prSet/>
      <dgm:spPr/>
      <dgm:t>
        <a:bodyPr/>
        <a:lstStyle/>
        <a:p>
          <a:endParaRPr lang="en-US"/>
        </a:p>
      </dgm:t>
    </dgm:pt>
    <dgm:pt modelId="{60BFF9A9-F02A-C549-B52A-BAE174C55EB1}">
      <dgm:prSet phldrT="[Text]"/>
      <dgm:spPr/>
      <dgm:t>
        <a:bodyPr/>
        <a:lstStyle/>
        <a:p>
          <a:pPr algn="l"/>
          <a:endParaRPr lang="en-US" sz="1400"/>
        </a:p>
      </dgm:t>
    </dgm:pt>
    <dgm:pt modelId="{C07CCF64-A733-3446-8A44-6FDB1921D9F5}" type="parTrans" cxnId="{98DE5834-1E36-404F-B70B-4B7CBFB9802B}">
      <dgm:prSet/>
      <dgm:spPr/>
      <dgm:t>
        <a:bodyPr/>
        <a:lstStyle/>
        <a:p>
          <a:endParaRPr lang="en-US"/>
        </a:p>
      </dgm:t>
    </dgm:pt>
    <dgm:pt modelId="{23451206-77C4-9A47-993B-2A392ED9D659}" type="sibTrans" cxnId="{98DE5834-1E36-404F-B70B-4B7CBFB9802B}">
      <dgm:prSet/>
      <dgm:spPr/>
      <dgm:t>
        <a:bodyPr/>
        <a:lstStyle/>
        <a:p>
          <a:endParaRPr lang="en-US"/>
        </a:p>
      </dgm:t>
    </dgm:pt>
    <dgm:pt modelId="{FD30442C-119C-344A-8F8E-99FDD824D621}">
      <dgm:prSet phldrT="[Text]" custT="1"/>
      <dgm:spPr/>
      <dgm:t>
        <a:bodyPr/>
        <a:lstStyle/>
        <a:p>
          <a:pPr algn="l">
            <a:spcBef>
              <a:spcPct val="0"/>
            </a:spcBef>
          </a:pPr>
          <a:endParaRPr lang="en-US" sz="1400"/>
        </a:p>
      </dgm:t>
    </dgm:pt>
    <dgm:pt modelId="{7727CCA8-D93F-6E47-92AA-E3C444F1F86B}" type="parTrans" cxnId="{96A1FD3E-574F-3946-B9BE-F1784810720E}">
      <dgm:prSet/>
      <dgm:spPr/>
      <dgm:t>
        <a:bodyPr/>
        <a:lstStyle/>
        <a:p>
          <a:endParaRPr lang="en-US"/>
        </a:p>
      </dgm:t>
    </dgm:pt>
    <dgm:pt modelId="{97C7AF74-A67B-A243-8F27-12E6C0C3E71F}" type="sibTrans" cxnId="{96A1FD3E-574F-3946-B9BE-F1784810720E}">
      <dgm:prSet/>
      <dgm:spPr/>
      <dgm:t>
        <a:bodyPr/>
        <a:lstStyle/>
        <a:p>
          <a:endParaRPr lang="en-US"/>
        </a:p>
      </dgm:t>
    </dgm:pt>
    <dgm:pt modelId="{DF12C996-F490-6344-92A5-CFFC94DA870A}">
      <dgm:prSet phldrT="[Text]" custT="1"/>
      <dgm:spPr/>
      <dgm:t>
        <a:bodyPr/>
        <a:lstStyle/>
        <a:p>
          <a:pPr algn="l">
            <a:spcBef>
              <a:spcPts val="1200"/>
            </a:spcBef>
          </a:pPr>
          <a:r>
            <a:rPr lang="en-US" sz="1400"/>
            <a:t>Data requirements for some use cases are not well understood </a:t>
          </a:r>
        </a:p>
      </dgm:t>
    </dgm:pt>
    <dgm:pt modelId="{7002F136-4721-1447-ADE6-3F7D1E80B060}" type="parTrans" cxnId="{21FE0939-0FBB-DD4F-B66C-DD912AADA7F8}">
      <dgm:prSet/>
      <dgm:spPr/>
      <dgm:t>
        <a:bodyPr/>
        <a:lstStyle/>
        <a:p>
          <a:endParaRPr lang="en-US"/>
        </a:p>
      </dgm:t>
    </dgm:pt>
    <dgm:pt modelId="{CFC06D92-F792-8848-B631-50756EA2FA98}" type="sibTrans" cxnId="{21FE0939-0FBB-DD4F-B66C-DD912AADA7F8}">
      <dgm:prSet/>
      <dgm:spPr/>
      <dgm:t>
        <a:bodyPr/>
        <a:lstStyle/>
        <a:p>
          <a:endParaRPr lang="en-US"/>
        </a:p>
      </dgm:t>
    </dgm:pt>
    <dgm:pt modelId="{255E04EA-886C-6743-8428-2B3FCEAD04D1}">
      <dgm:prSet phldrT="[Text]" custT="1"/>
      <dgm:spPr/>
      <dgm:t>
        <a:bodyPr/>
        <a:lstStyle/>
        <a:p>
          <a:pPr algn="l">
            <a:spcBef>
              <a:spcPts val="1200"/>
            </a:spcBef>
          </a:pPr>
          <a:endParaRPr lang="en-US" sz="1400"/>
        </a:p>
      </dgm:t>
    </dgm:pt>
    <dgm:pt modelId="{8A0074C3-5268-424A-8D85-FAD35FA3FC5F}" type="parTrans" cxnId="{914465E0-A1DD-924C-B34C-5420ECA74BBB}">
      <dgm:prSet/>
      <dgm:spPr/>
      <dgm:t>
        <a:bodyPr/>
        <a:lstStyle/>
        <a:p>
          <a:endParaRPr lang="en-US"/>
        </a:p>
      </dgm:t>
    </dgm:pt>
    <dgm:pt modelId="{7CEDBF4F-B537-9945-88C1-27D5F8E0CF40}" type="sibTrans" cxnId="{914465E0-A1DD-924C-B34C-5420ECA74BBB}">
      <dgm:prSet/>
      <dgm:spPr/>
      <dgm:t>
        <a:bodyPr/>
        <a:lstStyle/>
        <a:p>
          <a:endParaRPr lang="en-US"/>
        </a:p>
      </dgm:t>
    </dgm:pt>
    <dgm:pt modelId="{530256AF-D527-A346-B0F8-471A9A318F1D}">
      <dgm:prSet phldrT="[Text]"/>
      <dgm:spPr/>
      <dgm:t>
        <a:bodyPr/>
        <a:lstStyle/>
        <a:p>
          <a:pPr algn="l"/>
          <a:endParaRPr lang="en-US" sz="1400"/>
        </a:p>
      </dgm:t>
    </dgm:pt>
    <dgm:pt modelId="{E9B04D3B-4186-C944-B7CB-FF4D8F4E6E71}" type="parTrans" cxnId="{96011364-02CE-3040-9BD1-BB03C4750DEB}">
      <dgm:prSet/>
      <dgm:spPr/>
      <dgm:t>
        <a:bodyPr/>
        <a:lstStyle/>
        <a:p>
          <a:endParaRPr lang="en-US"/>
        </a:p>
      </dgm:t>
    </dgm:pt>
    <dgm:pt modelId="{708DD419-ECC2-7E45-87E5-C85581697AEB}" type="sibTrans" cxnId="{96011364-02CE-3040-9BD1-BB03C4750DEB}">
      <dgm:prSet/>
      <dgm:spPr/>
      <dgm:t>
        <a:bodyPr/>
        <a:lstStyle/>
        <a:p>
          <a:endParaRPr lang="en-US"/>
        </a:p>
      </dgm:t>
    </dgm:pt>
    <dgm:pt modelId="{4FEED87B-E4F1-6545-8018-79953A847822}">
      <dgm:prSet phldrT="[Text]"/>
      <dgm:spPr/>
      <dgm:t>
        <a:bodyPr/>
        <a:lstStyle/>
        <a:p>
          <a:pPr algn="l"/>
          <a:endParaRPr lang="en-US" sz="1400"/>
        </a:p>
      </dgm:t>
    </dgm:pt>
    <dgm:pt modelId="{69F39B02-AD87-D74C-B516-C10D8B8F5CDD}" type="parTrans" cxnId="{727C0923-2080-DE4E-8535-5C01AAD795B0}">
      <dgm:prSet/>
      <dgm:spPr/>
      <dgm:t>
        <a:bodyPr/>
        <a:lstStyle/>
        <a:p>
          <a:endParaRPr lang="en-US"/>
        </a:p>
      </dgm:t>
    </dgm:pt>
    <dgm:pt modelId="{6DC49081-8658-5F4C-B39D-03C0E82E2672}" type="sibTrans" cxnId="{727C0923-2080-DE4E-8535-5C01AAD795B0}">
      <dgm:prSet/>
      <dgm:spPr/>
      <dgm:t>
        <a:bodyPr/>
        <a:lstStyle/>
        <a:p>
          <a:endParaRPr lang="en-US"/>
        </a:p>
      </dgm:t>
    </dgm:pt>
    <dgm:pt modelId="{C1CAD3A6-7646-DE40-BB4E-E3A26C6330C9}" type="pres">
      <dgm:prSet presAssocID="{9C9CE1EC-9ECB-284A-BC47-BE34FEA2679A}" presName="Name0" presStyleCnt="0">
        <dgm:presLayoutVars>
          <dgm:dir/>
          <dgm:animLvl val="lvl"/>
          <dgm:resizeHandles val="exact"/>
        </dgm:presLayoutVars>
      </dgm:prSet>
      <dgm:spPr/>
      <dgm:t>
        <a:bodyPr/>
        <a:lstStyle/>
        <a:p>
          <a:endParaRPr lang="en-US"/>
        </a:p>
      </dgm:t>
    </dgm:pt>
    <dgm:pt modelId="{1BA023A6-9B09-E148-B637-716B4ACC76F3}" type="pres">
      <dgm:prSet presAssocID="{3B456D62-20D7-6B4D-997C-F72017F27534}" presName="composite" presStyleCnt="0"/>
      <dgm:spPr/>
    </dgm:pt>
    <dgm:pt modelId="{04CB64D9-8CFD-1140-8611-A97D7C2EDB9D}" type="pres">
      <dgm:prSet presAssocID="{3B456D62-20D7-6B4D-997C-F72017F27534}" presName="parTx" presStyleLbl="alignNode1" presStyleIdx="0" presStyleCnt="3">
        <dgm:presLayoutVars>
          <dgm:chMax val="0"/>
          <dgm:chPref val="0"/>
          <dgm:bulletEnabled val="1"/>
        </dgm:presLayoutVars>
      </dgm:prSet>
      <dgm:spPr/>
      <dgm:t>
        <a:bodyPr/>
        <a:lstStyle/>
        <a:p>
          <a:endParaRPr lang="en-US"/>
        </a:p>
      </dgm:t>
    </dgm:pt>
    <dgm:pt modelId="{8AD04EF5-E5B4-3144-8115-86E27B3EF069}" type="pres">
      <dgm:prSet presAssocID="{3B456D62-20D7-6B4D-997C-F72017F27534}" presName="desTx" presStyleLbl="alignAccFollowNode1" presStyleIdx="0" presStyleCnt="3">
        <dgm:presLayoutVars>
          <dgm:bulletEnabled val="1"/>
        </dgm:presLayoutVars>
      </dgm:prSet>
      <dgm:spPr/>
      <dgm:t>
        <a:bodyPr/>
        <a:lstStyle/>
        <a:p>
          <a:endParaRPr lang="en-US"/>
        </a:p>
      </dgm:t>
    </dgm:pt>
    <dgm:pt modelId="{02D8C281-55BD-B348-8CC2-C34B899E751E}" type="pres">
      <dgm:prSet presAssocID="{FCC09F1D-D59F-AF4C-8E1E-EED4177C5633}" presName="space" presStyleCnt="0"/>
      <dgm:spPr/>
    </dgm:pt>
    <dgm:pt modelId="{CA362150-090A-144E-B5E4-D5ED64C6A73E}" type="pres">
      <dgm:prSet presAssocID="{B7148305-95B2-BD4C-9082-28E1B162B37F}" presName="composite" presStyleCnt="0"/>
      <dgm:spPr/>
    </dgm:pt>
    <dgm:pt modelId="{8B6DB839-FBDA-7E42-9519-0D41644AA415}" type="pres">
      <dgm:prSet presAssocID="{B7148305-95B2-BD4C-9082-28E1B162B37F}" presName="parTx" presStyleLbl="alignNode1" presStyleIdx="1" presStyleCnt="3">
        <dgm:presLayoutVars>
          <dgm:chMax val="0"/>
          <dgm:chPref val="0"/>
          <dgm:bulletEnabled val="1"/>
        </dgm:presLayoutVars>
      </dgm:prSet>
      <dgm:spPr/>
      <dgm:t>
        <a:bodyPr/>
        <a:lstStyle/>
        <a:p>
          <a:endParaRPr lang="en-US"/>
        </a:p>
      </dgm:t>
    </dgm:pt>
    <dgm:pt modelId="{C205DF45-7ED6-E842-815F-26E959F6B83A}" type="pres">
      <dgm:prSet presAssocID="{B7148305-95B2-BD4C-9082-28E1B162B37F}" presName="desTx" presStyleLbl="alignAccFollowNode1" presStyleIdx="1" presStyleCnt="3">
        <dgm:presLayoutVars>
          <dgm:bulletEnabled val="1"/>
        </dgm:presLayoutVars>
      </dgm:prSet>
      <dgm:spPr/>
      <dgm:t>
        <a:bodyPr/>
        <a:lstStyle/>
        <a:p>
          <a:endParaRPr lang="en-US"/>
        </a:p>
      </dgm:t>
    </dgm:pt>
    <dgm:pt modelId="{658820C2-B085-5347-8D3C-0DEEB4C3CD26}" type="pres">
      <dgm:prSet presAssocID="{77E1A3F4-68BF-B243-9543-31A42958E3C0}" presName="space" presStyleCnt="0"/>
      <dgm:spPr/>
    </dgm:pt>
    <dgm:pt modelId="{C9A42228-3045-3C43-8F9B-5B0916E00D47}" type="pres">
      <dgm:prSet presAssocID="{CF37C2AD-5643-9B42-8B0F-23D162765C65}" presName="composite" presStyleCnt="0"/>
      <dgm:spPr/>
    </dgm:pt>
    <dgm:pt modelId="{A4C5E406-E4B3-7A40-90E7-AB59BE1A7725}" type="pres">
      <dgm:prSet presAssocID="{CF37C2AD-5643-9B42-8B0F-23D162765C65}" presName="parTx" presStyleLbl="alignNode1" presStyleIdx="2" presStyleCnt="3">
        <dgm:presLayoutVars>
          <dgm:chMax val="0"/>
          <dgm:chPref val="0"/>
          <dgm:bulletEnabled val="1"/>
        </dgm:presLayoutVars>
      </dgm:prSet>
      <dgm:spPr/>
      <dgm:t>
        <a:bodyPr/>
        <a:lstStyle/>
        <a:p>
          <a:endParaRPr lang="en-US"/>
        </a:p>
      </dgm:t>
    </dgm:pt>
    <dgm:pt modelId="{283C4FF3-564E-5C4E-9B60-0E7C95809B24}" type="pres">
      <dgm:prSet presAssocID="{CF37C2AD-5643-9B42-8B0F-23D162765C65}" presName="desTx" presStyleLbl="alignAccFollowNode1" presStyleIdx="2" presStyleCnt="3">
        <dgm:presLayoutVars>
          <dgm:bulletEnabled val="1"/>
        </dgm:presLayoutVars>
      </dgm:prSet>
      <dgm:spPr/>
      <dgm:t>
        <a:bodyPr/>
        <a:lstStyle/>
        <a:p>
          <a:endParaRPr lang="en-US"/>
        </a:p>
      </dgm:t>
    </dgm:pt>
  </dgm:ptLst>
  <dgm:cxnLst>
    <dgm:cxn modelId="{B8FA09BE-E307-BD47-98B7-E17EF5103559}" srcId="{3B456D62-20D7-6B4D-997C-F72017F27534}" destId="{4FFEB07D-EC34-A542-AC39-D6470C598976}" srcOrd="0" destOrd="0" parTransId="{44D77AB6-0193-1440-9859-209565A7D575}" sibTransId="{0AD974F3-9456-2449-A29E-CC5BB1052992}"/>
    <dgm:cxn modelId="{CD4CBB08-BBF0-2F41-9A9D-7C09825CD7FA}" srcId="{9C9CE1EC-9ECB-284A-BC47-BE34FEA2679A}" destId="{B7148305-95B2-BD4C-9082-28E1B162B37F}" srcOrd="1" destOrd="0" parTransId="{E60F4D0E-F50F-1C4E-ACD5-F836DE879724}" sibTransId="{77E1A3F4-68BF-B243-9543-31A42958E3C0}"/>
    <dgm:cxn modelId="{27D82575-1F6A-724F-B42F-6A375DA99666}" srcId="{CF37C2AD-5643-9B42-8B0F-23D162765C65}" destId="{3429A4FB-A43F-E440-90F2-944B2600C61D}" srcOrd="0" destOrd="0" parTransId="{8CE28DBF-788D-4C4E-A375-C64C382E7174}" sibTransId="{8140E120-9583-6047-AD46-9D7AAC2BA5F5}"/>
    <dgm:cxn modelId="{EB420256-40FD-2A4A-9FF9-BA2ACA221AF2}" srcId="{3B456D62-20D7-6B4D-997C-F72017F27534}" destId="{739C7BC2-B18B-F64D-8655-84A4C904B911}" srcOrd="2" destOrd="0" parTransId="{F2D9EFF6-DAE7-8747-A080-E9B52C4A610E}" sibTransId="{68767E80-7E56-8A43-B082-B1F1D1BD3FDC}"/>
    <dgm:cxn modelId="{1072F895-A9B0-334F-A9AB-74EE308CB619}" type="presOf" srcId="{B7148305-95B2-BD4C-9082-28E1B162B37F}" destId="{8B6DB839-FBDA-7E42-9519-0D41644AA415}" srcOrd="0" destOrd="0" presId="urn:microsoft.com/office/officeart/2005/8/layout/hList1"/>
    <dgm:cxn modelId="{B13A60D6-CD49-B14B-9C04-CCDE978C40FC}" type="presOf" srcId="{3429A4FB-A43F-E440-90F2-944B2600C61D}" destId="{283C4FF3-564E-5C4E-9B60-0E7C95809B24}" srcOrd="0" destOrd="0" presId="urn:microsoft.com/office/officeart/2005/8/layout/hList1"/>
    <dgm:cxn modelId="{89541A01-A4DB-E64F-A708-FA8C5B9F65C7}" srcId="{CF37C2AD-5643-9B42-8B0F-23D162765C65}" destId="{C62A5B24-7EFC-6C4A-BFF3-3E836939D03C}" srcOrd="2" destOrd="0" parTransId="{F08464A0-2F47-A443-BB4B-3E7001A91469}" sibTransId="{741C6A73-E708-EB47-A4BC-B385FA746F4F}"/>
    <dgm:cxn modelId="{4CD1EA2F-BD39-4B41-B2D9-7229FB8E172F}" srcId="{9C9CE1EC-9ECB-284A-BC47-BE34FEA2679A}" destId="{3B456D62-20D7-6B4D-997C-F72017F27534}" srcOrd="0" destOrd="0" parTransId="{186D9507-F3CF-1D40-8C23-9E833E8F4C30}" sibTransId="{FCC09F1D-D59F-AF4C-8E1E-EED4177C5633}"/>
    <dgm:cxn modelId="{727C0923-2080-DE4E-8535-5C01AAD795B0}" srcId="{3B456D62-20D7-6B4D-997C-F72017F27534}" destId="{4FEED87B-E4F1-6545-8018-79953A847822}" srcOrd="3" destOrd="0" parTransId="{69F39B02-AD87-D74C-B516-C10D8B8F5CDD}" sibTransId="{6DC49081-8658-5F4C-B39D-03C0E82E2672}"/>
    <dgm:cxn modelId="{2B3EF862-4B64-9840-BAFF-489E83B2FE64}" type="presOf" srcId="{255E04EA-886C-6743-8428-2B3FCEAD04D1}" destId="{283C4FF3-564E-5C4E-9B60-0E7C95809B24}" srcOrd="0" destOrd="3" presId="urn:microsoft.com/office/officeart/2005/8/layout/hList1"/>
    <dgm:cxn modelId="{9AD9F89B-DD42-944E-AF35-7A936323AC7D}" type="presOf" srcId="{9C9CE1EC-9ECB-284A-BC47-BE34FEA2679A}" destId="{C1CAD3A6-7646-DE40-BB4E-E3A26C6330C9}" srcOrd="0" destOrd="0" presId="urn:microsoft.com/office/officeart/2005/8/layout/hList1"/>
    <dgm:cxn modelId="{AAD4AAB7-CDCC-C242-8717-0A0615AA8C82}" type="presOf" srcId="{CF37C2AD-5643-9B42-8B0F-23D162765C65}" destId="{A4C5E406-E4B3-7A40-90E7-AB59BE1A7725}" srcOrd="0" destOrd="0" presId="urn:microsoft.com/office/officeart/2005/8/layout/hList1"/>
    <dgm:cxn modelId="{DE4D0A32-55A0-EA47-86A7-3F7294193096}" srcId="{B7148305-95B2-BD4C-9082-28E1B162B37F}" destId="{DD8C942E-AA31-8B4A-9D35-D282BAFCE058}" srcOrd="3" destOrd="0" parTransId="{A1A7DA79-8421-1844-87B1-F703EA4D6061}" sibTransId="{26FF0199-D094-BA43-B6EF-8B8165307923}"/>
    <dgm:cxn modelId="{631C7712-AF17-1C4B-92C9-5CB66FF32996}" type="presOf" srcId="{FD30442C-119C-344A-8F8E-99FDD824D621}" destId="{283C4FF3-564E-5C4E-9B60-0E7C95809B24}" srcOrd="0" destOrd="1" presId="urn:microsoft.com/office/officeart/2005/8/layout/hList1"/>
    <dgm:cxn modelId="{EE9ECAD1-E0F8-A140-8B72-A1DADA956A76}" srcId="{3B456D62-20D7-6B4D-997C-F72017F27534}" destId="{B84A4CB2-3CF8-864A-BA9F-3F802C6ADB94}" srcOrd="4" destOrd="0" parTransId="{DCC802F6-123F-054D-8D04-72D57BB3C414}" sibTransId="{77534113-8A61-4847-BE6E-28624A32F31D}"/>
    <dgm:cxn modelId="{A5CDBDF6-B559-9245-BF57-B40CC8C5A907}" srcId="{9C9CE1EC-9ECB-284A-BC47-BE34FEA2679A}" destId="{CF37C2AD-5643-9B42-8B0F-23D162765C65}" srcOrd="2" destOrd="0" parTransId="{F178F573-A882-DB42-BDB0-AB93864E1F22}" sibTransId="{15AB8C1C-0218-C040-BA01-911468376B1C}"/>
    <dgm:cxn modelId="{76CB6FE6-640C-9E4E-9A5E-7DC5AECB8B17}" srcId="{B7148305-95B2-BD4C-9082-28E1B162B37F}" destId="{1B083D4F-FC92-984D-B16B-C21EDE3F519C}" srcOrd="1" destOrd="0" parTransId="{0429F54B-9C82-5640-8083-337CDCDA345A}" sibTransId="{D73F9908-7FEB-8344-8F6B-798B44F89A93}"/>
    <dgm:cxn modelId="{96A1FD3E-574F-3946-B9BE-F1784810720E}" srcId="{CF37C2AD-5643-9B42-8B0F-23D162765C65}" destId="{FD30442C-119C-344A-8F8E-99FDD824D621}" srcOrd="1" destOrd="0" parTransId="{7727CCA8-D93F-6E47-92AA-E3C444F1F86B}" sibTransId="{97C7AF74-A67B-A243-8F27-12E6C0C3E71F}"/>
    <dgm:cxn modelId="{AC3CADBD-AC40-BC44-B440-21A956810CBF}" type="presOf" srcId="{530256AF-D527-A346-B0F8-471A9A318F1D}" destId="{C205DF45-7ED6-E842-815F-26E959F6B83A}" srcOrd="0" destOrd="2" presId="urn:microsoft.com/office/officeart/2005/8/layout/hList1"/>
    <dgm:cxn modelId="{085096C2-2BF3-6F41-A84C-A138AB74E777}" type="presOf" srcId="{DF12C996-F490-6344-92A5-CFFC94DA870A}" destId="{283C4FF3-564E-5C4E-9B60-0E7C95809B24}" srcOrd="0" destOrd="4" presId="urn:microsoft.com/office/officeart/2005/8/layout/hList1"/>
    <dgm:cxn modelId="{96011364-02CE-3040-9BD1-BB03C4750DEB}" srcId="{B7148305-95B2-BD4C-9082-28E1B162B37F}" destId="{530256AF-D527-A346-B0F8-471A9A318F1D}" srcOrd="2" destOrd="0" parTransId="{E9B04D3B-4186-C944-B7CB-FF4D8F4E6E71}" sibTransId="{708DD419-ECC2-7E45-87E5-C85581697AEB}"/>
    <dgm:cxn modelId="{06CF091D-19D4-A44A-9D39-D0D385B7B16F}" type="presOf" srcId="{60BFF9A9-F02A-C549-B52A-BAE174C55EB1}" destId="{8AD04EF5-E5B4-3144-8115-86E27B3EF069}" srcOrd="0" destOrd="1" presId="urn:microsoft.com/office/officeart/2005/8/layout/hList1"/>
    <dgm:cxn modelId="{A44E1688-67D0-0F47-BE34-E97ACF5324B4}" type="presOf" srcId="{739C7BC2-B18B-F64D-8655-84A4C904B911}" destId="{8AD04EF5-E5B4-3144-8115-86E27B3EF069}" srcOrd="0" destOrd="2" presId="urn:microsoft.com/office/officeart/2005/8/layout/hList1"/>
    <dgm:cxn modelId="{98DE5834-1E36-404F-B70B-4B7CBFB9802B}" srcId="{3B456D62-20D7-6B4D-997C-F72017F27534}" destId="{60BFF9A9-F02A-C549-B52A-BAE174C55EB1}" srcOrd="1" destOrd="0" parTransId="{C07CCF64-A733-3446-8A44-6FDB1921D9F5}" sibTransId="{23451206-77C4-9A47-993B-2A392ED9D659}"/>
    <dgm:cxn modelId="{D2D73C72-C2FE-FA48-B681-1F4D94630438}" type="presOf" srcId="{B84A4CB2-3CF8-864A-BA9F-3F802C6ADB94}" destId="{8AD04EF5-E5B4-3144-8115-86E27B3EF069}" srcOrd="0" destOrd="4" presId="urn:microsoft.com/office/officeart/2005/8/layout/hList1"/>
    <dgm:cxn modelId="{AD3D064D-8AC5-C64B-A963-7FFC958E238E}" type="presOf" srcId="{4242C08C-6F62-234C-9676-D76166884D64}" destId="{C205DF45-7ED6-E842-815F-26E959F6B83A}" srcOrd="0" destOrd="0" presId="urn:microsoft.com/office/officeart/2005/8/layout/hList1"/>
    <dgm:cxn modelId="{914465E0-A1DD-924C-B34C-5420ECA74BBB}" srcId="{CF37C2AD-5643-9B42-8B0F-23D162765C65}" destId="{255E04EA-886C-6743-8428-2B3FCEAD04D1}" srcOrd="3" destOrd="0" parTransId="{8A0074C3-5268-424A-8D85-FAD35FA3FC5F}" sibTransId="{7CEDBF4F-B537-9945-88C1-27D5F8E0CF40}"/>
    <dgm:cxn modelId="{EF7CFCB6-5F95-D64F-ABBF-C6B0511ED9BF}" type="presOf" srcId="{4FEED87B-E4F1-6545-8018-79953A847822}" destId="{8AD04EF5-E5B4-3144-8115-86E27B3EF069}" srcOrd="0" destOrd="3" presId="urn:microsoft.com/office/officeart/2005/8/layout/hList1"/>
    <dgm:cxn modelId="{0893DD4C-1027-D34E-A94A-1C37F19E5E84}" type="presOf" srcId="{1B083D4F-FC92-984D-B16B-C21EDE3F519C}" destId="{C205DF45-7ED6-E842-815F-26E959F6B83A}" srcOrd="0" destOrd="1" presId="urn:microsoft.com/office/officeart/2005/8/layout/hList1"/>
    <dgm:cxn modelId="{0CFD3A98-632B-5B45-8244-412961C24CC2}" srcId="{B7148305-95B2-BD4C-9082-28E1B162B37F}" destId="{4242C08C-6F62-234C-9676-D76166884D64}" srcOrd="0" destOrd="0" parTransId="{1DDCF135-BD2E-BC4D-BA14-F07D328167E1}" sibTransId="{933483D6-A07E-334A-9D73-766BA3E0EB88}"/>
    <dgm:cxn modelId="{1824682F-1794-FB49-B28D-F394D52EECA8}" type="presOf" srcId="{C62A5B24-7EFC-6C4A-BFF3-3E836939D03C}" destId="{283C4FF3-564E-5C4E-9B60-0E7C95809B24}" srcOrd="0" destOrd="2" presId="urn:microsoft.com/office/officeart/2005/8/layout/hList1"/>
    <dgm:cxn modelId="{583B48C7-7453-7C4D-B923-1289819FD061}" type="presOf" srcId="{DD8C942E-AA31-8B4A-9D35-D282BAFCE058}" destId="{C205DF45-7ED6-E842-815F-26E959F6B83A}" srcOrd="0" destOrd="3" presId="urn:microsoft.com/office/officeart/2005/8/layout/hList1"/>
    <dgm:cxn modelId="{21FE0939-0FBB-DD4F-B66C-DD912AADA7F8}" srcId="{CF37C2AD-5643-9B42-8B0F-23D162765C65}" destId="{DF12C996-F490-6344-92A5-CFFC94DA870A}" srcOrd="4" destOrd="0" parTransId="{7002F136-4721-1447-ADE6-3F7D1E80B060}" sibTransId="{CFC06D92-F792-8848-B631-50756EA2FA98}"/>
    <dgm:cxn modelId="{9BFBE92D-4146-C945-9882-9BE1C753ABF4}" type="presOf" srcId="{3B456D62-20D7-6B4D-997C-F72017F27534}" destId="{04CB64D9-8CFD-1140-8611-A97D7C2EDB9D}" srcOrd="0" destOrd="0" presId="urn:microsoft.com/office/officeart/2005/8/layout/hList1"/>
    <dgm:cxn modelId="{805EB7B9-B16A-FB45-A76A-DC58B7AC416E}" type="presOf" srcId="{4FFEB07D-EC34-A542-AC39-D6470C598976}" destId="{8AD04EF5-E5B4-3144-8115-86E27B3EF069}" srcOrd="0" destOrd="0" presId="urn:microsoft.com/office/officeart/2005/8/layout/hList1"/>
    <dgm:cxn modelId="{AEAADD13-E452-A64C-83B7-91429D8583FB}" type="presParOf" srcId="{C1CAD3A6-7646-DE40-BB4E-E3A26C6330C9}" destId="{1BA023A6-9B09-E148-B637-716B4ACC76F3}" srcOrd="0" destOrd="0" presId="urn:microsoft.com/office/officeart/2005/8/layout/hList1"/>
    <dgm:cxn modelId="{720738C8-8F0E-E347-856E-E3C8394FC568}" type="presParOf" srcId="{1BA023A6-9B09-E148-B637-716B4ACC76F3}" destId="{04CB64D9-8CFD-1140-8611-A97D7C2EDB9D}" srcOrd="0" destOrd="0" presId="urn:microsoft.com/office/officeart/2005/8/layout/hList1"/>
    <dgm:cxn modelId="{36655347-A264-F143-950D-A860435DE021}" type="presParOf" srcId="{1BA023A6-9B09-E148-B637-716B4ACC76F3}" destId="{8AD04EF5-E5B4-3144-8115-86E27B3EF069}" srcOrd="1" destOrd="0" presId="urn:microsoft.com/office/officeart/2005/8/layout/hList1"/>
    <dgm:cxn modelId="{6ED0C4A6-6BE7-7445-9408-48248ABCD6C7}" type="presParOf" srcId="{C1CAD3A6-7646-DE40-BB4E-E3A26C6330C9}" destId="{02D8C281-55BD-B348-8CC2-C34B899E751E}" srcOrd="1" destOrd="0" presId="urn:microsoft.com/office/officeart/2005/8/layout/hList1"/>
    <dgm:cxn modelId="{63F5CDD8-E797-944B-BCBC-9882394B1A63}" type="presParOf" srcId="{C1CAD3A6-7646-DE40-BB4E-E3A26C6330C9}" destId="{CA362150-090A-144E-B5E4-D5ED64C6A73E}" srcOrd="2" destOrd="0" presId="urn:microsoft.com/office/officeart/2005/8/layout/hList1"/>
    <dgm:cxn modelId="{9CD4C48E-D73F-5648-BA73-AC3CFA27E2AD}" type="presParOf" srcId="{CA362150-090A-144E-B5E4-D5ED64C6A73E}" destId="{8B6DB839-FBDA-7E42-9519-0D41644AA415}" srcOrd="0" destOrd="0" presId="urn:microsoft.com/office/officeart/2005/8/layout/hList1"/>
    <dgm:cxn modelId="{4816CA4A-21FF-2C4B-AC11-D3249B30D188}" type="presParOf" srcId="{CA362150-090A-144E-B5E4-D5ED64C6A73E}" destId="{C205DF45-7ED6-E842-815F-26E959F6B83A}" srcOrd="1" destOrd="0" presId="urn:microsoft.com/office/officeart/2005/8/layout/hList1"/>
    <dgm:cxn modelId="{01C9692B-2E3C-F548-97F6-D635873C0784}" type="presParOf" srcId="{C1CAD3A6-7646-DE40-BB4E-E3A26C6330C9}" destId="{658820C2-B085-5347-8D3C-0DEEB4C3CD26}" srcOrd="3" destOrd="0" presId="urn:microsoft.com/office/officeart/2005/8/layout/hList1"/>
    <dgm:cxn modelId="{C9981409-87B2-724B-9062-577199DE0ABD}" type="presParOf" srcId="{C1CAD3A6-7646-DE40-BB4E-E3A26C6330C9}" destId="{C9A42228-3045-3C43-8F9B-5B0916E00D47}" srcOrd="4" destOrd="0" presId="urn:microsoft.com/office/officeart/2005/8/layout/hList1"/>
    <dgm:cxn modelId="{1002E069-28BC-2F4F-9372-B4BD65FDC2A3}" type="presParOf" srcId="{C9A42228-3045-3C43-8F9B-5B0916E00D47}" destId="{A4C5E406-E4B3-7A40-90E7-AB59BE1A7725}" srcOrd="0" destOrd="0" presId="urn:microsoft.com/office/officeart/2005/8/layout/hList1"/>
    <dgm:cxn modelId="{D3C6AC10-B7C3-7647-A55C-6A6D3F2F44A0}" type="presParOf" srcId="{C9A42228-3045-3C43-8F9B-5B0916E00D47}" destId="{283C4FF3-564E-5C4E-9B60-0E7C95809B2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BF060B-5F6A-BC44-B5B0-5D7F3366F7FE}"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US"/>
        </a:p>
      </dgm:t>
    </dgm:pt>
    <dgm:pt modelId="{C40F9B8B-0140-5F48-B91E-1826CA914B54}">
      <dgm:prSet phldrT="[Text]" custT="1"/>
      <dgm:spPr>
        <a:solidFill>
          <a:schemeClr val="bg1">
            <a:alpha val="50000"/>
          </a:schemeClr>
        </a:solidFill>
        <a:ln>
          <a:solidFill>
            <a:schemeClr val="bg1">
              <a:lumMod val="50000"/>
            </a:schemeClr>
          </a:solidFill>
        </a:ln>
      </dgm:spPr>
      <dgm:t>
        <a:bodyPr/>
        <a:lstStyle/>
        <a:p>
          <a:r>
            <a:rPr lang="en-US" sz="2000"/>
            <a:t>Com. Calibration</a:t>
          </a:r>
        </a:p>
        <a:p>
          <a:endParaRPr lang="en-US" sz="2000"/>
        </a:p>
      </dgm:t>
    </dgm:pt>
    <dgm:pt modelId="{45F189F2-FB4E-FC43-8DB5-813D53498973}" type="parTrans" cxnId="{971E8A5E-09E8-CF4B-B431-7CF7EDE541FC}">
      <dgm:prSet/>
      <dgm:spPr/>
      <dgm:t>
        <a:bodyPr/>
        <a:lstStyle/>
        <a:p>
          <a:endParaRPr lang="en-US"/>
        </a:p>
      </dgm:t>
    </dgm:pt>
    <dgm:pt modelId="{2EEFDCBD-8D01-A545-ABD3-8DC71D50944E}" type="sibTrans" cxnId="{971E8A5E-09E8-CF4B-B431-7CF7EDE541FC}">
      <dgm:prSet/>
      <dgm:spPr/>
      <dgm:t>
        <a:bodyPr/>
        <a:lstStyle/>
        <a:p>
          <a:endParaRPr lang="en-US"/>
        </a:p>
      </dgm:t>
    </dgm:pt>
    <dgm:pt modelId="{188E883D-C91B-5041-B515-541CC0DFAA91}">
      <dgm:prSet phldrT="[Text]"/>
      <dgm:spPr>
        <a:solidFill>
          <a:srgbClr val="FF0000">
            <a:alpha val="50000"/>
          </a:srgbClr>
        </a:solidFill>
      </dgm:spPr>
      <dgm:t>
        <a:bodyPr/>
        <a:lstStyle/>
        <a:p>
          <a:r>
            <a:rPr lang="en-US"/>
            <a:t>EIA 861m electricity, natural gas</a:t>
          </a:r>
        </a:p>
      </dgm:t>
    </dgm:pt>
    <dgm:pt modelId="{FC71EA5B-B84A-E74C-AB80-4D85EE1D5DC1}" type="parTrans" cxnId="{DB77A9AE-E13C-DA48-A692-BE2CB6E7B970}">
      <dgm:prSet/>
      <dgm:spPr/>
      <dgm:t>
        <a:bodyPr/>
        <a:lstStyle/>
        <a:p>
          <a:endParaRPr lang="en-US"/>
        </a:p>
      </dgm:t>
    </dgm:pt>
    <dgm:pt modelId="{89C944EF-AF37-AA41-B2A3-0A666C6616BC}" type="sibTrans" cxnId="{DB77A9AE-E13C-DA48-A692-BE2CB6E7B970}">
      <dgm:prSet/>
      <dgm:spPr/>
      <dgm:t>
        <a:bodyPr/>
        <a:lstStyle/>
        <a:p>
          <a:endParaRPr lang="en-US"/>
        </a:p>
      </dgm:t>
    </dgm:pt>
    <dgm:pt modelId="{B64B738C-4BC7-CD4D-ACFB-0B32BDFB96E8}">
      <dgm:prSet phldrT="[Text]"/>
      <dgm:spPr>
        <a:solidFill>
          <a:srgbClr val="F6A01A">
            <a:alpha val="50000"/>
          </a:srgbClr>
        </a:solidFill>
      </dgm:spPr>
      <dgm:t>
        <a:bodyPr/>
        <a:lstStyle/>
        <a:p>
          <a:pPr rtl="0"/>
          <a:r>
            <a:rPr lang="en-US"/>
            <a:t>EIA CBECS </a:t>
          </a:r>
          <a:br>
            <a:rPr lang="en-US"/>
          </a:br>
          <a:endParaRPr lang="en-US">
            <a:latin typeface="Calibri"/>
          </a:endParaRPr>
        </a:p>
      </dgm:t>
    </dgm:pt>
    <dgm:pt modelId="{F4A18C2B-6E4C-6C41-8BEA-978A2A578829}" type="parTrans" cxnId="{D6E5FBD3-0F35-B44E-9DA6-36CC76F55E29}">
      <dgm:prSet/>
      <dgm:spPr/>
      <dgm:t>
        <a:bodyPr/>
        <a:lstStyle/>
        <a:p>
          <a:endParaRPr lang="en-US"/>
        </a:p>
      </dgm:t>
    </dgm:pt>
    <dgm:pt modelId="{60344D38-E4EF-EF4F-8FE2-306CF2AA5A38}" type="sibTrans" cxnId="{D6E5FBD3-0F35-B44E-9DA6-36CC76F55E29}">
      <dgm:prSet/>
      <dgm:spPr/>
      <dgm:t>
        <a:bodyPr/>
        <a:lstStyle/>
        <a:p>
          <a:endParaRPr lang="en-US"/>
        </a:p>
      </dgm:t>
    </dgm:pt>
    <dgm:pt modelId="{C995F7F3-364D-F246-B323-6384B402EF50}">
      <dgm:prSet phldrT="[Text]"/>
      <dgm:spPr>
        <a:solidFill>
          <a:srgbClr val="92D050">
            <a:alpha val="50000"/>
          </a:srgbClr>
        </a:solidFill>
      </dgm:spPr>
      <dgm:t>
        <a:bodyPr/>
        <a:lstStyle/>
        <a:p>
          <a:r>
            <a:rPr lang="en-US"/>
            <a:t>Utility load research data (LRD)</a:t>
          </a:r>
        </a:p>
      </dgm:t>
    </dgm:pt>
    <dgm:pt modelId="{28EFDE94-2334-074C-BCD9-7593CEDE0D45}" type="parTrans" cxnId="{093FB2F0-9175-304B-B5FC-AB6DDBF6B9B5}">
      <dgm:prSet/>
      <dgm:spPr/>
      <dgm:t>
        <a:bodyPr/>
        <a:lstStyle/>
        <a:p>
          <a:endParaRPr lang="en-US"/>
        </a:p>
      </dgm:t>
    </dgm:pt>
    <dgm:pt modelId="{664C7311-D618-D042-8004-0F51B75ACDFA}" type="sibTrans" cxnId="{093FB2F0-9175-304B-B5FC-AB6DDBF6B9B5}">
      <dgm:prSet/>
      <dgm:spPr/>
      <dgm:t>
        <a:bodyPr/>
        <a:lstStyle/>
        <a:p>
          <a:endParaRPr lang="en-US"/>
        </a:p>
      </dgm:t>
    </dgm:pt>
    <dgm:pt modelId="{9FDB623C-7BFB-5A4D-B5C1-3C4857C4D072}">
      <dgm:prSet phldrT="[Text]"/>
      <dgm:spPr>
        <a:solidFill>
          <a:schemeClr val="accent2">
            <a:alpha val="62000"/>
          </a:schemeClr>
        </a:solidFill>
      </dgm:spPr>
      <dgm:t>
        <a:bodyPr/>
        <a:lstStyle/>
        <a:p>
          <a:r>
            <a:rPr lang="en-US"/>
            <a:t>Region 1 AMI data</a:t>
          </a:r>
        </a:p>
      </dgm:t>
    </dgm:pt>
    <dgm:pt modelId="{5A14C4CF-C736-3345-A075-61A3A7AF61CD}" type="parTrans" cxnId="{5FD326FC-59DA-D749-A6FA-0F3B81ED2CFA}">
      <dgm:prSet/>
      <dgm:spPr/>
      <dgm:t>
        <a:bodyPr/>
        <a:lstStyle/>
        <a:p>
          <a:endParaRPr lang="en-US"/>
        </a:p>
      </dgm:t>
    </dgm:pt>
    <dgm:pt modelId="{01B30314-C090-CE4A-96E4-290F88CF6FEE}" type="sibTrans" cxnId="{5FD326FC-59DA-D749-A6FA-0F3B81ED2CFA}">
      <dgm:prSet/>
      <dgm:spPr/>
      <dgm:t>
        <a:bodyPr/>
        <a:lstStyle/>
        <a:p>
          <a:endParaRPr lang="en-US"/>
        </a:p>
      </dgm:t>
    </dgm:pt>
    <dgm:pt modelId="{F908CE64-E3E0-9B46-BC5B-42C3A7D31481}">
      <dgm:prSet phldrT="[Text]"/>
      <dgm:spPr>
        <a:solidFill>
          <a:schemeClr val="accent2">
            <a:alpha val="62000"/>
          </a:schemeClr>
        </a:solidFill>
      </dgm:spPr>
      <dgm:t>
        <a:bodyPr/>
        <a:lstStyle/>
        <a:p>
          <a:r>
            <a:rPr lang="en-US"/>
            <a:t>Region 2 AMI data</a:t>
          </a:r>
        </a:p>
      </dgm:t>
    </dgm:pt>
    <dgm:pt modelId="{F11BD294-FF5C-274F-84B1-0748A9B54130}" type="parTrans" cxnId="{40163591-1D27-4147-8C21-68AC7CBCC164}">
      <dgm:prSet/>
      <dgm:spPr/>
      <dgm:t>
        <a:bodyPr/>
        <a:lstStyle/>
        <a:p>
          <a:endParaRPr lang="en-US"/>
        </a:p>
      </dgm:t>
    </dgm:pt>
    <dgm:pt modelId="{970BEE72-CD3C-D246-9D25-491C718630CC}" type="sibTrans" cxnId="{40163591-1D27-4147-8C21-68AC7CBCC164}">
      <dgm:prSet/>
      <dgm:spPr/>
      <dgm:t>
        <a:bodyPr/>
        <a:lstStyle/>
        <a:p>
          <a:endParaRPr lang="en-US"/>
        </a:p>
      </dgm:t>
    </dgm:pt>
    <dgm:pt modelId="{73C6B94C-68A1-3441-8C3E-F98462A9A3B0}">
      <dgm:prSet phldrT="[Text]"/>
      <dgm:spPr>
        <a:solidFill>
          <a:schemeClr val="accent2">
            <a:alpha val="62000"/>
          </a:schemeClr>
        </a:solidFill>
        <a:ln w="25400" cap="flat" cmpd="sng" algn="ctr">
          <a:solidFill>
            <a:srgbClr val="FFFFFF">
              <a:hueOff val="0"/>
              <a:satOff val="0"/>
              <a:lumOff val="0"/>
              <a:alphaOff val="0"/>
            </a:srgbClr>
          </a:solidFill>
          <a:prstDash val="solid"/>
        </a:ln>
        <a:effectLst/>
      </dgm:spPr>
      <dgm:t>
        <a:bodyPr spcFirstLastPara="0" vert="horz" wrap="square" lIns="15240" tIns="15240" rIns="15240" bIns="15240" numCol="1" spcCol="1270" anchor="ctr" anchorCtr="0"/>
        <a:lstStyle/>
        <a:p>
          <a:r>
            <a:rPr lang="en-US"/>
            <a:t>Region 3 AMI data</a:t>
          </a:r>
        </a:p>
      </dgm:t>
    </dgm:pt>
    <dgm:pt modelId="{AFFD4846-78D5-EB4E-80FA-55B6800F4939}" type="parTrans" cxnId="{0639B29B-BF6D-444B-B2E0-9983AA08C6DD}">
      <dgm:prSet/>
      <dgm:spPr/>
      <dgm:t>
        <a:bodyPr/>
        <a:lstStyle/>
        <a:p>
          <a:endParaRPr lang="en-US"/>
        </a:p>
      </dgm:t>
    </dgm:pt>
    <dgm:pt modelId="{859F5F78-C64B-B74B-BB90-70A1C7985017}" type="sibTrans" cxnId="{0639B29B-BF6D-444B-B2E0-9983AA08C6DD}">
      <dgm:prSet/>
      <dgm:spPr/>
      <dgm:t>
        <a:bodyPr/>
        <a:lstStyle/>
        <a:p>
          <a:endParaRPr lang="en-US"/>
        </a:p>
      </dgm:t>
    </dgm:pt>
    <dgm:pt modelId="{D0DE2B0B-6EAD-1440-9CF8-D0D2A953495E}">
      <dgm:prSet phldrT="[Text]"/>
      <dgm:spPr>
        <a:solidFill>
          <a:schemeClr val="accent2">
            <a:alpha val="62000"/>
          </a:schemeClr>
        </a:solidFill>
      </dgm:spPr>
      <dgm:t>
        <a:bodyPr/>
        <a:lstStyle/>
        <a:p>
          <a:r>
            <a:rPr lang="en-US"/>
            <a:t>Region 4 AMI data</a:t>
          </a:r>
        </a:p>
      </dgm:t>
    </dgm:pt>
    <dgm:pt modelId="{D088DF65-C2F6-4849-8645-6060C13D1F62}" type="parTrans" cxnId="{2651B7E1-55D8-FC43-B7BD-E23486E6E302}">
      <dgm:prSet/>
      <dgm:spPr/>
      <dgm:t>
        <a:bodyPr/>
        <a:lstStyle/>
        <a:p>
          <a:endParaRPr lang="en-US"/>
        </a:p>
      </dgm:t>
    </dgm:pt>
    <dgm:pt modelId="{140C416D-84D5-174C-8672-A717F064FEFE}" type="sibTrans" cxnId="{2651B7E1-55D8-FC43-B7BD-E23486E6E302}">
      <dgm:prSet/>
      <dgm:spPr/>
      <dgm:t>
        <a:bodyPr/>
        <a:lstStyle/>
        <a:p>
          <a:endParaRPr lang="en-US"/>
        </a:p>
      </dgm:t>
    </dgm:pt>
    <dgm:pt modelId="{696ADE8B-4D24-46B6-8ED7-47B1AF54E2F8}">
      <dgm:prSet phldr="0"/>
      <dgm:spPr>
        <a:solidFill>
          <a:srgbClr val="FFFF00">
            <a:alpha val="50000"/>
          </a:srgbClr>
        </a:solidFill>
      </dgm:spPr>
      <dgm:t>
        <a:bodyPr/>
        <a:lstStyle/>
        <a:p>
          <a:r>
            <a:rPr lang="en-US" err="1"/>
            <a:t>Submetered</a:t>
          </a:r>
          <a:r>
            <a:rPr lang="en-US"/>
            <a:t> end-uses</a:t>
          </a:r>
        </a:p>
      </dgm:t>
    </dgm:pt>
    <dgm:pt modelId="{6BB6CA6C-B604-470B-B056-CBA0EF86940D}" type="parTrans" cxnId="{641399A7-8981-4CD8-A89C-0968491D0BC6}">
      <dgm:prSet/>
      <dgm:spPr/>
      <dgm:t>
        <a:bodyPr/>
        <a:lstStyle/>
        <a:p>
          <a:endParaRPr lang="en-US"/>
        </a:p>
      </dgm:t>
    </dgm:pt>
    <dgm:pt modelId="{3A3E7214-F422-44FD-9E1B-9A392B15F517}" type="sibTrans" cxnId="{641399A7-8981-4CD8-A89C-0968491D0BC6}">
      <dgm:prSet/>
      <dgm:spPr/>
      <dgm:t>
        <a:bodyPr/>
        <a:lstStyle/>
        <a:p>
          <a:endParaRPr lang="en-US"/>
        </a:p>
      </dgm:t>
    </dgm:pt>
    <dgm:pt modelId="{96127E69-D399-6F4F-8976-DDCC1D35C3E9}" type="pres">
      <dgm:prSet presAssocID="{AABF060B-5F6A-BC44-B5B0-5D7F3366F7FE}" presName="composite" presStyleCnt="0">
        <dgm:presLayoutVars>
          <dgm:chMax val="1"/>
          <dgm:dir/>
          <dgm:resizeHandles val="exact"/>
        </dgm:presLayoutVars>
      </dgm:prSet>
      <dgm:spPr/>
      <dgm:t>
        <a:bodyPr/>
        <a:lstStyle/>
        <a:p>
          <a:endParaRPr lang="en-US"/>
        </a:p>
      </dgm:t>
    </dgm:pt>
    <dgm:pt modelId="{B3E1A706-DCE8-CB45-83A9-85976D2D1344}" type="pres">
      <dgm:prSet presAssocID="{AABF060B-5F6A-BC44-B5B0-5D7F3366F7FE}" presName="radial" presStyleCnt="0">
        <dgm:presLayoutVars>
          <dgm:animLvl val="ctr"/>
        </dgm:presLayoutVars>
      </dgm:prSet>
      <dgm:spPr/>
    </dgm:pt>
    <dgm:pt modelId="{634883BA-9C8C-C244-82B6-FD7866FC830F}" type="pres">
      <dgm:prSet presAssocID="{C40F9B8B-0140-5F48-B91E-1826CA914B54}" presName="centerShape" presStyleLbl="vennNode1" presStyleIdx="0" presStyleCnt="9"/>
      <dgm:spPr/>
      <dgm:t>
        <a:bodyPr/>
        <a:lstStyle/>
        <a:p>
          <a:endParaRPr lang="en-US"/>
        </a:p>
      </dgm:t>
    </dgm:pt>
    <dgm:pt modelId="{4603C71A-44A5-4F41-809D-1CC036493312}" type="pres">
      <dgm:prSet presAssocID="{188E883D-C91B-5041-B515-541CC0DFAA91}" presName="node" presStyleLbl="vennNode1" presStyleIdx="1" presStyleCnt="9">
        <dgm:presLayoutVars>
          <dgm:bulletEnabled val="1"/>
        </dgm:presLayoutVars>
      </dgm:prSet>
      <dgm:spPr/>
      <dgm:t>
        <a:bodyPr/>
        <a:lstStyle/>
        <a:p>
          <a:endParaRPr lang="en-US"/>
        </a:p>
      </dgm:t>
    </dgm:pt>
    <dgm:pt modelId="{2E101FE3-D4BD-6147-83A8-D5841F1B6026}" type="pres">
      <dgm:prSet presAssocID="{B64B738C-4BC7-CD4D-ACFB-0B32BDFB96E8}" presName="node" presStyleLbl="vennNode1" presStyleIdx="2" presStyleCnt="9">
        <dgm:presLayoutVars>
          <dgm:bulletEnabled val="1"/>
        </dgm:presLayoutVars>
      </dgm:prSet>
      <dgm:spPr/>
      <dgm:t>
        <a:bodyPr/>
        <a:lstStyle/>
        <a:p>
          <a:endParaRPr lang="en-US"/>
        </a:p>
      </dgm:t>
    </dgm:pt>
    <dgm:pt modelId="{5E632594-4A67-413A-89CB-61318B7669EF}" type="pres">
      <dgm:prSet presAssocID="{696ADE8B-4D24-46B6-8ED7-47B1AF54E2F8}" presName="node" presStyleLbl="vennNode1" presStyleIdx="3" presStyleCnt="9">
        <dgm:presLayoutVars>
          <dgm:bulletEnabled val="1"/>
        </dgm:presLayoutVars>
      </dgm:prSet>
      <dgm:spPr/>
      <dgm:t>
        <a:bodyPr/>
        <a:lstStyle/>
        <a:p>
          <a:endParaRPr lang="en-US"/>
        </a:p>
      </dgm:t>
    </dgm:pt>
    <dgm:pt modelId="{AB5404E7-1315-9647-92C1-C3E7EB672CA8}" type="pres">
      <dgm:prSet presAssocID="{C995F7F3-364D-F246-B323-6384B402EF50}" presName="node" presStyleLbl="vennNode1" presStyleIdx="4" presStyleCnt="9">
        <dgm:presLayoutVars>
          <dgm:bulletEnabled val="1"/>
        </dgm:presLayoutVars>
      </dgm:prSet>
      <dgm:spPr/>
      <dgm:t>
        <a:bodyPr/>
        <a:lstStyle/>
        <a:p>
          <a:endParaRPr lang="en-US"/>
        </a:p>
      </dgm:t>
    </dgm:pt>
    <dgm:pt modelId="{193B8814-2585-554D-98A9-5F3FA458DA2C}" type="pres">
      <dgm:prSet presAssocID="{9FDB623C-7BFB-5A4D-B5C1-3C4857C4D072}" presName="node" presStyleLbl="vennNode1" presStyleIdx="5" presStyleCnt="9">
        <dgm:presLayoutVars>
          <dgm:bulletEnabled val="1"/>
        </dgm:presLayoutVars>
      </dgm:prSet>
      <dgm:spPr/>
      <dgm:t>
        <a:bodyPr/>
        <a:lstStyle/>
        <a:p>
          <a:endParaRPr lang="en-US"/>
        </a:p>
      </dgm:t>
    </dgm:pt>
    <dgm:pt modelId="{B70BB440-6007-6E45-B1EE-E548BF95F372}" type="pres">
      <dgm:prSet presAssocID="{F908CE64-E3E0-9B46-BC5B-42C3A7D31481}" presName="node" presStyleLbl="vennNode1" presStyleIdx="6" presStyleCnt="9">
        <dgm:presLayoutVars>
          <dgm:bulletEnabled val="1"/>
        </dgm:presLayoutVars>
      </dgm:prSet>
      <dgm:spPr/>
      <dgm:t>
        <a:bodyPr/>
        <a:lstStyle/>
        <a:p>
          <a:endParaRPr lang="en-US"/>
        </a:p>
      </dgm:t>
    </dgm:pt>
    <dgm:pt modelId="{25F80A63-2CD0-DE44-980C-057B3CC7A878}" type="pres">
      <dgm:prSet presAssocID="{73C6B94C-68A1-3441-8C3E-F98462A9A3B0}" presName="node" presStyleLbl="vennNode1" presStyleIdx="7" presStyleCnt="9">
        <dgm:presLayoutVars>
          <dgm:bulletEnabled val="1"/>
        </dgm:presLayoutVars>
      </dgm:prSet>
      <dgm:spPr>
        <a:xfrm>
          <a:off x="1022253" y="1862382"/>
          <a:ext cx="1092115" cy="1092115"/>
        </a:xfrm>
        <a:prstGeom prst="ellipse">
          <a:avLst/>
        </a:prstGeom>
      </dgm:spPr>
      <dgm:t>
        <a:bodyPr/>
        <a:lstStyle/>
        <a:p>
          <a:endParaRPr lang="en-US"/>
        </a:p>
      </dgm:t>
    </dgm:pt>
    <dgm:pt modelId="{AD75DAF6-A4C2-934C-8305-B4E2C476455F}" type="pres">
      <dgm:prSet presAssocID="{D0DE2B0B-6EAD-1440-9CF8-D0D2A953495E}" presName="node" presStyleLbl="vennNode1" presStyleIdx="8" presStyleCnt="9">
        <dgm:presLayoutVars>
          <dgm:bulletEnabled val="1"/>
        </dgm:presLayoutVars>
      </dgm:prSet>
      <dgm:spPr/>
      <dgm:t>
        <a:bodyPr/>
        <a:lstStyle/>
        <a:p>
          <a:endParaRPr lang="en-US"/>
        </a:p>
      </dgm:t>
    </dgm:pt>
  </dgm:ptLst>
  <dgm:cxnLst>
    <dgm:cxn modelId="{5FD326FC-59DA-D749-A6FA-0F3B81ED2CFA}" srcId="{C40F9B8B-0140-5F48-B91E-1826CA914B54}" destId="{9FDB623C-7BFB-5A4D-B5C1-3C4857C4D072}" srcOrd="4" destOrd="0" parTransId="{5A14C4CF-C736-3345-A075-61A3A7AF61CD}" sibTransId="{01B30314-C090-CE4A-96E4-290F88CF6FEE}"/>
    <dgm:cxn modelId="{40163591-1D27-4147-8C21-68AC7CBCC164}" srcId="{C40F9B8B-0140-5F48-B91E-1826CA914B54}" destId="{F908CE64-E3E0-9B46-BC5B-42C3A7D31481}" srcOrd="5" destOrd="0" parTransId="{F11BD294-FF5C-274F-84B1-0748A9B54130}" sibTransId="{970BEE72-CD3C-D246-9D25-491C718630CC}"/>
    <dgm:cxn modelId="{972E0D19-C098-3247-B9C6-E3A232B8C40A}" type="presOf" srcId="{AABF060B-5F6A-BC44-B5B0-5D7F3366F7FE}" destId="{96127E69-D399-6F4F-8976-DDCC1D35C3E9}" srcOrd="0" destOrd="0" presId="urn:microsoft.com/office/officeart/2005/8/layout/radial3"/>
    <dgm:cxn modelId="{FF452ADD-99C7-4917-BFFE-E74CB5BA2F76}" type="presOf" srcId="{C40F9B8B-0140-5F48-B91E-1826CA914B54}" destId="{634883BA-9C8C-C244-82B6-FD7866FC830F}" srcOrd="0" destOrd="0" presId="urn:microsoft.com/office/officeart/2005/8/layout/radial3"/>
    <dgm:cxn modelId="{2651B7E1-55D8-FC43-B7BD-E23486E6E302}" srcId="{C40F9B8B-0140-5F48-B91E-1826CA914B54}" destId="{D0DE2B0B-6EAD-1440-9CF8-D0D2A953495E}" srcOrd="7" destOrd="0" parTransId="{D088DF65-C2F6-4849-8645-6060C13D1F62}" sibTransId="{140C416D-84D5-174C-8672-A717F064FEFE}"/>
    <dgm:cxn modelId="{971E8A5E-09E8-CF4B-B431-7CF7EDE541FC}" srcId="{AABF060B-5F6A-BC44-B5B0-5D7F3366F7FE}" destId="{C40F9B8B-0140-5F48-B91E-1826CA914B54}" srcOrd="0" destOrd="0" parTransId="{45F189F2-FB4E-FC43-8DB5-813D53498973}" sibTransId="{2EEFDCBD-8D01-A545-ABD3-8DC71D50944E}"/>
    <dgm:cxn modelId="{83395E7D-6E97-4CD5-9BF5-D39E75A76986}" type="presOf" srcId="{D0DE2B0B-6EAD-1440-9CF8-D0D2A953495E}" destId="{AD75DAF6-A4C2-934C-8305-B4E2C476455F}" srcOrd="0" destOrd="0" presId="urn:microsoft.com/office/officeart/2005/8/layout/radial3"/>
    <dgm:cxn modelId="{093FB2F0-9175-304B-B5FC-AB6DDBF6B9B5}" srcId="{C40F9B8B-0140-5F48-B91E-1826CA914B54}" destId="{C995F7F3-364D-F246-B323-6384B402EF50}" srcOrd="3" destOrd="0" parTransId="{28EFDE94-2334-074C-BCD9-7593CEDE0D45}" sibTransId="{664C7311-D618-D042-8004-0F51B75ACDFA}"/>
    <dgm:cxn modelId="{ECD96F10-CEB3-4FAD-9724-C311C4F3A88F}" type="presOf" srcId="{F908CE64-E3E0-9B46-BC5B-42C3A7D31481}" destId="{B70BB440-6007-6E45-B1EE-E548BF95F372}" srcOrd="0" destOrd="0" presId="urn:microsoft.com/office/officeart/2005/8/layout/radial3"/>
    <dgm:cxn modelId="{D526737E-E5B0-40C5-ABDC-DCCBA3ED39E2}" type="presOf" srcId="{696ADE8B-4D24-46B6-8ED7-47B1AF54E2F8}" destId="{5E632594-4A67-413A-89CB-61318B7669EF}" srcOrd="0" destOrd="0" presId="urn:microsoft.com/office/officeart/2005/8/layout/radial3"/>
    <dgm:cxn modelId="{B5EDBD53-8063-4320-ADDE-ACAD58B8057D}" type="presOf" srcId="{B64B738C-4BC7-CD4D-ACFB-0B32BDFB96E8}" destId="{2E101FE3-D4BD-6147-83A8-D5841F1B6026}" srcOrd="0" destOrd="0" presId="urn:microsoft.com/office/officeart/2005/8/layout/radial3"/>
    <dgm:cxn modelId="{0639B29B-BF6D-444B-B2E0-9983AA08C6DD}" srcId="{C40F9B8B-0140-5F48-B91E-1826CA914B54}" destId="{73C6B94C-68A1-3441-8C3E-F98462A9A3B0}" srcOrd="6" destOrd="0" parTransId="{AFFD4846-78D5-EB4E-80FA-55B6800F4939}" sibTransId="{859F5F78-C64B-B74B-BB90-70A1C7985017}"/>
    <dgm:cxn modelId="{9F8BD707-9D09-4B42-812F-262ADDE82689}" type="presOf" srcId="{9FDB623C-7BFB-5A4D-B5C1-3C4857C4D072}" destId="{193B8814-2585-554D-98A9-5F3FA458DA2C}" srcOrd="0" destOrd="0" presId="urn:microsoft.com/office/officeart/2005/8/layout/radial3"/>
    <dgm:cxn modelId="{DB77A9AE-E13C-DA48-A692-BE2CB6E7B970}" srcId="{C40F9B8B-0140-5F48-B91E-1826CA914B54}" destId="{188E883D-C91B-5041-B515-541CC0DFAA91}" srcOrd="0" destOrd="0" parTransId="{FC71EA5B-B84A-E74C-AB80-4D85EE1D5DC1}" sibTransId="{89C944EF-AF37-AA41-B2A3-0A666C6616BC}"/>
    <dgm:cxn modelId="{9BE751A2-DFA5-43E8-A873-0FE57BC1A824}" type="presOf" srcId="{73C6B94C-68A1-3441-8C3E-F98462A9A3B0}" destId="{25F80A63-2CD0-DE44-980C-057B3CC7A878}" srcOrd="0" destOrd="0" presId="urn:microsoft.com/office/officeart/2005/8/layout/radial3"/>
    <dgm:cxn modelId="{E1DA6E10-A279-4165-9EED-BA11414B16D0}" type="presOf" srcId="{188E883D-C91B-5041-B515-541CC0DFAA91}" destId="{4603C71A-44A5-4F41-809D-1CC036493312}" srcOrd="0" destOrd="0" presId="urn:microsoft.com/office/officeart/2005/8/layout/radial3"/>
    <dgm:cxn modelId="{D6E5FBD3-0F35-B44E-9DA6-36CC76F55E29}" srcId="{C40F9B8B-0140-5F48-B91E-1826CA914B54}" destId="{B64B738C-4BC7-CD4D-ACFB-0B32BDFB96E8}" srcOrd="1" destOrd="0" parTransId="{F4A18C2B-6E4C-6C41-8BEA-978A2A578829}" sibTransId="{60344D38-E4EF-EF4F-8FE2-306CF2AA5A38}"/>
    <dgm:cxn modelId="{E0CC7226-6922-4DB6-903C-1264A1ECD684}" type="presOf" srcId="{C995F7F3-364D-F246-B323-6384B402EF50}" destId="{AB5404E7-1315-9647-92C1-C3E7EB672CA8}" srcOrd="0" destOrd="0" presId="urn:microsoft.com/office/officeart/2005/8/layout/radial3"/>
    <dgm:cxn modelId="{641399A7-8981-4CD8-A89C-0968491D0BC6}" srcId="{C40F9B8B-0140-5F48-B91E-1826CA914B54}" destId="{696ADE8B-4D24-46B6-8ED7-47B1AF54E2F8}" srcOrd="2" destOrd="0" parTransId="{6BB6CA6C-B604-470B-B056-CBA0EF86940D}" sibTransId="{3A3E7214-F422-44FD-9E1B-9A392B15F517}"/>
    <dgm:cxn modelId="{DE0A44DB-BE5E-4C99-9B75-C3BBE3B9D12F}" type="presParOf" srcId="{96127E69-D399-6F4F-8976-DDCC1D35C3E9}" destId="{B3E1A706-DCE8-CB45-83A9-85976D2D1344}" srcOrd="0" destOrd="0" presId="urn:microsoft.com/office/officeart/2005/8/layout/radial3"/>
    <dgm:cxn modelId="{927F460E-01C0-444F-A26D-15C19ED1D456}" type="presParOf" srcId="{B3E1A706-DCE8-CB45-83A9-85976D2D1344}" destId="{634883BA-9C8C-C244-82B6-FD7866FC830F}" srcOrd="0" destOrd="0" presId="urn:microsoft.com/office/officeart/2005/8/layout/radial3"/>
    <dgm:cxn modelId="{9796122E-8AE1-4678-90CC-835B3DE6B017}" type="presParOf" srcId="{B3E1A706-DCE8-CB45-83A9-85976D2D1344}" destId="{4603C71A-44A5-4F41-809D-1CC036493312}" srcOrd="1" destOrd="0" presId="urn:microsoft.com/office/officeart/2005/8/layout/radial3"/>
    <dgm:cxn modelId="{DE39ADE3-BD19-4C87-952B-4C48DAA28BC9}" type="presParOf" srcId="{B3E1A706-DCE8-CB45-83A9-85976D2D1344}" destId="{2E101FE3-D4BD-6147-83A8-D5841F1B6026}" srcOrd="2" destOrd="0" presId="urn:microsoft.com/office/officeart/2005/8/layout/radial3"/>
    <dgm:cxn modelId="{296D58D3-51CA-4D5E-9748-75060DC0ABFC}" type="presParOf" srcId="{B3E1A706-DCE8-CB45-83A9-85976D2D1344}" destId="{5E632594-4A67-413A-89CB-61318B7669EF}" srcOrd="3" destOrd="0" presId="urn:microsoft.com/office/officeart/2005/8/layout/radial3"/>
    <dgm:cxn modelId="{E96925B8-958E-4EA4-9EEE-307A4B2C760D}" type="presParOf" srcId="{B3E1A706-DCE8-CB45-83A9-85976D2D1344}" destId="{AB5404E7-1315-9647-92C1-C3E7EB672CA8}" srcOrd="4" destOrd="0" presId="urn:microsoft.com/office/officeart/2005/8/layout/radial3"/>
    <dgm:cxn modelId="{83247BC0-5713-45BF-8DAD-6F0E76D2E961}" type="presParOf" srcId="{B3E1A706-DCE8-CB45-83A9-85976D2D1344}" destId="{193B8814-2585-554D-98A9-5F3FA458DA2C}" srcOrd="5" destOrd="0" presId="urn:microsoft.com/office/officeart/2005/8/layout/radial3"/>
    <dgm:cxn modelId="{0F2ABF85-820E-4655-B1CC-5874BD7F95D2}" type="presParOf" srcId="{B3E1A706-DCE8-CB45-83A9-85976D2D1344}" destId="{B70BB440-6007-6E45-B1EE-E548BF95F372}" srcOrd="6" destOrd="0" presId="urn:microsoft.com/office/officeart/2005/8/layout/radial3"/>
    <dgm:cxn modelId="{067F29BE-F512-4034-945F-9B8E9BACD5AD}" type="presParOf" srcId="{B3E1A706-DCE8-CB45-83A9-85976D2D1344}" destId="{25F80A63-2CD0-DE44-980C-057B3CC7A878}" srcOrd="7" destOrd="0" presId="urn:microsoft.com/office/officeart/2005/8/layout/radial3"/>
    <dgm:cxn modelId="{E086078F-2B1A-4BBD-98F4-CAFC1BD609B7}" type="presParOf" srcId="{B3E1A706-DCE8-CB45-83A9-85976D2D1344}" destId="{AD75DAF6-A4C2-934C-8305-B4E2C476455F}"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BF060B-5F6A-BC44-B5B0-5D7F3366F7FE}" type="doc">
      <dgm:prSet loTypeId="urn:microsoft.com/office/officeart/2005/8/layout/radial3" loCatId="" qsTypeId="urn:microsoft.com/office/officeart/2005/8/quickstyle/simple1" qsCatId="simple" csTypeId="urn:microsoft.com/office/officeart/2005/8/colors/accent1_3" csCatId="accent1" phldr="1"/>
      <dgm:spPr/>
      <dgm:t>
        <a:bodyPr/>
        <a:lstStyle/>
        <a:p>
          <a:endParaRPr lang="en-US"/>
        </a:p>
      </dgm:t>
    </dgm:pt>
    <dgm:pt modelId="{C40F9B8B-0140-5F48-B91E-1826CA914B54}">
      <dgm:prSet phldrT="[Text]" custT="1"/>
      <dgm:spPr>
        <a:solidFill>
          <a:schemeClr val="bg1">
            <a:alpha val="50000"/>
          </a:schemeClr>
        </a:solidFill>
        <a:ln>
          <a:solidFill>
            <a:schemeClr val="bg1">
              <a:lumMod val="50000"/>
            </a:schemeClr>
          </a:solidFill>
        </a:ln>
      </dgm:spPr>
      <dgm:t>
        <a:bodyPr/>
        <a:lstStyle/>
        <a:p>
          <a:r>
            <a:rPr lang="en-US" sz="2000"/>
            <a:t>Res. Calibration</a:t>
          </a:r>
        </a:p>
        <a:p>
          <a:endParaRPr lang="en-US" sz="2000"/>
        </a:p>
      </dgm:t>
    </dgm:pt>
    <dgm:pt modelId="{45F189F2-FB4E-FC43-8DB5-813D53498973}" type="parTrans" cxnId="{971E8A5E-09E8-CF4B-B431-7CF7EDE541FC}">
      <dgm:prSet/>
      <dgm:spPr/>
      <dgm:t>
        <a:bodyPr/>
        <a:lstStyle/>
        <a:p>
          <a:endParaRPr lang="en-US" sz="1400"/>
        </a:p>
      </dgm:t>
    </dgm:pt>
    <dgm:pt modelId="{2EEFDCBD-8D01-A545-ABD3-8DC71D50944E}" type="sibTrans" cxnId="{971E8A5E-09E8-CF4B-B431-7CF7EDE541FC}">
      <dgm:prSet/>
      <dgm:spPr/>
      <dgm:t>
        <a:bodyPr/>
        <a:lstStyle/>
        <a:p>
          <a:endParaRPr lang="en-US" sz="1400"/>
        </a:p>
      </dgm:t>
    </dgm:pt>
    <dgm:pt modelId="{EA90EF18-90D7-8647-8557-F538566BAA2D}">
      <dgm:prSet phldrT="[Text]" custT="1"/>
      <dgm:spPr>
        <a:solidFill>
          <a:srgbClr val="FF0000">
            <a:alpha val="50000"/>
          </a:srgbClr>
        </a:solidFill>
      </dgm:spPr>
      <dgm:t>
        <a:bodyPr/>
        <a:lstStyle/>
        <a:p>
          <a:r>
            <a:rPr lang="en-US" sz="1100"/>
            <a:t> EIA Form 861</a:t>
          </a:r>
        </a:p>
      </dgm:t>
    </dgm:pt>
    <dgm:pt modelId="{D70E3A47-AD2A-7142-A480-69C40CECA826}" type="parTrans" cxnId="{C66F3890-D66B-F448-8A81-1634B2D79909}">
      <dgm:prSet/>
      <dgm:spPr/>
      <dgm:t>
        <a:bodyPr/>
        <a:lstStyle/>
        <a:p>
          <a:endParaRPr lang="en-US" sz="1400"/>
        </a:p>
      </dgm:t>
    </dgm:pt>
    <dgm:pt modelId="{42C48201-7667-A940-8C60-2DACE133080E}" type="sibTrans" cxnId="{C66F3890-D66B-F448-8A81-1634B2D79909}">
      <dgm:prSet/>
      <dgm:spPr/>
      <dgm:t>
        <a:bodyPr/>
        <a:lstStyle/>
        <a:p>
          <a:endParaRPr lang="en-US" sz="1400"/>
        </a:p>
      </dgm:t>
    </dgm:pt>
    <dgm:pt modelId="{188E883D-C91B-5041-B515-541CC0DFAA91}">
      <dgm:prSet phldrT="[Text]" custT="1"/>
      <dgm:spPr>
        <a:solidFill>
          <a:srgbClr val="FF0000">
            <a:alpha val="50000"/>
          </a:srgbClr>
        </a:solidFill>
      </dgm:spPr>
      <dgm:t>
        <a:bodyPr/>
        <a:lstStyle/>
        <a:p>
          <a:r>
            <a:rPr lang="en-US" sz="1100"/>
            <a:t>EIA 861m electricity, natural gas data</a:t>
          </a:r>
        </a:p>
      </dgm:t>
    </dgm:pt>
    <dgm:pt modelId="{FC71EA5B-B84A-E74C-AB80-4D85EE1D5DC1}" type="parTrans" cxnId="{DB77A9AE-E13C-DA48-A692-BE2CB6E7B970}">
      <dgm:prSet/>
      <dgm:spPr/>
      <dgm:t>
        <a:bodyPr/>
        <a:lstStyle/>
        <a:p>
          <a:endParaRPr lang="en-US" sz="1400"/>
        </a:p>
      </dgm:t>
    </dgm:pt>
    <dgm:pt modelId="{89C944EF-AF37-AA41-B2A3-0A666C6616BC}" type="sibTrans" cxnId="{DB77A9AE-E13C-DA48-A692-BE2CB6E7B970}">
      <dgm:prSet/>
      <dgm:spPr/>
      <dgm:t>
        <a:bodyPr/>
        <a:lstStyle/>
        <a:p>
          <a:endParaRPr lang="en-US" sz="1400"/>
        </a:p>
      </dgm:t>
    </dgm:pt>
    <dgm:pt modelId="{B64B738C-4BC7-CD4D-ACFB-0B32BDFB96E8}">
      <dgm:prSet phldrT="[Text]" custT="1"/>
      <dgm:spPr>
        <a:solidFill>
          <a:srgbClr val="F6A01A">
            <a:alpha val="50000"/>
          </a:srgbClr>
        </a:solidFill>
      </dgm:spPr>
      <dgm:t>
        <a:bodyPr/>
        <a:lstStyle/>
        <a:p>
          <a:r>
            <a:rPr lang="en-US" sz="1100"/>
            <a:t>EIA RECS </a:t>
          </a:r>
          <a:br>
            <a:rPr lang="en-US" sz="1100"/>
          </a:br>
          <a:r>
            <a:rPr lang="en-US" sz="1100"/>
            <a:t>modeled end-uses</a:t>
          </a:r>
        </a:p>
      </dgm:t>
    </dgm:pt>
    <dgm:pt modelId="{F4A18C2B-6E4C-6C41-8BEA-978A2A578829}" type="parTrans" cxnId="{D6E5FBD3-0F35-B44E-9DA6-36CC76F55E29}">
      <dgm:prSet/>
      <dgm:spPr/>
      <dgm:t>
        <a:bodyPr/>
        <a:lstStyle/>
        <a:p>
          <a:endParaRPr lang="en-US" sz="1400"/>
        </a:p>
      </dgm:t>
    </dgm:pt>
    <dgm:pt modelId="{60344D38-E4EF-EF4F-8FE2-306CF2AA5A38}" type="sibTrans" cxnId="{D6E5FBD3-0F35-B44E-9DA6-36CC76F55E29}">
      <dgm:prSet/>
      <dgm:spPr/>
      <dgm:t>
        <a:bodyPr/>
        <a:lstStyle/>
        <a:p>
          <a:endParaRPr lang="en-US" sz="1400"/>
        </a:p>
      </dgm:t>
    </dgm:pt>
    <dgm:pt modelId="{C995F7F3-364D-F246-B323-6384B402EF50}">
      <dgm:prSet phldrT="[Text]" custT="1"/>
      <dgm:spPr>
        <a:solidFill>
          <a:srgbClr val="92D050">
            <a:alpha val="50000"/>
          </a:srgbClr>
        </a:solidFill>
      </dgm:spPr>
      <dgm:t>
        <a:bodyPr/>
        <a:lstStyle/>
        <a:p>
          <a:r>
            <a:rPr lang="en-US" sz="1100"/>
            <a:t>Utility load research data (LRD)</a:t>
          </a:r>
        </a:p>
      </dgm:t>
    </dgm:pt>
    <dgm:pt modelId="{28EFDE94-2334-074C-BCD9-7593CEDE0D45}" type="parTrans" cxnId="{093FB2F0-9175-304B-B5FC-AB6DDBF6B9B5}">
      <dgm:prSet/>
      <dgm:spPr/>
      <dgm:t>
        <a:bodyPr/>
        <a:lstStyle/>
        <a:p>
          <a:endParaRPr lang="en-US" sz="1400"/>
        </a:p>
      </dgm:t>
    </dgm:pt>
    <dgm:pt modelId="{664C7311-D618-D042-8004-0F51B75ACDFA}" type="sibTrans" cxnId="{093FB2F0-9175-304B-B5FC-AB6DDBF6B9B5}">
      <dgm:prSet/>
      <dgm:spPr/>
      <dgm:t>
        <a:bodyPr/>
        <a:lstStyle/>
        <a:p>
          <a:endParaRPr lang="en-US" sz="1400"/>
        </a:p>
      </dgm:t>
    </dgm:pt>
    <dgm:pt modelId="{9FDB623C-7BFB-5A4D-B5C1-3C4857C4D072}">
      <dgm:prSet phldrT="[Text]" custT="1"/>
      <dgm:spPr>
        <a:solidFill>
          <a:schemeClr val="accent2">
            <a:alpha val="62000"/>
          </a:schemeClr>
        </a:solidFill>
      </dgm:spPr>
      <dgm:t>
        <a:bodyPr/>
        <a:lstStyle/>
        <a:p>
          <a:r>
            <a:rPr lang="en-US" sz="1100"/>
            <a:t>Region 1 AMI data</a:t>
          </a:r>
        </a:p>
      </dgm:t>
    </dgm:pt>
    <dgm:pt modelId="{5A14C4CF-C736-3345-A075-61A3A7AF61CD}" type="parTrans" cxnId="{5FD326FC-59DA-D749-A6FA-0F3B81ED2CFA}">
      <dgm:prSet/>
      <dgm:spPr/>
      <dgm:t>
        <a:bodyPr/>
        <a:lstStyle/>
        <a:p>
          <a:endParaRPr lang="en-US" sz="1400"/>
        </a:p>
      </dgm:t>
    </dgm:pt>
    <dgm:pt modelId="{01B30314-C090-CE4A-96E4-290F88CF6FEE}" type="sibTrans" cxnId="{5FD326FC-59DA-D749-A6FA-0F3B81ED2CFA}">
      <dgm:prSet/>
      <dgm:spPr/>
      <dgm:t>
        <a:bodyPr/>
        <a:lstStyle/>
        <a:p>
          <a:endParaRPr lang="en-US" sz="1400"/>
        </a:p>
      </dgm:t>
    </dgm:pt>
    <dgm:pt modelId="{F908CE64-E3E0-9B46-BC5B-42C3A7D31481}">
      <dgm:prSet phldrT="[Text]" custT="1"/>
      <dgm:spPr>
        <a:solidFill>
          <a:schemeClr val="accent2">
            <a:alpha val="62000"/>
          </a:schemeClr>
        </a:solidFill>
      </dgm:spPr>
      <dgm:t>
        <a:bodyPr/>
        <a:lstStyle/>
        <a:p>
          <a:r>
            <a:rPr lang="en-US" sz="1100"/>
            <a:t>Region 2 AMI data</a:t>
          </a:r>
        </a:p>
      </dgm:t>
    </dgm:pt>
    <dgm:pt modelId="{F11BD294-FF5C-274F-84B1-0748A9B54130}" type="parTrans" cxnId="{40163591-1D27-4147-8C21-68AC7CBCC164}">
      <dgm:prSet/>
      <dgm:spPr/>
      <dgm:t>
        <a:bodyPr/>
        <a:lstStyle/>
        <a:p>
          <a:endParaRPr lang="en-US" sz="1400"/>
        </a:p>
      </dgm:t>
    </dgm:pt>
    <dgm:pt modelId="{970BEE72-CD3C-D246-9D25-491C718630CC}" type="sibTrans" cxnId="{40163591-1D27-4147-8C21-68AC7CBCC164}">
      <dgm:prSet/>
      <dgm:spPr/>
      <dgm:t>
        <a:bodyPr/>
        <a:lstStyle/>
        <a:p>
          <a:endParaRPr lang="en-US" sz="1400"/>
        </a:p>
      </dgm:t>
    </dgm:pt>
    <dgm:pt modelId="{73C6B94C-68A1-3441-8C3E-F98462A9A3B0}">
      <dgm:prSet phldrT="[Text]" custT="1"/>
      <dgm:spPr>
        <a:solidFill>
          <a:schemeClr val="accent2">
            <a:alpha val="62000"/>
          </a:schemeClr>
        </a:solidFill>
        <a:ln w="25400" cap="flat" cmpd="sng" algn="ctr">
          <a:solidFill>
            <a:srgbClr val="FFFFFF">
              <a:hueOff val="0"/>
              <a:satOff val="0"/>
              <a:lumOff val="0"/>
              <a:alphaOff val="0"/>
            </a:srgbClr>
          </a:solidFill>
          <a:prstDash val="solid"/>
        </a:ln>
        <a:effectLst/>
      </dgm:spPr>
      <dgm:t>
        <a:bodyPr spcFirstLastPara="0" vert="horz" wrap="square" lIns="15240" tIns="15240" rIns="15240" bIns="15240" numCol="1" spcCol="1270" anchor="ctr" anchorCtr="0"/>
        <a:lstStyle/>
        <a:p>
          <a:r>
            <a:rPr lang="en-US" sz="1100"/>
            <a:t>Region 3 AMI data</a:t>
          </a:r>
        </a:p>
      </dgm:t>
    </dgm:pt>
    <dgm:pt modelId="{AFFD4846-78D5-EB4E-80FA-55B6800F4939}" type="parTrans" cxnId="{0639B29B-BF6D-444B-B2E0-9983AA08C6DD}">
      <dgm:prSet/>
      <dgm:spPr/>
      <dgm:t>
        <a:bodyPr/>
        <a:lstStyle/>
        <a:p>
          <a:endParaRPr lang="en-US" sz="1400"/>
        </a:p>
      </dgm:t>
    </dgm:pt>
    <dgm:pt modelId="{859F5F78-C64B-B74B-BB90-70A1C7985017}" type="sibTrans" cxnId="{0639B29B-BF6D-444B-B2E0-9983AA08C6DD}">
      <dgm:prSet/>
      <dgm:spPr/>
      <dgm:t>
        <a:bodyPr/>
        <a:lstStyle/>
        <a:p>
          <a:endParaRPr lang="en-US" sz="1400"/>
        </a:p>
      </dgm:t>
    </dgm:pt>
    <dgm:pt modelId="{D0DE2B0B-6EAD-1440-9CF8-D0D2A953495E}">
      <dgm:prSet phldrT="[Text]" custT="1"/>
      <dgm:spPr>
        <a:solidFill>
          <a:schemeClr val="accent2">
            <a:alpha val="62000"/>
          </a:schemeClr>
        </a:solidFill>
      </dgm:spPr>
      <dgm:t>
        <a:bodyPr/>
        <a:lstStyle/>
        <a:p>
          <a:r>
            <a:rPr lang="en-US" sz="1100"/>
            <a:t>Region 4 AMI data</a:t>
          </a:r>
        </a:p>
      </dgm:t>
    </dgm:pt>
    <dgm:pt modelId="{D088DF65-C2F6-4849-8645-6060C13D1F62}" type="parTrans" cxnId="{2651B7E1-55D8-FC43-B7BD-E23486E6E302}">
      <dgm:prSet/>
      <dgm:spPr/>
      <dgm:t>
        <a:bodyPr/>
        <a:lstStyle/>
        <a:p>
          <a:endParaRPr lang="en-US" sz="1400"/>
        </a:p>
      </dgm:t>
    </dgm:pt>
    <dgm:pt modelId="{140C416D-84D5-174C-8672-A717F064FEFE}" type="sibTrans" cxnId="{2651B7E1-55D8-FC43-B7BD-E23486E6E302}">
      <dgm:prSet/>
      <dgm:spPr/>
      <dgm:t>
        <a:bodyPr/>
        <a:lstStyle/>
        <a:p>
          <a:endParaRPr lang="en-US" sz="1400"/>
        </a:p>
      </dgm:t>
    </dgm:pt>
    <dgm:pt modelId="{FAF5A442-A594-A64C-8793-30C3C0C29610}">
      <dgm:prSet phldrT="[Text]" custT="1"/>
      <dgm:spPr>
        <a:solidFill>
          <a:schemeClr val="accent2">
            <a:alpha val="62000"/>
          </a:schemeClr>
        </a:solidFill>
      </dgm:spPr>
      <dgm:t>
        <a:bodyPr/>
        <a:lstStyle/>
        <a:p>
          <a:r>
            <a:rPr lang="en-US" sz="1100"/>
            <a:t>Region 5 AMI data</a:t>
          </a:r>
        </a:p>
      </dgm:t>
    </dgm:pt>
    <dgm:pt modelId="{8778A512-1EE6-6843-ADB9-2D0DAB13E877}" type="parTrans" cxnId="{7AE78CE2-AA1A-FF4D-B32D-3EE064BA2153}">
      <dgm:prSet/>
      <dgm:spPr/>
      <dgm:t>
        <a:bodyPr/>
        <a:lstStyle/>
        <a:p>
          <a:endParaRPr lang="en-US" sz="1400"/>
        </a:p>
      </dgm:t>
    </dgm:pt>
    <dgm:pt modelId="{8F4C6139-2D3F-0D4F-9685-EAA3D10D4D03}" type="sibTrans" cxnId="{7AE78CE2-AA1A-FF4D-B32D-3EE064BA2153}">
      <dgm:prSet/>
      <dgm:spPr/>
      <dgm:t>
        <a:bodyPr/>
        <a:lstStyle/>
        <a:p>
          <a:endParaRPr lang="en-US" sz="1400"/>
        </a:p>
      </dgm:t>
    </dgm:pt>
    <dgm:pt modelId="{75B9ABBE-45E6-CD4E-B7C8-F5A70B461573}">
      <dgm:prSet phldrT="[Text]" custT="1"/>
      <dgm:spPr>
        <a:solidFill>
          <a:srgbClr val="FFFF00">
            <a:alpha val="50000"/>
          </a:srgbClr>
        </a:solidFill>
      </dgm:spPr>
      <dgm:t>
        <a:bodyPr/>
        <a:lstStyle/>
        <a:p>
          <a:r>
            <a:rPr lang="en-US" sz="1100"/>
            <a:t>Submeter end-uses</a:t>
          </a:r>
        </a:p>
      </dgm:t>
    </dgm:pt>
    <dgm:pt modelId="{17CAFFAE-3A5A-5148-BAC2-339142E01883}" type="parTrans" cxnId="{1AB685EB-E46E-9647-BFEB-7A0F2B99EEDC}">
      <dgm:prSet/>
      <dgm:spPr/>
      <dgm:t>
        <a:bodyPr/>
        <a:lstStyle/>
        <a:p>
          <a:endParaRPr lang="en-US" sz="1400"/>
        </a:p>
      </dgm:t>
    </dgm:pt>
    <dgm:pt modelId="{598DD75E-CE4A-CB45-83D0-190B4138043A}" type="sibTrans" cxnId="{1AB685EB-E46E-9647-BFEB-7A0F2B99EEDC}">
      <dgm:prSet/>
      <dgm:spPr/>
      <dgm:t>
        <a:bodyPr/>
        <a:lstStyle/>
        <a:p>
          <a:endParaRPr lang="en-US" sz="1400"/>
        </a:p>
      </dgm:t>
    </dgm:pt>
    <dgm:pt modelId="{96127E69-D399-6F4F-8976-DDCC1D35C3E9}" type="pres">
      <dgm:prSet presAssocID="{AABF060B-5F6A-BC44-B5B0-5D7F3366F7FE}" presName="composite" presStyleCnt="0">
        <dgm:presLayoutVars>
          <dgm:chMax val="1"/>
          <dgm:dir/>
          <dgm:resizeHandles val="exact"/>
        </dgm:presLayoutVars>
      </dgm:prSet>
      <dgm:spPr/>
      <dgm:t>
        <a:bodyPr/>
        <a:lstStyle/>
        <a:p>
          <a:endParaRPr lang="en-US"/>
        </a:p>
      </dgm:t>
    </dgm:pt>
    <dgm:pt modelId="{B3E1A706-DCE8-CB45-83A9-85976D2D1344}" type="pres">
      <dgm:prSet presAssocID="{AABF060B-5F6A-BC44-B5B0-5D7F3366F7FE}" presName="radial" presStyleCnt="0">
        <dgm:presLayoutVars>
          <dgm:animLvl val="ctr"/>
        </dgm:presLayoutVars>
      </dgm:prSet>
      <dgm:spPr/>
    </dgm:pt>
    <dgm:pt modelId="{634883BA-9C8C-C244-82B6-FD7866FC830F}" type="pres">
      <dgm:prSet presAssocID="{C40F9B8B-0140-5F48-B91E-1826CA914B54}" presName="centerShape" presStyleLbl="vennNode1" presStyleIdx="0" presStyleCnt="11"/>
      <dgm:spPr/>
      <dgm:t>
        <a:bodyPr/>
        <a:lstStyle/>
        <a:p>
          <a:endParaRPr lang="en-US"/>
        </a:p>
      </dgm:t>
    </dgm:pt>
    <dgm:pt modelId="{4C384E8B-973D-B04F-88AA-7CBA044D9D2B}" type="pres">
      <dgm:prSet presAssocID="{EA90EF18-90D7-8647-8557-F538566BAA2D}" presName="node" presStyleLbl="vennNode1" presStyleIdx="1" presStyleCnt="11">
        <dgm:presLayoutVars>
          <dgm:bulletEnabled val="1"/>
        </dgm:presLayoutVars>
      </dgm:prSet>
      <dgm:spPr/>
      <dgm:t>
        <a:bodyPr/>
        <a:lstStyle/>
        <a:p>
          <a:endParaRPr lang="en-US"/>
        </a:p>
      </dgm:t>
    </dgm:pt>
    <dgm:pt modelId="{4603C71A-44A5-4F41-809D-1CC036493312}" type="pres">
      <dgm:prSet presAssocID="{188E883D-C91B-5041-B515-541CC0DFAA91}" presName="node" presStyleLbl="vennNode1" presStyleIdx="2" presStyleCnt="11">
        <dgm:presLayoutVars>
          <dgm:bulletEnabled val="1"/>
        </dgm:presLayoutVars>
      </dgm:prSet>
      <dgm:spPr/>
      <dgm:t>
        <a:bodyPr/>
        <a:lstStyle/>
        <a:p>
          <a:endParaRPr lang="en-US"/>
        </a:p>
      </dgm:t>
    </dgm:pt>
    <dgm:pt modelId="{2E101FE3-D4BD-6147-83A8-D5841F1B6026}" type="pres">
      <dgm:prSet presAssocID="{B64B738C-4BC7-CD4D-ACFB-0B32BDFB96E8}" presName="node" presStyleLbl="vennNode1" presStyleIdx="3" presStyleCnt="11">
        <dgm:presLayoutVars>
          <dgm:bulletEnabled val="1"/>
        </dgm:presLayoutVars>
      </dgm:prSet>
      <dgm:spPr/>
      <dgm:t>
        <a:bodyPr/>
        <a:lstStyle/>
        <a:p>
          <a:endParaRPr lang="en-US"/>
        </a:p>
      </dgm:t>
    </dgm:pt>
    <dgm:pt modelId="{651BE91E-1FE0-C046-BF1F-F849202F4875}" type="pres">
      <dgm:prSet presAssocID="{75B9ABBE-45E6-CD4E-B7C8-F5A70B461573}" presName="node" presStyleLbl="vennNode1" presStyleIdx="4" presStyleCnt="11">
        <dgm:presLayoutVars>
          <dgm:bulletEnabled val="1"/>
        </dgm:presLayoutVars>
      </dgm:prSet>
      <dgm:spPr/>
      <dgm:t>
        <a:bodyPr/>
        <a:lstStyle/>
        <a:p>
          <a:endParaRPr lang="en-US"/>
        </a:p>
      </dgm:t>
    </dgm:pt>
    <dgm:pt modelId="{AB5404E7-1315-9647-92C1-C3E7EB672CA8}" type="pres">
      <dgm:prSet presAssocID="{C995F7F3-364D-F246-B323-6384B402EF50}" presName="node" presStyleLbl="vennNode1" presStyleIdx="5" presStyleCnt="11">
        <dgm:presLayoutVars>
          <dgm:bulletEnabled val="1"/>
        </dgm:presLayoutVars>
      </dgm:prSet>
      <dgm:spPr/>
      <dgm:t>
        <a:bodyPr/>
        <a:lstStyle/>
        <a:p>
          <a:endParaRPr lang="en-US"/>
        </a:p>
      </dgm:t>
    </dgm:pt>
    <dgm:pt modelId="{193B8814-2585-554D-98A9-5F3FA458DA2C}" type="pres">
      <dgm:prSet presAssocID="{9FDB623C-7BFB-5A4D-B5C1-3C4857C4D072}" presName="node" presStyleLbl="vennNode1" presStyleIdx="6" presStyleCnt="11">
        <dgm:presLayoutVars>
          <dgm:bulletEnabled val="1"/>
        </dgm:presLayoutVars>
      </dgm:prSet>
      <dgm:spPr/>
      <dgm:t>
        <a:bodyPr/>
        <a:lstStyle/>
        <a:p>
          <a:endParaRPr lang="en-US"/>
        </a:p>
      </dgm:t>
    </dgm:pt>
    <dgm:pt modelId="{B70BB440-6007-6E45-B1EE-E548BF95F372}" type="pres">
      <dgm:prSet presAssocID="{F908CE64-E3E0-9B46-BC5B-42C3A7D31481}" presName="node" presStyleLbl="vennNode1" presStyleIdx="7" presStyleCnt="11">
        <dgm:presLayoutVars>
          <dgm:bulletEnabled val="1"/>
        </dgm:presLayoutVars>
      </dgm:prSet>
      <dgm:spPr/>
      <dgm:t>
        <a:bodyPr/>
        <a:lstStyle/>
        <a:p>
          <a:endParaRPr lang="en-US"/>
        </a:p>
      </dgm:t>
    </dgm:pt>
    <dgm:pt modelId="{25F80A63-2CD0-DE44-980C-057B3CC7A878}" type="pres">
      <dgm:prSet presAssocID="{73C6B94C-68A1-3441-8C3E-F98462A9A3B0}" presName="node" presStyleLbl="vennNode1" presStyleIdx="8" presStyleCnt="11">
        <dgm:presLayoutVars>
          <dgm:bulletEnabled val="1"/>
        </dgm:presLayoutVars>
      </dgm:prSet>
      <dgm:spPr>
        <a:xfrm>
          <a:off x="1022253" y="1862382"/>
          <a:ext cx="1092115" cy="1092115"/>
        </a:xfrm>
        <a:prstGeom prst="ellipse">
          <a:avLst/>
        </a:prstGeom>
      </dgm:spPr>
      <dgm:t>
        <a:bodyPr/>
        <a:lstStyle/>
        <a:p>
          <a:endParaRPr lang="en-US"/>
        </a:p>
      </dgm:t>
    </dgm:pt>
    <dgm:pt modelId="{AD75DAF6-A4C2-934C-8305-B4E2C476455F}" type="pres">
      <dgm:prSet presAssocID="{D0DE2B0B-6EAD-1440-9CF8-D0D2A953495E}" presName="node" presStyleLbl="vennNode1" presStyleIdx="9" presStyleCnt="11">
        <dgm:presLayoutVars>
          <dgm:bulletEnabled val="1"/>
        </dgm:presLayoutVars>
      </dgm:prSet>
      <dgm:spPr/>
      <dgm:t>
        <a:bodyPr/>
        <a:lstStyle/>
        <a:p>
          <a:endParaRPr lang="en-US"/>
        </a:p>
      </dgm:t>
    </dgm:pt>
    <dgm:pt modelId="{CB5B5351-71E9-4C4D-9895-55D22AEA472E}" type="pres">
      <dgm:prSet presAssocID="{FAF5A442-A594-A64C-8793-30C3C0C29610}" presName="node" presStyleLbl="vennNode1" presStyleIdx="10" presStyleCnt="11">
        <dgm:presLayoutVars>
          <dgm:bulletEnabled val="1"/>
        </dgm:presLayoutVars>
      </dgm:prSet>
      <dgm:spPr/>
      <dgm:t>
        <a:bodyPr/>
        <a:lstStyle/>
        <a:p>
          <a:endParaRPr lang="en-US"/>
        </a:p>
      </dgm:t>
    </dgm:pt>
  </dgm:ptLst>
  <dgm:cxnLst>
    <dgm:cxn modelId="{013152EB-D3AB-F741-B150-BBD143A5C114}" type="presOf" srcId="{73C6B94C-68A1-3441-8C3E-F98462A9A3B0}" destId="{25F80A63-2CD0-DE44-980C-057B3CC7A878}" srcOrd="0" destOrd="0" presId="urn:microsoft.com/office/officeart/2005/8/layout/radial3"/>
    <dgm:cxn modelId="{5FD326FC-59DA-D749-A6FA-0F3B81ED2CFA}" srcId="{C40F9B8B-0140-5F48-B91E-1826CA914B54}" destId="{9FDB623C-7BFB-5A4D-B5C1-3C4857C4D072}" srcOrd="5" destOrd="0" parTransId="{5A14C4CF-C736-3345-A075-61A3A7AF61CD}" sibTransId="{01B30314-C090-CE4A-96E4-290F88CF6FEE}"/>
    <dgm:cxn modelId="{40163591-1D27-4147-8C21-68AC7CBCC164}" srcId="{C40F9B8B-0140-5F48-B91E-1826CA914B54}" destId="{F908CE64-E3E0-9B46-BC5B-42C3A7D31481}" srcOrd="6" destOrd="0" parTransId="{F11BD294-FF5C-274F-84B1-0748A9B54130}" sibTransId="{970BEE72-CD3C-D246-9D25-491C718630CC}"/>
    <dgm:cxn modelId="{972E0D19-C098-3247-B9C6-E3A232B8C40A}" type="presOf" srcId="{AABF060B-5F6A-BC44-B5B0-5D7F3366F7FE}" destId="{96127E69-D399-6F4F-8976-DDCC1D35C3E9}" srcOrd="0" destOrd="0" presId="urn:microsoft.com/office/officeart/2005/8/layout/radial3"/>
    <dgm:cxn modelId="{2651B7E1-55D8-FC43-B7BD-E23486E6E302}" srcId="{C40F9B8B-0140-5F48-B91E-1826CA914B54}" destId="{D0DE2B0B-6EAD-1440-9CF8-D0D2A953495E}" srcOrd="8" destOrd="0" parTransId="{D088DF65-C2F6-4849-8645-6060C13D1F62}" sibTransId="{140C416D-84D5-174C-8672-A717F064FEFE}"/>
    <dgm:cxn modelId="{C66F3890-D66B-F448-8A81-1634B2D79909}" srcId="{C40F9B8B-0140-5F48-B91E-1826CA914B54}" destId="{EA90EF18-90D7-8647-8557-F538566BAA2D}" srcOrd="0" destOrd="0" parTransId="{D70E3A47-AD2A-7142-A480-69C40CECA826}" sibTransId="{42C48201-7667-A940-8C60-2DACE133080E}"/>
    <dgm:cxn modelId="{1AB685EB-E46E-9647-BFEB-7A0F2B99EEDC}" srcId="{C40F9B8B-0140-5F48-B91E-1826CA914B54}" destId="{75B9ABBE-45E6-CD4E-B7C8-F5A70B461573}" srcOrd="3" destOrd="0" parTransId="{17CAFFAE-3A5A-5148-BAC2-339142E01883}" sibTransId="{598DD75E-CE4A-CB45-83D0-190B4138043A}"/>
    <dgm:cxn modelId="{1267876B-A6DE-CE4F-A78F-C9B11D3087AF}" type="presOf" srcId="{FAF5A442-A594-A64C-8793-30C3C0C29610}" destId="{CB5B5351-71E9-4C4D-9895-55D22AEA472E}" srcOrd="0" destOrd="0" presId="urn:microsoft.com/office/officeart/2005/8/layout/radial3"/>
    <dgm:cxn modelId="{971E8A5E-09E8-CF4B-B431-7CF7EDE541FC}" srcId="{AABF060B-5F6A-BC44-B5B0-5D7F3366F7FE}" destId="{C40F9B8B-0140-5F48-B91E-1826CA914B54}" srcOrd="0" destOrd="0" parTransId="{45F189F2-FB4E-FC43-8DB5-813D53498973}" sibTransId="{2EEFDCBD-8D01-A545-ABD3-8DC71D50944E}"/>
    <dgm:cxn modelId="{093FB2F0-9175-304B-B5FC-AB6DDBF6B9B5}" srcId="{C40F9B8B-0140-5F48-B91E-1826CA914B54}" destId="{C995F7F3-364D-F246-B323-6384B402EF50}" srcOrd="4" destOrd="0" parTransId="{28EFDE94-2334-074C-BCD9-7593CEDE0D45}" sibTransId="{664C7311-D618-D042-8004-0F51B75ACDFA}"/>
    <dgm:cxn modelId="{00DFD8F9-BA07-B741-AD82-A9CCFE623220}" type="presOf" srcId="{188E883D-C91B-5041-B515-541CC0DFAA91}" destId="{4603C71A-44A5-4F41-809D-1CC036493312}" srcOrd="0" destOrd="0" presId="urn:microsoft.com/office/officeart/2005/8/layout/radial3"/>
    <dgm:cxn modelId="{DB77A9AE-E13C-DA48-A692-BE2CB6E7B970}" srcId="{C40F9B8B-0140-5F48-B91E-1826CA914B54}" destId="{188E883D-C91B-5041-B515-541CC0DFAA91}" srcOrd="1" destOrd="0" parTransId="{FC71EA5B-B84A-E74C-AB80-4D85EE1D5DC1}" sibTransId="{89C944EF-AF37-AA41-B2A3-0A666C6616BC}"/>
    <dgm:cxn modelId="{0639B29B-BF6D-444B-B2E0-9983AA08C6DD}" srcId="{C40F9B8B-0140-5F48-B91E-1826CA914B54}" destId="{73C6B94C-68A1-3441-8C3E-F98462A9A3B0}" srcOrd="7" destOrd="0" parTransId="{AFFD4846-78D5-EB4E-80FA-55B6800F4939}" sibTransId="{859F5F78-C64B-B74B-BB90-70A1C7985017}"/>
    <dgm:cxn modelId="{41F11BBF-295D-0C40-B357-DB352B835BC5}" type="presOf" srcId="{C995F7F3-364D-F246-B323-6384B402EF50}" destId="{AB5404E7-1315-9647-92C1-C3E7EB672CA8}" srcOrd="0" destOrd="0" presId="urn:microsoft.com/office/officeart/2005/8/layout/radial3"/>
    <dgm:cxn modelId="{C08FA7A0-035D-0948-956D-EE260D448B9A}" type="presOf" srcId="{9FDB623C-7BFB-5A4D-B5C1-3C4857C4D072}" destId="{193B8814-2585-554D-98A9-5F3FA458DA2C}" srcOrd="0" destOrd="0" presId="urn:microsoft.com/office/officeart/2005/8/layout/radial3"/>
    <dgm:cxn modelId="{7AE78CE2-AA1A-FF4D-B32D-3EE064BA2153}" srcId="{C40F9B8B-0140-5F48-B91E-1826CA914B54}" destId="{FAF5A442-A594-A64C-8793-30C3C0C29610}" srcOrd="9" destOrd="0" parTransId="{8778A512-1EE6-6843-ADB9-2D0DAB13E877}" sibTransId="{8F4C6139-2D3F-0D4F-9685-EAA3D10D4D03}"/>
    <dgm:cxn modelId="{1434F3CB-03D8-6349-89CF-8CC8E8661362}" type="presOf" srcId="{D0DE2B0B-6EAD-1440-9CF8-D0D2A953495E}" destId="{AD75DAF6-A4C2-934C-8305-B4E2C476455F}" srcOrd="0" destOrd="0" presId="urn:microsoft.com/office/officeart/2005/8/layout/radial3"/>
    <dgm:cxn modelId="{D6E5FBD3-0F35-B44E-9DA6-36CC76F55E29}" srcId="{C40F9B8B-0140-5F48-B91E-1826CA914B54}" destId="{B64B738C-4BC7-CD4D-ACFB-0B32BDFB96E8}" srcOrd="2" destOrd="0" parTransId="{F4A18C2B-6E4C-6C41-8BEA-978A2A578829}" sibTransId="{60344D38-E4EF-EF4F-8FE2-306CF2AA5A38}"/>
    <dgm:cxn modelId="{80805FB3-F1C8-A149-8DBB-4763362704C9}" type="presOf" srcId="{B64B738C-4BC7-CD4D-ACFB-0B32BDFB96E8}" destId="{2E101FE3-D4BD-6147-83A8-D5841F1B6026}" srcOrd="0" destOrd="0" presId="urn:microsoft.com/office/officeart/2005/8/layout/radial3"/>
    <dgm:cxn modelId="{1216D9E3-A50C-4B4F-8660-4C9B1C07A5A3}" type="presOf" srcId="{75B9ABBE-45E6-CD4E-B7C8-F5A70B461573}" destId="{651BE91E-1FE0-C046-BF1F-F849202F4875}" srcOrd="0" destOrd="0" presId="urn:microsoft.com/office/officeart/2005/8/layout/radial3"/>
    <dgm:cxn modelId="{AA5228CE-8C79-4642-80FC-A95F93B6EF36}" type="presOf" srcId="{F908CE64-E3E0-9B46-BC5B-42C3A7D31481}" destId="{B70BB440-6007-6E45-B1EE-E548BF95F372}" srcOrd="0" destOrd="0" presId="urn:microsoft.com/office/officeart/2005/8/layout/radial3"/>
    <dgm:cxn modelId="{D85B0F3C-A320-8047-8032-25DB8FE348D3}" type="presOf" srcId="{EA90EF18-90D7-8647-8557-F538566BAA2D}" destId="{4C384E8B-973D-B04F-88AA-7CBA044D9D2B}" srcOrd="0" destOrd="0" presId="urn:microsoft.com/office/officeart/2005/8/layout/radial3"/>
    <dgm:cxn modelId="{6F8EA254-242F-6C42-BF59-00656A3D6F94}" type="presOf" srcId="{C40F9B8B-0140-5F48-B91E-1826CA914B54}" destId="{634883BA-9C8C-C244-82B6-FD7866FC830F}" srcOrd="0" destOrd="0" presId="urn:microsoft.com/office/officeart/2005/8/layout/radial3"/>
    <dgm:cxn modelId="{13CA0B49-F11C-CC4E-9FA2-C3F21247DEBF}" type="presParOf" srcId="{96127E69-D399-6F4F-8976-DDCC1D35C3E9}" destId="{B3E1A706-DCE8-CB45-83A9-85976D2D1344}" srcOrd="0" destOrd="0" presId="urn:microsoft.com/office/officeart/2005/8/layout/radial3"/>
    <dgm:cxn modelId="{174534C2-383F-4C4A-B331-82B492FCEBA4}" type="presParOf" srcId="{B3E1A706-DCE8-CB45-83A9-85976D2D1344}" destId="{634883BA-9C8C-C244-82B6-FD7866FC830F}" srcOrd="0" destOrd="0" presId="urn:microsoft.com/office/officeart/2005/8/layout/radial3"/>
    <dgm:cxn modelId="{AABDFEF0-F7F4-4C4D-B16D-B390FBB369F8}" type="presParOf" srcId="{B3E1A706-DCE8-CB45-83A9-85976D2D1344}" destId="{4C384E8B-973D-B04F-88AA-7CBA044D9D2B}" srcOrd="1" destOrd="0" presId="urn:microsoft.com/office/officeart/2005/8/layout/radial3"/>
    <dgm:cxn modelId="{6BB1A45E-E79C-D049-913D-939E8484AB5E}" type="presParOf" srcId="{B3E1A706-DCE8-CB45-83A9-85976D2D1344}" destId="{4603C71A-44A5-4F41-809D-1CC036493312}" srcOrd="2" destOrd="0" presId="urn:microsoft.com/office/officeart/2005/8/layout/radial3"/>
    <dgm:cxn modelId="{948C1879-89E5-344C-AE9D-19E60295107F}" type="presParOf" srcId="{B3E1A706-DCE8-CB45-83A9-85976D2D1344}" destId="{2E101FE3-D4BD-6147-83A8-D5841F1B6026}" srcOrd="3" destOrd="0" presId="urn:microsoft.com/office/officeart/2005/8/layout/radial3"/>
    <dgm:cxn modelId="{511C3D27-0D34-6B40-B399-B27EECC41B07}" type="presParOf" srcId="{B3E1A706-DCE8-CB45-83A9-85976D2D1344}" destId="{651BE91E-1FE0-C046-BF1F-F849202F4875}" srcOrd="4" destOrd="0" presId="urn:microsoft.com/office/officeart/2005/8/layout/radial3"/>
    <dgm:cxn modelId="{BB865D0A-AD24-CD47-B783-B4FD3B0CD677}" type="presParOf" srcId="{B3E1A706-DCE8-CB45-83A9-85976D2D1344}" destId="{AB5404E7-1315-9647-92C1-C3E7EB672CA8}" srcOrd="5" destOrd="0" presId="urn:microsoft.com/office/officeart/2005/8/layout/radial3"/>
    <dgm:cxn modelId="{396D603D-02AF-1949-9BFE-21F7D596C329}" type="presParOf" srcId="{B3E1A706-DCE8-CB45-83A9-85976D2D1344}" destId="{193B8814-2585-554D-98A9-5F3FA458DA2C}" srcOrd="6" destOrd="0" presId="urn:microsoft.com/office/officeart/2005/8/layout/radial3"/>
    <dgm:cxn modelId="{47320D1A-734D-1F45-B54C-436CE5FCAE64}" type="presParOf" srcId="{B3E1A706-DCE8-CB45-83A9-85976D2D1344}" destId="{B70BB440-6007-6E45-B1EE-E548BF95F372}" srcOrd="7" destOrd="0" presId="urn:microsoft.com/office/officeart/2005/8/layout/radial3"/>
    <dgm:cxn modelId="{6BD78E41-523C-A64A-85C6-CA6D7F546016}" type="presParOf" srcId="{B3E1A706-DCE8-CB45-83A9-85976D2D1344}" destId="{25F80A63-2CD0-DE44-980C-057B3CC7A878}" srcOrd="8" destOrd="0" presId="urn:microsoft.com/office/officeart/2005/8/layout/radial3"/>
    <dgm:cxn modelId="{3D2EF8B2-2C2F-7144-B7AC-8A2A2BD00C35}" type="presParOf" srcId="{B3E1A706-DCE8-CB45-83A9-85976D2D1344}" destId="{AD75DAF6-A4C2-934C-8305-B4E2C476455F}" srcOrd="9" destOrd="0" presId="urn:microsoft.com/office/officeart/2005/8/layout/radial3"/>
    <dgm:cxn modelId="{5253DCF6-F52A-7943-8F6B-76BEB742AD7D}" type="presParOf" srcId="{B3E1A706-DCE8-CB45-83A9-85976D2D1344}" destId="{CB5B5351-71E9-4C4D-9895-55D22AEA472E}" srcOrd="10"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883BA-9C8C-C244-82B6-FD7866FC830F}">
      <dsp:nvSpPr>
        <dsp:cNvPr id="0" name=""/>
        <dsp:cNvSpPr/>
      </dsp:nvSpPr>
      <dsp:spPr>
        <a:xfrm>
          <a:off x="1829012" y="876768"/>
          <a:ext cx="2184230" cy="2184230"/>
        </a:xfrm>
        <a:prstGeom prst="ellipse">
          <a:avLst/>
        </a:prstGeom>
        <a:solidFill>
          <a:schemeClr val="bg1">
            <a:alpha val="5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a:t>Res. Calibration</a:t>
          </a:r>
        </a:p>
        <a:p>
          <a:pPr lvl="0" algn="ctr" defTabSz="1155700">
            <a:lnSpc>
              <a:spcPct val="90000"/>
            </a:lnSpc>
            <a:spcBef>
              <a:spcPct val="0"/>
            </a:spcBef>
            <a:spcAft>
              <a:spcPct val="35000"/>
            </a:spcAft>
          </a:pPr>
          <a:endParaRPr lang="en-US" sz="2600" kern="1200"/>
        </a:p>
      </dsp:txBody>
      <dsp:txXfrm>
        <a:off x="2148885" y="1196641"/>
        <a:ext cx="1544484" cy="1544484"/>
      </dsp:txXfrm>
    </dsp:sp>
    <dsp:sp modelId="{4C384E8B-973D-B04F-88AA-7CBA044D9D2B}">
      <dsp:nvSpPr>
        <dsp:cNvPr id="0" name=""/>
        <dsp:cNvSpPr/>
      </dsp:nvSpPr>
      <dsp:spPr>
        <a:xfrm>
          <a:off x="2375070" y="389"/>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 EIA Form 861</a:t>
          </a:r>
        </a:p>
      </dsp:txBody>
      <dsp:txXfrm>
        <a:off x="2535007" y="160326"/>
        <a:ext cx="772241" cy="772241"/>
      </dsp:txXfrm>
    </dsp:sp>
    <dsp:sp modelId="{4603C71A-44A5-4F41-809D-1CC036493312}">
      <dsp:nvSpPr>
        <dsp:cNvPr id="0" name=""/>
        <dsp:cNvSpPr/>
      </dsp:nvSpPr>
      <dsp:spPr>
        <a:xfrm>
          <a:off x="3211157" y="272050"/>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EIA 861m electricity, natural gas data</a:t>
          </a:r>
        </a:p>
      </dsp:txBody>
      <dsp:txXfrm>
        <a:off x="3371094" y="431987"/>
        <a:ext cx="772241" cy="772241"/>
      </dsp:txXfrm>
    </dsp:sp>
    <dsp:sp modelId="{2E101FE3-D4BD-6147-83A8-D5841F1B6026}">
      <dsp:nvSpPr>
        <dsp:cNvPr id="0" name=""/>
        <dsp:cNvSpPr/>
      </dsp:nvSpPr>
      <dsp:spPr>
        <a:xfrm>
          <a:off x="3727887" y="983269"/>
          <a:ext cx="1092115" cy="1092115"/>
        </a:xfrm>
        <a:prstGeom prst="ellipse">
          <a:avLst/>
        </a:prstGeom>
        <a:solidFill>
          <a:srgbClr val="F6A01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EIA RECS </a:t>
          </a:r>
          <a:br>
            <a:rPr lang="en-US" sz="1300" kern="1200"/>
          </a:br>
          <a:r>
            <a:rPr lang="en-US" sz="1300" kern="1200"/>
            <a:t>modeled end-uses</a:t>
          </a:r>
        </a:p>
      </dsp:txBody>
      <dsp:txXfrm>
        <a:off x="3887824" y="1143206"/>
        <a:ext cx="772241" cy="772241"/>
      </dsp:txXfrm>
    </dsp:sp>
    <dsp:sp modelId="{651BE91E-1FE0-C046-BF1F-F849202F4875}">
      <dsp:nvSpPr>
        <dsp:cNvPr id="0" name=""/>
        <dsp:cNvSpPr/>
      </dsp:nvSpPr>
      <dsp:spPr>
        <a:xfrm>
          <a:off x="3727887" y="1862382"/>
          <a:ext cx="1092115" cy="1092115"/>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Submeter end-uses</a:t>
          </a:r>
        </a:p>
      </dsp:txBody>
      <dsp:txXfrm>
        <a:off x="3887824" y="2022319"/>
        <a:ext cx="772241" cy="772241"/>
      </dsp:txXfrm>
    </dsp:sp>
    <dsp:sp modelId="{AB5404E7-1315-9647-92C1-C3E7EB672CA8}">
      <dsp:nvSpPr>
        <dsp:cNvPr id="0" name=""/>
        <dsp:cNvSpPr/>
      </dsp:nvSpPr>
      <dsp:spPr>
        <a:xfrm>
          <a:off x="3211157" y="2573600"/>
          <a:ext cx="1092115" cy="1092115"/>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Utility load research data (LRD)</a:t>
          </a:r>
        </a:p>
      </dsp:txBody>
      <dsp:txXfrm>
        <a:off x="3371094" y="2733537"/>
        <a:ext cx="772241" cy="772241"/>
      </dsp:txXfrm>
    </dsp:sp>
    <dsp:sp modelId="{193B8814-2585-554D-98A9-5F3FA458DA2C}">
      <dsp:nvSpPr>
        <dsp:cNvPr id="0" name=""/>
        <dsp:cNvSpPr/>
      </dsp:nvSpPr>
      <dsp:spPr>
        <a:xfrm>
          <a:off x="2375070" y="2845262"/>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1 AMI data</a:t>
          </a:r>
        </a:p>
      </dsp:txBody>
      <dsp:txXfrm>
        <a:off x="2535007" y="3005199"/>
        <a:ext cx="772241" cy="772241"/>
      </dsp:txXfrm>
    </dsp:sp>
    <dsp:sp modelId="{B70BB440-6007-6E45-B1EE-E548BF95F372}">
      <dsp:nvSpPr>
        <dsp:cNvPr id="0" name=""/>
        <dsp:cNvSpPr/>
      </dsp:nvSpPr>
      <dsp:spPr>
        <a:xfrm>
          <a:off x="1538983" y="257360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2 AMI data</a:t>
          </a:r>
        </a:p>
      </dsp:txBody>
      <dsp:txXfrm>
        <a:off x="1698920" y="2733537"/>
        <a:ext cx="772241" cy="772241"/>
      </dsp:txXfrm>
    </dsp:sp>
    <dsp:sp modelId="{25F80A63-2CD0-DE44-980C-057B3CC7A878}">
      <dsp:nvSpPr>
        <dsp:cNvPr id="0" name=""/>
        <dsp:cNvSpPr/>
      </dsp:nvSpPr>
      <dsp:spPr>
        <a:xfrm>
          <a:off x="1022253" y="1862382"/>
          <a:ext cx="1092115" cy="1092115"/>
        </a:xfrm>
        <a:prstGeom prst="ellipse">
          <a:avLst/>
        </a:prstGeom>
        <a:solidFill>
          <a:schemeClr val="accent2">
            <a:alpha val="62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77850">
            <a:lnSpc>
              <a:spcPct val="90000"/>
            </a:lnSpc>
            <a:spcBef>
              <a:spcPct val="0"/>
            </a:spcBef>
            <a:spcAft>
              <a:spcPct val="35000"/>
            </a:spcAft>
          </a:pPr>
          <a:r>
            <a:rPr lang="en-US" sz="1300" kern="1200"/>
            <a:t>Region 3 AMI data</a:t>
          </a:r>
        </a:p>
      </dsp:txBody>
      <dsp:txXfrm>
        <a:off x="1182190" y="2022319"/>
        <a:ext cx="772241" cy="772241"/>
      </dsp:txXfrm>
    </dsp:sp>
    <dsp:sp modelId="{AD75DAF6-A4C2-934C-8305-B4E2C476455F}">
      <dsp:nvSpPr>
        <dsp:cNvPr id="0" name=""/>
        <dsp:cNvSpPr/>
      </dsp:nvSpPr>
      <dsp:spPr>
        <a:xfrm>
          <a:off x="1022253" y="983269"/>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4 AMI data</a:t>
          </a:r>
        </a:p>
      </dsp:txBody>
      <dsp:txXfrm>
        <a:off x="1182190" y="1143206"/>
        <a:ext cx="772241" cy="772241"/>
      </dsp:txXfrm>
    </dsp:sp>
    <dsp:sp modelId="{CB5B5351-71E9-4C4D-9895-55D22AEA472E}">
      <dsp:nvSpPr>
        <dsp:cNvPr id="0" name=""/>
        <dsp:cNvSpPr/>
      </dsp:nvSpPr>
      <dsp:spPr>
        <a:xfrm>
          <a:off x="1538983" y="27205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5 AMI data</a:t>
          </a:r>
        </a:p>
      </dsp:txBody>
      <dsp:txXfrm>
        <a:off x="1698920" y="431987"/>
        <a:ext cx="772241" cy="7722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883BA-9C8C-C244-82B6-FD7866FC830F}">
      <dsp:nvSpPr>
        <dsp:cNvPr id="0" name=""/>
        <dsp:cNvSpPr/>
      </dsp:nvSpPr>
      <dsp:spPr>
        <a:xfrm>
          <a:off x="1829012" y="876768"/>
          <a:ext cx="2184230" cy="2184230"/>
        </a:xfrm>
        <a:prstGeom prst="ellipse">
          <a:avLst/>
        </a:prstGeom>
        <a:solidFill>
          <a:schemeClr val="bg1">
            <a:alpha val="5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a:t>Com. Calibration</a:t>
          </a:r>
        </a:p>
        <a:p>
          <a:pPr lvl="0" algn="ctr" defTabSz="1155700">
            <a:lnSpc>
              <a:spcPct val="90000"/>
            </a:lnSpc>
            <a:spcBef>
              <a:spcPct val="0"/>
            </a:spcBef>
            <a:spcAft>
              <a:spcPct val="35000"/>
            </a:spcAft>
          </a:pPr>
          <a:endParaRPr lang="en-US" sz="2600" kern="1200"/>
        </a:p>
      </dsp:txBody>
      <dsp:txXfrm>
        <a:off x="2148885" y="1196641"/>
        <a:ext cx="1544484" cy="1544484"/>
      </dsp:txXfrm>
    </dsp:sp>
    <dsp:sp modelId="{4603C71A-44A5-4F41-809D-1CC036493312}">
      <dsp:nvSpPr>
        <dsp:cNvPr id="0" name=""/>
        <dsp:cNvSpPr/>
      </dsp:nvSpPr>
      <dsp:spPr>
        <a:xfrm>
          <a:off x="2375070" y="389"/>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EIA 861m electricity, natural gas</a:t>
          </a:r>
        </a:p>
      </dsp:txBody>
      <dsp:txXfrm>
        <a:off x="2535007" y="160326"/>
        <a:ext cx="772241" cy="772241"/>
      </dsp:txXfrm>
    </dsp:sp>
    <dsp:sp modelId="{2E101FE3-D4BD-6147-83A8-D5841F1B6026}">
      <dsp:nvSpPr>
        <dsp:cNvPr id="0" name=""/>
        <dsp:cNvSpPr/>
      </dsp:nvSpPr>
      <dsp:spPr>
        <a:xfrm>
          <a:off x="3380884" y="417011"/>
          <a:ext cx="1092115" cy="1092115"/>
        </a:xfrm>
        <a:prstGeom prst="ellipse">
          <a:avLst/>
        </a:prstGeom>
        <a:solidFill>
          <a:srgbClr val="F6A01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en-US" sz="1100" kern="1200"/>
            <a:t>EIA CBECS </a:t>
          </a:r>
          <a:br>
            <a:rPr lang="en-US" sz="1100" kern="1200"/>
          </a:br>
          <a:endParaRPr lang="en-US" sz="1100" kern="1200">
            <a:latin typeface="Calibri"/>
          </a:endParaRPr>
        </a:p>
      </dsp:txBody>
      <dsp:txXfrm>
        <a:off x="3540821" y="576948"/>
        <a:ext cx="772241" cy="772241"/>
      </dsp:txXfrm>
    </dsp:sp>
    <dsp:sp modelId="{5E632594-4A67-413A-89CB-61318B7669EF}">
      <dsp:nvSpPr>
        <dsp:cNvPr id="0" name=""/>
        <dsp:cNvSpPr/>
      </dsp:nvSpPr>
      <dsp:spPr>
        <a:xfrm>
          <a:off x="3797506" y="1422825"/>
          <a:ext cx="1092115" cy="1092115"/>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Submetered end-uses</a:t>
          </a:r>
        </a:p>
      </dsp:txBody>
      <dsp:txXfrm>
        <a:off x="3957443" y="1582762"/>
        <a:ext cx="772241" cy="772241"/>
      </dsp:txXfrm>
    </dsp:sp>
    <dsp:sp modelId="{AB5404E7-1315-9647-92C1-C3E7EB672CA8}">
      <dsp:nvSpPr>
        <dsp:cNvPr id="0" name=""/>
        <dsp:cNvSpPr/>
      </dsp:nvSpPr>
      <dsp:spPr>
        <a:xfrm>
          <a:off x="3380884" y="2428640"/>
          <a:ext cx="1092115" cy="1092115"/>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Utility load research data (LRD)</a:t>
          </a:r>
        </a:p>
      </dsp:txBody>
      <dsp:txXfrm>
        <a:off x="3540821" y="2588577"/>
        <a:ext cx="772241" cy="772241"/>
      </dsp:txXfrm>
    </dsp:sp>
    <dsp:sp modelId="{193B8814-2585-554D-98A9-5F3FA458DA2C}">
      <dsp:nvSpPr>
        <dsp:cNvPr id="0" name=""/>
        <dsp:cNvSpPr/>
      </dsp:nvSpPr>
      <dsp:spPr>
        <a:xfrm>
          <a:off x="2375070" y="2845262"/>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1 AMI data</a:t>
          </a:r>
        </a:p>
      </dsp:txBody>
      <dsp:txXfrm>
        <a:off x="2535007" y="3005199"/>
        <a:ext cx="772241" cy="772241"/>
      </dsp:txXfrm>
    </dsp:sp>
    <dsp:sp modelId="{B70BB440-6007-6E45-B1EE-E548BF95F372}">
      <dsp:nvSpPr>
        <dsp:cNvPr id="0" name=""/>
        <dsp:cNvSpPr/>
      </dsp:nvSpPr>
      <dsp:spPr>
        <a:xfrm>
          <a:off x="1369256" y="242864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2 AMI data</a:t>
          </a:r>
        </a:p>
      </dsp:txBody>
      <dsp:txXfrm>
        <a:off x="1529193" y="2588577"/>
        <a:ext cx="772241" cy="772241"/>
      </dsp:txXfrm>
    </dsp:sp>
    <dsp:sp modelId="{25F80A63-2CD0-DE44-980C-057B3CC7A878}">
      <dsp:nvSpPr>
        <dsp:cNvPr id="0" name=""/>
        <dsp:cNvSpPr/>
      </dsp:nvSpPr>
      <dsp:spPr>
        <a:xfrm>
          <a:off x="952634" y="1422825"/>
          <a:ext cx="1092115" cy="1092115"/>
        </a:xfrm>
        <a:prstGeom prst="ellipse">
          <a:avLst/>
        </a:prstGeom>
        <a:solidFill>
          <a:schemeClr val="accent2">
            <a:alpha val="62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488950">
            <a:lnSpc>
              <a:spcPct val="90000"/>
            </a:lnSpc>
            <a:spcBef>
              <a:spcPct val="0"/>
            </a:spcBef>
            <a:spcAft>
              <a:spcPct val="35000"/>
            </a:spcAft>
          </a:pPr>
          <a:r>
            <a:rPr lang="en-US" sz="1100" kern="1200"/>
            <a:t>Region 3 AMI data</a:t>
          </a:r>
        </a:p>
      </dsp:txBody>
      <dsp:txXfrm>
        <a:off x="1112571" y="1582762"/>
        <a:ext cx="772241" cy="772241"/>
      </dsp:txXfrm>
    </dsp:sp>
    <dsp:sp modelId="{AD75DAF6-A4C2-934C-8305-B4E2C476455F}">
      <dsp:nvSpPr>
        <dsp:cNvPr id="0" name=""/>
        <dsp:cNvSpPr/>
      </dsp:nvSpPr>
      <dsp:spPr>
        <a:xfrm>
          <a:off x="1369256" y="417011"/>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4 AMI data</a:t>
          </a:r>
        </a:p>
      </dsp:txBody>
      <dsp:txXfrm>
        <a:off x="1529193" y="576948"/>
        <a:ext cx="772241" cy="7722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45BC6-5E27-0749-B31C-6CB244E4F3DA}">
      <dsp:nvSpPr>
        <dsp:cNvPr id="0" name=""/>
        <dsp:cNvSpPr/>
      </dsp:nvSpPr>
      <dsp:spPr>
        <a:xfrm>
          <a:off x="972464" y="226710"/>
          <a:ext cx="3119224" cy="3119224"/>
        </a:xfrm>
        <a:prstGeom prst="pie">
          <a:avLst>
            <a:gd name="adj1" fmla="val 16200000"/>
            <a:gd name="adj2" fmla="val 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a:t>Validation Comparisons</a:t>
          </a:r>
        </a:p>
      </dsp:txBody>
      <dsp:txXfrm>
        <a:off x="2628252" y="873206"/>
        <a:ext cx="1151142" cy="854073"/>
      </dsp:txXfrm>
    </dsp:sp>
    <dsp:sp modelId="{08726660-6ECB-D549-8C6A-8EDE8F9EBF38}">
      <dsp:nvSpPr>
        <dsp:cNvPr id="0" name=""/>
        <dsp:cNvSpPr/>
      </dsp:nvSpPr>
      <dsp:spPr>
        <a:xfrm>
          <a:off x="972464" y="331427"/>
          <a:ext cx="3119224" cy="3119224"/>
        </a:xfrm>
        <a:prstGeom prst="pie">
          <a:avLst>
            <a:gd name="adj1" fmla="val 0"/>
            <a:gd name="adj2" fmla="val 5400000"/>
          </a:avLst>
        </a:prstGeom>
        <a:solidFill>
          <a:schemeClr val="accent2">
            <a:shade val="50000"/>
            <a:hueOff val="358602"/>
            <a:satOff val="-16427"/>
            <a:lumOff val="266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n-US" sz="1400" kern="1200">
              <a:latin typeface="Calibri"/>
            </a:rPr>
            <a:t>ResStock </a:t>
          </a:r>
          <a:br>
            <a:rPr lang="en-US" sz="1400" kern="1200">
              <a:latin typeface="Calibri"/>
            </a:rPr>
          </a:br>
          <a:r>
            <a:rPr lang="en-US" sz="1400" kern="1200">
              <a:latin typeface="Calibri"/>
            </a:rPr>
            <a:t>Capabilities</a:t>
          </a:r>
          <a:endParaRPr lang="en-US" sz="1400" kern="1200"/>
        </a:p>
      </dsp:txBody>
      <dsp:txXfrm>
        <a:off x="2628252" y="1950081"/>
        <a:ext cx="1151142" cy="854073"/>
      </dsp:txXfrm>
    </dsp:sp>
    <dsp:sp modelId="{5D286D1E-15DE-0349-AD84-A5814EAF3E52}">
      <dsp:nvSpPr>
        <dsp:cNvPr id="0" name=""/>
        <dsp:cNvSpPr/>
      </dsp:nvSpPr>
      <dsp:spPr>
        <a:xfrm>
          <a:off x="867748" y="331427"/>
          <a:ext cx="3119224" cy="3119224"/>
        </a:xfrm>
        <a:prstGeom prst="pie">
          <a:avLst>
            <a:gd name="adj1" fmla="val 5400000"/>
            <a:gd name="adj2" fmla="val 10800000"/>
          </a:avLst>
        </a:prstGeom>
        <a:solidFill>
          <a:schemeClr val="accent2">
            <a:shade val="50000"/>
            <a:hueOff val="717205"/>
            <a:satOff val="-32854"/>
            <a:lumOff val="532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Baseload</a:t>
          </a:r>
        </a:p>
      </dsp:txBody>
      <dsp:txXfrm>
        <a:off x="1180041" y="1950081"/>
        <a:ext cx="1151142" cy="854073"/>
      </dsp:txXfrm>
    </dsp:sp>
    <dsp:sp modelId="{8F66F24E-3CAC-B343-A160-A9C062D50572}">
      <dsp:nvSpPr>
        <dsp:cNvPr id="0" name=""/>
        <dsp:cNvSpPr/>
      </dsp:nvSpPr>
      <dsp:spPr>
        <a:xfrm>
          <a:off x="867748" y="226710"/>
          <a:ext cx="3119224" cy="3119224"/>
        </a:xfrm>
        <a:prstGeom prst="pie">
          <a:avLst>
            <a:gd name="adj1" fmla="val 10800000"/>
            <a:gd name="adj2" fmla="val 16200000"/>
          </a:avLst>
        </a:prstGeom>
        <a:solidFill>
          <a:schemeClr val="accent2">
            <a:shade val="50000"/>
            <a:hueOff val="358602"/>
            <a:satOff val="-16427"/>
            <a:lumOff val="266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a:t>HVAC</a:t>
          </a:r>
        </a:p>
      </dsp:txBody>
      <dsp:txXfrm>
        <a:off x="1180041" y="873206"/>
        <a:ext cx="1151142" cy="854073"/>
      </dsp:txXfrm>
    </dsp:sp>
    <dsp:sp modelId="{6E38812F-8C4F-7545-BB3C-2003F1D0E4ED}">
      <dsp:nvSpPr>
        <dsp:cNvPr id="0" name=""/>
        <dsp:cNvSpPr/>
      </dsp:nvSpPr>
      <dsp:spPr>
        <a:xfrm>
          <a:off x="779370" y="33615"/>
          <a:ext cx="3505413" cy="3505413"/>
        </a:xfrm>
        <a:prstGeom prst="circularArrow">
          <a:avLst>
            <a:gd name="adj1" fmla="val 5085"/>
            <a:gd name="adj2" fmla="val 327528"/>
            <a:gd name="adj3" fmla="val 21272472"/>
            <a:gd name="adj4" fmla="val 16200000"/>
            <a:gd name="adj5" fmla="val 5932"/>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4F7621-F133-9B4D-AE33-A4FAD1E4995C}">
      <dsp:nvSpPr>
        <dsp:cNvPr id="0" name=""/>
        <dsp:cNvSpPr/>
      </dsp:nvSpPr>
      <dsp:spPr>
        <a:xfrm>
          <a:off x="779370" y="138332"/>
          <a:ext cx="3505413" cy="3505413"/>
        </a:xfrm>
        <a:prstGeom prst="circularArrow">
          <a:avLst>
            <a:gd name="adj1" fmla="val 5085"/>
            <a:gd name="adj2" fmla="val 327528"/>
            <a:gd name="adj3" fmla="val 5072472"/>
            <a:gd name="adj4" fmla="val 0"/>
            <a:gd name="adj5" fmla="val 5932"/>
          </a:avLst>
        </a:prstGeom>
        <a:solidFill>
          <a:schemeClr val="accent2">
            <a:shade val="90000"/>
            <a:hueOff val="357204"/>
            <a:satOff val="-16154"/>
            <a:lumOff val="207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4EB402-201D-D748-9433-A01E131BA850}">
      <dsp:nvSpPr>
        <dsp:cNvPr id="0" name=""/>
        <dsp:cNvSpPr/>
      </dsp:nvSpPr>
      <dsp:spPr>
        <a:xfrm>
          <a:off x="674653" y="138332"/>
          <a:ext cx="3505413" cy="3505413"/>
        </a:xfrm>
        <a:prstGeom prst="circularArrow">
          <a:avLst>
            <a:gd name="adj1" fmla="val 5085"/>
            <a:gd name="adj2" fmla="val 327528"/>
            <a:gd name="adj3" fmla="val 10472472"/>
            <a:gd name="adj4" fmla="val 5400000"/>
            <a:gd name="adj5" fmla="val 5932"/>
          </a:avLst>
        </a:prstGeom>
        <a:solidFill>
          <a:schemeClr val="accent2">
            <a:shade val="90000"/>
            <a:hueOff val="714409"/>
            <a:satOff val="-32308"/>
            <a:lumOff val="4155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3538C0-B7F5-9742-9C83-80DA63F4A9D7}">
      <dsp:nvSpPr>
        <dsp:cNvPr id="0" name=""/>
        <dsp:cNvSpPr/>
      </dsp:nvSpPr>
      <dsp:spPr>
        <a:xfrm>
          <a:off x="674653" y="33615"/>
          <a:ext cx="3505413" cy="3505413"/>
        </a:xfrm>
        <a:prstGeom prst="circularArrow">
          <a:avLst>
            <a:gd name="adj1" fmla="val 5085"/>
            <a:gd name="adj2" fmla="val 327528"/>
            <a:gd name="adj3" fmla="val 15872472"/>
            <a:gd name="adj4" fmla="val 10800000"/>
            <a:gd name="adj5" fmla="val 5932"/>
          </a:avLst>
        </a:prstGeom>
        <a:solidFill>
          <a:schemeClr val="accent2">
            <a:shade val="90000"/>
            <a:hueOff val="357204"/>
            <a:satOff val="-16154"/>
            <a:lumOff val="20776"/>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883BA-9C8C-C244-82B6-FD7866FC830F}">
      <dsp:nvSpPr>
        <dsp:cNvPr id="0" name=""/>
        <dsp:cNvSpPr/>
      </dsp:nvSpPr>
      <dsp:spPr>
        <a:xfrm>
          <a:off x="1829012" y="876768"/>
          <a:ext cx="2184230" cy="2184230"/>
        </a:xfrm>
        <a:prstGeom prst="ellipse">
          <a:avLst/>
        </a:prstGeom>
        <a:solidFill>
          <a:schemeClr val="bg1">
            <a:alpha val="5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a:t>Res. Calibration</a:t>
          </a:r>
        </a:p>
        <a:p>
          <a:pPr lvl="0" algn="ctr" defTabSz="1155700">
            <a:lnSpc>
              <a:spcPct val="90000"/>
            </a:lnSpc>
            <a:spcBef>
              <a:spcPct val="0"/>
            </a:spcBef>
            <a:spcAft>
              <a:spcPct val="35000"/>
            </a:spcAft>
          </a:pPr>
          <a:endParaRPr lang="en-US" sz="2600" kern="1200"/>
        </a:p>
      </dsp:txBody>
      <dsp:txXfrm>
        <a:off x="2148885" y="1196641"/>
        <a:ext cx="1544484" cy="1544484"/>
      </dsp:txXfrm>
    </dsp:sp>
    <dsp:sp modelId="{4C384E8B-973D-B04F-88AA-7CBA044D9D2B}">
      <dsp:nvSpPr>
        <dsp:cNvPr id="0" name=""/>
        <dsp:cNvSpPr/>
      </dsp:nvSpPr>
      <dsp:spPr>
        <a:xfrm>
          <a:off x="2375070" y="389"/>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 EIA Form 861</a:t>
          </a:r>
        </a:p>
      </dsp:txBody>
      <dsp:txXfrm>
        <a:off x="2535007" y="160326"/>
        <a:ext cx="772241" cy="772241"/>
      </dsp:txXfrm>
    </dsp:sp>
    <dsp:sp modelId="{4603C71A-44A5-4F41-809D-1CC036493312}">
      <dsp:nvSpPr>
        <dsp:cNvPr id="0" name=""/>
        <dsp:cNvSpPr/>
      </dsp:nvSpPr>
      <dsp:spPr>
        <a:xfrm>
          <a:off x="3211157" y="272050"/>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EIA 861m electricity, natural gas data</a:t>
          </a:r>
        </a:p>
      </dsp:txBody>
      <dsp:txXfrm>
        <a:off x="3371094" y="431987"/>
        <a:ext cx="772241" cy="772241"/>
      </dsp:txXfrm>
    </dsp:sp>
    <dsp:sp modelId="{2E101FE3-D4BD-6147-83A8-D5841F1B6026}">
      <dsp:nvSpPr>
        <dsp:cNvPr id="0" name=""/>
        <dsp:cNvSpPr/>
      </dsp:nvSpPr>
      <dsp:spPr>
        <a:xfrm>
          <a:off x="3727887" y="983269"/>
          <a:ext cx="1092115" cy="1092115"/>
        </a:xfrm>
        <a:prstGeom prst="ellipse">
          <a:avLst/>
        </a:prstGeom>
        <a:solidFill>
          <a:srgbClr val="F6A01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EIA RECS </a:t>
          </a:r>
          <a:br>
            <a:rPr lang="en-US" sz="1300" kern="1200"/>
          </a:br>
          <a:r>
            <a:rPr lang="en-US" sz="1300" kern="1200"/>
            <a:t>modeled end-uses</a:t>
          </a:r>
        </a:p>
      </dsp:txBody>
      <dsp:txXfrm>
        <a:off x="3887824" y="1143206"/>
        <a:ext cx="772241" cy="772241"/>
      </dsp:txXfrm>
    </dsp:sp>
    <dsp:sp modelId="{651BE91E-1FE0-C046-BF1F-F849202F4875}">
      <dsp:nvSpPr>
        <dsp:cNvPr id="0" name=""/>
        <dsp:cNvSpPr/>
      </dsp:nvSpPr>
      <dsp:spPr>
        <a:xfrm>
          <a:off x="3727887" y="1862382"/>
          <a:ext cx="1092115" cy="1092115"/>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Submeter end-uses</a:t>
          </a:r>
        </a:p>
      </dsp:txBody>
      <dsp:txXfrm>
        <a:off x="3887824" y="2022319"/>
        <a:ext cx="772241" cy="772241"/>
      </dsp:txXfrm>
    </dsp:sp>
    <dsp:sp modelId="{AB5404E7-1315-9647-92C1-C3E7EB672CA8}">
      <dsp:nvSpPr>
        <dsp:cNvPr id="0" name=""/>
        <dsp:cNvSpPr/>
      </dsp:nvSpPr>
      <dsp:spPr>
        <a:xfrm>
          <a:off x="3211157" y="2573600"/>
          <a:ext cx="1092115" cy="1092115"/>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Utility load research data (LRD)</a:t>
          </a:r>
        </a:p>
      </dsp:txBody>
      <dsp:txXfrm>
        <a:off x="3371094" y="2733537"/>
        <a:ext cx="772241" cy="772241"/>
      </dsp:txXfrm>
    </dsp:sp>
    <dsp:sp modelId="{193B8814-2585-554D-98A9-5F3FA458DA2C}">
      <dsp:nvSpPr>
        <dsp:cNvPr id="0" name=""/>
        <dsp:cNvSpPr/>
      </dsp:nvSpPr>
      <dsp:spPr>
        <a:xfrm>
          <a:off x="2375070" y="2845262"/>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1 AMI data</a:t>
          </a:r>
        </a:p>
      </dsp:txBody>
      <dsp:txXfrm>
        <a:off x="2535007" y="3005199"/>
        <a:ext cx="772241" cy="772241"/>
      </dsp:txXfrm>
    </dsp:sp>
    <dsp:sp modelId="{B70BB440-6007-6E45-B1EE-E548BF95F372}">
      <dsp:nvSpPr>
        <dsp:cNvPr id="0" name=""/>
        <dsp:cNvSpPr/>
      </dsp:nvSpPr>
      <dsp:spPr>
        <a:xfrm>
          <a:off x="1538983" y="257360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2 AMI data</a:t>
          </a:r>
        </a:p>
      </dsp:txBody>
      <dsp:txXfrm>
        <a:off x="1698920" y="2733537"/>
        <a:ext cx="772241" cy="772241"/>
      </dsp:txXfrm>
    </dsp:sp>
    <dsp:sp modelId="{25F80A63-2CD0-DE44-980C-057B3CC7A878}">
      <dsp:nvSpPr>
        <dsp:cNvPr id="0" name=""/>
        <dsp:cNvSpPr/>
      </dsp:nvSpPr>
      <dsp:spPr>
        <a:xfrm>
          <a:off x="1022253" y="1862382"/>
          <a:ext cx="1092115" cy="1092115"/>
        </a:xfrm>
        <a:prstGeom prst="ellipse">
          <a:avLst/>
        </a:prstGeom>
        <a:solidFill>
          <a:schemeClr val="accent2">
            <a:alpha val="62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77850">
            <a:lnSpc>
              <a:spcPct val="90000"/>
            </a:lnSpc>
            <a:spcBef>
              <a:spcPct val="0"/>
            </a:spcBef>
            <a:spcAft>
              <a:spcPct val="35000"/>
            </a:spcAft>
          </a:pPr>
          <a:r>
            <a:rPr lang="en-US" sz="1300" kern="1200"/>
            <a:t>Region 3 AMI data</a:t>
          </a:r>
        </a:p>
      </dsp:txBody>
      <dsp:txXfrm>
        <a:off x="1182190" y="2022319"/>
        <a:ext cx="772241" cy="772241"/>
      </dsp:txXfrm>
    </dsp:sp>
    <dsp:sp modelId="{AD75DAF6-A4C2-934C-8305-B4E2C476455F}">
      <dsp:nvSpPr>
        <dsp:cNvPr id="0" name=""/>
        <dsp:cNvSpPr/>
      </dsp:nvSpPr>
      <dsp:spPr>
        <a:xfrm>
          <a:off x="1022253" y="983269"/>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4 AMI data</a:t>
          </a:r>
        </a:p>
      </dsp:txBody>
      <dsp:txXfrm>
        <a:off x="1182190" y="1143206"/>
        <a:ext cx="772241" cy="772241"/>
      </dsp:txXfrm>
    </dsp:sp>
    <dsp:sp modelId="{CB5B5351-71E9-4C4D-9895-55D22AEA472E}">
      <dsp:nvSpPr>
        <dsp:cNvPr id="0" name=""/>
        <dsp:cNvSpPr/>
      </dsp:nvSpPr>
      <dsp:spPr>
        <a:xfrm>
          <a:off x="1538983" y="27205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a:t>Region 5 AMI data</a:t>
          </a:r>
        </a:p>
      </dsp:txBody>
      <dsp:txXfrm>
        <a:off x="1698920" y="431987"/>
        <a:ext cx="772241" cy="7722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C9CE2-B6C4-4C0A-9B1F-1D5EBDA8BD39}">
      <dsp:nvSpPr>
        <dsp:cNvPr id="0" name=""/>
        <dsp:cNvSpPr/>
      </dsp:nvSpPr>
      <dsp:spPr>
        <a:xfrm>
          <a:off x="30" y="96549"/>
          <a:ext cx="2945945" cy="345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a:t>Commercial</a:t>
          </a:r>
        </a:p>
      </dsp:txBody>
      <dsp:txXfrm>
        <a:off x="30" y="96549"/>
        <a:ext cx="2945945" cy="345600"/>
      </dsp:txXfrm>
    </dsp:sp>
    <dsp:sp modelId="{FB1BDF60-4471-4943-8DEB-FD89B7B3D384}">
      <dsp:nvSpPr>
        <dsp:cNvPr id="0" name=""/>
        <dsp:cNvSpPr/>
      </dsp:nvSpPr>
      <dsp:spPr>
        <a:xfrm>
          <a:off x="30" y="442149"/>
          <a:ext cx="2945945" cy="3713985"/>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HVAC</a:t>
          </a:r>
        </a:p>
        <a:p>
          <a:pPr marL="228600" lvl="2" indent="-114300" algn="l" defTabSz="533400">
            <a:lnSpc>
              <a:spcPct val="90000"/>
            </a:lnSpc>
            <a:spcBef>
              <a:spcPct val="0"/>
            </a:spcBef>
            <a:spcAft>
              <a:spcPct val="15000"/>
            </a:spcAft>
            <a:buChar char="••"/>
          </a:pPr>
          <a:r>
            <a:rPr lang="en-US" sz="1200" kern="1200"/>
            <a:t>Heating</a:t>
          </a:r>
        </a:p>
        <a:p>
          <a:pPr marL="228600" lvl="2" indent="-114300" algn="l" defTabSz="533400">
            <a:lnSpc>
              <a:spcPct val="90000"/>
            </a:lnSpc>
            <a:spcBef>
              <a:spcPct val="0"/>
            </a:spcBef>
            <a:spcAft>
              <a:spcPct val="15000"/>
            </a:spcAft>
            <a:buChar char="••"/>
          </a:pPr>
          <a:r>
            <a:rPr lang="en-US" sz="1200" kern="1200"/>
            <a:t>Cooling</a:t>
          </a:r>
        </a:p>
        <a:p>
          <a:pPr marL="228600" lvl="2" indent="-114300" algn="l" defTabSz="533400">
            <a:lnSpc>
              <a:spcPct val="90000"/>
            </a:lnSpc>
            <a:spcBef>
              <a:spcPct val="0"/>
            </a:spcBef>
            <a:spcAft>
              <a:spcPct val="15000"/>
            </a:spcAft>
            <a:buChar char="••"/>
          </a:pPr>
          <a:r>
            <a:rPr lang="en-US" sz="1200" kern="1200"/>
            <a:t>Fans</a:t>
          </a:r>
        </a:p>
        <a:p>
          <a:pPr marL="228600" lvl="2" indent="-114300" algn="l" defTabSz="533400">
            <a:lnSpc>
              <a:spcPct val="90000"/>
            </a:lnSpc>
            <a:spcBef>
              <a:spcPct val="0"/>
            </a:spcBef>
            <a:spcAft>
              <a:spcPct val="15000"/>
            </a:spcAft>
            <a:buChar char="••"/>
          </a:pPr>
          <a:r>
            <a:rPr lang="en-US" sz="1200" kern="1200"/>
            <a:t>Pumps</a:t>
          </a:r>
        </a:p>
        <a:p>
          <a:pPr marL="228600" lvl="2" indent="-114300" algn="l" defTabSz="533400">
            <a:lnSpc>
              <a:spcPct val="90000"/>
            </a:lnSpc>
            <a:spcBef>
              <a:spcPct val="0"/>
            </a:spcBef>
            <a:spcAft>
              <a:spcPct val="15000"/>
            </a:spcAft>
            <a:buChar char="••"/>
          </a:pPr>
          <a:r>
            <a:rPr lang="en-US" sz="1200" kern="1200"/>
            <a:t>Heat rejection</a:t>
          </a:r>
        </a:p>
        <a:p>
          <a:pPr marL="228600" lvl="2" indent="-114300" algn="l" defTabSz="533400">
            <a:lnSpc>
              <a:spcPct val="90000"/>
            </a:lnSpc>
            <a:spcBef>
              <a:spcPct val="0"/>
            </a:spcBef>
            <a:spcAft>
              <a:spcPct val="15000"/>
            </a:spcAft>
            <a:buChar char="••"/>
          </a:pPr>
          <a:r>
            <a:rPr lang="en-US" sz="1200" kern="1200"/>
            <a:t>Humidification</a:t>
          </a:r>
        </a:p>
        <a:p>
          <a:pPr marL="228600" lvl="2" indent="-114300" algn="l" defTabSz="533400">
            <a:lnSpc>
              <a:spcPct val="90000"/>
            </a:lnSpc>
            <a:spcBef>
              <a:spcPct val="0"/>
            </a:spcBef>
            <a:spcAft>
              <a:spcPct val="15000"/>
            </a:spcAft>
            <a:buChar char="••"/>
          </a:pPr>
          <a:r>
            <a:rPr lang="en-US" sz="1200" kern="1200"/>
            <a:t>Heat recovery</a:t>
          </a:r>
        </a:p>
        <a:p>
          <a:pPr marL="114300" lvl="1" indent="-114300" algn="l" defTabSz="533400">
            <a:lnSpc>
              <a:spcPct val="90000"/>
            </a:lnSpc>
            <a:spcBef>
              <a:spcPct val="0"/>
            </a:spcBef>
            <a:spcAft>
              <a:spcPct val="15000"/>
            </a:spcAft>
            <a:buChar char="••"/>
          </a:pPr>
          <a:r>
            <a:rPr lang="en-US" sz="1200" kern="1200"/>
            <a:t>Service water heating</a:t>
          </a:r>
        </a:p>
        <a:p>
          <a:pPr marL="114300" lvl="1" indent="-114300" algn="l" defTabSz="533400">
            <a:lnSpc>
              <a:spcPct val="90000"/>
            </a:lnSpc>
            <a:spcBef>
              <a:spcPct val="0"/>
            </a:spcBef>
            <a:spcAft>
              <a:spcPct val="15000"/>
            </a:spcAft>
            <a:buChar char="••"/>
          </a:pPr>
          <a:r>
            <a:rPr lang="en-US" sz="1200" kern="1200"/>
            <a:t>Refrigeration</a:t>
          </a:r>
        </a:p>
        <a:p>
          <a:pPr marL="114300" lvl="1" indent="-114300" algn="l" defTabSz="533400">
            <a:lnSpc>
              <a:spcPct val="90000"/>
            </a:lnSpc>
            <a:spcBef>
              <a:spcPct val="0"/>
            </a:spcBef>
            <a:spcAft>
              <a:spcPct val="15000"/>
            </a:spcAft>
            <a:buChar char="••"/>
          </a:pPr>
          <a:r>
            <a:rPr lang="en-US" sz="1200" kern="1200"/>
            <a:t>Plug and process loads</a:t>
          </a:r>
        </a:p>
        <a:p>
          <a:pPr marL="114300" lvl="1" indent="-114300" algn="l" defTabSz="533400">
            <a:lnSpc>
              <a:spcPct val="90000"/>
            </a:lnSpc>
            <a:spcBef>
              <a:spcPct val="0"/>
            </a:spcBef>
            <a:spcAft>
              <a:spcPct val="15000"/>
            </a:spcAft>
            <a:buChar char="••"/>
          </a:pPr>
          <a:r>
            <a:rPr lang="en-US" sz="1200" kern="1200"/>
            <a:t>Lighting</a:t>
          </a:r>
        </a:p>
        <a:p>
          <a:pPr marL="228600" lvl="2" indent="-114300" algn="l" defTabSz="533400">
            <a:lnSpc>
              <a:spcPct val="90000"/>
            </a:lnSpc>
            <a:spcBef>
              <a:spcPct val="0"/>
            </a:spcBef>
            <a:spcAft>
              <a:spcPct val="15000"/>
            </a:spcAft>
            <a:buChar char="••"/>
          </a:pPr>
          <a:r>
            <a:rPr lang="en-US" sz="1200" kern="1200"/>
            <a:t>Interior</a:t>
          </a:r>
        </a:p>
        <a:p>
          <a:pPr marL="228600" lvl="2" indent="-114300" algn="l" defTabSz="533400">
            <a:lnSpc>
              <a:spcPct val="90000"/>
            </a:lnSpc>
            <a:spcBef>
              <a:spcPct val="0"/>
            </a:spcBef>
            <a:spcAft>
              <a:spcPct val="15000"/>
            </a:spcAft>
            <a:buChar char="••"/>
          </a:pPr>
          <a:r>
            <a:rPr lang="en-US" sz="1200" kern="1200"/>
            <a:t>Exterior</a:t>
          </a:r>
        </a:p>
      </dsp:txBody>
      <dsp:txXfrm>
        <a:off x="30" y="442149"/>
        <a:ext cx="2945945" cy="3713985"/>
      </dsp:txXfrm>
    </dsp:sp>
    <dsp:sp modelId="{65668A04-D810-4C2D-B4EE-7731A984574B}">
      <dsp:nvSpPr>
        <dsp:cNvPr id="0" name=""/>
        <dsp:cNvSpPr/>
      </dsp:nvSpPr>
      <dsp:spPr>
        <a:xfrm>
          <a:off x="3358408" y="96549"/>
          <a:ext cx="2945945" cy="3456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kern="1200"/>
            <a:t>Residential</a:t>
          </a:r>
        </a:p>
      </dsp:txBody>
      <dsp:txXfrm>
        <a:off x="3358408" y="96549"/>
        <a:ext cx="2945945" cy="345600"/>
      </dsp:txXfrm>
    </dsp:sp>
    <dsp:sp modelId="{7B404DA1-6031-4E78-837D-4E5D35023B65}">
      <dsp:nvSpPr>
        <dsp:cNvPr id="0" name=""/>
        <dsp:cNvSpPr/>
      </dsp:nvSpPr>
      <dsp:spPr>
        <a:xfrm>
          <a:off x="3358408" y="442149"/>
          <a:ext cx="2945945" cy="3713985"/>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t>HVAC</a:t>
          </a:r>
        </a:p>
        <a:p>
          <a:pPr marL="228600" lvl="2" indent="-114300" algn="l" defTabSz="533400">
            <a:lnSpc>
              <a:spcPct val="90000"/>
            </a:lnSpc>
            <a:spcBef>
              <a:spcPct val="0"/>
            </a:spcBef>
            <a:spcAft>
              <a:spcPct val="15000"/>
            </a:spcAft>
            <a:buChar char="••"/>
          </a:pPr>
          <a:r>
            <a:rPr lang="en-US" sz="1200" kern="1200"/>
            <a:t>Heating</a:t>
          </a:r>
        </a:p>
        <a:p>
          <a:pPr marL="228600" lvl="2" indent="-114300" algn="l" defTabSz="533400">
            <a:lnSpc>
              <a:spcPct val="90000"/>
            </a:lnSpc>
            <a:spcBef>
              <a:spcPct val="0"/>
            </a:spcBef>
            <a:spcAft>
              <a:spcPct val="15000"/>
            </a:spcAft>
            <a:buChar char="••"/>
          </a:pPr>
          <a:r>
            <a:rPr lang="en-US" sz="1200" kern="1200"/>
            <a:t>Cooling</a:t>
          </a:r>
        </a:p>
        <a:p>
          <a:pPr marL="228600" lvl="2" indent="-114300" algn="l" defTabSz="533400">
            <a:lnSpc>
              <a:spcPct val="90000"/>
            </a:lnSpc>
            <a:spcBef>
              <a:spcPct val="0"/>
            </a:spcBef>
            <a:spcAft>
              <a:spcPct val="15000"/>
            </a:spcAft>
            <a:buChar char="••"/>
          </a:pPr>
          <a:r>
            <a:rPr lang="en-US" sz="1200" kern="1200"/>
            <a:t>Furnace/Air-conditioning</a:t>
          </a:r>
        </a:p>
        <a:p>
          <a:pPr marL="228600" lvl="2" indent="-114300" algn="l" defTabSz="533400">
            <a:lnSpc>
              <a:spcPct val="90000"/>
            </a:lnSpc>
            <a:spcBef>
              <a:spcPct val="0"/>
            </a:spcBef>
            <a:spcAft>
              <a:spcPct val="15000"/>
            </a:spcAft>
            <a:buChar char="••"/>
          </a:pPr>
          <a:r>
            <a:rPr lang="en-US" sz="1200" kern="1200"/>
            <a:t>Boiler pumps</a:t>
          </a:r>
        </a:p>
        <a:p>
          <a:pPr marL="228600" lvl="2" indent="-114300" algn="l" defTabSz="533400">
            <a:lnSpc>
              <a:spcPct val="90000"/>
            </a:lnSpc>
            <a:spcBef>
              <a:spcPct val="0"/>
            </a:spcBef>
            <a:spcAft>
              <a:spcPct val="15000"/>
            </a:spcAft>
            <a:buChar char="••"/>
          </a:pPr>
          <a:r>
            <a:rPr lang="en-US" sz="1200" kern="1200"/>
            <a:t>Ventilation fans</a:t>
          </a:r>
        </a:p>
        <a:p>
          <a:pPr marL="114300" lvl="1" indent="-114300" algn="l" defTabSz="533400">
            <a:lnSpc>
              <a:spcPct val="90000"/>
            </a:lnSpc>
            <a:spcBef>
              <a:spcPct val="0"/>
            </a:spcBef>
            <a:spcAft>
              <a:spcPct val="15000"/>
            </a:spcAft>
            <a:buChar char="••"/>
          </a:pPr>
          <a:r>
            <a:rPr lang="en-US" sz="1200" kern="1200"/>
            <a:t>Domestic water heating</a:t>
          </a:r>
        </a:p>
        <a:p>
          <a:pPr marL="114300" lvl="1" indent="-114300" algn="l" defTabSz="533400">
            <a:lnSpc>
              <a:spcPct val="90000"/>
            </a:lnSpc>
            <a:spcBef>
              <a:spcPct val="0"/>
            </a:spcBef>
            <a:spcAft>
              <a:spcPct val="15000"/>
            </a:spcAft>
            <a:buChar char="••"/>
          </a:pPr>
          <a:r>
            <a:rPr lang="en-US" sz="1200" kern="1200"/>
            <a:t>Major appliances</a:t>
          </a:r>
        </a:p>
        <a:p>
          <a:pPr marL="228600" lvl="2" indent="-114300" algn="l" defTabSz="533400">
            <a:lnSpc>
              <a:spcPct val="90000"/>
            </a:lnSpc>
            <a:spcBef>
              <a:spcPct val="0"/>
            </a:spcBef>
            <a:spcAft>
              <a:spcPct val="15000"/>
            </a:spcAft>
            <a:buChar char="••"/>
          </a:pPr>
          <a:r>
            <a:rPr lang="en-US" sz="1200" kern="1200"/>
            <a:t>Refrigerator</a:t>
          </a:r>
        </a:p>
        <a:p>
          <a:pPr marL="228600" lvl="2" indent="-114300" algn="l" defTabSz="533400">
            <a:lnSpc>
              <a:spcPct val="90000"/>
            </a:lnSpc>
            <a:spcBef>
              <a:spcPct val="0"/>
            </a:spcBef>
            <a:spcAft>
              <a:spcPct val="15000"/>
            </a:spcAft>
            <a:buChar char="••"/>
          </a:pPr>
          <a:r>
            <a:rPr lang="en-US" sz="1200" kern="1200"/>
            <a:t>Clothes washer</a:t>
          </a:r>
        </a:p>
        <a:p>
          <a:pPr marL="228600" lvl="2" indent="-114300" algn="l" defTabSz="533400">
            <a:lnSpc>
              <a:spcPct val="90000"/>
            </a:lnSpc>
            <a:spcBef>
              <a:spcPct val="0"/>
            </a:spcBef>
            <a:spcAft>
              <a:spcPct val="15000"/>
            </a:spcAft>
            <a:buChar char="••"/>
          </a:pPr>
          <a:r>
            <a:rPr lang="en-US" sz="1200" kern="1200"/>
            <a:t>Clothes dryer</a:t>
          </a:r>
        </a:p>
        <a:p>
          <a:pPr marL="228600" lvl="2" indent="-114300" algn="l" defTabSz="533400">
            <a:lnSpc>
              <a:spcPct val="90000"/>
            </a:lnSpc>
            <a:spcBef>
              <a:spcPct val="0"/>
            </a:spcBef>
            <a:spcAft>
              <a:spcPct val="15000"/>
            </a:spcAft>
            <a:buChar char="••"/>
          </a:pPr>
          <a:r>
            <a:rPr lang="en-US" sz="1200" kern="1200"/>
            <a:t>Dishwasher</a:t>
          </a:r>
        </a:p>
        <a:p>
          <a:pPr marL="228600" lvl="2" indent="-114300" algn="l" defTabSz="533400">
            <a:lnSpc>
              <a:spcPct val="90000"/>
            </a:lnSpc>
            <a:spcBef>
              <a:spcPct val="0"/>
            </a:spcBef>
            <a:spcAft>
              <a:spcPct val="15000"/>
            </a:spcAft>
            <a:buChar char="••"/>
          </a:pPr>
          <a:r>
            <a:rPr lang="en-US" sz="1200" kern="1200"/>
            <a:t>Cooking range</a:t>
          </a:r>
        </a:p>
        <a:p>
          <a:pPr marL="228600" lvl="2" indent="-114300" algn="l" defTabSz="533400">
            <a:lnSpc>
              <a:spcPct val="90000"/>
            </a:lnSpc>
            <a:spcBef>
              <a:spcPct val="0"/>
            </a:spcBef>
            <a:spcAft>
              <a:spcPct val="15000"/>
            </a:spcAft>
            <a:buChar char="••"/>
          </a:pPr>
          <a:r>
            <a:rPr lang="en-US" sz="1200" kern="1200"/>
            <a:t>Pool/spa pumps &amp; heaters</a:t>
          </a:r>
        </a:p>
        <a:p>
          <a:pPr marL="114300" lvl="1" indent="-114300" algn="l" defTabSz="533400">
            <a:lnSpc>
              <a:spcPct val="90000"/>
            </a:lnSpc>
            <a:spcBef>
              <a:spcPct val="0"/>
            </a:spcBef>
            <a:spcAft>
              <a:spcPct val="15000"/>
            </a:spcAft>
            <a:buChar char="••"/>
          </a:pPr>
          <a:r>
            <a:rPr lang="en-US" sz="1200" kern="1200"/>
            <a:t>Miscellaneous plug loads</a:t>
          </a:r>
        </a:p>
        <a:p>
          <a:pPr marL="114300" lvl="1" indent="-114300" algn="l" defTabSz="533400">
            <a:lnSpc>
              <a:spcPct val="90000"/>
            </a:lnSpc>
            <a:spcBef>
              <a:spcPct val="0"/>
            </a:spcBef>
            <a:spcAft>
              <a:spcPct val="15000"/>
            </a:spcAft>
            <a:buChar char="••"/>
          </a:pPr>
          <a:r>
            <a:rPr lang="en-US" sz="1200" kern="1200"/>
            <a:t>Lighting</a:t>
          </a:r>
        </a:p>
        <a:p>
          <a:pPr marL="228600" lvl="2" indent="-114300" algn="l" defTabSz="533400">
            <a:lnSpc>
              <a:spcPct val="90000"/>
            </a:lnSpc>
            <a:spcBef>
              <a:spcPct val="0"/>
            </a:spcBef>
            <a:spcAft>
              <a:spcPct val="15000"/>
            </a:spcAft>
            <a:buChar char="••"/>
          </a:pPr>
          <a:r>
            <a:rPr lang="en-US" sz="1200" kern="1200"/>
            <a:t>Interior</a:t>
          </a:r>
        </a:p>
        <a:p>
          <a:pPr marL="228600" lvl="2" indent="-114300" algn="l" defTabSz="533400">
            <a:lnSpc>
              <a:spcPct val="90000"/>
            </a:lnSpc>
            <a:spcBef>
              <a:spcPct val="0"/>
            </a:spcBef>
            <a:spcAft>
              <a:spcPct val="15000"/>
            </a:spcAft>
            <a:buChar char="••"/>
          </a:pPr>
          <a:r>
            <a:rPr lang="en-US" sz="1200" kern="1200"/>
            <a:t>Exterior</a:t>
          </a:r>
        </a:p>
      </dsp:txBody>
      <dsp:txXfrm>
        <a:off x="3358408" y="442149"/>
        <a:ext cx="2945945" cy="37139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C9CE2-B6C4-4C0A-9B1F-1D5EBDA8BD39}">
      <dsp:nvSpPr>
        <dsp:cNvPr id="0" name=""/>
        <dsp:cNvSpPr/>
      </dsp:nvSpPr>
      <dsp:spPr>
        <a:xfrm>
          <a:off x="30" y="51302"/>
          <a:ext cx="2945945" cy="4608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a:t>Commercial</a:t>
          </a:r>
        </a:p>
      </dsp:txBody>
      <dsp:txXfrm>
        <a:off x="30" y="51302"/>
        <a:ext cx="2945945" cy="460800"/>
      </dsp:txXfrm>
    </dsp:sp>
    <dsp:sp modelId="{FB1BDF60-4471-4943-8DEB-FD89B7B3D384}">
      <dsp:nvSpPr>
        <dsp:cNvPr id="0" name=""/>
        <dsp:cNvSpPr/>
      </dsp:nvSpPr>
      <dsp:spPr>
        <a:xfrm>
          <a:off x="30" y="512102"/>
          <a:ext cx="2945945" cy="368928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Small Office</a:t>
          </a:r>
          <a:endParaRPr lang="en-US" sz="1600" kern="1200"/>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Medium Office</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Large Office</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Stand-alone Retail</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Strip Mall</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Primary School</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Secondary School</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Outpatient Healthcare</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Hospital</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Small Hotel</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Large Hotel</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Warehouse (non-ref.)</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Quick Service Restaurant</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Full Service Restaurant</a:t>
          </a:r>
        </a:p>
        <a:p>
          <a:pPr marL="171450" lvl="1" indent="-171450" algn="l" defTabSz="711200">
            <a:lnSpc>
              <a:spcPct val="90000"/>
            </a:lnSpc>
            <a:spcBef>
              <a:spcPct val="0"/>
            </a:spcBef>
            <a:spcAft>
              <a:spcPct val="15000"/>
            </a:spcAft>
            <a:buChar char="••"/>
          </a:pPr>
          <a:r>
            <a:rPr lang="en-US" sz="1600" kern="1200">
              <a:solidFill>
                <a:srgbClr val="222222"/>
              </a:solidFill>
              <a:latin typeface="Roboto" panose="02000000000000000000" pitchFamily="2" charset="0"/>
              <a:cs typeface="Calibri" panose="020F0502020204030204" pitchFamily="34" charset="0"/>
            </a:rPr>
            <a:t>Supermarket</a:t>
          </a:r>
        </a:p>
      </dsp:txBody>
      <dsp:txXfrm>
        <a:off x="30" y="512102"/>
        <a:ext cx="2945945" cy="3689280"/>
      </dsp:txXfrm>
    </dsp:sp>
    <dsp:sp modelId="{65668A04-D810-4C2D-B4EE-7731A984574B}">
      <dsp:nvSpPr>
        <dsp:cNvPr id="0" name=""/>
        <dsp:cNvSpPr/>
      </dsp:nvSpPr>
      <dsp:spPr>
        <a:xfrm>
          <a:off x="3358408" y="51302"/>
          <a:ext cx="2945945" cy="460800"/>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n-US" sz="1600" kern="1200"/>
            <a:t>Residential</a:t>
          </a:r>
        </a:p>
      </dsp:txBody>
      <dsp:txXfrm>
        <a:off x="3358408" y="51302"/>
        <a:ext cx="2945945" cy="460800"/>
      </dsp:txXfrm>
    </dsp:sp>
    <dsp:sp modelId="{7B404DA1-6031-4E78-837D-4E5D35023B65}">
      <dsp:nvSpPr>
        <dsp:cNvPr id="0" name=""/>
        <dsp:cNvSpPr/>
      </dsp:nvSpPr>
      <dsp:spPr>
        <a:xfrm>
          <a:off x="3358408" y="512102"/>
          <a:ext cx="2945945" cy="368928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Single-Family Detached</a:t>
          </a:r>
        </a:p>
        <a:p>
          <a:pPr marL="171450" lvl="1" indent="-171450" algn="l" defTabSz="711200">
            <a:lnSpc>
              <a:spcPct val="90000"/>
            </a:lnSpc>
            <a:spcBef>
              <a:spcPct val="0"/>
            </a:spcBef>
            <a:spcAft>
              <a:spcPct val="15000"/>
            </a:spcAft>
            <a:buChar char="••"/>
          </a:pPr>
          <a:r>
            <a:rPr lang="en-US" sz="1600" kern="1200"/>
            <a:t>Single-Family Attached</a:t>
          </a:r>
        </a:p>
        <a:p>
          <a:pPr marL="171450" lvl="1" indent="-171450" algn="l" defTabSz="711200">
            <a:lnSpc>
              <a:spcPct val="90000"/>
            </a:lnSpc>
            <a:spcBef>
              <a:spcPct val="0"/>
            </a:spcBef>
            <a:spcAft>
              <a:spcPct val="15000"/>
            </a:spcAft>
            <a:buChar char="••"/>
          </a:pPr>
          <a:r>
            <a:rPr lang="en-US" sz="1600" kern="1200"/>
            <a:t>Multifamily low-rise</a:t>
          </a:r>
        </a:p>
        <a:p>
          <a:pPr marL="171450" lvl="1" indent="-171450" algn="l" defTabSz="711200">
            <a:lnSpc>
              <a:spcPct val="90000"/>
            </a:lnSpc>
            <a:spcBef>
              <a:spcPct val="0"/>
            </a:spcBef>
            <a:spcAft>
              <a:spcPct val="15000"/>
            </a:spcAft>
            <a:buChar char="••"/>
          </a:pPr>
          <a:r>
            <a:rPr lang="en-US" sz="1600" kern="1200"/>
            <a:t>Multifamily mid-rise</a:t>
          </a:r>
        </a:p>
        <a:p>
          <a:pPr marL="171450" lvl="1" indent="-171450" algn="l" defTabSz="711200">
            <a:lnSpc>
              <a:spcPct val="90000"/>
            </a:lnSpc>
            <a:spcBef>
              <a:spcPct val="0"/>
            </a:spcBef>
            <a:spcAft>
              <a:spcPct val="15000"/>
            </a:spcAft>
            <a:buChar char="••"/>
          </a:pPr>
          <a:r>
            <a:rPr lang="en-US" sz="1600" kern="1200"/>
            <a:t>Multifamily high-rise</a:t>
          </a:r>
        </a:p>
      </dsp:txBody>
      <dsp:txXfrm>
        <a:off x="3358408" y="512102"/>
        <a:ext cx="2945945" cy="36892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B64D9-8CFD-1140-8611-A97D7C2EDB9D}">
      <dsp:nvSpPr>
        <dsp:cNvPr id="0" name=""/>
        <dsp:cNvSpPr/>
      </dsp:nvSpPr>
      <dsp:spPr>
        <a:xfrm>
          <a:off x="2574" y="244874"/>
          <a:ext cx="2509667" cy="97558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a:t>Time Resolution</a:t>
          </a:r>
        </a:p>
      </dsp:txBody>
      <dsp:txXfrm>
        <a:off x="2574" y="244874"/>
        <a:ext cx="2509667" cy="975583"/>
      </dsp:txXfrm>
    </dsp:sp>
    <dsp:sp modelId="{8AD04EF5-E5B4-3144-8115-86E27B3EF069}">
      <dsp:nvSpPr>
        <dsp:cNvPr id="0" name=""/>
        <dsp:cNvSpPr/>
      </dsp:nvSpPr>
      <dsp:spPr>
        <a:xfrm>
          <a:off x="2574" y="1220458"/>
          <a:ext cx="2509667" cy="2438846"/>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FontTx/>
            <a:buChar char="••"/>
          </a:pPr>
          <a:r>
            <a:rPr lang="en-US" sz="1800" b="1" kern="1200"/>
            <a:t>15-minute</a:t>
          </a:r>
          <a:endParaRPr lang="en-US" sz="18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Highest impact cases require only hourly results</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PV Planning is the only top use case that requires less than 15-minute data</a:t>
          </a:r>
        </a:p>
      </dsp:txBody>
      <dsp:txXfrm>
        <a:off x="2574" y="1220458"/>
        <a:ext cx="2509667" cy="2438846"/>
      </dsp:txXfrm>
    </dsp:sp>
    <dsp:sp modelId="{8B6DB839-FBDA-7E42-9519-0D41644AA415}">
      <dsp:nvSpPr>
        <dsp:cNvPr id="0" name=""/>
        <dsp:cNvSpPr/>
      </dsp:nvSpPr>
      <dsp:spPr>
        <a:xfrm>
          <a:off x="2863594" y="244874"/>
          <a:ext cx="2509667" cy="975583"/>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a:t>Geographic Resolution</a:t>
          </a:r>
        </a:p>
      </dsp:txBody>
      <dsp:txXfrm>
        <a:off x="2863594" y="244874"/>
        <a:ext cx="2509667" cy="975583"/>
      </dsp:txXfrm>
    </dsp:sp>
    <dsp:sp modelId="{C205DF45-7ED6-E842-815F-26E959F6B83A}">
      <dsp:nvSpPr>
        <dsp:cNvPr id="0" name=""/>
        <dsp:cNvSpPr/>
      </dsp:nvSpPr>
      <dsp:spPr>
        <a:xfrm>
          <a:off x="2863594" y="1220458"/>
          <a:ext cx="2509667" cy="2438846"/>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ctr" defTabSz="800100">
            <a:lnSpc>
              <a:spcPct val="90000"/>
            </a:lnSpc>
            <a:spcBef>
              <a:spcPct val="0"/>
            </a:spcBef>
            <a:spcAft>
              <a:spcPct val="15000"/>
            </a:spcAft>
            <a:buFontTx/>
            <a:buChar char="••"/>
          </a:pPr>
          <a:r>
            <a:rPr lang="en-US" sz="1800" b="1" strike="sngStrike" kern="1200"/>
            <a:t>Utility territory</a:t>
          </a:r>
          <a:br>
            <a:rPr lang="en-US" sz="1800" b="1" strike="sngStrike" kern="1200"/>
          </a:br>
          <a:r>
            <a:rPr lang="en-US" sz="1800" b="1" kern="1200"/>
            <a:t>County</a:t>
          </a:r>
          <a:endParaRPr lang="en-US" sz="1800" strike="sngStrike" kern="1200"/>
        </a:p>
        <a:p>
          <a:pPr marL="114300" lvl="1" indent="-114300" algn="l" defTabSz="622300">
            <a:lnSpc>
              <a:spcPct val="90000"/>
            </a:lnSpc>
            <a:spcBef>
              <a:spcPct val="0"/>
            </a:spcBef>
            <a:spcAft>
              <a:spcPct val="15000"/>
            </a:spcAft>
            <a:buChar char="••"/>
          </a:pPr>
          <a:r>
            <a:rPr lang="en-US" sz="1400" kern="1200"/>
            <a:t>Distribution System Planning requires feeder-level data</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A “mix-and-match” approach from a bank of load profiles could help build specific utility and feeder level information</a:t>
          </a:r>
        </a:p>
      </dsp:txBody>
      <dsp:txXfrm>
        <a:off x="2863594" y="1220458"/>
        <a:ext cx="2509667" cy="2438846"/>
      </dsp:txXfrm>
    </dsp:sp>
    <dsp:sp modelId="{A4C5E406-E4B3-7A40-90E7-AB59BE1A7725}">
      <dsp:nvSpPr>
        <dsp:cNvPr id="0" name=""/>
        <dsp:cNvSpPr/>
      </dsp:nvSpPr>
      <dsp:spPr>
        <a:xfrm>
          <a:off x="5724615" y="244874"/>
          <a:ext cx="2509667" cy="975583"/>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a:t>Electrical Characteristics</a:t>
          </a:r>
        </a:p>
      </dsp:txBody>
      <dsp:txXfrm>
        <a:off x="5724615" y="244874"/>
        <a:ext cx="2509667" cy="975583"/>
      </dsp:txXfrm>
    </dsp:sp>
    <dsp:sp modelId="{283C4FF3-564E-5C4E-9B60-0E7C95809B24}">
      <dsp:nvSpPr>
        <dsp:cNvPr id="0" name=""/>
        <dsp:cNvSpPr/>
      </dsp:nvSpPr>
      <dsp:spPr>
        <a:xfrm>
          <a:off x="5724615" y="1220458"/>
          <a:ext cx="2509667" cy="2438846"/>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71450" lvl="1" indent="-171450" algn="ctr" defTabSz="800100">
            <a:lnSpc>
              <a:spcPct val="90000"/>
            </a:lnSpc>
            <a:spcBef>
              <a:spcPct val="0"/>
            </a:spcBef>
            <a:spcAft>
              <a:spcPct val="15000"/>
            </a:spcAft>
            <a:buFontTx/>
            <a:buChar char="••"/>
          </a:pPr>
          <a:r>
            <a:rPr lang="en-US" sz="1800" b="1" kern="1200"/>
            <a:t>Real power</a:t>
          </a:r>
          <a:endParaRPr lang="en-US" sz="1800" kern="1200"/>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Some distribution system planning use cases might benefit from reactive power</a:t>
          </a:r>
        </a:p>
        <a:p>
          <a:pPr marL="114300" lvl="1" indent="-114300" algn="l" defTabSz="622300">
            <a:lnSpc>
              <a:spcPct val="90000"/>
            </a:lnSpc>
            <a:spcBef>
              <a:spcPct val="0"/>
            </a:spcBef>
            <a:spcAft>
              <a:spcPct val="15000"/>
            </a:spcAft>
            <a:buChar char="••"/>
          </a:pPr>
          <a:endParaRPr lang="en-US" sz="1400" kern="1200"/>
        </a:p>
        <a:p>
          <a:pPr marL="114300" lvl="1" indent="-114300" algn="l" defTabSz="622300">
            <a:lnSpc>
              <a:spcPct val="90000"/>
            </a:lnSpc>
            <a:spcBef>
              <a:spcPct val="0"/>
            </a:spcBef>
            <a:spcAft>
              <a:spcPct val="15000"/>
            </a:spcAft>
            <a:buChar char="••"/>
          </a:pPr>
          <a:r>
            <a:rPr lang="en-US" sz="1400" kern="1200"/>
            <a:t>Data requirements for some use cases are not well understood </a:t>
          </a:r>
        </a:p>
      </dsp:txBody>
      <dsp:txXfrm>
        <a:off x="5724615" y="1220458"/>
        <a:ext cx="2509667" cy="24388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883BA-9C8C-C244-82B6-FD7866FC830F}">
      <dsp:nvSpPr>
        <dsp:cNvPr id="0" name=""/>
        <dsp:cNvSpPr/>
      </dsp:nvSpPr>
      <dsp:spPr>
        <a:xfrm>
          <a:off x="1829012" y="876768"/>
          <a:ext cx="2184230" cy="2184230"/>
        </a:xfrm>
        <a:prstGeom prst="ellipse">
          <a:avLst/>
        </a:prstGeom>
        <a:solidFill>
          <a:schemeClr val="bg1">
            <a:alpha val="5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Com. Calibration</a:t>
          </a:r>
        </a:p>
        <a:p>
          <a:pPr lvl="0" algn="ctr" defTabSz="889000">
            <a:lnSpc>
              <a:spcPct val="90000"/>
            </a:lnSpc>
            <a:spcBef>
              <a:spcPct val="0"/>
            </a:spcBef>
            <a:spcAft>
              <a:spcPct val="35000"/>
            </a:spcAft>
          </a:pPr>
          <a:endParaRPr lang="en-US" sz="2000" kern="1200"/>
        </a:p>
      </dsp:txBody>
      <dsp:txXfrm>
        <a:off x="2148885" y="1196641"/>
        <a:ext cx="1544484" cy="1544484"/>
      </dsp:txXfrm>
    </dsp:sp>
    <dsp:sp modelId="{4603C71A-44A5-4F41-809D-1CC036493312}">
      <dsp:nvSpPr>
        <dsp:cNvPr id="0" name=""/>
        <dsp:cNvSpPr/>
      </dsp:nvSpPr>
      <dsp:spPr>
        <a:xfrm>
          <a:off x="2375070" y="389"/>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EIA 861m electricity, natural gas</a:t>
          </a:r>
        </a:p>
      </dsp:txBody>
      <dsp:txXfrm>
        <a:off x="2535007" y="160326"/>
        <a:ext cx="772241" cy="772241"/>
      </dsp:txXfrm>
    </dsp:sp>
    <dsp:sp modelId="{2E101FE3-D4BD-6147-83A8-D5841F1B6026}">
      <dsp:nvSpPr>
        <dsp:cNvPr id="0" name=""/>
        <dsp:cNvSpPr/>
      </dsp:nvSpPr>
      <dsp:spPr>
        <a:xfrm>
          <a:off x="3380884" y="417011"/>
          <a:ext cx="1092115" cy="1092115"/>
        </a:xfrm>
        <a:prstGeom prst="ellipse">
          <a:avLst/>
        </a:prstGeom>
        <a:solidFill>
          <a:srgbClr val="F6A01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rtl="0">
            <a:lnSpc>
              <a:spcPct val="90000"/>
            </a:lnSpc>
            <a:spcBef>
              <a:spcPct val="0"/>
            </a:spcBef>
            <a:spcAft>
              <a:spcPct val="35000"/>
            </a:spcAft>
          </a:pPr>
          <a:r>
            <a:rPr lang="en-US" sz="1100" kern="1200"/>
            <a:t>EIA CBECS </a:t>
          </a:r>
          <a:br>
            <a:rPr lang="en-US" sz="1100" kern="1200"/>
          </a:br>
          <a:endParaRPr lang="en-US" sz="1100" kern="1200">
            <a:latin typeface="Calibri"/>
          </a:endParaRPr>
        </a:p>
      </dsp:txBody>
      <dsp:txXfrm>
        <a:off x="3540821" y="576948"/>
        <a:ext cx="772241" cy="772241"/>
      </dsp:txXfrm>
    </dsp:sp>
    <dsp:sp modelId="{5E632594-4A67-413A-89CB-61318B7669EF}">
      <dsp:nvSpPr>
        <dsp:cNvPr id="0" name=""/>
        <dsp:cNvSpPr/>
      </dsp:nvSpPr>
      <dsp:spPr>
        <a:xfrm>
          <a:off x="3797506" y="1422825"/>
          <a:ext cx="1092115" cy="1092115"/>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err="1"/>
            <a:t>Submetered</a:t>
          </a:r>
          <a:r>
            <a:rPr lang="en-US" sz="1100" kern="1200"/>
            <a:t> end-uses</a:t>
          </a:r>
        </a:p>
      </dsp:txBody>
      <dsp:txXfrm>
        <a:off x="3957443" y="1582762"/>
        <a:ext cx="772241" cy="772241"/>
      </dsp:txXfrm>
    </dsp:sp>
    <dsp:sp modelId="{AB5404E7-1315-9647-92C1-C3E7EB672CA8}">
      <dsp:nvSpPr>
        <dsp:cNvPr id="0" name=""/>
        <dsp:cNvSpPr/>
      </dsp:nvSpPr>
      <dsp:spPr>
        <a:xfrm>
          <a:off x="3380884" y="2428640"/>
          <a:ext cx="1092115" cy="1092115"/>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Utility load research data (LRD)</a:t>
          </a:r>
        </a:p>
      </dsp:txBody>
      <dsp:txXfrm>
        <a:off x="3540821" y="2588577"/>
        <a:ext cx="772241" cy="772241"/>
      </dsp:txXfrm>
    </dsp:sp>
    <dsp:sp modelId="{193B8814-2585-554D-98A9-5F3FA458DA2C}">
      <dsp:nvSpPr>
        <dsp:cNvPr id="0" name=""/>
        <dsp:cNvSpPr/>
      </dsp:nvSpPr>
      <dsp:spPr>
        <a:xfrm>
          <a:off x="2375070" y="2845262"/>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1 AMI data</a:t>
          </a:r>
        </a:p>
      </dsp:txBody>
      <dsp:txXfrm>
        <a:off x="2535007" y="3005199"/>
        <a:ext cx="772241" cy="772241"/>
      </dsp:txXfrm>
    </dsp:sp>
    <dsp:sp modelId="{B70BB440-6007-6E45-B1EE-E548BF95F372}">
      <dsp:nvSpPr>
        <dsp:cNvPr id="0" name=""/>
        <dsp:cNvSpPr/>
      </dsp:nvSpPr>
      <dsp:spPr>
        <a:xfrm>
          <a:off x="1369256" y="242864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2 AMI data</a:t>
          </a:r>
        </a:p>
      </dsp:txBody>
      <dsp:txXfrm>
        <a:off x="1529193" y="2588577"/>
        <a:ext cx="772241" cy="772241"/>
      </dsp:txXfrm>
    </dsp:sp>
    <dsp:sp modelId="{25F80A63-2CD0-DE44-980C-057B3CC7A878}">
      <dsp:nvSpPr>
        <dsp:cNvPr id="0" name=""/>
        <dsp:cNvSpPr/>
      </dsp:nvSpPr>
      <dsp:spPr>
        <a:xfrm>
          <a:off x="952634" y="1422825"/>
          <a:ext cx="1092115" cy="1092115"/>
        </a:xfrm>
        <a:prstGeom prst="ellipse">
          <a:avLst/>
        </a:prstGeom>
        <a:solidFill>
          <a:schemeClr val="accent2">
            <a:alpha val="62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488950">
            <a:lnSpc>
              <a:spcPct val="90000"/>
            </a:lnSpc>
            <a:spcBef>
              <a:spcPct val="0"/>
            </a:spcBef>
            <a:spcAft>
              <a:spcPct val="35000"/>
            </a:spcAft>
          </a:pPr>
          <a:r>
            <a:rPr lang="en-US" sz="1100" kern="1200"/>
            <a:t>Region 3 AMI data</a:t>
          </a:r>
        </a:p>
      </dsp:txBody>
      <dsp:txXfrm>
        <a:off x="1112571" y="1582762"/>
        <a:ext cx="772241" cy="772241"/>
      </dsp:txXfrm>
    </dsp:sp>
    <dsp:sp modelId="{AD75DAF6-A4C2-934C-8305-B4E2C476455F}">
      <dsp:nvSpPr>
        <dsp:cNvPr id="0" name=""/>
        <dsp:cNvSpPr/>
      </dsp:nvSpPr>
      <dsp:spPr>
        <a:xfrm>
          <a:off x="1369256" y="417011"/>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4 AMI data</a:t>
          </a:r>
        </a:p>
      </dsp:txBody>
      <dsp:txXfrm>
        <a:off x="1529193" y="576948"/>
        <a:ext cx="772241" cy="7722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883BA-9C8C-C244-82B6-FD7866FC830F}">
      <dsp:nvSpPr>
        <dsp:cNvPr id="0" name=""/>
        <dsp:cNvSpPr/>
      </dsp:nvSpPr>
      <dsp:spPr>
        <a:xfrm>
          <a:off x="1829012" y="876768"/>
          <a:ext cx="2184230" cy="2184230"/>
        </a:xfrm>
        <a:prstGeom prst="ellipse">
          <a:avLst/>
        </a:prstGeom>
        <a:solidFill>
          <a:schemeClr val="bg1">
            <a:alpha val="5000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Res. Calibration</a:t>
          </a:r>
        </a:p>
        <a:p>
          <a:pPr lvl="0" algn="ctr" defTabSz="889000">
            <a:lnSpc>
              <a:spcPct val="90000"/>
            </a:lnSpc>
            <a:spcBef>
              <a:spcPct val="0"/>
            </a:spcBef>
            <a:spcAft>
              <a:spcPct val="35000"/>
            </a:spcAft>
          </a:pPr>
          <a:endParaRPr lang="en-US" sz="2000" kern="1200"/>
        </a:p>
      </dsp:txBody>
      <dsp:txXfrm>
        <a:off x="2148885" y="1196641"/>
        <a:ext cx="1544484" cy="1544484"/>
      </dsp:txXfrm>
    </dsp:sp>
    <dsp:sp modelId="{4C384E8B-973D-B04F-88AA-7CBA044D9D2B}">
      <dsp:nvSpPr>
        <dsp:cNvPr id="0" name=""/>
        <dsp:cNvSpPr/>
      </dsp:nvSpPr>
      <dsp:spPr>
        <a:xfrm>
          <a:off x="2375070" y="389"/>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 EIA Form 861</a:t>
          </a:r>
        </a:p>
      </dsp:txBody>
      <dsp:txXfrm>
        <a:off x="2535007" y="160326"/>
        <a:ext cx="772241" cy="772241"/>
      </dsp:txXfrm>
    </dsp:sp>
    <dsp:sp modelId="{4603C71A-44A5-4F41-809D-1CC036493312}">
      <dsp:nvSpPr>
        <dsp:cNvPr id="0" name=""/>
        <dsp:cNvSpPr/>
      </dsp:nvSpPr>
      <dsp:spPr>
        <a:xfrm>
          <a:off x="3211157" y="272050"/>
          <a:ext cx="1092115" cy="1092115"/>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EIA 861m electricity, natural gas data</a:t>
          </a:r>
        </a:p>
      </dsp:txBody>
      <dsp:txXfrm>
        <a:off x="3371094" y="431987"/>
        <a:ext cx="772241" cy="772241"/>
      </dsp:txXfrm>
    </dsp:sp>
    <dsp:sp modelId="{2E101FE3-D4BD-6147-83A8-D5841F1B6026}">
      <dsp:nvSpPr>
        <dsp:cNvPr id="0" name=""/>
        <dsp:cNvSpPr/>
      </dsp:nvSpPr>
      <dsp:spPr>
        <a:xfrm>
          <a:off x="3727887" y="983269"/>
          <a:ext cx="1092115" cy="1092115"/>
        </a:xfrm>
        <a:prstGeom prst="ellipse">
          <a:avLst/>
        </a:prstGeom>
        <a:solidFill>
          <a:srgbClr val="F6A01A">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EIA RECS </a:t>
          </a:r>
          <a:br>
            <a:rPr lang="en-US" sz="1100" kern="1200"/>
          </a:br>
          <a:r>
            <a:rPr lang="en-US" sz="1100" kern="1200"/>
            <a:t>modeled end-uses</a:t>
          </a:r>
        </a:p>
      </dsp:txBody>
      <dsp:txXfrm>
        <a:off x="3887824" y="1143206"/>
        <a:ext cx="772241" cy="772241"/>
      </dsp:txXfrm>
    </dsp:sp>
    <dsp:sp modelId="{651BE91E-1FE0-C046-BF1F-F849202F4875}">
      <dsp:nvSpPr>
        <dsp:cNvPr id="0" name=""/>
        <dsp:cNvSpPr/>
      </dsp:nvSpPr>
      <dsp:spPr>
        <a:xfrm>
          <a:off x="3727887" y="1862382"/>
          <a:ext cx="1092115" cy="1092115"/>
        </a:xfrm>
        <a:prstGeom prst="ellipse">
          <a:avLst/>
        </a:prstGeom>
        <a:solidFill>
          <a:srgbClr val="FFFF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Submeter end-uses</a:t>
          </a:r>
        </a:p>
      </dsp:txBody>
      <dsp:txXfrm>
        <a:off x="3887824" y="2022319"/>
        <a:ext cx="772241" cy="772241"/>
      </dsp:txXfrm>
    </dsp:sp>
    <dsp:sp modelId="{AB5404E7-1315-9647-92C1-C3E7EB672CA8}">
      <dsp:nvSpPr>
        <dsp:cNvPr id="0" name=""/>
        <dsp:cNvSpPr/>
      </dsp:nvSpPr>
      <dsp:spPr>
        <a:xfrm>
          <a:off x="3211157" y="2573600"/>
          <a:ext cx="1092115" cy="1092115"/>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Utility load research data (LRD)</a:t>
          </a:r>
        </a:p>
      </dsp:txBody>
      <dsp:txXfrm>
        <a:off x="3371094" y="2733537"/>
        <a:ext cx="772241" cy="772241"/>
      </dsp:txXfrm>
    </dsp:sp>
    <dsp:sp modelId="{193B8814-2585-554D-98A9-5F3FA458DA2C}">
      <dsp:nvSpPr>
        <dsp:cNvPr id="0" name=""/>
        <dsp:cNvSpPr/>
      </dsp:nvSpPr>
      <dsp:spPr>
        <a:xfrm>
          <a:off x="2375070" y="2845262"/>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1 AMI data</a:t>
          </a:r>
        </a:p>
      </dsp:txBody>
      <dsp:txXfrm>
        <a:off x="2535007" y="3005199"/>
        <a:ext cx="772241" cy="772241"/>
      </dsp:txXfrm>
    </dsp:sp>
    <dsp:sp modelId="{B70BB440-6007-6E45-B1EE-E548BF95F372}">
      <dsp:nvSpPr>
        <dsp:cNvPr id="0" name=""/>
        <dsp:cNvSpPr/>
      </dsp:nvSpPr>
      <dsp:spPr>
        <a:xfrm>
          <a:off x="1538983" y="257360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2 AMI data</a:t>
          </a:r>
        </a:p>
      </dsp:txBody>
      <dsp:txXfrm>
        <a:off x="1698920" y="2733537"/>
        <a:ext cx="772241" cy="772241"/>
      </dsp:txXfrm>
    </dsp:sp>
    <dsp:sp modelId="{25F80A63-2CD0-DE44-980C-057B3CC7A878}">
      <dsp:nvSpPr>
        <dsp:cNvPr id="0" name=""/>
        <dsp:cNvSpPr/>
      </dsp:nvSpPr>
      <dsp:spPr>
        <a:xfrm>
          <a:off x="1022253" y="1862382"/>
          <a:ext cx="1092115" cy="1092115"/>
        </a:xfrm>
        <a:prstGeom prst="ellipse">
          <a:avLst/>
        </a:prstGeom>
        <a:solidFill>
          <a:schemeClr val="accent2">
            <a:alpha val="62000"/>
          </a:scheme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488950">
            <a:lnSpc>
              <a:spcPct val="90000"/>
            </a:lnSpc>
            <a:spcBef>
              <a:spcPct val="0"/>
            </a:spcBef>
            <a:spcAft>
              <a:spcPct val="35000"/>
            </a:spcAft>
          </a:pPr>
          <a:r>
            <a:rPr lang="en-US" sz="1100" kern="1200"/>
            <a:t>Region 3 AMI data</a:t>
          </a:r>
        </a:p>
      </dsp:txBody>
      <dsp:txXfrm>
        <a:off x="1182190" y="2022319"/>
        <a:ext cx="772241" cy="772241"/>
      </dsp:txXfrm>
    </dsp:sp>
    <dsp:sp modelId="{AD75DAF6-A4C2-934C-8305-B4E2C476455F}">
      <dsp:nvSpPr>
        <dsp:cNvPr id="0" name=""/>
        <dsp:cNvSpPr/>
      </dsp:nvSpPr>
      <dsp:spPr>
        <a:xfrm>
          <a:off x="1022253" y="983269"/>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4 AMI data</a:t>
          </a:r>
        </a:p>
      </dsp:txBody>
      <dsp:txXfrm>
        <a:off x="1182190" y="1143206"/>
        <a:ext cx="772241" cy="772241"/>
      </dsp:txXfrm>
    </dsp:sp>
    <dsp:sp modelId="{CB5B5351-71E9-4C4D-9895-55D22AEA472E}">
      <dsp:nvSpPr>
        <dsp:cNvPr id="0" name=""/>
        <dsp:cNvSpPr/>
      </dsp:nvSpPr>
      <dsp:spPr>
        <a:xfrm>
          <a:off x="1538983" y="272050"/>
          <a:ext cx="1092115" cy="1092115"/>
        </a:xfrm>
        <a:prstGeom prst="ellipse">
          <a:avLst/>
        </a:prstGeom>
        <a:solidFill>
          <a:schemeClr val="accent2">
            <a:alpha val="6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a:t>Region 5 AMI data</a:t>
          </a:r>
        </a:p>
      </dsp:txBody>
      <dsp:txXfrm>
        <a:off x="1698920" y="431987"/>
        <a:ext cx="772241" cy="77224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4FD67-6F02-7343-B684-AC96CEF084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FF03B4-B140-8144-A732-20B9EEBC2D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74086B-2C3B-344B-98C2-0720B8360B91}" type="datetimeFigureOut">
              <a:rPr lang="en-US" smtClean="0"/>
              <a:t>5/10/2021</a:t>
            </a:fld>
            <a:endParaRPr lang="en-US"/>
          </a:p>
        </p:txBody>
      </p:sp>
      <p:sp>
        <p:nvSpPr>
          <p:cNvPr id="4" name="Footer Placeholder 3">
            <a:extLst>
              <a:ext uri="{FF2B5EF4-FFF2-40B4-BE49-F238E27FC236}">
                <a16:creationId xmlns:a16="http://schemas.microsoft.com/office/drawing/2014/main" id="{5E192611-1E5E-3B44-8994-49D1647273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70EC5B7-4621-7145-8DB2-602B2F5FF1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0A1243-6548-7E43-B9B7-B2DD71E10201}" type="slidenum">
              <a:rPr lang="en-US" smtClean="0"/>
              <a:t>‹#›</a:t>
            </a:fld>
            <a:endParaRPr lang="en-US"/>
          </a:p>
        </p:txBody>
      </p:sp>
    </p:spTree>
    <p:extLst>
      <p:ext uri="{BB962C8B-B14F-4D97-AF65-F5344CB8AC3E}">
        <p14:creationId xmlns:p14="http://schemas.microsoft.com/office/powerpoint/2010/main" val="320703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5/10/2021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a:t>
            </a:fld>
            <a:endParaRPr lang="en-US" sz="1200">
              <a:solidFill>
                <a:schemeClr val="dk1"/>
              </a:solidFill>
              <a:cs typeface="Calibri"/>
              <a:sym typeface="Calibri"/>
            </a:endParaRPr>
          </a:p>
        </p:txBody>
      </p:sp>
    </p:spTree>
    <p:extLst>
      <p:ext uri="{BB962C8B-B14F-4D97-AF65-F5344CB8AC3E}">
        <p14:creationId xmlns:p14="http://schemas.microsoft.com/office/powerpoint/2010/main" val="777427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14</a:t>
            </a:fld>
            <a:endParaRPr lang="en-US"/>
          </a:p>
        </p:txBody>
      </p:sp>
    </p:spTree>
    <p:extLst>
      <p:ext uri="{BB962C8B-B14F-4D97-AF65-F5344CB8AC3E}">
        <p14:creationId xmlns:p14="http://schemas.microsoft.com/office/powerpoint/2010/main" val="1164630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There is uncertainty in both modeled outputs and the measured/truth data</a:t>
            </a:r>
          </a:p>
          <a:p>
            <a:r>
              <a:rPr lang="en-US" sz="1200" kern="1200">
                <a:solidFill>
                  <a:schemeClr val="tx1"/>
                </a:solidFill>
                <a:effectLst/>
                <a:latin typeface="+mn-lt"/>
                <a:ea typeface="+mn-ea"/>
                <a:cs typeface="+mn-cs"/>
              </a:rPr>
              <a:t>There is no target error for calibration (constrained by budget)</a:t>
            </a:r>
          </a:p>
          <a:p>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a:p>
        </p:txBody>
      </p:sp>
    </p:spTree>
    <p:extLst>
      <p:ext uri="{BB962C8B-B14F-4D97-AF65-F5344CB8AC3E}">
        <p14:creationId xmlns:p14="http://schemas.microsoft.com/office/powerpoint/2010/main" val="2702291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pPr/>
              <a:t>16</a:t>
            </a:fld>
            <a:endParaRPr lang="en-US"/>
          </a:p>
        </p:txBody>
      </p:sp>
    </p:spTree>
    <p:extLst>
      <p:ext uri="{BB962C8B-B14F-4D97-AF65-F5344CB8AC3E}">
        <p14:creationId xmlns:p14="http://schemas.microsoft.com/office/powerpoint/2010/main" val="3289662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17</a:t>
            </a:fld>
            <a:endParaRPr lang="en-US"/>
          </a:p>
        </p:txBody>
      </p:sp>
    </p:spTree>
    <p:extLst>
      <p:ext uri="{BB962C8B-B14F-4D97-AF65-F5344CB8AC3E}">
        <p14:creationId xmlns:p14="http://schemas.microsoft.com/office/powerpoint/2010/main" val="55398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3802741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19</a:t>
            </a:fld>
            <a:endParaRPr lang="en-US"/>
          </a:p>
        </p:txBody>
      </p:sp>
    </p:spTree>
    <p:extLst>
      <p:ext uri="{BB962C8B-B14F-4D97-AF65-F5344CB8AC3E}">
        <p14:creationId xmlns:p14="http://schemas.microsoft.com/office/powerpoint/2010/main" val="132056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266114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a:p>
        </p:txBody>
      </p:sp>
    </p:spTree>
    <p:extLst>
      <p:ext uri="{BB962C8B-B14F-4D97-AF65-F5344CB8AC3E}">
        <p14:creationId xmlns:p14="http://schemas.microsoft.com/office/powerpoint/2010/main" val="1109178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a:solidFill>
                  <a:schemeClr val="dk1"/>
                </a:solidFill>
                <a:effectLst/>
                <a:latin typeface="Calibri"/>
                <a:ea typeface="Calibri"/>
                <a:cs typeface="Calibri"/>
                <a:sym typeface="Calibri"/>
              </a:rPr>
              <a:t>Commercial submeter data:</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Conducted targeted outreach</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Talked to 50 companies</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Looks like we will be able to get reasonable coverage, currently procuring data</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Expecting a range of data quality</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Go/no-go end of February</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22</a:t>
            </a:fld>
            <a:endParaRPr lang="en-US" sz="1200">
              <a:solidFill>
                <a:schemeClr val="dk1"/>
              </a:solidFill>
              <a:cs typeface="Calibri"/>
              <a:sym typeface="Calibri"/>
            </a:endParaRPr>
          </a:p>
        </p:txBody>
      </p:sp>
    </p:spTree>
    <p:extLst>
      <p:ext uri="{BB962C8B-B14F-4D97-AF65-F5344CB8AC3E}">
        <p14:creationId xmlns:p14="http://schemas.microsoft.com/office/powerpoint/2010/main" val="18263583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Cautiously applied monthly scaling to heating and cooling end uses only; validating use of true-up model using holdout hourly data</a:t>
            </a:r>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252616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2</a:t>
            </a:fld>
            <a:endParaRPr lang="en-US" sz="1200">
              <a:solidFill>
                <a:schemeClr val="dk1"/>
              </a:solidFill>
              <a:cs typeface="Calibri"/>
              <a:sym typeface="Calibri"/>
            </a:endParaRPr>
          </a:p>
        </p:txBody>
      </p:sp>
    </p:spTree>
    <p:extLst>
      <p:ext uri="{BB962C8B-B14F-4D97-AF65-F5344CB8AC3E}">
        <p14:creationId xmlns:p14="http://schemas.microsoft.com/office/powerpoint/2010/main" val="2775168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26</a:t>
            </a:fld>
            <a:endParaRPr lang="en-US"/>
          </a:p>
        </p:txBody>
      </p:sp>
    </p:spTree>
    <p:extLst>
      <p:ext uri="{BB962C8B-B14F-4D97-AF65-F5344CB8AC3E}">
        <p14:creationId xmlns:p14="http://schemas.microsoft.com/office/powerpoint/2010/main" val="3825960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These are minimums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Across all regions and building types (similar to CEMS)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More samples for heating and cooling to cover different system component types (e.g. </a:t>
            </a:r>
            <a:r>
              <a:rPr lang="en-US" err="1">
                <a:effectLst/>
              </a:rPr>
              <a:t>elec</a:t>
            </a:r>
            <a:r>
              <a:rPr lang="en-US">
                <a:effectLst/>
              </a:rPr>
              <a:t> res vs. heat pump)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Sample size is not only driver of accuracy—just one of several tiers/strategies.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877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These are minimums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Sample size is not only driver of accuracy—just one of several tiers/strategies.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CBECS shows very small electricity usage for SWH, so we propose minimums of zero (though we will get some data).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Hypothesize that these transfer across regions (as proposed in KEMA 2009)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AMI data can be used to derive differences in operating hours.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980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37</a:t>
            </a:fld>
            <a:endParaRPr lang="en-US"/>
          </a:p>
        </p:txBody>
      </p:sp>
    </p:spTree>
    <p:extLst>
      <p:ext uri="{BB962C8B-B14F-4D97-AF65-F5344CB8AC3E}">
        <p14:creationId xmlns:p14="http://schemas.microsoft.com/office/powerpoint/2010/main" val="4159663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39</a:t>
            </a:fld>
            <a:endParaRPr lang="en-US"/>
          </a:p>
        </p:txBody>
      </p:sp>
    </p:spTree>
    <p:extLst>
      <p:ext uri="{BB962C8B-B14F-4D97-AF65-F5344CB8AC3E}">
        <p14:creationId xmlns:p14="http://schemas.microsoft.com/office/powerpoint/2010/main" val="2214188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all updates that will impact </a:t>
            </a:r>
            <a:r>
              <a:rPr lang="en-US" err="1"/>
              <a:t>ResStock</a:t>
            </a:r>
            <a:r>
              <a:rPr lang="en-US"/>
              <a:t> results across all regions.</a:t>
            </a:r>
          </a:p>
          <a:p>
            <a:r>
              <a:rPr lang="en-US"/>
              <a:t>We want to address these broad things before going too deep into a specific region.</a:t>
            </a:r>
          </a:p>
        </p:txBody>
      </p:sp>
      <p:sp>
        <p:nvSpPr>
          <p:cNvPr id="4" name="Slide Number Placeholder 3"/>
          <p:cNvSpPr>
            <a:spLocks noGrp="1"/>
          </p:cNvSpPr>
          <p:nvPr>
            <p:ph type="sldNum" sz="quarter" idx="5"/>
          </p:nvPr>
        </p:nvSpPr>
        <p:spPr/>
        <p:txBody>
          <a:bodyPr/>
          <a:lstStyle/>
          <a:p>
            <a:fld id="{AF285793-58F2-5D45-93FF-B0076DA99FD1}" type="slidenum">
              <a:rPr lang="en-US" smtClean="0"/>
              <a:t>40</a:t>
            </a:fld>
            <a:endParaRPr lang="en-US"/>
          </a:p>
        </p:txBody>
      </p:sp>
    </p:spTree>
    <p:extLst>
      <p:ext uri="{BB962C8B-B14F-4D97-AF65-F5344CB8AC3E}">
        <p14:creationId xmlns:p14="http://schemas.microsoft.com/office/powerpoint/2010/main" val="1254757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41</a:t>
            </a:fld>
            <a:endParaRPr lang="en-US"/>
          </a:p>
        </p:txBody>
      </p:sp>
    </p:spTree>
    <p:extLst>
      <p:ext uri="{BB962C8B-B14F-4D97-AF65-F5344CB8AC3E}">
        <p14:creationId xmlns:p14="http://schemas.microsoft.com/office/powerpoint/2010/main" val="4034340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42</a:t>
            </a:fld>
            <a:endParaRPr lang="en-US"/>
          </a:p>
        </p:txBody>
      </p:sp>
    </p:spTree>
    <p:extLst>
      <p:ext uri="{BB962C8B-B14F-4D97-AF65-F5344CB8AC3E}">
        <p14:creationId xmlns:p14="http://schemas.microsoft.com/office/powerpoint/2010/main" val="2065190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43</a:t>
            </a:fld>
            <a:endParaRPr lang="en-US"/>
          </a:p>
        </p:txBody>
      </p:sp>
    </p:spTree>
    <p:extLst>
      <p:ext uri="{BB962C8B-B14F-4D97-AF65-F5344CB8AC3E}">
        <p14:creationId xmlns:p14="http://schemas.microsoft.com/office/powerpoint/2010/main" val="959674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44</a:t>
            </a:fld>
            <a:endParaRPr lang="en-US"/>
          </a:p>
        </p:txBody>
      </p:sp>
    </p:spTree>
    <p:extLst>
      <p:ext uri="{BB962C8B-B14F-4D97-AF65-F5344CB8AC3E}">
        <p14:creationId xmlns:p14="http://schemas.microsoft.com/office/powerpoint/2010/main" val="690645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28716DE-3412-4009-8EA5-1F70B76B3A00}" type="slidenum">
              <a:rPr lang="en-US" altLang="en-US" smtClean="0"/>
              <a:pPr>
                <a:defRPr/>
              </a:pPr>
              <a:t>4</a:t>
            </a:fld>
            <a:endParaRPr lang="en-US" altLang="en-US" dirty="0"/>
          </a:p>
        </p:txBody>
      </p:sp>
    </p:spTree>
    <p:extLst>
      <p:ext uri="{BB962C8B-B14F-4D97-AF65-F5344CB8AC3E}">
        <p14:creationId xmlns:p14="http://schemas.microsoft.com/office/powerpoint/2010/main" val="312240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45</a:t>
            </a:fld>
            <a:endParaRPr lang="en-US"/>
          </a:p>
        </p:txBody>
      </p:sp>
    </p:spTree>
    <p:extLst>
      <p:ext uri="{BB962C8B-B14F-4D97-AF65-F5344CB8AC3E}">
        <p14:creationId xmlns:p14="http://schemas.microsoft.com/office/powerpoint/2010/main" val="19130877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46</a:t>
            </a:fld>
            <a:endParaRPr lang="en-US"/>
          </a:p>
        </p:txBody>
      </p:sp>
    </p:spTree>
    <p:extLst>
      <p:ext uri="{BB962C8B-B14F-4D97-AF65-F5344CB8AC3E}">
        <p14:creationId xmlns:p14="http://schemas.microsoft.com/office/powerpoint/2010/main" val="985930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47</a:t>
            </a:fld>
            <a:endParaRPr lang="en-US"/>
          </a:p>
        </p:txBody>
      </p:sp>
    </p:spTree>
    <p:extLst>
      <p:ext uri="{BB962C8B-B14F-4D97-AF65-F5344CB8AC3E}">
        <p14:creationId xmlns:p14="http://schemas.microsoft.com/office/powerpoint/2010/main" val="970001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48</a:t>
            </a:fld>
            <a:endParaRPr lang="en-US"/>
          </a:p>
        </p:txBody>
      </p:sp>
    </p:spTree>
    <p:extLst>
      <p:ext uri="{BB962C8B-B14F-4D97-AF65-F5344CB8AC3E}">
        <p14:creationId xmlns:p14="http://schemas.microsoft.com/office/powerpoint/2010/main" val="1783619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49</a:t>
            </a:fld>
            <a:endParaRPr lang="en-US"/>
          </a:p>
        </p:txBody>
      </p:sp>
    </p:spTree>
    <p:extLst>
      <p:ext uri="{BB962C8B-B14F-4D97-AF65-F5344CB8AC3E}">
        <p14:creationId xmlns:p14="http://schemas.microsoft.com/office/powerpoint/2010/main" val="375948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54</a:t>
            </a:fld>
            <a:endParaRPr lang="en-US"/>
          </a:p>
        </p:txBody>
      </p:sp>
    </p:spTree>
    <p:extLst>
      <p:ext uri="{BB962C8B-B14F-4D97-AF65-F5344CB8AC3E}">
        <p14:creationId xmlns:p14="http://schemas.microsoft.com/office/powerpoint/2010/main" val="2095451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55</a:t>
            </a:fld>
            <a:endParaRPr lang="en-US"/>
          </a:p>
        </p:txBody>
      </p:sp>
    </p:spTree>
    <p:extLst>
      <p:ext uri="{BB962C8B-B14F-4D97-AF65-F5344CB8AC3E}">
        <p14:creationId xmlns:p14="http://schemas.microsoft.com/office/powerpoint/2010/main" val="30753648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56</a:t>
            </a:fld>
            <a:endParaRPr lang="en-US"/>
          </a:p>
        </p:txBody>
      </p:sp>
    </p:spTree>
    <p:extLst>
      <p:ext uri="{BB962C8B-B14F-4D97-AF65-F5344CB8AC3E}">
        <p14:creationId xmlns:p14="http://schemas.microsoft.com/office/powerpoint/2010/main" val="143956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57</a:t>
            </a:fld>
            <a:endParaRPr lang="en-US"/>
          </a:p>
        </p:txBody>
      </p:sp>
    </p:spTree>
    <p:extLst>
      <p:ext uri="{BB962C8B-B14F-4D97-AF65-F5344CB8AC3E}">
        <p14:creationId xmlns:p14="http://schemas.microsoft.com/office/powerpoint/2010/main" val="714264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71</a:t>
            </a:fld>
            <a:endParaRPr lang="en-US"/>
          </a:p>
        </p:txBody>
      </p:sp>
    </p:spTree>
    <p:extLst>
      <p:ext uri="{BB962C8B-B14F-4D97-AF65-F5344CB8AC3E}">
        <p14:creationId xmlns:p14="http://schemas.microsoft.com/office/powerpoint/2010/main" val="348372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44367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72</a:t>
            </a:fld>
            <a:endParaRPr lang="en-US"/>
          </a:p>
        </p:txBody>
      </p:sp>
    </p:spTree>
    <p:extLst>
      <p:ext uri="{BB962C8B-B14F-4D97-AF65-F5344CB8AC3E}">
        <p14:creationId xmlns:p14="http://schemas.microsoft.com/office/powerpoint/2010/main" val="341374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73</a:t>
            </a:fld>
            <a:endParaRPr lang="en-US"/>
          </a:p>
        </p:txBody>
      </p:sp>
    </p:spTree>
    <p:extLst>
      <p:ext uri="{BB962C8B-B14F-4D97-AF65-F5344CB8AC3E}">
        <p14:creationId xmlns:p14="http://schemas.microsoft.com/office/powerpoint/2010/main" val="4145465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74</a:t>
            </a:fld>
            <a:endParaRPr lang="en-US"/>
          </a:p>
        </p:txBody>
      </p:sp>
    </p:spTree>
    <p:extLst>
      <p:ext uri="{BB962C8B-B14F-4D97-AF65-F5344CB8AC3E}">
        <p14:creationId xmlns:p14="http://schemas.microsoft.com/office/powerpoint/2010/main" val="13571561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76</a:t>
            </a:fld>
            <a:endParaRPr lang="en-US"/>
          </a:p>
        </p:txBody>
      </p:sp>
    </p:spTree>
    <p:extLst>
      <p:ext uri="{BB962C8B-B14F-4D97-AF65-F5344CB8AC3E}">
        <p14:creationId xmlns:p14="http://schemas.microsoft.com/office/powerpoint/2010/main" val="3252665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84</a:t>
            </a:fld>
            <a:endParaRPr lang="en-US"/>
          </a:p>
        </p:txBody>
      </p:sp>
    </p:spTree>
    <p:extLst>
      <p:ext uri="{BB962C8B-B14F-4D97-AF65-F5344CB8AC3E}">
        <p14:creationId xmlns:p14="http://schemas.microsoft.com/office/powerpoint/2010/main" val="1916506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94</a:t>
            </a:fld>
            <a:endParaRPr lang="en-US"/>
          </a:p>
        </p:txBody>
      </p:sp>
    </p:spTree>
    <p:extLst>
      <p:ext uri="{BB962C8B-B14F-4D97-AF65-F5344CB8AC3E}">
        <p14:creationId xmlns:p14="http://schemas.microsoft.com/office/powerpoint/2010/main" val="4127588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101</a:t>
            </a:fld>
            <a:endParaRPr lang="en-US"/>
          </a:p>
        </p:txBody>
      </p:sp>
    </p:spTree>
    <p:extLst>
      <p:ext uri="{BB962C8B-B14F-4D97-AF65-F5344CB8AC3E}">
        <p14:creationId xmlns:p14="http://schemas.microsoft.com/office/powerpoint/2010/main" val="3387844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102</a:t>
            </a:fld>
            <a:endParaRPr lang="en-US"/>
          </a:p>
        </p:txBody>
      </p:sp>
    </p:spTree>
    <p:extLst>
      <p:ext uri="{BB962C8B-B14F-4D97-AF65-F5344CB8AC3E}">
        <p14:creationId xmlns:p14="http://schemas.microsoft.com/office/powerpoint/2010/main" val="2172284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105</a:t>
            </a:fld>
            <a:endParaRPr lang="en-US"/>
          </a:p>
        </p:txBody>
      </p:sp>
    </p:spTree>
    <p:extLst>
      <p:ext uri="{BB962C8B-B14F-4D97-AF65-F5344CB8AC3E}">
        <p14:creationId xmlns:p14="http://schemas.microsoft.com/office/powerpoint/2010/main" val="15564233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profiles are limited in terms of the frequency with which they’re updates, which regions they’re available in, and how much of the building stock they cover</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106</a:t>
            </a:fld>
            <a:endParaRPr lang="en-US" sz="1200">
              <a:solidFill>
                <a:schemeClr val="dk1"/>
              </a:solidFill>
              <a:cs typeface="Calibri"/>
              <a:sym typeface="Calibri"/>
            </a:endParaRPr>
          </a:p>
        </p:txBody>
      </p:sp>
    </p:spTree>
    <p:extLst>
      <p:ext uri="{BB962C8B-B14F-4D97-AF65-F5344CB8AC3E}">
        <p14:creationId xmlns:p14="http://schemas.microsoft.com/office/powerpoint/2010/main" val="50356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C2212-A10F-4709-9640-ADA9751E6B56}" type="slidenum">
              <a:rPr lang="en-US" smtClean="0"/>
              <a:t>6</a:t>
            </a:fld>
            <a:endParaRPr lang="en-US"/>
          </a:p>
        </p:txBody>
      </p:sp>
    </p:spTree>
    <p:extLst>
      <p:ext uri="{BB962C8B-B14F-4D97-AF65-F5344CB8AC3E}">
        <p14:creationId xmlns:p14="http://schemas.microsoft.com/office/powerpoint/2010/main" val="31029064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a:solidFill>
                <a:schemeClr val="bg1">
                  <a:lumMod val="50000"/>
                </a:schemeClr>
              </a:solidFill>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a:latin typeface="Roboto" panose="02000000000000000000" pitchFamily="2" charset="0"/>
                <a:cs typeface="Calibri" panose="020F0502020204030204" pitchFamily="34" charset="0"/>
              </a:rPr>
              <a:t>Existing profiles are often </a:t>
            </a:r>
            <a:r>
              <a:rPr lang="en-US" sz="1200" b="1">
                <a:latin typeface="Roboto" panose="02000000000000000000" pitchFamily="2" charset="0"/>
                <a:cs typeface="Calibri" panose="020F0502020204030204" pitchFamily="34" charset="0"/>
              </a:rPr>
              <a:t>outdated, regionally limited, based on small sample size, and limited to a subset of the building stock</a:t>
            </a:r>
            <a:r>
              <a:rPr lang="en-US" sz="1200">
                <a:latin typeface="Roboto" panose="02000000000000000000" pitchFamily="2" charset="0"/>
                <a:cs typeface="Calibri" panose="020F0502020204030204" pitchFamily="34" charset="0"/>
              </a:rPr>
              <a:t> because of the high cost of the historical sub-metering approach.</a:t>
            </a: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200">
              <a:solidFill>
                <a:schemeClr val="bg1">
                  <a:lumMod val="50000"/>
                </a:schemeClr>
              </a:solidFill>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a:solidFill>
                  <a:schemeClr val="bg1">
                    <a:lumMod val="50000"/>
                  </a:schemeClr>
                </a:solidFill>
              </a:rPr>
              <a:t>https://</a:t>
            </a:r>
            <a:r>
              <a:rPr lang="en-US" sz="1200" err="1">
                <a:solidFill>
                  <a:schemeClr val="bg1">
                    <a:lumMod val="50000"/>
                  </a:schemeClr>
                </a:solidFill>
              </a:rPr>
              <a:t>www.istockphoto.com</a:t>
            </a:r>
            <a:r>
              <a:rPr lang="en-US" sz="1200">
                <a:solidFill>
                  <a:schemeClr val="bg1">
                    <a:lumMod val="50000"/>
                  </a:schemeClr>
                </a:solidFill>
              </a:rPr>
              <a:t>/photo/engineer-to-use-digital-clip-ampere-meter-clamp-to-power-cable-gm950050388-259318489</a:t>
            </a:r>
          </a:p>
          <a:p>
            <a:pPr marL="0" indent="0">
              <a:buFont typeface="Arial" panose="020B0604020202020204" pitchFamily="34" charset="0"/>
              <a:buNone/>
            </a:pPr>
            <a:r>
              <a:rPr lang="en-US" altLang="en-US" sz="1200">
                <a:solidFill>
                  <a:srgbClr val="00B050"/>
                </a:solidFill>
                <a:ea typeface="ヒラギノ角ゴ Pro W3" pitchFamily="19" charset="-128"/>
                <a:cs typeface="Arial" panose="020B0604020202020204" pitchFamily="34" charset="0"/>
              </a:rPr>
              <a:t>https://</a:t>
            </a:r>
            <a:r>
              <a:rPr lang="en-US" altLang="en-US" sz="1200" err="1">
                <a:solidFill>
                  <a:srgbClr val="00B050"/>
                </a:solidFill>
                <a:ea typeface="ヒラギノ角ゴ Pro W3" pitchFamily="19" charset="-128"/>
                <a:cs typeface="Arial" panose="020B0604020202020204" pitchFamily="34" charset="0"/>
              </a:rPr>
              <a:t>www.istockphoto.com</a:t>
            </a:r>
            <a:r>
              <a:rPr lang="en-US" altLang="en-US" sz="1200">
                <a:solidFill>
                  <a:srgbClr val="00B050"/>
                </a:solidFill>
                <a:ea typeface="ヒラギノ角ゴ Pro W3" pitchFamily="19" charset="-128"/>
                <a:cs typeface="Arial" panose="020B0604020202020204" pitchFamily="34" charset="0"/>
              </a:rPr>
              <a:t>/photo/smart-grid-conceptual-abstract-gm612623042-105558603 </a:t>
            </a:r>
          </a:p>
        </p:txBody>
      </p:sp>
      <p:sp>
        <p:nvSpPr>
          <p:cNvPr id="4" name="Slide Number Placeholder 3"/>
          <p:cNvSpPr>
            <a:spLocks noGrp="1"/>
          </p:cNvSpPr>
          <p:nvPr>
            <p:ph type="sldNum" sz="quarter" idx="10"/>
          </p:nvPr>
        </p:nvSpPr>
        <p:spPr/>
        <p:txBody>
          <a:bodyPr/>
          <a:lstStyle/>
          <a:p>
            <a:pPr>
              <a:defRPr/>
            </a:pPr>
            <a:fld id="{228716DE-3412-4009-8EA5-1F70B76B3A00}" type="slidenum">
              <a:rPr lang="en-US" altLang="en-US" smtClean="0"/>
              <a:pPr>
                <a:defRPr/>
              </a:pPr>
              <a:t>107</a:t>
            </a:fld>
            <a:endParaRPr lang="en-US" altLang="en-US"/>
          </a:p>
        </p:txBody>
      </p:sp>
    </p:spTree>
    <p:extLst>
      <p:ext uri="{BB962C8B-B14F-4D97-AF65-F5344CB8AC3E}">
        <p14:creationId xmlns:p14="http://schemas.microsoft.com/office/powerpoint/2010/main" val="18985870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[Eric]</a:t>
            </a:r>
          </a:p>
          <a:p>
            <a:endParaRPr lang="en-US"/>
          </a:p>
          <a:p>
            <a:r>
              <a:rPr lang="en-US"/>
              <a:t>- stochastic</a:t>
            </a:r>
          </a:p>
          <a:p>
            <a:r>
              <a:rPr lang="en-US"/>
              <a:t>- validation, UQ</a:t>
            </a:r>
          </a:p>
          <a:p>
            <a:r>
              <a:rPr lang="en-US"/>
              <a:t>- </a:t>
            </a:r>
          </a:p>
          <a:p>
            <a:endParaRPr lang="en-US"/>
          </a:p>
          <a:p>
            <a:r>
              <a:rPr lang="en-US"/>
              <a:t>we have large budget but not enough to do submetering everywhere.</a:t>
            </a:r>
          </a:p>
          <a:p>
            <a:r>
              <a:rPr lang="en-US"/>
              <a:t>Mention NEEA cost of $10mil just for PNW</a:t>
            </a:r>
          </a:p>
          <a:p>
            <a:endParaRPr lang="en-US"/>
          </a:p>
          <a:p>
            <a:endParaRPr lang="en-US"/>
          </a:p>
        </p:txBody>
      </p:sp>
      <p:sp>
        <p:nvSpPr>
          <p:cNvPr id="4" name="Slide Number Placeholder 3"/>
          <p:cNvSpPr>
            <a:spLocks noGrp="1"/>
          </p:cNvSpPr>
          <p:nvPr>
            <p:ph type="sldNum" sz="quarter" idx="5"/>
          </p:nvPr>
        </p:nvSpPr>
        <p:spPr/>
        <p:txBody>
          <a:bodyPr/>
          <a:lstStyle/>
          <a:p>
            <a:pPr>
              <a:defRPr/>
            </a:pPr>
            <a:fld id="{228716DE-3412-4009-8EA5-1F70B76B3A00}" type="slidenum">
              <a:rPr lang="en-US" altLang="en-US" smtClean="0"/>
              <a:pPr>
                <a:defRPr/>
              </a:pPr>
              <a:t>108</a:t>
            </a:fld>
            <a:endParaRPr lang="en-US" altLang="en-US"/>
          </a:p>
        </p:txBody>
      </p:sp>
    </p:spTree>
    <p:extLst>
      <p:ext uri="{BB962C8B-B14F-4D97-AF65-F5344CB8AC3E}">
        <p14:creationId xmlns:p14="http://schemas.microsoft.com/office/powerpoint/2010/main" val="307715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AF285793-58F2-5D45-93FF-B0076DA99FD1}" type="slidenum">
              <a:rPr lang="en-US" smtClean="0"/>
              <a:pPr/>
              <a:t>109</a:t>
            </a:fld>
            <a:endParaRPr lang="en-US"/>
          </a:p>
        </p:txBody>
      </p:sp>
    </p:spTree>
    <p:extLst>
      <p:ext uri="{BB962C8B-B14F-4D97-AF65-F5344CB8AC3E}">
        <p14:creationId xmlns:p14="http://schemas.microsoft.com/office/powerpoint/2010/main" val="4069167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110</a:t>
            </a:fld>
            <a:endParaRPr lang="en-US" sz="1200">
              <a:solidFill>
                <a:schemeClr val="dk1"/>
              </a:solidFill>
              <a:cs typeface="Calibri"/>
              <a:sym typeface="Calibri"/>
            </a:endParaRPr>
          </a:p>
        </p:txBody>
      </p:sp>
    </p:spTree>
    <p:extLst>
      <p:ext uri="{BB962C8B-B14F-4D97-AF65-F5344CB8AC3E}">
        <p14:creationId xmlns:p14="http://schemas.microsoft.com/office/powerpoint/2010/main" val="3730144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111</a:t>
            </a:fld>
            <a:endParaRPr lang="en-US" sz="1200">
              <a:solidFill>
                <a:schemeClr val="dk1"/>
              </a:solidFill>
              <a:cs typeface="Calibri"/>
              <a:sym typeface="Calibri"/>
            </a:endParaRPr>
          </a:p>
        </p:txBody>
      </p:sp>
    </p:spTree>
    <p:extLst>
      <p:ext uri="{BB962C8B-B14F-4D97-AF65-F5344CB8AC3E}">
        <p14:creationId xmlns:p14="http://schemas.microsoft.com/office/powerpoint/2010/main" val="5009809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cs typeface="Calibri"/>
                <a:sym typeface="Calibri"/>
              </a:rPr>
              <a:pPr algn="r"/>
              <a:t>112</a:t>
            </a:fld>
            <a:endParaRPr lang="en-US" sz="1200">
              <a:solidFill>
                <a:schemeClr val="dk1"/>
              </a:solidFill>
              <a:cs typeface="Calibri"/>
              <a:sym typeface="Calibri"/>
            </a:endParaRPr>
          </a:p>
        </p:txBody>
      </p:sp>
    </p:spTree>
    <p:extLst>
      <p:ext uri="{BB962C8B-B14F-4D97-AF65-F5344CB8AC3E}">
        <p14:creationId xmlns:p14="http://schemas.microsoft.com/office/powerpoint/2010/main" val="17800387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70007" indent="-296033">
              <a:spcBef>
                <a:spcPct val="30000"/>
              </a:spcBef>
              <a:defRPr sz="1200">
                <a:solidFill>
                  <a:schemeClr val="tx1"/>
                </a:solidFill>
                <a:latin typeface="Calibri" panose="020F0502020204030204" pitchFamily="34" charset="0"/>
                <a:ea typeface="MS PGothic" panose="020B0600070205080204" pitchFamily="34" charset="-128"/>
              </a:defRPr>
            </a:lvl2pPr>
            <a:lvl3pPr marL="1185747" indent="-236179">
              <a:spcBef>
                <a:spcPct val="30000"/>
              </a:spcBef>
              <a:defRPr sz="1200">
                <a:solidFill>
                  <a:schemeClr val="tx1"/>
                </a:solidFill>
                <a:latin typeface="Calibri" panose="020F0502020204030204" pitchFamily="34" charset="0"/>
                <a:ea typeface="MS PGothic" panose="020B0600070205080204" pitchFamily="34" charset="-128"/>
              </a:defRPr>
            </a:lvl3pPr>
            <a:lvl4pPr marL="1661340" indent="-236179">
              <a:spcBef>
                <a:spcPct val="30000"/>
              </a:spcBef>
              <a:defRPr sz="1200">
                <a:solidFill>
                  <a:schemeClr val="tx1"/>
                </a:solidFill>
                <a:latin typeface="Calibri" panose="020F0502020204030204" pitchFamily="34" charset="0"/>
                <a:ea typeface="MS PGothic" panose="020B0600070205080204" pitchFamily="34" charset="-128"/>
              </a:defRPr>
            </a:lvl4pPr>
            <a:lvl5pPr marL="2135315" indent="-236179">
              <a:spcBef>
                <a:spcPct val="30000"/>
              </a:spcBef>
              <a:defRPr sz="1200">
                <a:solidFill>
                  <a:schemeClr val="tx1"/>
                </a:solidFill>
                <a:latin typeface="Calibri" panose="020F0502020204030204" pitchFamily="34" charset="0"/>
                <a:ea typeface="MS PGothic" panose="020B0600070205080204" pitchFamily="34" charset="-128"/>
              </a:defRPr>
            </a:lvl5pPr>
            <a:lvl6pPr marL="2601201" indent="-236179"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3067088" indent="-236179"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532975" indent="-236179"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98862" indent="-236179" defTabSz="465887"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D6B0C4B1-16F0-427A-B28C-7D64C15EF6B4}" type="slidenum">
              <a:rPr lang="en-US" altLang="en-US" smtClean="0"/>
              <a:pPr>
                <a:spcBef>
                  <a:spcPct val="0"/>
                </a:spcBef>
              </a:pPr>
              <a:t>113</a:t>
            </a:fld>
            <a:endParaRPr lang="en-US" altLang="en-US"/>
          </a:p>
        </p:txBody>
      </p:sp>
    </p:spTree>
    <p:extLst>
      <p:ext uri="{BB962C8B-B14F-4D97-AF65-F5344CB8AC3E}">
        <p14:creationId xmlns:p14="http://schemas.microsoft.com/office/powerpoint/2010/main" val="39840645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moving right along in our project timeline. We are already in our second quarter of our fiscal quarter for this project. We anticipate that the final load profiles and models will be available in September of this year, along with model documentation and a user guide.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349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116</a:t>
            </a:fld>
            <a:endParaRPr lang="en-US" sz="1200">
              <a:solidFill>
                <a:schemeClr val="dk1"/>
              </a:solidFill>
              <a:cs typeface="Calibri"/>
              <a:sym typeface="Calibri"/>
            </a:endParaRPr>
          </a:p>
        </p:txBody>
      </p:sp>
    </p:spTree>
    <p:extLst>
      <p:ext uri="{BB962C8B-B14F-4D97-AF65-F5344CB8AC3E}">
        <p14:creationId xmlns:p14="http://schemas.microsoft.com/office/powerpoint/2010/main" val="4207073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[Eric]</a:t>
            </a:r>
          </a:p>
          <a:p>
            <a:endParaRPr lang="en-US">
              <a:latin typeface="Calibri Light" panose="020F0302020204030204" pitchFamily="34" charset="0"/>
              <a:ea typeface="Roboto"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cs typeface="Calibri"/>
                <a:sym typeface="Calibri"/>
              </a:rPr>
              <a:t>117</a:t>
            </a:fld>
            <a:endParaRPr lang="en-US" sz="1200" u="none" strike="noStrike" cap="none">
              <a:solidFill>
                <a:schemeClr val="dk1"/>
              </a:solidFill>
              <a:cs typeface="Calibri"/>
              <a:sym typeface="Calibri"/>
            </a:endParaRPr>
          </a:p>
        </p:txBody>
      </p:sp>
    </p:spTree>
    <p:extLst>
      <p:ext uri="{BB962C8B-B14F-4D97-AF65-F5344CB8AC3E}">
        <p14:creationId xmlns:p14="http://schemas.microsoft.com/office/powerpoint/2010/main" val="1100706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7C2212-A10F-4709-9640-ADA9751E6B56}" type="slidenum">
              <a:rPr lang="en-US" smtClean="0"/>
              <a:t>7</a:t>
            </a:fld>
            <a:endParaRPr lang="en-US"/>
          </a:p>
        </p:txBody>
      </p:sp>
    </p:spTree>
    <p:extLst>
      <p:ext uri="{BB962C8B-B14F-4D97-AF65-F5344CB8AC3E}">
        <p14:creationId xmlns:p14="http://schemas.microsoft.com/office/powerpoint/2010/main" val="29311048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cs typeface="Calibri"/>
                <a:sym typeface="Calibri"/>
              </a:rPr>
              <a:pPr algn="r"/>
              <a:t>118</a:t>
            </a:fld>
            <a:endParaRPr lang="en-US" sz="1200">
              <a:solidFill>
                <a:schemeClr val="dk1"/>
              </a:solidFill>
              <a:cs typeface="Calibri"/>
              <a:sym typeface="Calibri"/>
            </a:endParaRPr>
          </a:p>
        </p:txBody>
      </p:sp>
    </p:spTree>
    <p:extLst>
      <p:ext uri="{BB962C8B-B14F-4D97-AF65-F5344CB8AC3E}">
        <p14:creationId xmlns:p14="http://schemas.microsoft.com/office/powerpoint/2010/main" val="4913242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cases: type of process or analysis that utilize end-use load profiles </a:t>
            </a:r>
          </a:p>
          <a:p>
            <a:r>
              <a:rPr lang="en-US"/>
              <a:t>Ten most mentioned use cases are presented in the report</a:t>
            </a:r>
          </a:p>
          <a:p>
            <a:r>
              <a:rPr lang="en-US"/>
              <a:t>Use cases informed data requirements for modeling</a:t>
            </a:r>
          </a:p>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120</a:t>
            </a:fld>
            <a:endParaRPr lang="en-US"/>
          </a:p>
        </p:txBody>
      </p:sp>
    </p:spTree>
    <p:extLst>
      <p:ext uri="{BB962C8B-B14F-4D97-AF65-F5344CB8AC3E}">
        <p14:creationId xmlns:p14="http://schemas.microsoft.com/office/powerpoint/2010/main" val="3327782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121</a:t>
            </a:fld>
            <a:endParaRPr lang="en-US" sz="1200">
              <a:solidFill>
                <a:schemeClr val="dk1"/>
              </a:solidFill>
              <a:cs typeface="Calibri"/>
              <a:sym typeface="Calibri"/>
            </a:endParaRPr>
          </a:p>
        </p:txBody>
      </p:sp>
    </p:spTree>
    <p:extLst>
      <p:ext uri="{BB962C8B-B14F-4D97-AF65-F5344CB8AC3E}">
        <p14:creationId xmlns:p14="http://schemas.microsoft.com/office/powerpoint/2010/main" val="1262374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[Natalie]</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122</a:t>
            </a:fld>
            <a:endParaRPr lang="en-US" sz="1200">
              <a:solidFill>
                <a:schemeClr val="dk1"/>
              </a:solidFill>
              <a:cs typeface="Calibri"/>
              <a:sym typeface="Calibri"/>
            </a:endParaRPr>
          </a:p>
        </p:txBody>
      </p:sp>
    </p:spTree>
    <p:extLst>
      <p:ext uri="{BB962C8B-B14F-4D97-AF65-F5344CB8AC3E}">
        <p14:creationId xmlns:p14="http://schemas.microsoft.com/office/powerpoint/2010/main" val="33279914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123</a:t>
            </a:fld>
            <a:endParaRPr lang="en-US"/>
          </a:p>
        </p:txBody>
      </p:sp>
    </p:spTree>
    <p:extLst>
      <p:ext uri="{BB962C8B-B14F-4D97-AF65-F5344CB8AC3E}">
        <p14:creationId xmlns:p14="http://schemas.microsoft.com/office/powerpoint/2010/main" val="2456415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cs typeface="Calibri"/>
                <a:sym typeface="Calibri"/>
              </a:rPr>
              <a:pPr algn="r"/>
              <a:t>124</a:t>
            </a:fld>
            <a:endParaRPr lang="en-US" sz="1200">
              <a:solidFill>
                <a:schemeClr val="dk1"/>
              </a:solidFill>
              <a:cs typeface="Calibri"/>
              <a:sym typeface="Calibri"/>
            </a:endParaRPr>
          </a:p>
        </p:txBody>
      </p:sp>
    </p:spTree>
    <p:extLst>
      <p:ext uri="{BB962C8B-B14F-4D97-AF65-F5344CB8AC3E}">
        <p14:creationId xmlns:p14="http://schemas.microsoft.com/office/powerpoint/2010/main" val="8443414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fld id="{00000000-1234-1234-1234-123412341234}" type="slidenum">
              <a:rPr lang="en-US" sz="1200" smtClean="0">
                <a:solidFill>
                  <a:schemeClr val="dk1"/>
                </a:solidFill>
                <a:cs typeface="Calibri"/>
                <a:sym typeface="Calibri"/>
              </a:rPr>
              <a:pPr algn="r"/>
              <a:t>125</a:t>
            </a:fld>
            <a:endParaRPr lang="en-US" sz="1200">
              <a:solidFill>
                <a:schemeClr val="dk1"/>
              </a:solidFill>
              <a:cs typeface="Calibri"/>
              <a:sym typeface="Calibri"/>
            </a:endParaRPr>
          </a:p>
        </p:txBody>
      </p:sp>
    </p:spTree>
    <p:extLst>
      <p:ext uri="{BB962C8B-B14F-4D97-AF65-F5344CB8AC3E}">
        <p14:creationId xmlns:p14="http://schemas.microsoft.com/office/powerpoint/2010/main" val="24407612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a:solidFill>
                  <a:schemeClr val="dk1"/>
                </a:solidFill>
                <a:effectLst/>
                <a:latin typeface="Calibri"/>
                <a:ea typeface="Calibri"/>
                <a:cs typeface="Calibri"/>
                <a:sym typeface="Calibri"/>
              </a:rPr>
              <a:t>Commercial submeter data:</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Conducted targeted outreach</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Talked to 50 companies</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Looks like we will be able to get reasonable coverage, currently procuring data</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Expecting a range of data quality</a:t>
            </a:r>
          </a:p>
          <a:p>
            <a:pPr>
              <a:buFont typeface="Arial" panose="020B0604020202020204" pitchFamily="34" charset="0"/>
              <a:buChar char="•"/>
            </a:pPr>
            <a:r>
              <a:rPr lang="en-US" sz="1200" b="0" i="0" u="none" strike="noStrike" cap="none">
                <a:solidFill>
                  <a:schemeClr val="dk1"/>
                </a:solidFill>
                <a:effectLst/>
                <a:latin typeface="Calibri"/>
                <a:ea typeface="Calibri"/>
                <a:cs typeface="Calibri"/>
                <a:sym typeface="Calibri"/>
              </a:rPr>
              <a:t>Go/no-go end of February</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126</a:t>
            </a:fld>
            <a:endParaRPr lang="en-US" sz="1200">
              <a:solidFill>
                <a:schemeClr val="dk1"/>
              </a:solidFill>
              <a:cs typeface="Calibri"/>
              <a:sym typeface="Calibri"/>
            </a:endParaRPr>
          </a:p>
        </p:txBody>
      </p:sp>
    </p:spTree>
    <p:extLst>
      <p:ext uri="{BB962C8B-B14F-4D97-AF65-F5344CB8AC3E}">
        <p14:creationId xmlns:p14="http://schemas.microsoft.com/office/powerpoint/2010/main" val="2999112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These are minimums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Across all regions and building types (similar to CEMS)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More samples for heating and cooling to cover different system component types (e.g. </a:t>
            </a:r>
            <a:r>
              <a:rPr lang="en-US" err="1">
                <a:effectLst/>
              </a:rPr>
              <a:t>elec</a:t>
            </a:r>
            <a:r>
              <a:rPr lang="en-US">
                <a:effectLst/>
              </a:rPr>
              <a:t> res vs. heat pump)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Sample size is not only driver of accuracy—just one of several tiers/strategies.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5336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These are minimums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Sample size is not only driver of accuracy—just one of several tiers/strategies.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CBECS shows very small electricity usage for SWH, so we propose minimums of zero (though we will get some data).</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Hypothesize that these transfer across regions (as proposed in KEMA 2009)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rPr>
              <a:t>AMI data can be used to derive differences in operating hours.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530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a:t>Residential and Commercial calibration updates today and tomorrow will present lots of graphs with the details of progress that’s been made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a:p>
          <a:p>
            <a:pPr marL="0" marR="0" lvl="0" indent="0" algn="l" defTabSz="457200" rtl="0" eaLnBrk="1" fontAlgn="auto" latinLnBrk="0" hangingPunct="1">
              <a:lnSpc>
                <a:spcPct val="100000"/>
              </a:lnSpc>
              <a:spcBef>
                <a:spcPts val="0"/>
              </a:spcBef>
              <a:spcAft>
                <a:spcPts val="0"/>
              </a:spcAft>
              <a:buClrTx/>
              <a:buSzTx/>
              <a:buFontTx/>
              <a:buNone/>
              <a:tabLst/>
              <a:defRPr/>
            </a:pPr>
            <a:r>
              <a:rPr lang="en-US" sz="2800"/>
              <a:t>We wanted to give you all a more qualitative sense of how it has been going.</a:t>
            </a:r>
          </a:p>
          <a:p>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8</a:t>
            </a:fld>
            <a:endParaRPr lang="en-US"/>
          </a:p>
        </p:txBody>
      </p:sp>
    </p:spTree>
    <p:extLst>
      <p:ext uri="{BB962C8B-B14F-4D97-AF65-F5344CB8AC3E}">
        <p14:creationId xmlns:p14="http://schemas.microsoft.com/office/powerpoint/2010/main" val="41596634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129</a:t>
            </a:fld>
            <a:endParaRPr lang="en-US"/>
          </a:p>
        </p:txBody>
      </p:sp>
    </p:spTree>
    <p:extLst>
      <p:ext uri="{BB962C8B-B14F-4D97-AF65-F5344CB8AC3E}">
        <p14:creationId xmlns:p14="http://schemas.microsoft.com/office/powerpoint/2010/main" val="23877635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t>130</a:t>
            </a:fld>
            <a:endParaRPr lang="en-US"/>
          </a:p>
        </p:txBody>
      </p:sp>
    </p:spTree>
    <p:extLst>
      <p:ext uri="{BB962C8B-B14F-4D97-AF65-F5344CB8AC3E}">
        <p14:creationId xmlns:p14="http://schemas.microsoft.com/office/powerpoint/2010/main" val="37224815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[Natalie]</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131</a:t>
            </a:fld>
            <a:endParaRPr lang="en-US" sz="1200">
              <a:solidFill>
                <a:schemeClr val="dk1"/>
              </a:solidFill>
              <a:cs typeface="Calibri"/>
              <a:sym typeface="Calibri"/>
            </a:endParaRPr>
          </a:p>
        </p:txBody>
      </p:sp>
    </p:spTree>
    <p:extLst>
      <p:ext uri="{BB962C8B-B14F-4D97-AF65-F5344CB8AC3E}">
        <p14:creationId xmlns:p14="http://schemas.microsoft.com/office/powerpoint/2010/main" val="17095629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F285793-58F2-5D45-93FF-B0076DA99FD1}" type="slidenum">
              <a:rPr lang="en-US" smtClean="0"/>
              <a:pPr/>
              <a:t>133</a:t>
            </a:fld>
            <a:endParaRPr lang="en-US"/>
          </a:p>
        </p:txBody>
      </p:sp>
    </p:spTree>
    <p:extLst>
      <p:ext uri="{BB962C8B-B14F-4D97-AF65-F5344CB8AC3E}">
        <p14:creationId xmlns:p14="http://schemas.microsoft.com/office/powerpoint/2010/main" val="37911758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would make it clear that we are using best available data and that our inputs do vary appropriately based on that data, and then how we define the UQ range that we input?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Franklin Gothic Book Regul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Franklin Gothic Book Regular"/>
              <a:ea typeface="+mn-ea"/>
              <a:cs typeface="+mn-cs"/>
            </a:endParaRPr>
          </a:p>
        </p:txBody>
      </p:sp>
    </p:spTree>
    <p:extLst>
      <p:ext uri="{BB962C8B-B14F-4D97-AF65-F5344CB8AC3E}">
        <p14:creationId xmlns:p14="http://schemas.microsoft.com/office/powerpoint/2010/main" val="31834280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[Eric]</a:t>
            </a:r>
          </a:p>
          <a:p>
            <a:endParaRPr lang="en-US">
              <a:latin typeface="Calibri Light" panose="020F0302020204030204" pitchFamily="34" charset="0"/>
              <a:ea typeface="Roboto" panose="02000000000000000000" pitchFamily="2"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u="none" strike="noStrike" cap="none" smtClean="0">
                <a:solidFill>
                  <a:schemeClr val="dk1"/>
                </a:solidFill>
                <a:cs typeface="Calibri"/>
                <a:sym typeface="Calibri"/>
              </a:rPr>
              <a:t>137</a:t>
            </a:fld>
            <a:endParaRPr lang="en-US" sz="1200" u="none" strike="noStrike" cap="none">
              <a:solidFill>
                <a:schemeClr val="dk1"/>
              </a:solidFill>
              <a:cs typeface="Calibri"/>
              <a:sym typeface="Calibri"/>
            </a:endParaRPr>
          </a:p>
        </p:txBody>
      </p:sp>
    </p:spTree>
    <p:extLst>
      <p:ext uri="{BB962C8B-B14F-4D97-AF65-F5344CB8AC3E}">
        <p14:creationId xmlns:p14="http://schemas.microsoft.com/office/powerpoint/2010/main" val="24697287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cs typeface="Calibri"/>
                <a:sym typeface="Calibri"/>
              </a:rPr>
              <a:pPr algn="r"/>
              <a:t>140</a:t>
            </a:fld>
            <a:endParaRPr lang="en-US" sz="1200">
              <a:solidFill>
                <a:schemeClr val="dk1"/>
              </a:solidFill>
              <a:cs typeface="Calibri"/>
              <a:sym typeface="Calibri"/>
            </a:endParaRPr>
          </a:p>
        </p:txBody>
      </p:sp>
    </p:spTree>
    <p:extLst>
      <p:ext uri="{BB962C8B-B14F-4D97-AF65-F5344CB8AC3E}">
        <p14:creationId xmlns:p14="http://schemas.microsoft.com/office/powerpoint/2010/main" val="12843953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89700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6882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173</a:t>
            </a:fld>
            <a:endParaRPr lang="en-US"/>
          </a:p>
        </p:txBody>
      </p:sp>
    </p:spTree>
    <p:extLst>
      <p:ext uri="{BB962C8B-B14F-4D97-AF65-F5344CB8AC3E}">
        <p14:creationId xmlns:p14="http://schemas.microsoft.com/office/powerpoint/2010/main" val="3643715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moving right along in our project timeline. We are already in our second quarter of our fiscal quarter for this project. We anticipate that the final load profiles and models will be available in September of this year, along with model documentation and a user guide.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6915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13</a:t>
            </a:fld>
            <a:endParaRPr lang="en-US"/>
          </a:p>
        </p:txBody>
      </p:sp>
    </p:spTree>
    <p:extLst>
      <p:ext uri="{BB962C8B-B14F-4D97-AF65-F5344CB8AC3E}">
        <p14:creationId xmlns:p14="http://schemas.microsoft.com/office/powerpoint/2010/main" val="522921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thesource.nrel.gov/publishing/disclaimers.html"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s://thesource.nrel.gov/publishing/disclaimers.html"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44345" y="387178"/>
            <a:ext cx="6334897" cy="3039762"/>
          </a:xfrm>
          <a:prstGeom prst="rect">
            <a:avLst/>
          </a:prstGeom>
          <a:ln>
            <a:solidFill>
              <a:schemeClr val="tx1">
                <a:lumMod val="20000"/>
                <a:lumOff val="80000"/>
              </a:schemeClr>
            </a:solidFill>
          </a:ln>
        </p:spPr>
      </p:pic>
      <p:sp>
        <p:nvSpPr>
          <p:cNvPr id="3" name="TextBox 2"/>
          <p:cNvSpPr txBox="1"/>
          <p:nvPr userDrawn="1"/>
        </p:nvSpPr>
        <p:spPr>
          <a:xfrm>
            <a:off x="321275" y="222424"/>
            <a:ext cx="2240692" cy="3970318"/>
          </a:xfrm>
          <a:prstGeom prst="rect">
            <a:avLst/>
          </a:prstGeom>
          <a:noFill/>
        </p:spPr>
        <p:txBody>
          <a:bodyPr wrap="square" rtlCol="0">
            <a:spAutoFit/>
          </a:bodyPr>
          <a:lstStyle/>
          <a:p>
            <a:pPr algn="l"/>
            <a:r>
              <a:rPr lang="en-US" sz="1800" b="1" i="1">
                <a:solidFill>
                  <a:srgbClr val="FF0000"/>
                </a:solidFill>
              </a:rPr>
              <a:t>PC Users:</a:t>
            </a:r>
          </a:p>
          <a:p>
            <a:pPr algn="l"/>
            <a:r>
              <a:rPr lang="en-US" sz="1800" i="1">
                <a:solidFill>
                  <a:srgbClr val="FF0000"/>
                </a:solidFill>
              </a:rPr>
              <a:t>Microsoft PowerPoint for Windows has default settings that continually compress images. To avoid loss</a:t>
            </a:r>
            <a:r>
              <a:rPr lang="en-US" sz="1800" i="1" baseline="0">
                <a:solidFill>
                  <a:srgbClr val="FF0000"/>
                </a:solidFill>
              </a:rPr>
              <a:t> of quality </a:t>
            </a:r>
            <a:r>
              <a:rPr lang="en-US" sz="1800" i="1">
                <a:solidFill>
                  <a:srgbClr val="FF0000"/>
                </a:solidFill>
              </a:rPr>
              <a:t>for photos and graphics within this presentation file,</a:t>
            </a:r>
            <a:r>
              <a:rPr lang="en-US" sz="1800" i="1" baseline="0">
                <a:solidFill>
                  <a:srgbClr val="FF0000"/>
                </a:solidFill>
              </a:rPr>
              <a:t> </a:t>
            </a:r>
            <a:r>
              <a:rPr lang="en-US" sz="1800" i="1">
                <a:solidFill>
                  <a:srgbClr val="FF0000"/>
                </a:solidFill>
              </a:rPr>
              <a:t>please follow these</a:t>
            </a:r>
            <a:r>
              <a:rPr lang="en-US" sz="1800" i="1" baseline="0">
                <a:solidFill>
                  <a:srgbClr val="FF0000"/>
                </a:solidFill>
              </a:rPr>
              <a:t> instructions </a:t>
            </a:r>
            <a:r>
              <a:rPr lang="en-US" sz="1800" i="1">
                <a:solidFill>
                  <a:srgbClr val="FF0000"/>
                </a:solidFill>
              </a:rPr>
              <a:t>to change your software settings.</a:t>
            </a:r>
            <a:endParaRPr lang="en-US" sz="1800"/>
          </a:p>
          <a:p>
            <a:endParaRPr lang="en-US" sz="1800"/>
          </a:p>
        </p:txBody>
      </p:sp>
    </p:spTree>
    <p:extLst>
      <p:ext uri="{BB962C8B-B14F-4D97-AF65-F5344CB8AC3E}">
        <p14:creationId xmlns:p14="http://schemas.microsoft.com/office/powerpoint/2010/main" val="161363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0" y="1371600"/>
            <a:ext cx="8120063"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3746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199" y="0"/>
            <a:ext cx="5936343" cy="907143"/>
          </a:xfrm>
        </p:spPr>
        <p:txBody>
          <a:bodyPr/>
          <a:lstStyle/>
          <a:p>
            <a:r>
              <a:rPr lang="en-US"/>
              <a:t>Simple Slide</a:t>
            </a:r>
          </a:p>
        </p:txBody>
      </p:sp>
      <p:sp>
        <p:nvSpPr>
          <p:cNvPr id="9" name="Text Placeholder 8"/>
          <p:cNvSpPr>
            <a:spLocks noGrp="1"/>
          </p:cNvSpPr>
          <p:nvPr>
            <p:ph type="body" sz="quarter" idx="10"/>
          </p:nvPr>
        </p:nvSpPr>
        <p:spPr>
          <a:xfrm>
            <a:off x="457200" y="1124857"/>
            <a:ext cx="8120063"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498859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3142765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725204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6572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145866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23442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156761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7011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2811229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Tree>
    <p:extLst>
      <p:ext uri="{BB962C8B-B14F-4D97-AF65-F5344CB8AC3E}">
        <p14:creationId xmlns:p14="http://schemas.microsoft.com/office/powerpoint/2010/main" val="19411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Tree>
    <p:extLst>
      <p:ext uri="{BB962C8B-B14F-4D97-AF65-F5344CB8AC3E}">
        <p14:creationId xmlns:p14="http://schemas.microsoft.com/office/powerpoint/2010/main" val="3788749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4077835" y="417513"/>
            <a:ext cx="4769303" cy="1281943"/>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2"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3"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0"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599" y="3598863"/>
            <a:ext cx="1882775"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2" y="4675059"/>
            <a:ext cx="1882775" cy="205197"/>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51435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398210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7" name="Text Placeholder 3"/>
          <p:cNvSpPr>
            <a:spLocks noGrp="1"/>
          </p:cNvSpPr>
          <p:nvPr>
            <p:ph type="body" sz="quarter" idx="18" hasCustomPrompt="1"/>
          </p:nvPr>
        </p:nvSpPr>
        <p:spPr>
          <a:xfrm>
            <a:off x="468312"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3"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28"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0"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660572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14"/>
          <p:cNvSpPr>
            <a:spLocks noGrp="1"/>
          </p:cNvSpPr>
          <p:nvPr>
            <p:ph type="body" sz="quarter" idx="50" hasCustomPrompt="1"/>
          </p:nvPr>
        </p:nvSpPr>
        <p:spPr>
          <a:xfrm>
            <a:off x="479425" y="2968625"/>
            <a:ext cx="8267686" cy="1738313"/>
          </a:xfrm>
        </p:spPr>
        <p:txBody>
          <a:bodyPr lIns="0" tIns="0" rIns="0" bIns="0">
            <a:no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Short Slide Summary</a:t>
            </a:r>
          </a:p>
        </p:txBody>
      </p:sp>
      <p:sp>
        <p:nvSpPr>
          <p:cNvPr id="2" name="Title 1"/>
          <p:cNvSpPr>
            <a:spLocks noGrp="1"/>
          </p:cNvSpPr>
          <p:nvPr>
            <p:ph type="title" hasCustomPrompt="1"/>
          </p:nvPr>
        </p:nvSpPr>
        <p:spPr>
          <a:xfrm>
            <a:off x="0" y="2186187"/>
            <a:ext cx="4936982" cy="497572"/>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1638536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Tree>
    <p:extLst>
      <p:ext uri="{BB962C8B-B14F-4D97-AF65-F5344CB8AC3E}">
        <p14:creationId xmlns:p14="http://schemas.microsoft.com/office/powerpoint/2010/main" val="2367864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96583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 Full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F46AA-89DC-FB46-9105-FFEE8FB8D5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091370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3536950"/>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3536950"/>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14080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769799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5"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7"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5" y="583079"/>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414057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771149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149934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48" y="505618"/>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4252317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50947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4"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236090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859114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8"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4" y="505618"/>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4" y="3565927"/>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6"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1" y="505617"/>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666576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0" y="1391881"/>
            <a:ext cx="4123076" cy="254239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0" y="4090975"/>
            <a:ext cx="4123076" cy="727263"/>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8" y="182880"/>
            <a:ext cx="3871998" cy="209551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233829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34595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4"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8372515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112770" y="4013200"/>
            <a:ext cx="2413000" cy="1130300"/>
          </a:xfrm>
          <a:prstGeom prst="rect">
            <a:avLst/>
          </a:prstGeom>
        </p:spPr>
      </p:pic>
    </p:spTree>
    <p:extLst>
      <p:ext uri="{BB962C8B-B14F-4D97-AF65-F5344CB8AC3E}">
        <p14:creationId xmlns:p14="http://schemas.microsoft.com/office/powerpoint/2010/main" val="1942167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112770" y="4013200"/>
            <a:ext cx="2413000" cy="1130300"/>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07795" y="3835487"/>
            <a:ext cx="5580695" cy="1200329"/>
          </a:xfrm>
          <a:prstGeom prst="rect">
            <a:avLst/>
          </a:prstGeom>
          <a:noFill/>
        </p:spPr>
        <p:txBody>
          <a:bodyPr wrap="square" rtlCol="0">
            <a:spAutoFit/>
          </a:bodyPr>
          <a:lstStyle/>
          <a:p>
            <a:r>
              <a:rPr lang="en-US" sz="900"/>
              <a:t>This work was authored </a:t>
            </a:r>
            <a:r>
              <a:rPr lang="en-US" sz="900">
                <a:solidFill>
                  <a:srgbClr val="FF0000"/>
                </a:solidFill>
              </a:rPr>
              <a:t>[in part]</a:t>
            </a:r>
            <a:r>
              <a:rPr lang="en-US" sz="900"/>
              <a:t> by the National Renewable Energy Laboratory, operated by Alliance for Sustainable Energy, LLC, for the U.S. Department of Energy (DOE) under Contract No. DE-AC36-08GO28308. Funding provided by </a:t>
            </a:r>
            <a:r>
              <a:rPr lang="en-US" sz="90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90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160290" y="2923341"/>
            <a:ext cx="1200990" cy="891562"/>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2" y="34195673"/>
              <a:ext cx="2885721" cy="1789714"/>
            </a:xfrm>
            <a:prstGeom prst="rect">
              <a:avLst/>
            </a:prstGeom>
            <a:noFill/>
          </p:spPr>
          <p:txBody>
            <a:bodyPr wrap="square" rtlCol="0">
              <a:spAutoFit/>
            </a:bodyPr>
            <a:lstStyle/>
            <a:p>
              <a:r>
                <a:rPr lang="en-US" sz="1000">
                  <a:solidFill>
                    <a:srgbClr val="FF0000"/>
                  </a:solidFill>
                </a:rPr>
                <a:t>Insert the words “in part” if this work includes </a:t>
              </a:r>
              <a:br>
                <a:rPr lang="en-US" sz="1000">
                  <a:solidFill>
                    <a:srgbClr val="FF0000"/>
                  </a:solidFill>
                </a:rPr>
              </a:br>
              <a:r>
                <a:rPr lang="en-US" sz="1000">
                  <a:solidFill>
                    <a:srgbClr val="FF0000"/>
                  </a:solidFill>
                </a:rPr>
                <a:t>non-NREL authors.</a:t>
              </a:r>
            </a:p>
            <a:p>
              <a:pPr algn="l"/>
              <a:r>
                <a:rPr lang="en-US" sz="100">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3413774" y="2835776"/>
            <a:ext cx="2316254" cy="1215855"/>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2" cy="2627452"/>
            </a:xfrm>
            <a:prstGeom prst="rect">
              <a:avLst/>
            </a:prstGeom>
            <a:grpFill/>
          </p:spPr>
          <p:txBody>
            <a:bodyPr wrap="square" rtlCol="0">
              <a:spAutoFit/>
            </a:bodyPr>
            <a:lstStyle/>
            <a:p>
              <a:r>
                <a:rPr lang="en-US" sz="900">
                  <a:solidFill>
                    <a:srgbClr val="FF0000"/>
                  </a:solidFill>
                </a:rPr>
                <a:t>Edit the red bracketed text as appropriate with the applicable DOE office(s) and program office(s) that sponsored the work and/or add other funding as needed.  For non-EERE funding, see </a:t>
              </a:r>
              <a:r>
                <a:rPr lang="en-US" sz="900" u="sng">
                  <a:solidFill>
                    <a:srgbClr val="FF0000"/>
                  </a:solidFill>
                  <a:hlinkClick r:id="rId4"/>
                </a:rPr>
                <a:t>https://thesource.nrel.gov/publishing/disclaimers.html</a:t>
              </a:r>
              <a:endParaRPr lang="en-US" sz="200" i="0">
                <a:solidFill>
                  <a:srgbClr val="FF0000"/>
                </a:solidFill>
              </a:endParaRPr>
            </a:p>
          </p:txBody>
        </p:sp>
      </p:grpSp>
    </p:spTree>
    <p:extLst>
      <p:ext uri="{BB962C8B-B14F-4D97-AF65-F5344CB8AC3E}">
        <p14:creationId xmlns:p14="http://schemas.microsoft.com/office/powerpoint/2010/main" val="1124723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112770" y="4013200"/>
            <a:ext cx="2413000" cy="1130300"/>
          </a:xfrm>
          <a:prstGeom prst="rect">
            <a:avLst/>
          </a:prstGeom>
        </p:spPr>
      </p:pic>
    </p:spTree>
    <p:extLst>
      <p:ext uri="{BB962C8B-B14F-4D97-AF65-F5344CB8AC3E}">
        <p14:creationId xmlns:p14="http://schemas.microsoft.com/office/powerpoint/2010/main" val="1942167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4"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112770" y="4013200"/>
            <a:ext cx="2413000" cy="1130300"/>
          </a:xfrm>
          <a:prstGeom prst="rect">
            <a:avLst/>
          </a:prstGeom>
        </p:spPr>
      </p:pic>
      <p:sp>
        <p:nvSpPr>
          <p:cNvPr id="7" name="TextBox 6">
            <a:extLst>
              <a:ext uri="{FF2B5EF4-FFF2-40B4-BE49-F238E27FC236}">
                <a16:creationId xmlns:a16="http://schemas.microsoft.com/office/drawing/2014/main" id="{4D25D62E-9C80-6549-866A-CF8A873BF3DE}"/>
              </a:ext>
            </a:extLst>
          </p:cNvPr>
          <p:cNvSpPr txBox="1"/>
          <p:nvPr userDrawn="1"/>
        </p:nvSpPr>
        <p:spPr>
          <a:xfrm>
            <a:off x="107795" y="3835487"/>
            <a:ext cx="5580695" cy="1200329"/>
          </a:xfrm>
          <a:prstGeom prst="rect">
            <a:avLst/>
          </a:prstGeom>
          <a:noFill/>
        </p:spPr>
        <p:txBody>
          <a:bodyPr wrap="square" rtlCol="0">
            <a:spAutoFit/>
          </a:bodyPr>
          <a:lstStyle/>
          <a:p>
            <a:r>
              <a:rPr lang="en-US" sz="900"/>
              <a:t>This work was authored </a:t>
            </a:r>
            <a:r>
              <a:rPr lang="en-US" sz="900">
                <a:solidFill>
                  <a:srgbClr val="FF0000"/>
                </a:solidFill>
              </a:rPr>
              <a:t>[in part]</a:t>
            </a:r>
            <a:r>
              <a:rPr lang="en-US" sz="900"/>
              <a:t> by the National Renewable Energy Laboratory, operated by Alliance for Sustainable Energy, LLC, for the U.S. Department of Energy (DOE) under Contract No. DE-AC36-08GO28308. Funding provided by </a:t>
            </a:r>
            <a:r>
              <a:rPr lang="en-US" sz="900">
                <a:solidFill>
                  <a:srgbClr val="FF0000"/>
                </a:solidFill>
              </a:rPr>
              <a:t>[applicable Department of Energy office and program office, e.g., U.S. Department of Energy Office of Energy Efficiency and Renewable Energy Solar Energy Technologies Office (spell out full office names; do not use initialisms/acronyms)]</a:t>
            </a:r>
            <a:r>
              <a:rPr lang="en-US" sz="900"/>
              <a:t>. The views expressed in the article do not necessarily represent the views of the DOE or the U.S. Government. The U.S. Government retains and the publisher, by accepting the article for publication, acknowledges that the U.S. Government retains a nonexclusive, paid-up, irrevocable, worldwide license to publish or reproduce the published form of this work, or allow others to do so, for U.S. Government purposes.</a:t>
            </a:r>
            <a:endParaRPr lang="en-US" sz="900">
              <a:solidFill>
                <a:schemeClr val="tx1"/>
              </a:solidFill>
            </a:endParaRPr>
          </a:p>
        </p:txBody>
      </p:sp>
      <p:grpSp>
        <p:nvGrpSpPr>
          <p:cNvPr id="8" name="Group 7">
            <a:extLst>
              <a:ext uri="{FF2B5EF4-FFF2-40B4-BE49-F238E27FC236}">
                <a16:creationId xmlns:a16="http://schemas.microsoft.com/office/drawing/2014/main" id="{EF1042E9-C103-A54C-BB93-07B4BA47A9A6}"/>
              </a:ext>
            </a:extLst>
          </p:cNvPr>
          <p:cNvGrpSpPr/>
          <p:nvPr userDrawn="1"/>
        </p:nvGrpSpPr>
        <p:grpSpPr>
          <a:xfrm>
            <a:off x="1160290" y="2923341"/>
            <a:ext cx="1200990" cy="891562"/>
            <a:chOff x="2576623" y="33912667"/>
            <a:chExt cx="2971800" cy="2206133"/>
          </a:xfrm>
        </p:grpSpPr>
        <p:sp>
          <p:nvSpPr>
            <p:cNvPr id="10" name="Rounded Rectangular Callout 9">
              <a:extLst>
                <a:ext uri="{FF2B5EF4-FFF2-40B4-BE49-F238E27FC236}">
                  <a16:creationId xmlns:a16="http://schemas.microsoft.com/office/drawing/2014/main" id="{E992B2AE-3F65-9F4A-9CF6-9647603DC89A}"/>
                </a:ext>
              </a:extLst>
            </p:cNvPr>
            <p:cNvSpPr/>
            <p:nvPr/>
          </p:nvSpPr>
          <p:spPr bwMode="auto">
            <a:xfrm>
              <a:off x="2576623" y="33912667"/>
              <a:ext cx="2971800" cy="2206133"/>
            </a:xfrm>
            <a:prstGeom prst="wedgeRoundRectCallout">
              <a:avLst/>
            </a:prstGeom>
            <a:solidFill>
              <a:schemeClr val="bg1"/>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1" name="TextBox 10">
              <a:extLst>
                <a:ext uri="{FF2B5EF4-FFF2-40B4-BE49-F238E27FC236}">
                  <a16:creationId xmlns:a16="http://schemas.microsoft.com/office/drawing/2014/main" id="{50095912-C565-554A-B23A-0162EEF02886}"/>
                </a:ext>
              </a:extLst>
            </p:cNvPr>
            <p:cNvSpPr txBox="1"/>
            <p:nvPr/>
          </p:nvSpPr>
          <p:spPr>
            <a:xfrm>
              <a:off x="2662702" y="34195673"/>
              <a:ext cx="2885721" cy="1789714"/>
            </a:xfrm>
            <a:prstGeom prst="rect">
              <a:avLst/>
            </a:prstGeom>
            <a:noFill/>
          </p:spPr>
          <p:txBody>
            <a:bodyPr wrap="square" rtlCol="0">
              <a:spAutoFit/>
            </a:bodyPr>
            <a:lstStyle/>
            <a:p>
              <a:r>
                <a:rPr lang="en-US" sz="1000">
                  <a:solidFill>
                    <a:srgbClr val="FF0000"/>
                  </a:solidFill>
                </a:rPr>
                <a:t>Insert the words “in part” if this work includes </a:t>
              </a:r>
              <a:br>
                <a:rPr lang="en-US" sz="1000">
                  <a:solidFill>
                    <a:srgbClr val="FF0000"/>
                  </a:solidFill>
                </a:rPr>
              </a:br>
              <a:r>
                <a:rPr lang="en-US" sz="1000">
                  <a:solidFill>
                    <a:srgbClr val="FF0000"/>
                  </a:solidFill>
                </a:rPr>
                <a:t>non-NREL authors.</a:t>
              </a:r>
            </a:p>
            <a:p>
              <a:pPr algn="l"/>
              <a:r>
                <a:rPr lang="en-US" sz="100">
                  <a:solidFill>
                    <a:srgbClr val="FF0000"/>
                  </a:solidFill>
                </a:rPr>
                <a:t>.</a:t>
              </a:r>
            </a:p>
          </p:txBody>
        </p:sp>
      </p:grpSp>
      <p:grpSp>
        <p:nvGrpSpPr>
          <p:cNvPr id="12" name="Group 11">
            <a:extLst>
              <a:ext uri="{FF2B5EF4-FFF2-40B4-BE49-F238E27FC236}">
                <a16:creationId xmlns:a16="http://schemas.microsoft.com/office/drawing/2014/main" id="{459BF0D5-6437-5C45-BCE8-E796DD25A9F5}"/>
              </a:ext>
            </a:extLst>
          </p:cNvPr>
          <p:cNvGrpSpPr/>
          <p:nvPr userDrawn="1"/>
        </p:nvGrpSpPr>
        <p:grpSpPr>
          <a:xfrm>
            <a:off x="3413774" y="2835776"/>
            <a:ext cx="2316254" cy="1215855"/>
            <a:chOff x="-183051" y="33227554"/>
            <a:chExt cx="5731474" cy="3039310"/>
          </a:xfrm>
          <a:solidFill>
            <a:schemeClr val="bg1">
              <a:alpha val="38000"/>
            </a:schemeClr>
          </a:solidFill>
        </p:grpSpPr>
        <p:sp>
          <p:nvSpPr>
            <p:cNvPr id="13" name="Rounded Rectangular Callout 12">
              <a:extLst>
                <a:ext uri="{FF2B5EF4-FFF2-40B4-BE49-F238E27FC236}">
                  <a16:creationId xmlns:a16="http://schemas.microsoft.com/office/drawing/2014/main" id="{993AE333-8181-7B4E-A36B-01F4F72B5AC8}"/>
                </a:ext>
              </a:extLst>
            </p:cNvPr>
            <p:cNvSpPr/>
            <p:nvPr/>
          </p:nvSpPr>
          <p:spPr bwMode="auto">
            <a:xfrm>
              <a:off x="-183051" y="33227554"/>
              <a:ext cx="5731474" cy="3039310"/>
            </a:xfrm>
            <a:prstGeom prst="wedgeRoundRectCallout">
              <a:avLst/>
            </a:prstGeom>
            <a:solidFill>
              <a:schemeClr val="bg1">
                <a:alpha val="81000"/>
              </a:schemeClr>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14" name="TextBox 13">
              <a:extLst>
                <a:ext uri="{FF2B5EF4-FFF2-40B4-BE49-F238E27FC236}">
                  <a16:creationId xmlns:a16="http://schemas.microsoft.com/office/drawing/2014/main" id="{BFE1391B-DFC1-8D43-9278-AEF2B02003B1}"/>
                </a:ext>
              </a:extLst>
            </p:cNvPr>
            <p:cNvSpPr txBox="1"/>
            <p:nvPr/>
          </p:nvSpPr>
          <p:spPr>
            <a:xfrm>
              <a:off x="29149" y="33394988"/>
              <a:ext cx="5307072" cy="2627452"/>
            </a:xfrm>
            <a:prstGeom prst="rect">
              <a:avLst/>
            </a:prstGeom>
            <a:grpFill/>
          </p:spPr>
          <p:txBody>
            <a:bodyPr wrap="square" rtlCol="0">
              <a:spAutoFit/>
            </a:bodyPr>
            <a:lstStyle/>
            <a:p>
              <a:r>
                <a:rPr lang="en-US" sz="900">
                  <a:solidFill>
                    <a:srgbClr val="FF0000"/>
                  </a:solidFill>
                </a:rPr>
                <a:t>Edit the red bracketed text as appropriate with the applicable DOE office(s) and program office(s) that sponsored the work and/or add other funding as needed.  For non-EERE funding, see </a:t>
              </a:r>
              <a:r>
                <a:rPr lang="en-US" sz="900" u="sng">
                  <a:solidFill>
                    <a:srgbClr val="FF0000"/>
                  </a:solidFill>
                  <a:hlinkClick r:id="rId4"/>
                </a:rPr>
                <a:t>https://thesource.nrel.gov/publishing/disclaimers.html</a:t>
              </a:r>
              <a:endParaRPr lang="en-US" sz="200" i="0">
                <a:solidFill>
                  <a:srgbClr val="FF0000"/>
                </a:solidFill>
              </a:endParaRPr>
            </a:p>
          </p:txBody>
        </p:sp>
      </p:grpSp>
    </p:spTree>
    <p:extLst>
      <p:ext uri="{BB962C8B-B14F-4D97-AF65-F5344CB8AC3E}">
        <p14:creationId xmlns:p14="http://schemas.microsoft.com/office/powerpoint/2010/main" val="1124723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imple Slide - Any Content" userDrawn="1">
  <p:cSld name="1_Simple Slide - Any Conten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01" y="1"/>
            <a:ext cx="8236857" cy="776514"/>
          </a:xfrm>
          <a:prstGeom prst="rect">
            <a:avLst/>
          </a:prstGeom>
          <a:solidFill>
            <a:schemeClr val="accent1"/>
          </a:solidFill>
          <a:ln>
            <a:noFill/>
          </a:ln>
        </p:spPr>
        <p:txBody>
          <a:bodyPr spcFirstLastPara="1" wrap="square" lIns="91425" tIns="45700" rIns="91425" bIns="45700" anchor="ctr" anchorCtr="0"/>
          <a:lstStyle>
            <a:lvl1pPr marR="0" lvl="0" algn="ctr" rtl="0">
              <a:lnSpc>
                <a:spcPct val="93333"/>
              </a:lnSpc>
              <a:spcBef>
                <a:spcPts val="0"/>
              </a:spcBef>
              <a:spcAft>
                <a:spcPts val="0"/>
              </a:spcAft>
              <a:buClr>
                <a:schemeClr val="lt1"/>
              </a:buClr>
              <a:buSzPts val="3000"/>
              <a:buFont typeface="Calibri"/>
              <a:buNone/>
              <a:defRPr sz="3000" b="0" i="0" u="none" strike="noStrike" cap="none">
                <a:solidFill>
                  <a:schemeClr val="lt1"/>
                </a:solidFill>
                <a:latin typeface="Calibri Light" panose="020F0302020204030204" pitchFamily="34" charset="0"/>
                <a:ea typeface="Roboto" panose="02000000000000000000" pitchFamily="2"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Shape 85"/>
          <p:cNvSpPr txBox="1"/>
          <p:nvPr/>
        </p:nvSpPr>
        <p:spPr>
          <a:xfrm>
            <a:off x="6711702" y="4840515"/>
            <a:ext cx="2279522"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800"/>
              <a:buFont typeface="Calibri"/>
              <a:buNone/>
            </a:pPr>
            <a:r>
              <a:rPr lang="en-US" sz="800" b="0" i="0">
                <a:solidFill>
                  <a:schemeClr val="dk1"/>
                </a:solidFill>
                <a:latin typeface="Calibri Light" panose="020F0302020204030204" pitchFamily="34" charset="0"/>
                <a:ea typeface="Roboto" panose="02000000000000000000" pitchFamily="2" charset="0"/>
                <a:cs typeface="Calibri"/>
                <a:sym typeface="Calibri"/>
              </a:rPr>
              <a:t>NREL    |    </a:t>
            </a:r>
            <a:fld id="{00000000-1234-1234-1234-123412341234}" type="slidenum">
              <a:rPr lang="en-US" sz="800" b="0" i="0">
                <a:solidFill>
                  <a:schemeClr val="dk1"/>
                </a:solidFill>
                <a:latin typeface="Calibri Light" panose="020F0302020204030204" pitchFamily="34" charset="0"/>
                <a:ea typeface="Roboto" panose="02000000000000000000" pitchFamily="2" charset="0"/>
                <a:cs typeface="Calibri"/>
                <a:sym typeface="Calibri"/>
              </a:rPr>
              <a:pPr marL="0" marR="0" lvl="0" indent="0" algn="r" rtl="0">
                <a:lnSpc>
                  <a:spcPct val="100000"/>
                </a:lnSpc>
                <a:spcBef>
                  <a:spcPts val="0"/>
                </a:spcBef>
                <a:spcAft>
                  <a:spcPts val="0"/>
                </a:spcAft>
                <a:buClr>
                  <a:schemeClr val="dk1"/>
                </a:buClr>
                <a:buSzPts val="800"/>
                <a:buFont typeface="Calibri"/>
                <a:buNone/>
              </a:pPr>
              <a:t>‹#›</a:t>
            </a:fld>
            <a:endParaRPr sz="800" b="0" i="0">
              <a:solidFill>
                <a:schemeClr val="dk1"/>
              </a:solidFill>
              <a:latin typeface="Calibri Light" panose="020F0302020204030204" pitchFamily="34" charset="0"/>
              <a:ea typeface="Roboto" panose="02000000000000000000" pitchFamily="2" charset="0"/>
              <a:cs typeface="Calibri"/>
              <a:sym typeface="Calibri"/>
            </a:endParaRPr>
          </a:p>
        </p:txBody>
      </p:sp>
      <p:sp>
        <p:nvSpPr>
          <p:cNvPr id="3" name="Text Placeholder 2">
            <a:extLst>
              <a:ext uri="{FF2B5EF4-FFF2-40B4-BE49-F238E27FC236}">
                <a16:creationId xmlns:a16="http://schemas.microsoft.com/office/drawing/2014/main" id="{ECE94AB2-5386-B548-8BFF-C55F9602EC65}"/>
              </a:ext>
            </a:extLst>
          </p:cNvPr>
          <p:cNvSpPr>
            <a:spLocks noGrp="1"/>
          </p:cNvSpPr>
          <p:nvPr>
            <p:ph type="body" sz="quarter" idx="10"/>
          </p:nvPr>
        </p:nvSpPr>
        <p:spPr>
          <a:xfrm>
            <a:off x="457200" y="1023938"/>
            <a:ext cx="8237538" cy="3571875"/>
          </a:xfrm>
        </p:spPr>
        <p:txBody>
          <a:bodyPr/>
          <a:lstStyle>
            <a:lvl1pPr>
              <a:defRPr b="0" i="0">
                <a:latin typeface="Calibri Light" panose="020F0302020204030204" pitchFamily="34" charset="0"/>
                <a:ea typeface="Roboto" panose="02000000000000000000" pitchFamily="2" charset="0"/>
              </a:defRPr>
            </a:lvl1pPr>
            <a:lvl2pPr>
              <a:defRPr b="0" i="0">
                <a:latin typeface="Calibri Light" panose="020F0302020204030204" pitchFamily="34" charset="0"/>
                <a:ea typeface="Roboto" panose="02000000000000000000" pitchFamily="2" charset="0"/>
              </a:defRPr>
            </a:lvl2pPr>
            <a:lvl3pPr>
              <a:defRPr b="0" i="0">
                <a:latin typeface="Calibri Light" panose="020F0302020204030204" pitchFamily="34" charset="0"/>
                <a:ea typeface="Roboto" panose="02000000000000000000" pitchFamily="2" charset="0"/>
              </a:defRPr>
            </a:lvl3pPr>
            <a:lvl4pPr>
              <a:defRPr b="0" i="0">
                <a:latin typeface="Calibri Light" panose="020F0302020204030204" pitchFamily="34" charset="0"/>
                <a:ea typeface="Roboto" panose="02000000000000000000" pitchFamily="2" charset="0"/>
              </a:defRPr>
            </a:lvl4pPr>
            <a:lvl5pPr>
              <a:defRPr b="0" i="0">
                <a:latin typeface="Calibri Light" panose="020F0302020204030204" pitchFamily="34"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4048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Content Placeholder 6"/>
          <p:cNvSpPr>
            <a:spLocks noGrp="1"/>
          </p:cNvSpPr>
          <p:nvPr>
            <p:ph sz="quarter" idx="10"/>
          </p:nvPr>
        </p:nvSpPr>
        <p:spPr>
          <a:xfrm>
            <a:off x="358211" y="784900"/>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4940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EC0B-53D9-8648-9C5B-03EF5224B7F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096277-2166-5241-A781-34338599B2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7B2863-7B45-4D40-872E-12DC1D26E76F}"/>
              </a:ext>
            </a:extLst>
          </p:cNvPr>
          <p:cNvSpPr>
            <a:spLocks noGrp="1"/>
          </p:cNvSpPr>
          <p:nvPr>
            <p:ph type="dt" sz="half" idx="10"/>
          </p:nvPr>
        </p:nvSpPr>
        <p:spPr/>
        <p:txBody>
          <a:bodyPr/>
          <a:lstStyle/>
          <a:p>
            <a:fld id="{4C98E955-3107-7242-B9EE-A00677ABF85E}" type="datetimeFigureOut">
              <a:rPr lang="en-US" smtClean="0"/>
              <a:t>5/10/2021</a:t>
            </a:fld>
            <a:endParaRPr lang="en-US"/>
          </a:p>
        </p:txBody>
      </p:sp>
      <p:sp>
        <p:nvSpPr>
          <p:cNvPr id="5" name="Footer Placeholder 4">
            <a:extLst>
              <a:ext uri="{FF2B5EF4-FFF2-40B4-BE49-F238E27FC236}">
                <a16:creationId xmlns:a16="http://schemas.microsoft.com/office/drawing/2014/main" id="{0CEC6803-B3CF-D942-82A2-D1EF5C8D1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BD240-F123-0E42-BFC0-CA5B912E6816}"/>
              </a:ext>
            </a:extLst>
          </p:cNvPr>
          <p:cNvSpPr>
            <a:spLocks noGrp="1"/>
          </p:cNvSpPr>
          <p:nvPr>
            <p:ph type="sldNum" sz="quarter" idx="12"/>
          </p:nvPr>
        </p:nvSpPr>
        <p:spPr/>
        <p:txBody>
          <a:bodyPr/>
          <a:lstStyle/>
          <a:p>
            <a:fld id="{72D7EC59-DF36-2540-A3A1-234F7C761ED7}" type="slidenum">
              <a:rPr lang="en-US" smtClean="0"/>
              <a:t>‹#›</a:t>
            </a:fld>
            <a:endParaRPr lang="en-US"/>
          </a:p>
        </p:txBody>
      </p:sp>
    </p:spTree>
    <p:extLst>
      <p:ext uri="{BB962C8B-B14F-4D97-AF65-F5344CB8AC3E}">
        <p14:creationId xmlns:p14="http://schemas.microsoft.com/office/powerpoint/2010/main" val="2349127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644348" y="387182"/>
            <a:ext cx="6334897" cy="3039762"/>
          </a:xfrm>
          <a:prstGeom prst="rect">
            <a:avLst/>
          </a:prstGeom>
          <a:ln>
            <a:solidFill>
              <a:schemeClr val="tx1">
                <a:lumMod val="20000"/>
                <a:lumOff val="80000"/>
              </a:schemeClr>
            </a:solidFill>
          </a:ln>
        </p:spPr>
      </p:pic>
      <p:sp>
        <p:nvSpPr>
          <p:cNvPr id="3" name="TextBox 2"/>
          <p:cNvSpPr txBox="1"/>
          <p:nvPr userDrawn="1"/>
        </p:nvSpPr>
        <p:spPr>
          <a:xfrm>
            <a:off x="321277" y="222425"/>
            <a:ext cx="2240692" cy="3970318"/>
          </a:xfrm>
          <a:prstGeom prst="rect">
            <a:avLst/>
          </a:prstGeom>
          <a:noFill/>
        </p:spPr>
        <p:txBody>
          <a:bodyPr wrap="square" rtlCol="0">
            <a:spAutoFit/>
          </a:bodyPr>
          <a:lstStyle/>
          <a:p>
            <a:pPr algn="l"/>
            <a:r>
              <a:rPr lang="en-US" sz="1800" b="1" i="1">
                <a:solidFill>
                  <a:srgbClr val="FF0000"/>
                </a:solidFill>
              </a:rPr>
              <a:t>PC Users:</a:t>
            </a:r>
          </a:p>
          <a:p>
            <a:pPr algn="l"/>
            <a:r>
              <a:rPr lang="en-US" sz="1800" i="1">
                <a:solidFill>
                  <a:srgbClr val="FF0000"/>
                </a:solidFill>
              </a:rPr>
              <a:t>Microsoft PowerPoint for Windows has default settings that continually compress images. To avoid loss</a:t>
            </a:r>
            <a:r>
              <a:rPr lang="en-US" sz="1800" i="1" baseline="0">
                <a:solidFill>
                  <a:srgbClr val="FF0000"/>
                </a:solidFill>
              </a:rPr>
              <a:t> of quality </a:t>
            </a:r>
            <a:r>
              <a:rPr lang="en-US" sz="1800" i="1">
                <a:solidFill>
                  <a:srgbClr val="FF0000"/>
                </a:solidFill>
              </a:rPr>
              <a:t>for photos and graphics within this presentation file,</a:t>
            </a:r>
            <a:r>
              <a:rPr lang="en-US" sz="1800" i="1" baseline="0">
                <a:solidFill>
                  <a:srgbClr val="FF0000"/>
                </a:solidFill>
              </a:rPr>
              <a:t> </a:t>
            </a:r>
            <a:r>
              <a:rPr lang="en-US" sz="1800" i="1">
                <a:solidFill>
                  <a:srgbClr val="FF0000"/>
                </a:solidFill>
              </a:rPr>
              <a:t>please follow these</a:t>
            </a:r>
            <a:r>
              <a:rPr lang="en-US" sz="1800" i="1" baseline="0">
                <a:solidFill>
                  <a:srgbClr val="FF0000"/>
                </a:solidFill>
              </a:rPr>
              <a:t> instructions </a:t>
            </a:r>
            <a:r>
              <a:rPr lang="en-US" sz="1800" i="1">
                <a:solidFill>
                  <a:srgbClr val="FF0000"/>
                </a:solidFill>
              </a:rPr>
              <a:t>to change your software settings.</a:t>
            </a:r>
            <a:endParaRPr lang="en-US" sz="1800"/>
          </a:p>
          <a:p>
            <a:endParaRPr lang="en-US" sz="1800"/>
          </a:p>
        </p:txBody>
      </p:sp>
    </p:spTree>
    <p:extLst>
      <p:ext uri="{BB962C8B-B14F-4D97-AF65-F5344CB8AC3E}">
        <p14:creationId xmlns:p14="http://schemas.microsoft.com/office/powerpoint/2010/main" val="3919625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7"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9"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7" y="2961485"/>
            <a:ext cx="4322763" cy="1101551"/>
          </a:xfrm>
        </p:spPr>
        <p:txBody>
          <a:bodyPr>
            <a:noAutofit/>
          </a:bodyPr>
          <a:lstStyle>
            <a:lvl1pPr marL="0" indent="0">
              <a:spcBef>
                <a:spcPts val="400"/>
              </a:spcBef>
              <a:buNone/>
              <a:defRPr sz="1800" baseline="0"/>
            </a:lvl1pPr>
            <a:lvl2pPr marL="457186" indent="0">
              <a:buNone/>
              <a:defRPr/>
            </a:lvl2pPr>
            <a:lvl3pPr marL="914372" indent="0">
              <a:buNone/>
              <a:defRPr/>
            </a:lvl3pPr>
            <a:lvl4pPr marL="1371557" indent="0">
              <a:buNone/>
              <a:defRPr/>
            </a:lvl4pPr>
            <a:lvl5pPr marL="1828743"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67456" y="5"/>
            <a:ext cx="2331892" cy="1092307"/>
          </a:xfrm>
          <a:prstGeom prst="rect">
            <a:avLst/>
          </a:prstGeom>
        </p:spPr>
      </p:pic>
    </p:spTree>
    <p:extLst>
      <p:ext uri="{BB962C8B-B14F-4D97-AF65-F5344CB8AC3E}">
        <p14:creationId xmlns:p14="http://schemas.microsoft.com/office/powerpoint/2010/main" val="2213759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 - Full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F46AA-89DC-FB46-9105-FFEE8FB8D5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8" name="Text Placeholder 7"/>
          <p:cNvSpPr>
            <a:spLocks noGrp="1"/>
          </p:cNvSpPr>
          <p:nvPr>
            <p:ph type="body" sz="quarter" idx="10" hasCustomPrompt="1"/>
          </p:nvPr>
        </p:nvSpPr>
        <p:spPr>
          <a:xfrm>
            <a:off x="3736976" y="1504827"/>
            <a:ext cx="5393499"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7" y="2744788"/>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186" indent="0">
              <a:buNone/>
              <a:defRPr/>
            </a:lvl2pPr>
            <a:lvl3pPr marL="914372" indent="0">
              <a:buNone/>
              <a:defRPr/>
            </a:lvl3pPr>
            <a:lvl4pPr marL="1371557" indent="0">
              <a:buNone/>
              <a:defRPr/>
            </a:lvl4pPr>
            <a:lvl5pPr marL="1828743"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7456" y="5"/>
            <a:ext cx="2331892" cy="1092307"/>
          </a:xfrm>
          <a:prstGeom prst="rect">
            <a:avLst/>
          </a:prstGeom>
        </p:spPr>
      </p:pic>
    </p:spTree>
    <p:extLst>
      <p:ext uri="{BB962C8B-B14F-4D97-AF65-F5344CB8AC3E}">
        <p14:creationId xmlns:p14="http://schemas.microsoft.com/office/powerpoint/2010/main" val="27979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44345" y="387178"/>
            <a:ext cx="6334897" cy="3039762"/>
          </a:xfrm>
          <a:prstGeom prst="rect">
            <a:avLst/>
          </a:prstGeom>
          <a:ln>
            <a:solidFill>
              <a:schemeClr val="tx1">
                <a:lumMod val="20000"/>
                <a:lumOff val="80000"/>
              </a:schemeClr>
            </a:solidFill>
          </a:ln>
        </p:spPr>
      </p:pic>
      <p:sp>
        <p:nvSpPr>
          <p:cNvPr id="3" name="TextBox 2"/>
          <p:cNvSpPr txBox="1"/>
          <p:nvPr userDrawn="1"/>
        </p:nvSpPr>
        <p:spPr>
          <a:xfrm>
            <a:off x="321275" y="222424"/>
            <a:ext cx="2240692" cy="3970318"/>
          </a:xfrm>
          <a:prstGeom prst="rect">
            <a:avLst/>
          </a:prstGeom>
          <a:noFill/>
        </p:spPr>
        <p:txBody>
          <a:bodyPr wrap="square" rtlCol="0">
            <a:spAutoFit/>
          </a:bodyPr>
          <a:lstStyle/>
          <a:p>
            <a:pPr algn="l"/>
            <a:r>
              <a:rPr lang="en-US" sz="1800" b="1" i="1">
                <a:solidFill>
                  <a:srgbClr val="FF0000"/>
                </a:solidFill>
              </a:rPr>
              <a:t>PC Users:</a:t>
            </a:r>
          </a:p>
          <a:p>
            <a:pPr algn="l"/>
            <a:r>
              <a:rPr lang="en-US" sz="1800" i="1">
                <a:solidFill>
                  <a:srgbClr val="FF0000"/>
                </a:solidFill>
              </a:rPr>
              <a:t>Microsoft PowerPoint for Windows has default settings that continually compress images. To avoid loss</a:t>
            </a:r>
            <a:r>
              <a:rPr lang="en-US" sz="1800" i="1" baseline="0">
                <a:solidFill>
                  <a:srgbClr val="FF0000"/>
                </a:solidFill>
              </a:rPr>
              <a:t> of quality </a:t>
            </a:r>
            <a:r>
              <a:rPr lang="en-US" sz="1800" i="1">
                <a:solidFill>
                  <a:srgbClr val="FF0000"/>
                </a:solidFill>
              </a:rPr>
              <a:t>for photos and graphics within this presentation file,</a:t>
            </a:r>
            <a:r>
              <a:rPr lang="en-US" sz="1800" i="1" baseline="0">
                <a:solidFill>
                  <a:srgbClr val="FF0000"/>
                </a:solidFill>
              </a:rPr>
              <a:t> </a:t>
            </a:r>
            <a:r>
              <a:rPr lang="en-US" sz="1800" i="1">
                <a:solidFill>
                  <a:srgbClr val="FF0000"/>
                </a:solidFill>
              </a:rPr>
              <a:t>please follow these</a:t>
            </a:r>
            <a:r>
              <a:rPr lang="en-US" sz="1800" i="1" baseline="0">
                <a:solidFill>
                  <a:srgbClr val="FF0000"/>
                </a:solidFill>
              </a:rPr>
              <a:t> instructions </a:t>
            </a:r>
            <a:r>
              <a:rPr lang="en-US" sz="1800" i="1">
                <a:solidFill>
                  <a:srgbClr val="FF0000"/>
                </a:solidFill>
              </a:rPr>
              <a:t>to change your software settings.</a:t>
            </a:r>
            <a:endParaRPr lang="en-US" sz="1800"/>
          </a:p>
          <a:p>
            <a:endParaRPr lang="en-US" sz="1800"/>
          </a:p>
        </p:txBody>
      </p:sp>
    </p:spTree>
    <p:extLst>
      <p:ext uri="{BB962C8B-B14F-4D97-AF65-F5344CB8AC3E}">
        <p14:creationId xmlns:p14="http://schemas.microsoft.com/office/powerpoint/2010/main" val="161363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474" y="0"/>
            <a:ext cx="9144000" cy="5143500"/>
          </a:xfrm>
          <a:prstGeom prst="rect">
            <a:avLst/>
          </a:prstGeom>
        </p:spPr>
      </p:pic>
      <p:sp>
        <p:nvSpPr>
          <p:cNvPr id="8" name="Text Placeholder 7"/>
          <p:cNvSpPr>
            <a:spLocks noGrp="1"/>
          </p:cNvSpPr>
          <p:nvPr>
            <p:ph type="body" sz="quarter" idx="10" hasCustomPrompt="1"/>
          </p:nvPr>
        </p:nvSpPr>
        <p:spPr>
          <a:xfrm>
            <a:off x="3736976" y="1504827"/>
            <a:ext cx="5393499"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7" y="2744788"/>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186" indent="0">
              <a:buNone/>
              <a:defRPr/>
            </a:lvl2pPr>
            <a:lvl3pPr marL="914372" indent="0">
              <a:buNone/>
              <a:defRPr/>
            </a:lvl3pPr>
            <a:lvl4pPr marL="1371557" indent="0">
              <a:buNone/>
              <a:defRPr/>
            </a:lvl4pPr>
            <a:lvl5pPr marL="1828743"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7456" y="5"/>
            <a:ext cx="2331892" cy="1092307"/>
          </a:xfrm>
          <a:prstGeom prst="rect">
            <a:avLst/>
          </a:prstGeom>
        </p:spPr>
      </p:pic>
    </p:spTree>
    <p:extLst>
      <p:ext uri="{BB962C8B-B14F-4D97-AF65-F5344CB8AC3E}">
        <p14:creationId xmlns:p14="http://schemas.microsoft.com/office/powerpoint/2010/main" val="9796261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1" y="1"/>
            <a:ext cx="8236857" cy="776514"/>
          </a:xfrm>
        </p:spPr>
        <p:txBody>
          <a:bodyPr/>
          <a:lstStyle/>
          <a:p>
            <a:r>
              <a:rPr lang="en-US"/>
              <a:t>Simple Slide</a:t>
            </a:r>
          </a:p>
        </p:txBody>
      </p:sp>
      <p:sp>
        <p:nvSpPr>
          <p:cNvPr id="5" name="TextBox 4"/>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972515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457201" y="1371601"/>
            <a:ext cx="8120064" cy="33750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831656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mple Slide - Tex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
            <a:ext cx="5936343" cy="907143"/>
          </a:xfrm>
        </p:spPr>
        <p:txBody>
          <a:bodyPr/>
          <a:lstStyle/>
          <a:p>
            <a:r>
              <a:rPr lang="en-US"/>
              <a:t>Simple Slide</a:t>
            </a:r>
          </a:p>
        </p:txBody>
      </p:sp>
      <p:sp>
        <p:nvSpPr>
          <p:cNvPr id="9" name="Text Placeholder 8"/>
          <p:cNvSpPr>
            <a:spLocks noGrp="1"/>
          </p:cNvSpPr>
          <p:nvPr>
            <p:ph type="body" sz="quarter" idx="10"/>
          </p:nvPr>
        </p:nvSpPr>
        <p:spPr>
          <a:xfrm>
            <a:off x="457201" y="1124858"/>
            <a:ext cx="8120064" cy="3621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940989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1" y="2148575"/>
            <a:ext cx="8120064" cy="536572"/>
          </a:xfrm>
        </p:spPr>
        <p:txBody>
          <a:bodyPr/>
          <a:lstStyle>
            <a:lvl1pPr marL="0" indent="0" algn="ctr">
              <a:buNone/>
              <a:defRPr baseline="0"/>
            </a:lvl1pPr>
          </a:lstStyle>
          <a:p>
            <a:pPr lvl="0"/>
            <a:r>
              <a:rPr lang="en-US"/>
              <a:t>Blank Slide for Any Content</a:t>
            </a:r>
          </a:p>
        </p:txBody>
      </p:sp>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702183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5"/>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4" y="138720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7"/>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0" name="Straight Connector 39"/>
          <p:cNvCxnSpPr/>
          <p:nvPr userDrawn="1"/>
        </p:nvCxnSpPr>
        <p:spPr>
          <a:xfrm>
            <a:off x="983664" y="22561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3"/>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5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7"/>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4" name="Straight Connector 53"/>
          <p:cNvCxnSpPr/>
          <p:nvPr userDrawn="1"/>
        </p:nvCxnSpPr>
        <p:spPr>
          <a:xfrm>
            <a:off x="983664" y="37180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5"/>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3"/>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390715"/>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1868888"/>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2347060"/>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2825233"/>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3320183"/>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3806745"/>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4284917"/>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30891225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5"/>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4" y="138720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0" name="Straight Connector 39"/>
          <p:cNvCxnSpPr/>
          <p:nvPr userDrawn="1"/>
        </p:nvCxnSpPr>
        <p:spPr>
          <a:xfrm>
            <a:off x="983664" y="22561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5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4" name="Straight Connector 53"/>
          <p:cNvCxnSpPr/>
          <p:nvPr userDrawn="1"/>
        </p:nvCxnSpPr>
        <p:spPr>
          <a:xfrm>
            <a:off x="983664" y="37180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5"/>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390715"/>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1868888"/>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2347060"/>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282523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332018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380674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4284917"/>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21507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5"/>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4" y="138720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7"/>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0" name="Straight Connector 39"/>
          <p:cNvCxnSpPr/>
          <p:nvPr userDrawn="1"/>
        </p:nvCxnSpPr>
        <p:spPr>
          <a:xfrm>
            <a:off x="983664" y="22561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5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4" name="Straight Connector 53"/>
          <p:cNvCxnSpPr/>
          <p:nvPr userDrawn="1"/>
        </p:nvCxnSpPr>
        <p:spPr>
          <a:xfrm>
            <a:off x="983664" y="37180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5"/>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39071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1868888"/>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2347060"/>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282523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332018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380674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4284917"/>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34391040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5"/>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4" y="138720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0" name="Straight Connector 39"/>
          <p:cNvCxnSpPr/>
          <p:nvPr userDrawn="1"/>
        </p:nvCxnSpPr>
        <p:spPr>
          <a:xfrm>
            <a:off x="983664" y="22561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3"/>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5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4" name="Straight Connector 53"/>
          <p:cNvCxnSpPr/>
          <p:nvPr userDrawn="1"/>
        </p:nvCxnSpPr>
        <p:spPr>
          <a:xfrm>
            <a:off x="983664" y="37180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5"/>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39071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1868888"/>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2347060"/>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282523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332018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380674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4284917"/>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210911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5"/>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4" y="138720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0" name="Straight Connector 39"/>
          <p:cNvCxnSpPr/>
          <p:nvPr userDrawn="1"/>
        </p:nvCxnSpPr>
        <p:spPr>
          <a:xfrm>
            <a:off x="983664" y="22561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5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4" name="Straight Connector 53"/>
          <p:cNvCxnSpPr/>
          <p:nvPr userDrawn="1"/>
        </p:nvCxnSpPr>
        <p:spPr>
          <a:xfrm>
            <a:off x="983664" y="37180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5"/>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39071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1868888"/>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2347060"/>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2825233"/>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332018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380674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4284917"/>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408752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3736975" y="1252017"/>
            <a:ext cx="4322144" cy="1348326"/>
          </a:xfrm>
        </p:spPr>
        <p:txBody>
          <a:bodyPr anchor="b" anchorCtr="0">
            <a:noAutofit/>
          </a:bodyPr>
          <a:lstStyle>
            <a:lvl1pPr marL="0" indent="0">
              <a:buNone/>
              <a:defRPr sz="3000"/>
            </a:lvl1pPr>
          </a:lstStyle>
          <a:p>
            <a:pPr lvl="0"/>
            <a:r>
              <a:rPr lang="en-US"/>
              <a:t>Title</a:t>
            </a:r>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63528C9F-D43C-8E4B-8E26-1B7ED4C7506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5"/>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4" y="138720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0" name="Straight Connector 39"/>
          <p:cNvCxnSpPr/>
          <p:nvPr userDrawn="1"/>
        </p:nvCxnSpPr>
        <p:spPr>
          <a:xfrm>
            <a:off x="983664" y="22561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5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7"/>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4" name="Straight Connector 53"/>
          <p:cNvCxnSpPr/>
          <p:nvPr userDrawn="1"/>
        </p:nvCxnSpPr>
        <p:spPr>
          <a:xfrm>
            <a:off x="983664" y="37180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5"/>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39071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1868888"/>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2347060"/>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282523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3320183"/>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380674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4284917"/>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2178239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5"/>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4" y="138720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0" name="Straight Connector 39"/>
          <p:cNvCxnSpPr/>
          <p:nvPr userDrawn="1"/>
        </p:nvCxnSpPr>
        <p:spPr>
          <a:xfrm>
            <a:off x="983664" y="22561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5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4" name="Straight Connector 53"/>
          <p:cNvCxnSpPr/>
          <p:nvPr userDrawn="1"/>
        </p:nvCxnSpPr>
        <p:spPr>
          <a:xfrm>
            <a:off x="983664" y="37180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5"/>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39071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1868888"/>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2347060"/>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282523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332018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3806745"/>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4284917"/>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83417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4" name="TextBox 3"/>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 name="Title 1"/>
          <p:cNvSpPr>
            <a:spLocks noGrp="1"/>
          </p:cNvSpPr>
          <p:nvPr>
            <p:ph type="title" hasCustomPrompt="1"/>
          </p:nvPr>
        </p:nvSpPr>
        <p:spPr>
          <a:xfrm>
            <a:off x="457200" y="5"/>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4" y="138720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37" name="Straight Connector 36"/>
          <p:cNvCxnSpPr/>
          <p:nvPr userDrawn="1"/>
        </p:nvCxnSpPr>
        <p:spPr>
          <a:xfrm>
            <a:off x="983664"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4" y="18665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0" name="Straight Connector 39"/>
          <p:cNvCxnSpPr/>
          <p:nvPr userDrawn="1"/>
        </p:nvCxnSpPr>
        <p:spPr>
          <a:xfrm>
            <a:off x="983664" y="22561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4" y="2351093"/>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44" name="Straight Connector 43"/>
          <p:cNvCxnSpPr/>
          <p:nvPr userDrawn="1"/>
        </p:nvCxnSpPr>
        <p:spPr>
          <a:xfrm>
            <a:off x="983664"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4" y="283665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1" name="Straight Connector 50"/>
          <p:cNvCxnSpPr/>
          <p:nvPr userDrawn="1"/>
        </p:nvCxnSpPr>
        <p:spPr>
          <a:xfrm>
            <a:off x="983664"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4" y="3328437"/>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4" name="Straight Connector 53"/>
          <p:cNvCxnSpPr/>
          <p:nvPr userDrawn="1"/>
        </p:nvCxnSpPr>
        <p:spPr>
          <a:xfrm>
            <a:off x="983664" y="3718005"/>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4" y="3813995"/>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57" name="Straight Connector 56"/>
          <p:cNvCxnSpPr/>
          <p:nvPr userDrawn="1"/>
        </p:nvCxnSpPr>
        <p:spPr>
          <a:xfrm>
            <a:off x="983664"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4" y="4299553"/>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186" indent="0">
              <a:buNone/>
              <a:defRPr sz="2400"/>
            </a:lvl2pPr>
            <a:lvl3pPr marL="914372" indent="0">
              <a:buNone/>
              <a:defRPr sz="2400"/>
            </a:lvl3pPr>
            <a:lvl4pPr marL="1371557" indent="0">
              <a:buNone/>
              <a:defRPr sz="2400"/>
            </a:lvl4pPr>
            <a:lvl5pPr marL="1828743" indent="0">
              <a:buNone/>
              <a:defRPr sz="2400"/>
            </a:lvl5pPr>
          </a:lstStyle>
          <a:p>
            <a:pPr lvl="0"/>
            <a:r>
              <a:rPr lang="en-US"/>
              <a:t>Section Name</a:t>
            </a:r>
          </a:p>
        </p:txBody>
      </p:sp>
      <p:cxnSp>
        <p:nvCxnSpPr>
          <p:cNvPr id="60" name="Straight Connector 59"/>
          <p:cNvCxnSpPr/>
          <p:nvPr userDrawn="1"/>
        </p:nvCxnSpPr>
        <p:spPr>
          <a:xfrm>
            <a:off x="983664"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4" y="139071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4" y="1868888"/>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4" y="2347060"/>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4" y="282523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4" y="3320183"/>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4" y="3806745"/>
            <a:ext cx="431574"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4" y="4284917"/>
            <a:ext cx="431574"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Tree>
    <p:extLst>
      <p:ext uri="{BB962C8B-B14F-4D97-AF65-F5344CB8AC3E}">
        <p14:creationId xmlns:p14="http://schemas.microsoft.com/office/powerpoint/2010/main" val="3490993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lvl1pPr>
          </a:lstStyle>
          <a:p>
            <a:pPr lvl="0"/>
            <a:r>
              <a:rPr lang="en-US"/>
              <a:t>Transition Slide Title</a:t>
            </a:r>
          </a:p>
        </p:txBody>
      </p:sp>
      <p:cxnSp>
        <p:nvCxnSpPr>
          <p:cNvPr id="4" name="Straight Connector 3"/>
          <p:cNvCxnSpPr/>
          <p:nvPr userDrawn="1"/>
        </p:nvCxnSpPr>
        <p:spPr>
          <a:xfrm>
            <a:off x="570336"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5"/>
            <a:ext cx="3952713" cy="1101551"/>
          </a:xfrm>
        </p:spPr>
        <p:txBody>
          <a:bodyPr>
            <a:noAutofit/>
          </a:bodyPr>
          <a:lstStyle>
            <a:lvl1pPr marL="0" indent="0">
              <a:spcBef>
                <a:spcPts val="400"/>
              </a:spcBef>
              <a:buNone/>
              <a:defRPr sz="1800" baseline="0"/>
            </a:lvl1pPr>
            <a:lvl2pPr marL="457186" indent="0">
              <a:buNone/>
              <a:defRPr/>
            </a:lvl2pPr>
            <a:lvl3pPr marL="914372" indent="0">
              <a:buNone/>
              <a:defRPr/>
            </a:lvl3pPr>
            <a:lvl4pPr marL="1371557" indent="0">
              <a:buNone/>
              <a:defRPr/>
            </a:lvl4pPr>
            <a:lvl5pPr marL="1828743" indent="0">
              <a:buNone/>
              <a:defRPr/>
            </a:lvl5pPr>
          </a:lstStyle>
          <a:p>
            <a:pPr lvl="0"/>
            <a:r>
              <a:rPr lang="en-US"/>
              <a:t>Subtitle or additional text</a:t>
            </a:r>
          </a:p>
        </p:txBody>
      </p:sp>
    </p:spTree>
    <p:extLst>
      <p:ext uri="{BB962C8B-B14F-4D97-AF65-F5344CB8AC3E}">
        <p14:creationId xmlns:p14="http://schemas.microsoft.com/office/powerpoint/2010/main" val="4181075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7"/>
          <p:cNvSpPr>
            <a:spLocks noGrp="1"/>
          </p:cNvSpPr>
          <p:nvPr>
            <p:ph type="body" sz="quarter" idx="10" hasCustomPrompt="1"/>
          </p:nvPr>
        </p:nvSpPr>
        <p:spPr>
          <a:xfrm>
            <a:off x="467454" y="1252017"/>
            <a:ext cx="3952146" cy="1348326"/>
          </a:xfrm>
        </p:spPr>
        <p:txBody>
          <a:bodyPr anchor="b" anchorCtr="0">
            <a:noAutofit/>
          </a:bodyPr>
          <a:lstStyle>
            <a:lvl1pPr marL="0" indent="0">
              <a:buNone/>
              <a:defRPr sz="3000">
                <a:solidFill>
                  <a:srgbClr val="FFFFFF"/>
                </a:solidFill>
              </a:defRPr>
            </a:lvl1pPr>
          </a:lstStyle>
          <a:p>
            <a:pPr lvl="0"/>
            <a:r>
              <a:rPr lang="en-US"/>
              <a:t>Transition Slide Title</a:t>
            </a:r>
          </a:p>
        </p:txBody>
      </p:sp>
      <p:cxnSp>
        <p:nvCxnSpPr>
          <p:cNvPr id="4" name="Straight Connector 3"/>
          <p:cNvCxnSpPr/>
          <p:nvPr userDrawn="1"/>
        </p:nvCxnSpPr>
        <p:spPr>
          <a:xfrm>
            <a:off x="570336"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5"/>
            <a:ext cx="3952713" cy="1101551"/>
          </a:xfrm>
        </p:spPr>
        <p:txBody>
          <a:bodyPr>
            <a:noAutofit/>
          </a:bodyPr>
          <a:lstStyle>
            <a:lvl1pPr marL="0" indent="0">
              <a:spcBef>
                <a:spcPts val="400"/>
              </a:spcBef>
              <a:buNone/>
              <a:defRPr sz="1800" baseline="0">
                <a:solidFill>
                  <a:srgbClr val="FFFFFF"/>
                </a:solidFill>
              </a:defRPr>
            </a:lvl1pPr>
            <a:lvl2pPr marL="457186" indent="0">
              <a:buNone/>
              <a:defRPr/>
            </a:lvl2pPr>
            <a:lvl3pPr marL="914372" indent="0">
              <a:buNone/>
              <a:defRPr/>
            </a:lvl3pPr>
            <a:lvl4pPr marL="1371557" indent="0">
              <a:buNone/>
              <a:defRPr/>
            </a:lvl4pPr>
            <a:lvl5pPr marL="1828743" indent="0">
              <a:buNone/>
              <a:defRPr/>
            </a:lvl5pPr>
          </a:lstStyle>
          <a:p>
            <a:pPr lvl="0"/>
            <a:r>
              <a:rPr lang="en-US"/>
              <a:t>Subtitle or additional text</a:t>
            </a:r>
          </a:p>
        </p:txBody>
      </p:sp>
    </p:spTree>
    <p:extLst>
      <p:ext uri="{BB962C8B-B14F-4D97-AF65-F5344CB8AC3E}">
        <p14:creationId xmlns:p14="http://schemas.microsoft.com/office/powerpoint/2010/main" val="39332727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2" y="1590675"/>
            <a:ext cx="5565779"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186" indent="0">
              <a:buNone/>
              <a:defRPr/>
            </a:lvl2pPr>
            <a:lvl3pPr marL="914372" indent="0">
              <a:buNone/>
              <a:defRPr/>
            </a:lvl3pPr>
            <a:lvl4pPr marL="1371557" indent="0">
              <a:buNone/>
              <a:defRPr/>
            </a:lvl4pPr>
            <a:lvl5pPr marL="1828743"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1" y="2281663"/>
            <a:ext cx="3747874" cy="628650"/>
          </a:xfrm>
          <a:solidFill>
            <a:srgbClr val="000000">
              <a:alpha val="75000"/>
            </a:srgbClr>
          </a:solidFill>
        </p:spPr>
        <p:txBody>
          <a:bodyPr wrap="none" lIns="457200" tIns="0" rIns="457200" bIns="91440" anchor="ctr" anchorCtr="0">
            <a:noAutofit/>
          </a:bodyPr>
          <a:lstStyle>
            <a:lvl1pPr marL="0" indent="0">
              <a:buNone/>
              <a:defRPr sz="3600" baseline="0">
                <a:solidFill>
                  <a:schemeClr val="bg1"/>
                </a:solidFill>
              </a:defRPr>
            </a:lvl1pPr>
            <a:lvl2pPr marL="457186" indent="0">
              <a:buNone/>
              <a:defRPr/>
            </a:lvl2pPr>
            <a:lvl3pPr marL="914372" indent="0">
              <a:buNone/>
              <a:defRPr/>
            </a:lvl3pPr>
            <a:lvl4pPr marL="1371557" indent="0">
              <a:buNone/>
              <a:defRPr/>
            </a:lvl4pPr>
            <a:lvl5pPr marL="1828743" indent="0">
              <a:buNone/>
              <a:defRPr/>
            </a:lvl5pPr>
          </a:lstStyle>
          <a:p>
            <a:pPr lvl="0"/>
            <a:r>
              <a:rPr lang="en-US"/>
              <a:t>Transition Slide</a:t>
            </a:r>
          </a:p>
        </p:txBody>
      </p:sp>
    </p:spTree>
    <p:extLst>
      <p:ext uri="{BB962C8B-B14F-4D97-AF65-F5344CB8AC3E}">
        <p14:creationId xmlns:p14="http://schemas.microsoft.com/office/powerpoint/2010/main" val="3450038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4"/>
            <a:ext cx="3209739" cy="1699456"/>
          </a:xfrm>
        </p:spPr>
        <p:txBody>
          <a:bodyPr/>
          <a:lstStyle/>
          <a:p>
            <a:r>
              <a:rPr lang="en-US"/>
              <a:t>Data Slide: </a:t>
            </a:r>
            <a:br>
              <a:rPr lang="en-US"/>
            </a:br>
            <a:r>
              <a:rPr lang="en-US"/>
              <a:t>Keep Title Concise</a:t>
            </a:r>
          </a:p>
        </p:txBody>
      </p:sp>
      <p:sp>
        <p:nvSpPr>
          <p:cNvPr id="4" name="Text Placeholder 3"/>
          <p:cNvSpPr>
            <a:spLocks noGrp="1"/>
          </p:cNvSpPr>
          <p:nvPr>
            <p:ph type="body" sz="quarter" idx="10" hasCustomPrompt="1"/>
          </p:nvPr>
        </p:nvSpPr>
        <p:spPr>
          <a:xfrm>
            <a:off x="4077836" y="417514"/>
            <a:ext cx="4769304" cy="1281943"/>
          </a:xfrm>
        </p:spPr>
        <p:txBody>
          <a:bodyPr lIns="0" tIns="0" rIns="0" bIns="0" anchor="ctr" anchorCtr="0">
            <a:noAutofit/>
          </a:bodyPr>
          <a:lstStyle>
            <a:lvl1pPr marL="0" indent="0">
              <a:buNone/>
              <a:defRPr sz="2000"/>
            </a:lvl1pPr>
          </a:lstStyle>
          <a:p>
            <a:pPr lvl="0"/>
            <a:r>
              <a:rPr lang="en-US"/>
              <a:t>Summary or description text about the slide, charts, data go here.</a:t>
            </a:r>
          </a:p>
        </p:txBody>
      </p:sp>
      <p:sp>
        <p:nvSpPr>
          <p:cNvPr id="5" name="Chart Placeholder 6"/>
          <p:cNvSpPr>
            <a:spLocks noGrp="1"/>
          </p:cNvSpPr>
          <p:nvPr>
            <p:ph type="chart" sz="quarter" idx="11" hasCustomPrompt="1"/>
          </p:nvPr>
        </p:nvSpPr>
        <p:spPr>
          <a:xfrm>
            <a:off x="468314" y="2081081"/>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602" y="2081081"/>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7" y="2081081"/>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60" y="2081081"/>
            <a:ext cx="1883539" cy="1436109"/>
          </a:xfrm>
          <a:prstGeom prst="rect">
            <a:avLst/>
          </a:prstGeom>
        </p:spPr>
        <p:txBody>
          <a:bodyPr vert="horz"/>
          <a:lstStyle>
            <a:lvl1pPr marL="0" indent="0">
              <a:buNone/>
              <a:defRPr sz="1200"/>
            </a:lvl1pPr>
          </a:lstStyle>
          <a:p>
            <a:r>
              <a:rPr lang="en-US"/>
              <a:t>Insert Chart</a:t>
            </a:r>
          </a:p>
        </p:txBody>
      </p:sp>
      <p:sp>
        <p:nvSpPr>
          <p:cNvPr id="14" name="Text Placeholder 13"/>
          <p:cNvSpPr>
            <a:spLocks noGrp="1"/>
          </p:cNvSpPr>
          <p:nvPr>
            <p:ph type="body" sz="quarter" idx="15" hasCustomPrompt="1"/>
          </p:nvPr>
        </p:nvSpPr>
        <p:spPr>
          <a:xfrm>
            <a:off x="468314" y="3598863"/>
            <a:ext cx="1882776"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5" name="Text Placeholder 13"/>
          <p:cNvSpPr>
            <a:spLocks noGrp="1"/>
          </p:cNvSpPr>
          <p:nvPr>
            <p:ph type="body" sz="quarter" idx="16" hasCustomPrompt="1"/>
          </p:nvPr>
        </p:nvSpPr>
        <p:spPr>
          <a:xfrm>
            <a:off x="2618826" y="3598863"/>
            <a:ext cx="1882776"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6" name="Text Placeholder 13"/>
          <p:cNvSpPr>
            <a:spLocks noGrp="1"/>
          </p:cNvSpPr>
          <p:nvPr>
            <p:ph type="body" sz="quarter" idx="17" hasCustomPrompt="1"/>
          </p:nvPr>
        </p:nvSpPr>
        <p:spPr>
          <a:xfrm>
            <a:off x="4766692" y="3598863"/>
            <a:ext cx="1882776"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7" name="Text Placeholder 13"/>
          <p:cNvSpPr>
            <a:spLocks noGrp="1"/>
          </p:cNvSpPr>
          <p:nvPr>
            <p:ph type="body" sz="quarter" idx="18" hasCustomPrompt="1"/>
          </p:nvPr>
        </p:nvSpPr>
        <p:spPr>
          <a:xfrm>
            <a:off x="6963601" y="3598863"/>
            <a:ext cx="1882776" cy="266700"/>
          </a:xfrm>
        </p:spPr>
        <p:txBody>
          <a:bodyPr lIns="0" tIns="0" rIns="0" bIns="0">
            <a:noAutofit/>
          </a:bodyPr>
          <a:lstStyle>
            <a:lvl1pPr marL="0" indent="0" algn="ctr">
              <a:buNone/>
              <a:defRPr sz="1800" baseline="0"/>
            </a:lvl1pPr>
            <a:lvl2pPr>
              <a:defRPr sz="1400"/>
            </a:lvl2pPr>
            <a:lvl3pPr>
              <a:defRPr sz="1400"/>
            </a:lvl3pPr>
            <a:lvl4pPr>
              <a:defRPr sz="1400"/>
            </a:lvl4pPr>
            <a:lvl5pPr>
              <a:defRPr sz="1400"/>
            </a:lvl5pPr>
          </a:lstStyle>
          <a:p>
            <a:pPr lvl="0"/>
            <a:r>
              <a:rPr lang="en-US"/>
              <a:t>Chart Description</a:t>
            </a:r>
          </a:p>
        </p:txBody>
      </p:sp>
      <p:sp>
        <p:nvSpPr>
          <p:cNvPr id="18" name="Text Placeholder 13"/>
          <p:cNvSpPr>
            <a:spLocks noGrp="1"/>
          </p:cNvSpPr>
          <p:nvPr>
            <p:ph type="body" sz="quarter" idx="19" hasCustomPrompt="1"/>
          </p:nvPr>
        </p:nvSpPr>
        <p:spPr>
          <a:xfrm>
            <a:off x="468314" y="4675063"/>
            <a:ext cx="1882776" cy="205197"/>
          </a:xfrm>
        </p:spPr>
        <p:txBody>
          <a:bodyPr lIns="0" tIns="0" rIns="0" bIns="0">
            <a:noAutofit/>
          </a:bodyPr>
          <a:lstStyle>
            <a:lvl1pPr marL="0" indent="0" algn="l">
              <a:buNone/>
              <a:defRPr sz="1000" baseline="0"/>
            </a:lvl1pPr>
            <a:lvl2pPr>
              <a:defRPr sz="1400"/>
            </a:lvl2pPr>
            <a:lvl3pPr>
              <a:defRPr sz="1400"/>
            </a:lvl3pPr>
            <a:lvl4pPr>
              <a:defRPr sz="1400"/>
            </a:lvl4pPr>
            <a:lvl5pPr>
              <a:defRPr sz="1400"/>
            </a:lvl5pPr>
          </a:lstStyle>
          <a:p>
            <a:pPr lvl="0"/>
            <a:r>
              <a:rPr lang="en-US"/>
              <a:t>Data citation</a:t>
            </a:r>
          </a:p>
        </p:txBody>
      </p:sp>
      <p:sp>
        <p:nvSpPr>
          <p:cNvPr id="19" name="TextBox 18"/>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9899251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29" name="Picture Placeholder 28"/>
          <p:cNvSpPr>
            <a:spLocks noGrp="1"/>
          </p:cNvSpPr>
          <p:nvPr>
            <p:ph type="pic" sz="quarter" idx="49" hasCustomPrompt="1"/>
          </p:nvPr>
        </p:nvSpPr>
        <p:spPr>
          <a:xfrm>
            <a:off x="0" y="0"/>
            <a:ext cx="9144000" cy="5143500"/>
          </a:xfrm>
        </p:spPr>
        <p:txBody>
          <a:bodyPr>
            <a:normAutofit/>
          </a:bodyPr>
          <a:lstStyle>
            <a:lvl1pPr marL="0" indent="0" algn="r">
              <a:buNone/>
              <a:defRPr sz="1800"/>
            </a:lvl1pPr>
          </a:lstStyle>
          <a:p>
            <a:r>
              <a:rPr lang="en-US"/>
              <a:t>Insert a large image here</a:t>
            </a:r>
          </a:p>
        </p:txBody>
      </p:sp>
      <p:sp>
        <p:nvSpPr>
          <p:cNvPr id="16" name="Text Placeholder 6"/>
          <p:cNvSpPr>
            <a:spLocks noGrp="1"/>
          </p:cNvSpPr>
          <p:nvPr>
            <p:ph type="body" sz="quarter" idx="40"/>
          </p:nvPr>
        </p:nvSpPr>
        <p:spPr>
          <a:xfrm>
            <a:off x="0" y="2561216"/>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Edit Master text styles</a:t>
            </a:r>
          </a:p>
        </p:txBody>
      </p:sp>
      <p:sp>
        <p:nvSpPr>
          <p:cNvPr id="17" name="Text Placeholder 3"/>
          <p:cNvSpPr>
            <a:spLocks noGrp="1"/>
          </p:cNvSpPr>
          <p:nvPr>
            <p:ph type="body" sz="quarter" idx="18" hasCustomPrompt="1"/>
          </p:nvPr>
        </p:nvSpPr>
        <p:spPr>
          <a:xfrm>
            <a:off x="468313"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4"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70"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1"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2"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4"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61"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1"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3"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3"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32" name="Title 31"/>
          <p:cNvSpPr>
            <a:spLocks noGrp="1"/>
          </p:cNvSpPr>
          <p:nvPr>
            <p:ph type="title" hasCustomPrompt="1"/>
          </p:nvPr>
        </p:nvSpPr>
        <p:spPr>
          <a:xfrm>
            <a:off x="457200" y="4"/>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5"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3"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6"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90"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3"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27286975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Infographic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7" name="Text Placeholder 3"/>
          <p:cNvSpPr>
            <a:spLocks noGrp="1"/>
          </p:cNvSpPr>
          <p:nvPr>
            <p:ph type="body" sz="quarter" idx="18" hasCustomPrompt="1"/>
          </p:nvPr>
        </p:nvSpPr>
        <p:spPr>
          <a:xfrm>
            <a:off x="468313"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18" name="Text Placeholder 17"/>
          <p:cNvSpPr>
            <a:spLocks noGrp="1"/>
          </p:cNvSpPr>
          <p:nvPr>
            <p:ph type="body" sz="quarter" idx="19" hasCustomPrompt="1"/>
          </p:nvPr>
        </p:nvSpPr>
        <p:spPr>
          <a:xfrm>
            <a:off x="468314"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70"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1"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2"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4"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61"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1"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25" name="Text Placeholder 3"/>
          <p:cNvSpPr>
            <a:spLocks noGrp="1"/>
          </p:cNvSpPr>
          <p:nvPr>
            <p:ph type="body" sz="quarter" idx="47" hasCustomPrompt="1"/>
          </p:nvPr>
        </p:nvSpPr>
        <p:spPr>
          <a:xfrm>
            <a:off x="7336603" y="3793139"/>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186" indent="0">
              <a:buNone/>
              <a:defRPr sz="1600"/>
            </a:lvl2pPr>
            <a:lvl3pPr marL="914372" indent="0">
              <a:buNone/>
              <a:defRPr sz="1600"/>
            </a:lvl3pPr>
            <a:lvl4pPr marL="1371557" indent="0">
              <a:buNone/>
              <a:defRPr sz="1600"/>
            </a:lvl4pPr>
            <a:lvl5pPr marL="1828743"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3" y="3389857"/>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186" indent="0">
              <a:buNone/>
              <a:defRPr sz="2200">
                <a:solidFill>
                  <a:srgbClr val="8DC63F"/>
                </a:solidFill>
              </a:defRPr>
            </a:lvl2pPr>
            <a:lvl3pPr marL="914372" indent="0">
              <a:buNone/>
              <a:defRPr sz="2200">
                <a:solidFill>
                  <a:srgbClr val="8DC63F"/>
                </a:solidFill>
              </a:defRPr>
            </a:lvl3pPr>
            <a:lvl4pPr marL="1371557" indent="0">
              <a:buNone/>
              <a:defRPr sz="2200">
                <a:solidFill>
                  <a:srgbClr val="8DC63F"/>
                </a:solidFill>
              </a:defRPr>
            </a:lvl4pPr>
            <a:lvl5pPr marL="1828743" indent="0">
              <a:buNone/>
              <a:defRPr sz="2200">
                <a:solidFill>
                  <a:srgbClr val="8DC63F"/>
                </a:solidFill>
              </a:defRPr>
            </a:lvl5pPr>
          </a:lstStyle>
          <a:p>
            <a:pPr lvl="0"/>
            <a:r>
              <a:rPr lang="en-US"/>
              <a:t>Emphasis Text</a:t>
            </a:r>
          </a:p>
        </p:txBody>
      </p:sp>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28" name="Title 31"/>
          <p:cNvSpPr>
            <a:spLocks noGrp="1"/>
          </p:cNvSpPr>
          <p:nvPr>
            <p:ph type="title" hasCustomPrompt="1"/>
          </p:nvPr>
        </p:nvSpPr>
        <p:spPr>
          <a:xfrm>
            <a:off x="457200" y="4"/>
            <a:ext cx="3213510" cy="1704258"/>
          </a:xfrm>
        </p:spPr>
        <p:txBody>
          <a:bodyPr/>
          <a:lstStyle/>
          <a:p>
            <a:r>
              <a:rPr lang="en-US"/>
              <a:t>Messaging + Blue Infographic Content</a:t>
            </a:r>
          </a:p>
        </p:txBody>
      </p:sp>
      <p:sp>
        <p:nvSpPr>
          <p:cNvPr id="39" name="Picture Placeholder 24"/>
          <p:cNvSpPr>
            <a:spLocks noGrp="1" noChangeAspect="1"/>
          </p:cNvSpPr>
          <p:nvPr>
            <p:ph type="pic" sz="quarter" idx="50" hasCustomPrompt="1"/>
          </p:nvPr>
        </p:nvSpPr>
        <p:spPr>
          <a:xfrm>
            <a:off x="490685"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0" name="Picture Placeholder 24"/>
          <p:cNvSpPr>
            <a:spLocks noGrp="1" noChangeAspect="1"/>
          </p:cNvSpPr>
          <p:nvPr>
            <p:ph type="pic" sz="quarter" idx="51" hasCustomPrompt="1"/>
          </p:nvPr>
        </p:nvSpPr>
        <p:spPr>
          <a:xfrm>
            <a:off x="2239613"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1" name="Picture Placeholder 24"/>
          <p:cNvSpPr>
            <a:spLocks noGrp="1" noChangeAspect="1"/>
          </p:cNvSpPr>
          <p:nvPr>
            <p:ph type="pic" sz="quarter" idx="52" hasCustomPrompt="1"/>
          </p:nvPr>
        </p:nvSpPr>
        <p:spPr>
          <a:xfrm>
            <a:off x="3926036"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2" name="Picture Placeholder 24"/>
          <p:cNvSpPr>
            <a:spLocks noGrp="1" noChangeAspect="1"/>
          </p:cNvSpPr>
          <p:nvPr>
            <p:ph type="pic" sz="quarter" idx="53" hasCustomPrompt="1"/>
          </p:nvPr>
        </p:nvSpPr>
        <p:spPr>
          <a:xfrm>
            <a:off x="5675690"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43" name="Picture Placeholder 24"/>
          <p:cNvSpPr>
            <a:spLocks noGrp="1" noChangeAspect="1"/>
          </p:cNvSpPr>
          <p:nvPr>
            <p:ph type="pic" sz="quarter" idx="54" hasCustomPrompt="1"/>
          </p:nvPr>
        </p:nvSpPr>
        <p:spPr>
          <a:xfrm>
            <a:off x="7336603" y="1962048"/>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Tree>
    <p:extLst>
      <p:ext uri="{BB962C8B-B14F-4D97-AF65-F5344CB8AC3E}">
        <p14:creationId xmlns:p14="http://schemas.microsoft.com/office/powerpoint/2010/main" val="24323126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1"/>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15" name="Text Placeholder 14"/>
          <p:cNvSpPr>
            <a:spLocks noGrp="1"/>
          </p:cNvSpPr>
          <p:nvPr>
            <p:ph type="body" sz="quarter" idx="50" hasCustomPrompt="1"/>
          </p:nvPr>
        </p:nvSpPr>
        <p:spPr>
          <a:xfrm>
            <a:off x="479426" y="2968629"/>
            <a:ext cx="8267686" cy="1738313"/>
          </a:xfrm>
        </p:spPr>
        <p:txBody>
          <a:bodyPr lIns="0" tIns="0" rIns="0" bIns="0">
            <a:noAutofit/>
          </a:bodyPr>
          <a:lstStyle>
            <a:lvl1pPr marL="0" indent="0">
              <a:buNone/>
              <a:defRPr sz="2000"/>
            </a:lvl1pPr>
            <a:lvl2pPr marL="457186" indent="0">
              <a:buNone/>
              <a:defRPr sz="2000"/>
            </a:lvl2pPr>
            <a:lvl3pPr marL="914372" indent="0">
              <a:buNone/>
              <a:defRPr sz="2000"/>
            </a:lvl3pPr>
            <a:lvl4pPr marL="1371557" indent="0">
              <a:buNone/>
              <a:defRPr sz="2000"/>
            </a:lvl4pPr>
            <a:lvl5pPr marL="1828743" indent="0">
              <a:buNone/>
              <a:defRPr sz="2000"/>
            </a:lvl5pPr>
          </a:lstStyle>
          <a:p>
            <a:pPr lvl="0"/>
            <a:r>
              <a:rPr lang="en-US"/>
              <a:t>Short Slide Summary</a:t>
            </a:r>
          </a:p>
        </p:txBody>
      </p:sp>
      <p:sp>
        <p:nvSpPr>
          <p:cNvPr id="2" name="Title 1"/>
          <p:cNvSpPr>
            <a:spLocks noGrp="1"/>
          </p:cNvSpPr>
          <p:nvPr>
            <p:ph type="title" hasCustomPrompt="1"/>
          </p:nvPr>
        </p:nvSpPr>
        <p:spPr>
          <a:xfrm>
            <a:off x="0" y="2180291"/>
            <a:ext cx="4936983" cy="509370"/>
          </a:xfrm>
        </p:spPr>
        <p:txBody>
          <a:bodyPr lIns="274320" tIns="91440" bIns="45720">
            <a:spAutoFit/>
          </a:bodyPr>
          <a:lstStyle>
            <a:lvl1pPr algn="l">
              <a:defRPr/>
            </a:lvl1pPr>
          </a:lstStyle>
          <a:p>
            <a:pPr lvl="0"/>
            <a:r>
              <a:rPr lang="en-US"/>
              <a:t>Title: Content Slide</a:t>
            </a:r>
          </a:p>
        </p:txBody>
      </p:sp>
    </p:spTree>
    <p:extLst>
      <p:ext uri="{BB962C8B-B14F-4D97-AF65-F5344CB8AC3E}">
        <p14:creationId xmlns:p14="http://schemas.microsoft.com/office/powerpoint/2010/main" val="84293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 Full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F46AA-89DC-FB46-9105-FFEE8FB8D56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0913708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ontent Slide - Half Blue - Half Photo">
    <p:spTree>
      <p:nvGrpSpPr>
        <p:cNvPr id="1" name=""/>
        <p:cNvGrpSpPr/>
        <p:nvPr/>
      </p:nvGrpSpPr>
      <p:grpSpPr>
        <a:xfrm>
          <a:off x="0" y="0"/>
          <a:ext cx="0" cy="0"/>
          <a:chOff x="0" y="0"/>
          <a:chExt cx="0" cy="0"/>
        </a:xfrm>
      </p:grpSpPr>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7"/>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3536951"/>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9" y="3536951"/>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5"/>
            <a:ext cx="9144000" cy="3205163"/>
          </a:xfrm>
          <a:solidFill>
            <a:schemeClr val="bg1">
              <a:lumMod val="95000"/>
            </a:schemeClr>
          </a:solidFill>
        </p:spPr>
        <p:txBody>
          <a:bodyPr/>
          <a:lstStyle>
            <a:lvl1pPr marL="0" indent="0" algn="ctr">
              <a:buNone/>
              <a:defRPr/>
            </a:lvl1pPr>
          </a:lstStyle>
          <a:p>
            <a:r>
              <a:rPr lang="en-US"/>
              <a:t>Insert Photo or Graphic</a:t>
            </a:r>
          </a:p>
        </p:txBody>
      </p:sp>
    </p:spTree>
    <p:extLst>
      <p:ext uri="{BB962C8B-B14F-4D97-AF65-F5344CB8AC3E}">
        <p14:creationId xmlns:p14="http://schemas.microsoft.com/office/powerpoint/2010/main" val="6627826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7"/>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3536951"/>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9" y="3536951"/>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1"/>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7" y="583080"/>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9927349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ontent Slide - Half Blue 2">
    <p:spTree>
      <p:nvGrpSpPr>
        <p:cNvPr id="1" name=""/>
        <p:cNvGrpSpPr/>
        <p:nvPr/>
      </p:nvGrpSpPr>
      <p:grpSpPr>
        <a:xfrm>
          <a:off x="0" y="0"/>
          <a:ext cx="0" cy="0"/>
          <a:chOff x="0" y="0"/>
          <a:chExt cx="0" cy="0"/>
        </a:xfrm>
      </p:grpSpPr>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3204447"/>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3536951"/>
            <a:ext cx="3308350" cy="1096963"/>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9" y="3536951"/>
            <a:ext cx="4642454" cy="1096963"/>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7" name="Text Placeholder 7">
            <a:extLst>
              <a:ext uri="{FF2B5EF4-FFF2-40B4-BE49-F238E27FC236}">
                <a16:creationId xmlns:a16="http://schemas.microsoft.com/office/drawing/2014/main" id="{2736CC6A-2FA9-E242-A5D0-FCF48179A1F7}"/>
              </a:ext>
            </a:extLst>
          </p:cNvPr>
          <p:cNvSpPr>
            <a:spLocks noGrp="1"/>
          </p:cNvSpPr>
          <p:nvPr>
            <p:ph type="body" sz="quarter" idx="53" hasCustomPrompt="1"/>
          </p:nvPr>
        </p:nvSpPr>
        <p:spPr>
          <a:xfrm>
            <a:off x="479427" y="583080"/>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088950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9"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4"/>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7" y="583080"/>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3903938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ontent Slide - Half Blue 1">
    <p:spTree>
      <p:nvGrpSpPr>
        <p:cNvPr id="1" name=""/>
        <p:cNvGrpSpPr/>
        <p:nvPr/>
      </p:nvGrpSpPr>
      <p:grpSpPr>
        <a:xfrm>
          <a:off x="0" y="0"/>
          <a:ext cx="0" cy="0"/>
          <a:chOff x="0" y="0"/>
          <a:chExt cx="0" cy="0"/>
        </a:xfrm>
      </p:grpSpPr>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479426" y="4319771"/>
            <a:ext cx="3308350" cy="481299"/>
          </a:xfrm>
        </p:spPr>
        <p:txBody>
          <a:bodyPr lIns="0" tIns="0" rIns="0" bIns="0">
            <a:noAutofit/>
          </a:bodyPr>
          <a:lstStyle>
            <a:lvl1pPr marL="0" indent="0">
              <a:spcBef>
                <a:spcPts val="0"/>
              </a:spcBef>
              <a:buNone/>
              <a:defRPr sz="28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4104659" y="4319771"/>
            <a:ext cx="4642454" cy="481299"/>
          </a:xfrm>
        </p:spPr>
        <p:txBody>
          <a:bodyPr lIns="0" tIns="73152" rIns="0" bIns="0">
            <a:noAutofit/>
          </a:bodyPr>
          <a:lstStyle>
            <a:lvl1pPr marL="0" indent="0">
              <a:buNone/>
              <a:defRPr sz="2000" b="0">
                <a:solidFill>
                  <a:schemeClr val="bg1"/>
                </a:solidFill>
              </a:defRPr>
            </a:lvl1pPr>
          </a:lstStyle>
          <a:p>
            <a:pPr lvl="0"/>
            <a:r>
              <a:rPr lang="en-US"/>
              <a:t>Supporting body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bg1"/>
                </a:solidFill>
              </a:rPr>
              <a:t>NREL</a:t>
            </a:r>
            <a:r>
              <a:rPr lang="en-US" sz="800" baseline="0">
                <a:solidFill>
                  <a:schemeClr val="bg1"/>
                </a:solidFill>
              </a:rPr>
              <a:t>    </a:t>
            </a:r>
            <a:r>
              <a:rPr lang="en-US" sz="800">
                <a:solidFill>
                  <a:schemeClr val="bg1"/>
                </a:solidFill>
              </a:rPr>
              <a:t>|    </a:t>
            </a:r>
            <a:fld id="{BFD71CF8-5198-8441-A7C0-DC22FD64CBE4}" type="slidenum">
              <a:rPr lang="en-US" sz="800">
                <a:solidFill>
                  <a:schemeClr val="bg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1" name="Text Placeholder 7">
            <a:extLst>
              <a:ext uri="{FF2B5EF4-FFF2-40B4-BE49-F238E27FC236}">
                <a16:creationId xmlns:a16="http://schemas.microsoft.com/office/drawing/2014/main" id="{5870EDA1-21F4-9543-B426-B99B5785504E}"/>
              </a:ext>
            </a:extLst>
          </p:cNvPr>
          <p:cNvSpPr>
            <a:spLocks noGrp="1"/>
          </p:cNvSpPr>
          <p:nvPr>
            <p:ph type="body" sz="quarter" idx="53" hasCustomPrompt="1"/>
          </p:nvPr>
        </p:nvSpPr>
        <p:spPr>
          <a:xfrm>
            <a:off x="479427" y="583080"/>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28064343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9"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2"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505619"/>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3565928"/>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3792620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ontent Slide -  Vertical Blue/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8" y="0"/>
            <a:ext cx="7644654" cy="5143500"/>
          </a:xfrm>
          <a:solidFill>
            <a:schemeClr val="bg1">
              <a:lumMod val="95000"/>
            </a:schemeClr>
          </a:solidFill>
        </p:spPr>
        <p:txBody>
          <a:bodyPr/>
          <a:lstStyle>
            <a:lvl1pPr marL="0" indent="0" algn="ctr">
              <a:buNone/>
              <a:defRPr/>
            </a:lvl1pPr>
          </a:lstStyle>
          <a:p>
            <a:r>
              <a:rPr lang="en-US"/>
              <a:t>Insert Photo or Graphic</a:t>
            </a:r>
          </a:p>
        </p:txBody>
      </p:sp>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3" y="0"/>
            <a:ext cx="1499347"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286051" y="505619"/>
            <a:ext cx="985919" cy="1096963"/>
          </a:xfrm>
        </p:spPr>
        <p:txBody>
          <a:bodyPr lIns="0" tIns="0" rIns="0" bIns="0">
            <a:noAutofit/>
          </a:bodyPr>
          <a:lstStyle>
            <a:lvl1pPr marL="0" indent="0">
              <a:spcBef>
                <a:spcPts val="0"/>
              </a:spcBef>
              <a:buNone/>
              <a:defRPr sz="1800" b="0">
                <a:solidFill>
                  <a:schemeClr val="bg1"/>
                </a:solidFill>
              </a:defRPr>
            </a:lvl1pPr>
          </a:lstStyle>
          <a:p>
            <a:pPr lvl="0"/>
            <a:r>
              <a:rPr lang="en-US"/>
              <a:t>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675701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ontent Slide -  Vertical Blue/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9"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2"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505619"/>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3565928"/>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63524AE8-F7B5-0E44-8BCA-32443B166DB8}"/>
              </a:ext>
            </a:extLst>
          </p:cNvPr>
          <p:cNvSpPr>
            <a:spLocks noGrp="1"/>
          </p:cNvSpPr>
          <p:nvPr>
            <p:ph type="body" sz="quarter" idx="53" hasCustomPrompt="1"/>
          </p:nvPr>
        </p:nvSpPr>
        <p:spPr>
          <a:xfrm>
            <a:off x="3864126" y="505618"/>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1770359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
    <p:spTree>
      <p:nvGrpSpPr>
        <p:cNvPr id="1" name=""/>
        <p:cNvGrpSpPr/>
        <p:nvPr/>
      </p:nvGrpSpPr>
      <p:grpSpPr>
        <a:xfrm>
          <a:off x="0" y="0"/>
          <a:ext cx="0" cy="0"/>
          <a:chOff x="0" y="0"/>
          <a:chExt cx="0" cy="0"/>
        </a:xfrm>
      </p:grpSpPr>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2"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505619"/>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3565928"/>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9D95246B-679C-0C47-B3E3-F6535A89622F}"/>
              </a:ext>
            </a:extLst>
          </p:cNvPr>
          <p:cNvSpPr>
            <a:spLocks noGrp="1"/>
          </p:cNvSpPr>
          <p:nvPr>
            <p:ph type="body" sz="quarter" idx="53" hasCustomPrompt="1"/>
          </p:nvPr>
        </p:nvSpPr>
        <p:spPr>
          <a:xfrm>
            <a:off x="3864126" y="505618"/>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1791999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ntent Slide - Vertical Blue/photo/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9" cy="2571750"/>
          </a:xfrm>
          <a:solidFill>
            <a:schemeClr val="bg1"/>
          </a:solidFill>
        </p:spPr>
        <p:txBody>
          <a:bodyPr/>
          <a:lstStyle>
            <a:lvl1pPr marL="0" indent="0" algn="ctr">
              <a:buNone/>
              <a:defRPr/>
            </a:lvl1pPr>
          </a:lstStyle>
          <a:p>
            <a:r>
              <a:rPr lang="en-US"/>
              <a:t>Insert Photo or Graphic</a:t>
            </a:r>
          </a:p>
        </p:txBody>
      </p:sp>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9"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2"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505619"/>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3565928"/>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Tree>
    <p:extLst>
      <p:ext uri="{BB962C8B-B14F-4D97-AF65-F5344CB8AC3E}">
        <p14:creationId xmlns:p14="http://schemas.microsoft.com/office/powerpoint/2010/main" val="2572833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Full Phot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4"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5" y="2744787"/>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821FBE40-03AF-2040-B470-29B21F4E356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467454" y="0"/>
            <a:ext cx="2331892" cy="1092307"/>
          </a:xfrm>
          <a:prstGeom prst="rect">
            <a:avLst/>
          </a:prstGeom>
        </p:spPr>
      </p:pic>
    </p:spTree>
    <p:extLst>
      <p:ext uri="{BB962C8B-B14F-4D97-AF65-F5344CB8AC3E}">
        <p14:creationId xmlns:p14="http://schemas.microsoft.com/office/powerpoint/2010/main" val="38372515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ontent Slide - Vertical Blue/photo/tex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AE79B0C-B592-1249-A48F-44050F3F4380}"/>
              </a:ext>
            </a:extLst>
          </p:cNvPr>
          <p:cNvSpPr>
            <a:spLocks noGrp="1"/>
          </p:cNvSpPr>
          <p:nvPr>
            <p:ph type="body" sz="quarter" idx="54" hasCustomPrompt="1"/>
          </p:nvPr>
        </p:nvSpPr>
        <p:spPr>
          <a:xfrm>
            <a:off x="3226702" y="2571750"/>
            <a:ext cx="5917299" cy="2571750"/>
          </a:xfrm>
          <a:solidFill>
            <a:schemeClr val="bg1">
              <a:lumMod val="95000"/>
            </a:schemeClr>
          </a:solidFill>
          <a:effectLst/>
        </p:spPr>
        <p:txBody>
          <a:bodyPr lIns="365760" tIns="365760" rIns="365760" bIns="640080">
            <a:noAutofit/>
          </a:bodyPr>
          <a:lstStyle>
            <a:lvl1pPr marL="0" indent="0">
              <a:buNone/>
              <a:defRPr sz="1600"/>
            </a:lvl1pPr>
            <a:lvl2pPr>
              <a:defRPr sz="1600"/>
            </a:lvl2pPr>
            <a:lvl3pPr>
              <a:defRPr sz="1600"/>
            </a:lvl3pPr>
            <a:lvl4pPr>
              <a:defRPr sz="1600"/>
            </a:lvl4pPr>
            <a:lvl5pPr>
              <a:defRPr sz="1600"/>
            </a:lvl5pPr>
          </a:lstStyle>
          <a:p>
            <a:pPr lvl="0"/>
            <a:r>
              <a:rPr lang="en-US"/>
              <a:t>Body text</a:t>
            </a:r>
          </a:p>
        </p:txBody>
      </p:sp>
      <p:sp>
        <p:nvSpPr>
          <p:cNvPr id="27" name="TextBox 26"/>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
        <p:nvSpPr>
          <p:cNvPr id="10" name="Rectangle 9">
            <a:extLst>
              <a:ext uri="{FF2B5EF4-FFF2-40B4-BE49-F238E27FC236}">
                <a16:creationId xmlns:a16="http://schemas.microsoft.com/office/drawing/2014/main" id="{8A832604-F597-CE4C-9045-0EDB4883F306}"/>
              </a:ext>
            </a:extLst>
          </p:cNvPr>
          <p:cNvSpPr/>
          <p:nvPr userDrawn="1"/>
        </p:nvSpPr>
        <p:spPr>
          <a:xfrm>
            <a:off x="2"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ext Placeholder 7">
            <a:extLst>
              <a:ext uri="{FF2B5EF4-FFF2-40B4-BE49-F238E27FC236}">
                <a16:creationId xmlns:a16="http://schemas.microsoft.com/office/drawing/2014/main" id="{CA23820E-162D-E444-AE76-C4AF2F45B95A}"/>
              </a:ext>
            </a:extLst>
          </p:cNvPr>
          <p:cNvSpPr>
            <a:spLocks noGrp="1"/>
          </p:cNvSpPr>
          <p:nvPr>
            <p:ph type="body" sz="quarter" idx="51" hasCustomPrompt="1"/>
          </p:nvPr>
        </p:nvSpPr>
        <p:spPr>
          <a:xfrm>
            <a:off x="372235" y="505619"/>
            <a:ext cx="2532807" cy="1096963"/>
          </a:xfrm>
        </p:spPr>
        <p:txBody>
          <a:bodyPr lIns="0" tIns="0" rIns="0" bIns="0">
            <a:noAutofit/>
          </a:bodyPr>
          <a:lstStyle>
            <a:lvl1pPr marL="0" indent="0">
              <a:spcBef>
                <a:spcPts val="0"/>
              </a:spcBef>
              <a:buNone/>
              <a:defRPr sz="2400" b="1">
                <a:solidFill>
                  <a:schemeClr val="bg1"/>
                </a:solidFill>
              </a:defRPr>
            </a:lvl1pPr>
          </a:lstStyle>
          <a:p>
            <a:pPr lvl="0"/>
            <a:r>
              <a:rPr lang="en-US"/>
              <a:t>Large important text</a:t>
            </a:r>
          </a:p>
        </p:txBody>
      </p:sp>
      <p:sp>
        <p:nvSpPr>
          <p:cNvPr id="13" name="Text Placeholder 7">
            <a:extLst>
              <a:ext uri="{FF2B5EF4-FFF2-40B4-BE49-F238E27FC236}">
                <a16:creationId xmlns:a16="http://schemas.microsoft.com/office/drawing/2014/main" id="{A8889CC1-1B54-4447-A72C-33A5302A87A9}"/>
              </a:ext>
            </a:extLst>
          </p:cNvPr>
          <p:cNvSpPr>
            <a:spLocks noGrp="1"/>
          </p:cNvSpPr>
          <p:nvPr>
            <p:ph type="body" sz="quarter" idx="52" hasCustomPrompt="1"/>
          </p:nvPr>
        </p:nvSpPr>
        <p:spPr>
          <a:xfrm>
            <a:off x="372235" y="3565928"/>
            <a:ext cx="2532807" cy="1096963"/>
          </a:xfrm>
        </p:spPr>
        <p:txBody>
          <a:bodyPr lIns="0" tIns="0" rIns="0" bIns="0" anchor="b">
            <a:noAutofit/>
          </a:bodyPr>
          <a:lstStyle>
            <a:lvl1pPr marL="0" indent="0">
              <a:buNone/>
              <a:defRPr sz="1800" b="0">
                <a:solidFill>
                  <a:schemeClr val="bg1"/>
                </a:solidFill>
              </a:defRPr>
            </a:lvl1pPr>
          </a:lstStyle>
          <a:p>
            <a:pPr lvl="0"/>
            <a:r>
              <a:rPr lang="en-US"/>
              <a:t>Supporting text</a:t>
            </a:r>
          </a:p>
        </p:txBody>
      </p:sp>
      <p:sp>
        <p:nvSpPr>
          <p:cNvPr id="9" name="TextBox 8">
            <a:extLst>
              <a:ext uri="{FF2B5EF4-FFF2-40B4-BE49-F238E27FC236}">
                <a16:creationId xmlns:a16="http://schemas.microsoft.com/office/drawing/2014/main" id="{D986709F-2C55-1C42-9EF2-87C923E7BAF0}"/>
              </a:ext>
            </a:extLst>
          </p:cNvPr>
          <p:cNvSpPr txBox="1"/>
          <p:nvPr userDrawn="1"/>
        </p:nvSpPr>
        <p:spPr>
          <a:xfrm>
            <a:off x="6711697"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solidFill>
                  <a:schemeClr val="tx1"/>
                </a:solidFill>
              </a:rPr>
              <a:t>NREL</a:t>
            </a:r>
            <a:r>
              <a:rPr lang="en-US" sz="800" baseline="0">
                <a:solidFill>
                  <a:schemeClr val="tx1"/>
                </a:solidFill>
              </a:rPr>
              <a:t>    </a:t>
            </a:r>
            <a:r>
              <a:rPr lang="en-US" sz="800">
                <a:solidFill>
                  <a:schemeClr val="tx1"/>
                </a:solidFill>
              </a:rPr>
              <a:t>|    </a:t>
            </a:r>
            <a:fld id="{BFD71CF8-5198-8441-A7C0-DC22FD64CBE4}" type="slidenum">
              <a:rPr lang="en-US" sz="800">
                <a:solidFill>
                  <a:schemeClr val="tx1"/>
                </a:solidFill>
              </a:rPr>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solidFill>
                <a:schemeClr val="tx1"/>
              </a:solidFill>
            </a:endParaRPr>
          </a:p>
        </p:txBody>
      </p:sp>
      <p:sp>
        <p:nvSpPr>
          <p:cNvPr id="11" name="Text Placeholder 7">
            <a:extLst>
              <a:ext uri="{FF2B5EF4-FFF2-40B4-BE49-F238E27FC236}">
                <a16:creationId xmlns:a16="http://schemas.microsoft.com/office/drawing/2014/main" id="{E09C1F55-AA2F-B448-AD00-1949AE58B945}"/>
              </a:ext>
            </a:extLst>
          </p:cNvPr>
          <p:cNvSpPr>
            <a:spLocks noGrp="1"/>
          </p:cNvSpPr>
          <p:nvPr>
            <p:ph type="body" sz="quarter" idx="53" hasCustomPrompt="1"/>
          </p:nvPr>
        </p:nvSpPr>
        <p:spPr>
          <a:xfrm>
            <a:off x="3648974" y="505618"/>
            <a:ext cx="4642454" cy="1096963"/>
          </a:xfrm>
        </p:spPr>
        <p:txBody>
          <a:bodyPr lIns="0" tIns="73152" rIns="0" bIns="0">
            <a:noAutofit/>
          </a:bodyPr>
          <a:lstStyle>
            <a:lvl1pPr marL="0" indent="0">
              <a:buNone/>
              <a:defRPr sz="2000" b="0">
                <a:solidFill>
                  <a:schemeClr val="tx1"/>
                </a:solidFill>
              </a:defRPr>
            </a:lvl1pPr>
          </a:lstStyle>
          <a:p>
            <a:pPr lvl="0"/>
            <a:r>
              <a:rPr lang="en-US"/>
              <a:t>Supporting body text</a:t>
            </a:r>
          </a:p>
        </p:txBody>
      </p:sp>
    </p:spTree>
    <p:extLst>
      <p:ext uri="{BB962C8B-B14F-4D97-AF65-F5344CB8AC3E}">
        <p14:creationId xmlns:p14="http://schemas.microsoft.com/office/powerpoint/2010/main" val="4111768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Photo Slide</a:t>
            </a:r>
          </a:p>
        </p:txBody>
      </p:sp>
      <p:sp>
        <p:nvSpPr>
          <p:cNvPr id="3" name="Picture Placeholder 2"/>
          <p:cNvSpPr>
            <a:spLocks noGrp="1"/>
          </p:cNvSpPr>
          <p:nvPr>
            <p:ph type="pic" sz="quarter" idx="21" hasCustomPrompt="1"/>
          </p:nvPr>
        </p:nvSpPr>
        <p:spPr>
          <a:xfrm>
            <a:off x="457201" y="1391884"/>
            <a:ext cx="4123076" cy="2542392"/>
          </a:xfrm>
          <a:prstGeom prst="rect">
            <a:avLst/>
          </a:prstGeom>
        </p:spPr>
        <p:txBody>
          <a:bodyPr vert="horz"/>
          <a:lstStyle>
            <a:lvl1pPr marL="0" marR="0" indent="0" algn="l" defTabSz="457186"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4" name="Text Placeholder 27"/>
          <p:cNvSpPr>
            <a:spLocks noGrp="1"/>
          </p:cNvSpPr>
          <p:nvPr>
            <p:ph type="body" sz="quarter" idx="20" hasCustomPrompt="1"/>
          </p:nvPr>
        </p:nvSpPr>
        <p:spPr>
          <a:xfrm>
            <a:off x="457201" y="4090979"/>
            <a:ext cx="4123076" cy="727263"/>
          </a:xfrm>
          <a:prstGeom prst="rect">
            <a:avLst/>
          </a:prstGeom>
        </p:spPr>
        <p:txBody>
          <a:bodyPr vert="horz" lIns="0" tIns="0" rIns="0" bIns="0" anchor="t" anchorCtr="0"/>
          <a:lstStyle>
            <a:lvl1pPr marL="0" indent="0">
              <a:spcBef>
                <a:spcPts val="1000"/>
              </a:spcBef>
              <a:buFont typeface="Arial"/>
              <a:buNone/>
              <a:defRPr sz="1800" baseline="0"/>
            </a:lvl1pPr>
          </a:lstStyle>
          <a:p>
            <a:pPr lvl="0"/>
            <a:r>
              <a:rPr lang="en-US"/>
              <a:t>Description of the photo/image</a:t>
            </a:r>
          </a:p>
        </p:txBody>
      </p:sp>
      <p:sp>
        <p:nvSpPr>
          <p:cNvPr id="6" name="Picture Placeholder 2"/>
          <p:cNvSpPr>
            <a:spLocks noGrp="1"/>
          </p:cNvSpPr>
          <p:nvPr>
            <p:ph type="pic" sz="quarter" idx="22" hasCustomPrompt="1"/>
          </p:nvPr>
        </p:nvSpPr>
        <p:spPr>
          <a:xfrm>
            <a:off x="4825309" y="182883"/>
            <a:ext cx="3871998" cy="2095512"/>
          </a:xfrm>
          <a:prstGeom prst="rect">
            <a:avLst/>
          </a:prstGeom>
        </p:spPr>
        <p:txBody>
          <a:bodyPr vert="horz"/>
          <a:lstStyle>
            <a:lvl1pPr marL="0" marR="0" indent="0" algn="l" defTabSz="457186"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9" y="2479951"/>
            <a:ext cx="3871998" cy="2338291"/>
          </a:xfrm>
          <a:prstGeom prst="rect">
            <a:avLst/>
          </a:prstGeom>
        </p:spPr>
        <p:txBody>
          <a:bodyPr vert="horz"/>
          <a:lstStyle>
            <a:lvl1pPr marL="0" marR="0" indent="0" algn="l" defTabSz="457186"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8" name="TextBox 7"/>
          <p:cNvSpPr txBox="1"/>
          <p:nvPr userDrawn="1"/>
        </p:nvSpPr>
        <p:spPr>
          <a:xfrm>
            <a:off x="6711702" y="4840516"/>
            <a:ext cx="2279523" cy="215444"/>
          </a:xfrm>
          <a:prstGeom prst="rect">
            <a:avLst/>
          </a:prstGeom>
          <a:noFill/>
        </p:spPr>
        <p:txBody>
          <a:bodyPr wrap="square" rtlCol="0">
            <a:spAutoFit/>
          </a:bodyPr>
          <a:lstStyle/>
          <a:p>
            <a:pPr marL="0" marR="0" indent="0" algn="r" defTabSz="457186"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186"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6801528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6"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9"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3" y="2588317"/>
            <a:ext cx="4607032" cy="336156"/>
          </a:xfrm>
        </p:spPr>
        <p:txBody>
          <a:bodyPr>
            <a:noAutofit/>
          </a:bodyPr>
          <a:lstStyle>
            <a:lvl1pPr marL="0" indent="0">
              <a:spcBef>
                <a:spcPts val="400"/>
              </a:spcBef>
              <a:buNone/>
              <a:defRPr sz="1000" baseline="0"/>
            </a:lvl1pPr>
            <a:lvl2pPr marL="457186" indent="0">
              <a:buNone/>
              <a:defRPr/>
            </a:lvl2pPr>
            <a:lvl3pPr marL="914372" indent="0">
              <a:buNone/>
              <a:defRPr/>
            </a:lvl3pPr>
            <a:lvl4pPr marL="1371557" indent="0">
              <a:buNone/>
              <a:defRPr/>
            </a:lvl4pPr>
            <a:lvl5pPr marL="1828743" indent="0">
              <a:buNone/>
              <a:defRPr/>
            </a:lvl5pPr>
          </a:lstStyle>
          <a:p>
            <a:pPr lvl="0"/>
            <a:r>
              <a:rPr lang="en-US"/>
              <a:t>Publication Number</a:t>
            </a:r>
          </a:p>
        </p:txBody>
      </p:sp>
      <p:sp>
        <p:nvSpPr>
          <p:cNvPr id="9" name="TextBox 8"/>
          <p:cNvSpPr txBox="1"/>
          <p:nvPr userDrawn="1"/>
        </p:nvSpPr>
        <p:spPr>
          <a:xfrm>
            <a:off x="3673168" y="2069603"/>
            <a:ext cx="2116668"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sz="1800"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112771" y="4013200"/>
            <a:ext cx="2413000" cy="1130300"/>
          </a:xfrm>
          <a:prstGeom prst="rect">
            <a:avLst/>
          </a:prstGeom>
        </p:spPr>
      </p:pic>
    </p:spTree>
    <p:extLst>
      <p:ext uri="{BB962C8B-B14F-4D97-AF65-F5344CB8AC3E}">
        <p14:creationId xmlns:p14="http://schemas.microsoft.com/office/powerpoint/2010/main" val="21350875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3673166" y="410296"/>
            <a:ext cx="4606372" cy="1348326"/>
          </a:xfrm>
        </p:spPr>
        <p:txBody>
          <a:bodyPr anchor="b" anchorCtr="0">
            <a:noAutofit/>
          </a:bodyPr>
          <a:lstStyle>
            <a:lvl1pPr marL="0" indent="0">
              <a:buNone/>
              <a:defRPr sz="4000" baseline="0"/>
            </a:lvl1pPr>
          </a:lstStyle>
          <a:p>
            <a:pPr lvl="0"/>
            <a:r>
              <a:rPr lang="en-US"/>
              <a:t>Q&amp;A or Thank You</a:t>
            </a:r>
          </a:p>
        </p:txBody>
      </p:sp>
      <p:cxnSp>
        <p:nvCxnSpPr>
          <p:cNvPr id="4" name="Straight Connector 3"/>
          <p:cNvCxnSpPr/>
          <p:nvPr userDrawn="1"/>
        </p:nvCxnSpPr>
        <p:spPr>
          <a:xfrm>
            <a:off x="3741649"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3" y="2588317"/>
            <a:ext cx="4607032" cy="336156"/>
          </a:xfrm>
        </p:spPr>
        <p:txBody>
          <a:bodyPr>
            <a:noAutofit/>
          </a:bodyPr>
          <a:lstStyle>
            <a:lvl1pPr marL="0" indent="0">
              <a:spcBef>
                <a:spcPts val="400"/>
              </a:spcBef>
              <a:buNone/>
              <a:defRPr sz="1000" baseline="0"/>
            </a:lvl1pPr>
            <a:lvl2pPr marL="457186" indent="0">
              <a:buNone/>
              <a:defRPr/>
            </a:lvl2pPr>
            <a:lvl3pPr marL="914372" indent="0">
              <a:buNone/>
              <a:defRPr/>
            </a:lvl3pPr>
            <a:lvl4pPr marL="1371557" indent="0">
              <a:buNone/>
              <a:defRPr/>
            </a:lvl4pPr>
            <a:lvl5pPr marL="1828743" indent="0">
              <a:buNone/>
              <a:defRPr/>
            </a:lvl5pPr>
          </a:lstStyle>
          <a:p>
            <a:pPr lvl="0"/>
            <a:r>
              <a:rPr lang="en-US"/>
              <a:t>Publication Number</a:t>
            </a:r>
          </a:p>
        </p:txBody>
      </p:sp>
      <p:sp>
        <p:nvSpPr>
          <p:cNvPr id="9" name="TextBox 8"/>
          <p:cNvSpPr txBox="1"/>
          <p:nvPr userDrawn="1"/>
        </p:nvSpPr>
        <p:spPr>
          <a:xfrm>
            <a:off x="3673168" y="2069603"/>
            <a:ext cx="2116668"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r>
              <a:rPr lang="en-US" sz="1800" b="1">
                <a:solidFill>
                  <a:srgbClr val="333333"/>
                </a:solidFill>
              </a:rPr>
              <a:t>  www.nrel.gov</a:t>
            </a:r>
          </a:p>
        </p:txBody>
      </p:sp>
      <p:pic>
        <p:nvPicPr>
          <p:cNvPr id="6" name="Graphic 5">
            <a:extLst>
              <a:ext uri="{FF2B5EF4-FFF2-40B4-BE49-F238E27FC236}">
                <a16:creationId xmlns:a16="http://schemas.microsoft.com/office/drawing/2014/main" id="{BF13A443-B9EC-D845-B6D9-AB36EFFEC757}"/>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6112771" y="4013200"/>
            <a:ext cx="2413000" cy="1130300"/>
          </a:xfrm>
          <a:prstGeom prst="rect">
            <a:avLst/>
          </a:prstGeom>
        </p:spPr>
      </p:pic>
    </p:spTree>
    <p:extLst>
      <p:ext uri="{BB962C8B-B14F-4D97-AF65-F5344CB8AC3E}">
        <p14:creationId xmlns:p14="http://schemas.microsoft.com/office/powerpoint/2010/main" val="7896878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Slide - Full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AF46AA-89DC-FB46-9105-FFEE8FB8D5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ext Placeholder 7"/>
          <p:cNvSpPr>
            <a:spLocks noGrp="1"/>
          </p:cNvSpPr>
          <p:nvPr>
            <p:ph type="body" sz="quarter" idx="10" hasCustomPrompt="1"/>
          </p:nvPr>
        </p:nvSpPr>
        <p:spPr>
          <a:xfrm>
            <a:off x="3736975" y="1504827"/>
            <a:ext cx="5393498" cy="1095516"/>
          </a:xfrm>
          <a:solidFill>
            <a:schemeClr val="accent1">
              <a:alpha val="75000"/>
            </a:schemeClr>
          </a:solidFill>
        </p:spPr>
        <p:txBody>
          <a:bodyPr lIns="182880" tIns="137160" rIns="182880" bIns="137160" anchor="ctr" anchorCtr="0">
            <a:noAutofit/>
          </a:bodyPr>
          <a:lstStyle>
            <a:lvl1pPr marL="0" indent="0">
              <a:lnSpc>
                <a:spcPts val="2800"/>
              </a:lnSpc>
              <a:buNone/>
              <a:defRPr sz="3000">
                <a:solidFill>
                  <a:schemeClr val="bg1"/>
                </a:solidFill>
              </a:defRPr>
            </a:lvl1pPr>
          </a:lstStyle>
          <a:p>
            <a:pPr lvl="0"/>
            <a:r>
              <a:rPr lang="en-US"/>
              <a:t>Title</a:t>
            </a:r>
          </a:p>
        </p:txBody>
      </p:sp>
      <p:sp>
        <p:nvSpPr>
          <p:cNvPr id="15" name="Text Placeholder 14"/>
          <p:cNvSpPr>
            <a:spLocks noGrp="1"/>
          </p:cNvSpPr>
          <p:nvPr>
            <p:ph type="body" sz="quarter" idx="11" hasCustomPrompt="1"/>
          </p:nvPr>
        </p:nvSpPr>
        <p:spPr>
          <a:xfrm>
            <a:off x="3736976" y="2744788"/>
            <a:ext cx="4322763" cy="1101551"/>
          </a:xfrm>
          <a:solidFill>
            <a:schemeClr val="accent1">
              <a:alpha val="75000"/>
            </a:schemeClr>
          </a:solidFill>
        </p:spPr>
        <p:txBody>
          <a:bodyPr lIns="182880" tIns="137160" rIns="182880" bIns="137160" anchor="ctr" anchorCtr="0">
            <a:noAutofit/>
          </a:bodyPr>
          <a:lstStyle>
            <a:lvl1pPr marL="0" indent="0">
              <a:lnSpc>
                <a:spcPts val="1760"/>
              </a:lnSpc>
              <a:spcBef>
                <a:spcPts val="400"/>
              </a:spcBef>
              <a:buNone/>
              <a:defRPr sz="18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p>
          <a:p>
            <a:pPr lvl="0"/>
            <a:r>
              <a:rPr lang="en-US"/>
              <a:t>Venue or Organization</a:t>
            </a:r>
          </a:p>
          <a:p>
            <a:pPr lvl="0"/>
            <a:r>
              <a:rPr lang="en-US"/>
              <a:t>Date</a:t>
            </a:r>
          </a:p>
        </p:txBody>
      </p:sp>
      <p:pic>
        <p:nvPicPr>
          <p:cNvPr id="7" name="Graphic 6">
            <a:extLst>
              <a:ext uri="{FF2B5EF4-FFF2-40B4-BE49-F238E27FC236}">
                <a16:creationId xmlns:a16="http://schemas.microsoft.com/office/drawing/2014/main" id="{465B8CD2-BF47-094F-B614-5CEAE71B3F34}"/>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467455" y="1"/>
            <a:ext cx="2331892" cy="1092307"/>
          </a:xfrm>
          <a:prstGeom prst="rect">
            <a:avLst/>
          </a:prstGeom>
        </p:spPr>
      </p:pic>
    </p:spTree>
    <p:extLst>
      <p:ext uri="{BB962C8B-B14F-4D97-AF65-F5344CB8AC3E}">
        <p14:creationId xmlns:p14="http://schemas.microsoft.com/office/powerpoint/2010/main" val="34343376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358211" y="784899"/>
            <a:ext cx="8427200" cy="40280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172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imple Slide - Any Content" userDrawn="1">
  <p:cSld name="1_Simple Slide - Any Content">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457201" y="1"/>
            <a:ext cx="8236857" cy="776514"/>
          </a:xfrm>
          <a:prstGeom prst="rect">
            <a:avLst/>
          </a:prstGeom>
          <a:solidFill>
            <a:schemeClr val="accent1"/>
          </a:solidFill>
          <a:ln>
            <a:noFill/>
          </a:ln>
        </p:spPr>
        <p:txBody>
          <a:bodyPr spcFirstLastPara="1" wrap="square" lIns="91425" tIns="45700" rIns="91425" bIns="45700" anchor="ctr" anchorCtr="0"/>
          <a:lstStyle>
            <a:lvl1pPr marR="0" lvl="0" algn="ctr" rtl="0">
              <a:lnSpc>
                <a:spcPct val="93333"/>
              </a:lnSpc>
              <a:spcBef>
                <a:spcPts val="0"/>
              </a:spcBef>
              <a:spcAft>
                <a:spcPts val="0"/>
              </a:spcAft>
              <a:buClr>
                <a:schemeClr val="lt1"/>
              </a:buClr>
              <a:buSzPts val="3000"/>
              <a:buFont typeface="Calibri"/>
              <a:buNone/>
              <a:defRPr sz="3000" b="0" i="0" u="none" strike="noStrike" cap="none">
                <a:solidFill>
                  <a:schemeClr val="lt1"/>
                </a:solidFill>
                <a:latin typeface="Calibri Light" panose="020F0302020204030204" pitchFamily="34" charset="0"/>
                <a:ea typeface="Roboto" panose="02000000000000000000" pitchFamily="2"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5" name="Shape 85"/>
          <p:cNvSpPr txBox="1"/>
          <p:nvPr/>
        </p:nvSpPr>
        <p:spPr>
          <a:xfrm>
            <a:off x="6711702" y="4840515"/>
            <a:ext cx="2279522" cy="215444"/>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800"/>
              <a:buFont typeface="Calibri"/>
              <a:buNone/>
            </a:pPr>
            <a:r>
              <a:rPr lang="en-US" sz="800" b="0" i="0">
                <a:solidFill>
                  <a:schemeClr val="dk1"/>
                </a:solidFill>
                <a:latin typeface="Calibri Light" panose="020F0302020204030204" pitchFamily="34" charset="0"/>
                <a:ea typeface="Roboto" panose="02000000000000000000" pitchFamily="2" charset="0"/>
                <a:cs typeface="Calibri"/>
                <a:sym typeface="Calibri"/>
              </a:rPr>
              <a:t>NREL    |    </a:t>
            </a:r>
            <a:fld id="{00000000-1234-1234-1234-123412341234}" type="slidenum">
              <a:rPr lang="en-US" sz="800" b="0" i="0">
                <a:solidFill>
                  <a:schemeClr val="dk1"/>
                </a:solidFill>
                <a:latin typeface="Calibri Light" panose="020F0302020204030204" pitchFamily="34" charset="0"/>
                <a:ea typeface="Roboto" panose="02000000000000000000" pitchFamily="2" charset="0"/>
                <a:cs typeface="Calibri"/>
                <a:sym typeface="Calibri"/>
              </a:rPr>
              <a:pPr marL="0" marR="0" lvl="0" indent="0" algn="r" rtl="0">
                <a:lnSpc>
                  <a:spcPct val="100000"/>
                </a:lnSpc>
                <a:spcBef>
                  <a:spcPts val="0"/>
                </a:spcBef>
                <a:spcAft>
                  <a:spcPts val="0"/>
                </a:spcAft>
                <a:buClr>
                  <a:schemeClr val="dk1"/>
                </a:buClr>
                <a:buSzPts val="800"/>
                <a:buFont typeface="Calibri"/>
                <a:buNone/>
              </a:pPr>
              <a:t>‹#›</a:t>
            </a:fld>
            <a:endParaRPr sz="800" b="0" i="0">
              <a:solidFill>
                <a:schemeClr val="dk1"/>
              </a:solidFill>
              <a:latin typeface="Calibri Light" panose="020F0302020204030204" pitchFamily="34" charset="0"/>
              <a:ea typeface="Roboto" panose="02000000000000000000" pitchFamily="2" charset="0"/>
              <a:cs typeface="Calibri"/>
              <a:sym typeface="Calibri"/>
            </a:endParaRPr>
          </a:p>
        </p:txBody>
      </p:sp>
      <p:sp>
        <p:nvSpPr>
          <p:cNvPr id="3" name="Text Placeholder 2">
            <a:extLst>
              <a:ext uri="{FF2B5EF4-FFF2-40B4-BE49-F238E27FC236}">
                <a16:creationId xmlns:a16="http://schemas.microsoft.com/office/drawing/2014/main" id="{ECE94AB2-5386-B548-8BFF-C55F9602EC65}"/>
              </a:ext>
            </a:extLst>
          </p:cNvPr>
          <p:cNvSpPr>
            <a:spLocks noGrp="1"/>
          </p:cNvSpPr>
          <p:nvPr>
            <p:ph type="body" sz="quarter" idx="10"/>
          </p:nvPr>
        </p:nvSpPr>
        <p:spPr>
          <a:xfrm>
            <a:off x="457200" y="1023938"/>
            <a:ext cx="8237538" cy="3571875"/>
          </a:xfrm>
        </p:spPr>
        <p:txBody>
          <a:bodyPr/>
          <a:lstStyle>
            <a:lvl1pPr>
              <a:defRPr b="0" i="0">
                <a:latin typeface="Calibri Light" panose="020F0302020204030204" pitchFamily="34" charset="0"/>
                <a:ea typeface="Roboto" panose="02000000000000000000" pitchFamily="2" charset="0"/>
              </a:defRPr>
            </a:lvl1pPr>
            <a:lvl2pPr>
              <a:defRPr b="0" i="0">
                <a:latin typeface="Calibri Light" panose="020F0302020204030204" pitchFamily="34" charset="0"/>
                <a:ea typeface="Roboto" panose="02000000000000000000" pitchFamily="2" charset="0"/>
              </a:defRPr>
            </a:lvl2pPr>
            <a:lvl3pPr>
              <a:defRPr b="0" i="0">
                <a:latin typeface="Calibri Light" panose="020F0302020204030204" pitchFamily="34" charset="0"/>
                <a:ea typeface="Roboto" panose="02000000000000000000" pitchFamily="2" charset="0"/>
              </a:defRPr>
            </a:lvl3pPr>
            <a:lvl4pPr>
              <a:defRPr b="0" i="0">
                <a:latin typeface="Calibri Light" panose="020F0302020204030204" pitchFamily="34" charset="0"/>
                <a:ea typeface="Roboto" panose="02000000000000000000" pitchFamily="2" charset="0"/>
              </a:defRPr>
            </a:lvl4pPr>
            <a:lvl5pPr>
              <a:defRPr b="0" i="0">
                <a:latin typeface="Calibri Light" panose="020F0302020204030204" pitchFamily="34"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0212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EC0B-53D9-8648-9C5B-03EF5224B7F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096277-2166-5241-A781-34338599B2F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97B2863-7B45-4D40-872E-12DC1D26E76F}"/>
              </a:ext>
            </a:extLst>
          </p:cNvPr>
          <p:cNvSpPr>
            <a:spLocks noGrp="1"/>
          </p:cNvSpPr>
          <p:nvPr>
            <p:ph type="dt" sz="half" idx="10"/>
          </p:nvPr>
        </p:nvSpPr>
        <p:spPr/>
        <p:txBody>
          <a:bodyPr/>
          <a:lstStyle/>
          <a:p>
            <a:fld id="{4C98E955-3107-7242-B9EE-A00677ABF85E}" type="datetimeFigureOut">
              <a:rPr lang="en-US" smtClean="0"/>
              <a:t>5/10/2021</a:t>
            </a:fld>
            <a:endParaRPr lang="en-US"/>
          </a:p>
        </p:txBody>
      </p:sp>
      <p:sp>
        <p:nvSpPr>
          <p:cNvPr id="5" name="Footer Placeholder 4">
            <a:extLst>
              <a:ext uri="{FF2B5EF4-FFF2-40B4-BE49-F238E27FC236}">
                <a16:creationId xmlns:a16="http://schemas.microsoft.com/office/drawing/2014/main" id="{0CEC6803-B3CF-D942-82A2-D1EF5C8D1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BD240-F123-0E42-BFC0-CA5B912E6816}"/>
              </a:ext>
            </a:extLst>
          </p:cNvPr>
          <p:cNvSpPr>
            <a:spLocks noGrp="1"/>
          </p:cNvSpPr>
          <p:nvPr>
            <p:ph type="sldNum" sz="quarter" idx="12"/>
          </p:nvPr>
        </p:nvSpPr>
        <p:spPr/>
        <p:txBody>
          <a:bodyPr/>
          <a:lstStyle/>
          <a:p>
            <a:fld id="{72D7EC59-DF36-2540-A3A1-234F7C761ED7}" type="slidenum">
              <a:rPr lang="en-US" smtClean="0"/>
              <a:t>‹#›</a:t>
            </a:fld>
            <a:endParaRPr lang="en-US"/>
          </a:p>
        </p:txBody>
      </p:sp>
    </p:spTree>
    <p:extLst>
      <p:ext uri="{BB962C8B-B14F-4D97-AF65-F5344CB8AC3E}">
        <p14:creationId xmlns:p14="http://schemas.microsoft.com/office/powerpoint/2010/main" val="9253902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ransition Slide - Blue">
  <p:cSld name="1_Transition Slide - Blue">
    <p:spTree>
      <p:nvGrpSpPr>
        <p:cNvPr id="1" name="Shape 261"/>
        <p:cNvGrpSpPr/>
        <p:nvPr/>
      </p:nvGrpSpPr>
      <p:grpSpPr>
        <a:xfrm>
          <a:off x="0" y="0"/>
          <a:ext cx="0" cy="0"/>
          <a:chOff x="0" y="0"/>
          <a:chExt cx="0" cy="0"/>
        </a:xfrm>
      </p:grpSpPr>
      <p:sp>
        <p:nvSpPr>
          <p:cNvPr id="262" name="Shape 262"/>
          <p:cNvSpPr/>
          <p:nvPr/>
        </p:nvSpPr>
        <p:spPr>
          <a:xfrm>
            <a:off x="0" y="0"/>
            <a:ext cx="9144000" cy="51435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Light" panose="020F0302020204030204" pitchFamily="34" charset="0"/>
              <a:ea typeface="Roboto" panose="02000000000000000000" pitchFamily="2" charset="0"/>
              <a:cs typeface="Calibri"/>
              <a:sym typeface="Calibri"/>
            </a:endParaRPr>
          </a:p>
        </p:txBody>
      </p:sp>
      <p:sp>
        <p:nvSpPr>
          <p:cNvPr id="263" name="Shape 263"/>
          <p:cNvSpPr txBox="1">
            <a:spLocks noGrp="1"/>
          </p:cNvSpPr>
          <p:nvPr>
            <p:ph type="body" idx="1"/>
          </p:nvPr>
        </p:nvSpPr>
        <p:spPr>
          <a:xfrm>
            <a:off x="467454" y="1252017"/>
            <a:ext cx="3952146" cy="1348326"/>
          </a:xfrm>
          <a:prstGeom prst="rect">
            <a:avLst/>
          </a:prstGeom>
          <a:noFill/>
          <a:ln>
            <a:noFill/>
          </a:ln>
        </p:spPr>
        <p:txBody>
          <a:bodyPr spcFirstLastPara="1" wrap="square" lIns="91425" tIns="45700" rIns="91425" bIns="45700" anchor="b" anchorCtr="0"/>
          <a:lstStyle>
            <a:lvl1pPr marL="457189" marR="0" lvl="0" indent="-228594" algn="l" rtl="0">
              <a:spcBef>
                <a:spcPts val="600"/>
              </a:spcBef>
              <a:spcAft>
                <a:spcPts val="0"/>
              </a:spcAft>
              <a:buClr>
                <a:srgbClr val="FFFFFF"/>
              </a:buClr>
              <a:buSzPts val="3000"/>
              <a:buFont typeface="Arial"/>
              <a:buNone/>
              <a:defRPr sz="3000" b="0" i="0" u="none" strike="noStrike" cap="none">
                <a:solidFill>
                  <a:srgbClr val="FFFFFF"/>
                </a:solidFill>
                <a:latin typeface="Calibri Light" panose="020F0302020204030204" pitchFamily="34" charset="0"/>
                <a:ea typeface="Roboto" panose="02000000000000000000" pitchFamily="2" charset="0"/>
                <a:cs typeface="Calibri"/>
                <a:sym typeface="Calibri"/>
              </a:defRPr>
            </a:lvl1pPr>
            <a:lvl2pPr marL="914378" marR="0" lvl="1" indent="-38099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566" marR="0" lvl="2" indent="-368291"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5943" marR="0" lvl="4" indent="-342892"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2"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64" name="Shape 264"/>
          <p:cNvCxnSpPr/>
          <p:nvPr/>
        </p:nvCxnSpPr>
        <p:spPr>
          <a:xfrm>
            <a:off x="570337" y="2780783"/>
            <a:ext cx="4574979" cy="0"/>
          </a:xfrm>
          <a:prstGeom prst="straightConnector1">
            <a:avLst/>
          </a:prstGeom>
          <a:noFill/>
          <a:ln w="28575" cap="flat" cmpd="sng">
            <a:solidFill>
              <a:schemeClr val="lt1"/>
            </a:solidFill>
            <a:prstDash val="solid"/>
            <a:round/>
            <a:headEnd type="none" w="sm" len="sm"/>
            <a:tailEnd type="none" w="sm" len="sm"/>
          </a:ln>
        </p:spPr>
      </p:cxnSp>
      <p:sp>
        <p:nvSpPr>
          <p:cNvPr id="265" name="Shape 265"/>
          <p:cNvSpPr txBox="1">
            <a:spLocks noGrp="1"/>
          </p:cNvSpPr>
          <p:nvPr>
            <p:ph type="body" idx="2"/>
          </p:nvPr>
        </p:nvSpPr>
        <p:spPr>
          <a:xfrm>
            <a:off x="467455" y="2961484"/>
            <a:ext cx="3952712" cy="1101551"/>
          </a:xfrm>
          <a:prstGeom prst="rect">
            <a:avLst/>
          </a:prstGeom>
          <a:noFill/>
          <a:ln>
            <a:noFill/>
          </a:ln>
        </p:spPr>
        <p:txBody>
          <a:bodyPr spcFirstLastPara="1" wrap="square" lIns="91425" tIns="45700" rIns="91425" bIns="45700" anchor="t" anchorCtr="0"/>
          <a:lstStyle>
            <a:lvl1pPr marL="457189" marR="0" lvl="0" indent="-228594" algn="l" rtl="0">
              <a:spcBef>
                <a:spcPts val="400"/>
              </a:spcBef>
              <a:spcAft>
                <a:spcPts val="0"/>
              </a:spcAft>
              <a:buClr>
                <a:srgbClr val="FFFFFF"/>
              </a:buClr>
              <a:buSzPts val="1800"/>
              <a:buFont typeface="Arial"/>
              <a:buNone/>
              <a:defRPr sz="1800" b="0" i="0" u="none" strike="noStrike" cap="none">
                <a:solidFill>
                  <a:srgbClr val="FFFFFF"/>
                </a:solidFill>
                <a:latin typeface="Calibri Light" panose="020F0302020204030204" pitchFamily="34" charset="0"/>
                <a:ea typeface="Roboto" panose="02000000000000000000" pitchFamily="2" charset="0"/>
                <a:cs typeface="Calibri"/>
                <a:sym typeface="Calibri"/>
              </a:defRPr>
            </a:lvl1pPr>
            <a:lvl2pPr marL="914378" marR="0" lvl="1" indent="-228594"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566" marR="0" lvl="2" indent="-228594" algn="l" rtl="0">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3pPr>
            <a:lvl4pPr marL="1828754" marR="0" lvl="3" indent="-22859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5943" marR="0" lvl="4" indent="-228594"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132"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661289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61B67-510E-114A-A43D-18F7D906D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AA57B8-4551-E64F-B465-3A2130E7B2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E62BC-D9D7-2A45-AC02-3D34A362CE09}"/>
              </a:ext>
            </a:extLst>
          </p:cNvPr>
          <p:cNvSpPr>
            <a:spLocks noGrp="1"/>
          </p:cNvSpPr>
          <p:nvPr>
            <p:ph type="dt" sz="half" idx="10"/>
          </p:nvPr>
        </p:nvSpPr>
        <p:spPr/>
        <p:txBody>
          <a:bodyPr/>
          <a:lstStyle/>
          <a:p>
            <a:fld id="{50F817A4-91DF-1649-BE92-8D549E4941F7}" type="datetimeFigureOut">
              <a:rPr lang="en-US" smtClean="0"/>
              <a:t>5/10/2021</a:t>
            </a:fld>
            <a:endParaRPr lang="en-US"/>
          </a:p>
        </p:txBody>
      </p:sp>
      <p:sp>
        <p:nvSpPr>
          <p:cNvPr id="5" name="Footer Placeholder 4">
            <a:extLst>
              <a:ext uri="{FF2B5EF4-FFF2-40B4-BE49-F238E27FC236}">
                <a16:creationId xmlns:a16="http://schemas.microsoft.com/office/drawing/2014/main" id="{BB9DD5AE-E965-7C45-9747-E3E339566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725B2-B0D5-CD41-A3EB-A09CFFB6EB39}"/>
              </a:ext>
            </a:extLst>
          </p:cNvPr>
          <p:cNvSpPr>
            <a:spLocks noGrp="1"/>
          </p:cNvSpPr>
          <p:nvPr>
            <p:ph type="sldNum" sz="quarter" idx="12"/>
          </p:nvPr>
        </p:nvSpPr>
        <p:spPr/>
        <p:txBody>
          <a:bodyPr/>
          <a:lstStyle/>
          <a:p>
            <a:fld id="{44DB6DBE-DE9B-8F4C-9EBC-C69ADB49EE5D}" type="slidenum">
              <a:rPr lang="en-US" smtClean="0"/>
              <a:t>‹#›</a:t>
            </a:fld>
            <a:endParaRPr lang="en-US"/>
          </a:p>
        </p:txBody>
      </p:sp>
    </p:spTree>
    <p:extLst>
      <p:ext uri="{BB962C8B-B14F-4D97-AF65-F5344CB8AC3E}">
        <p14:creationId xmlns:p14="http://schemas.microsoft.com/office/powerpoint/2010/main" val="375267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199" y="1"/>
            <a:ext cx="8236857" cy="776514"/>
          </a:xfrm>
        </p:spPr>
        <p:txBody>
          <a:bodyPr/>
          <a:lstStyle/>
          <a:p>
            <a:r>
              <a:rPr lang="en-US"/>
              <a:t>Simple Slide</a:t>
            </a:r>
          </a:p>
        </p:txBody>
      </p:sp>
      <p:sp>
        <p:nvSpPr>
          <p:cNvPr id="5" name="TextBox 4"/>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800"/>
              <a:t>NREL</a:t>
            </a:r>
            <a:r>
              <a:rPr lang="en-US" sz="800" baseline="0"/>
              <a:t>    </a:t>
            </a:r>
            <a:r>
              <a:rPr lang="en-US" sz="800"/>
              <a:t>|    </a:t>
            </a:r>
            <a:fld id="{BFD71CF8-5198-8441-A7C0-DC22FD64CBE4}" type="slidenum">
              <a:rPr lang="en-US" sz="80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850096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End Slide">
  <p:cSld name="2_End Slide">
    <p:spTree>
      <p:nvGrpSpPr>
        <p:cNvPr id="1" name="Shape 51"/>
        <p:cNvGrpSpPr/>
        <p:nvPr/>
      </p:nvGrpSpPr>
      <p:grpSpPr>
        <a:xfrm>
          <a:off x="0" y="0"/>
          <a:ext cx="0" cy="0"/>
          <a:chOff x="0" y="0"/>
          <a:chExt cx="0" cy="0"/>
        </a:xfrm>
      </p:grpSpPr>
      <p:sp>
        <p:nvSpPr>
          <p:cNvPr id="52" name="Shape 52"/>
          <p:cNvSpPr txBox="1">
            <a:spLocks noGrp="1"/>
          </p:cNvSpPr>
          <p:nvPr>
            <p:ph type="body" idx="1"/>
          </p:nvPr>
        </p:nvSpPr>
        <p:spPr>
          <a:xfrm>
            <a:off x="3673164" y="1097497"/>
            <a:ext cx="4606372" cy="1348326"/>
          </a:xfrm>
          <a:prstGeom prst="rect">
            <a:avLst/>
          </a:prstGeom>
          <a:noFill/>
          <a:ln>
            <a:noFill/>
          </a:ln>
        </p:spPr>
        <p:txBody>
          <a:bodyPr spcFirstLastPara="1" wrap="square" lIns="91425" tIns="45700" rIns="91425" bIns="45700" anchor="b" anchorCtr="0"/>
          <a:lstStyle>
            <a:lvl1pPr marL="457189" marR="0" lvl="0" indent="-228594" algn="l" rtl="0">
              <a:spcBef>
                <a:spcPts val="800"/>
              </a:spcBef>
              <a:spcAft>
                <a:spcPts val="0"/>
              </a:spcAft>
              <a:buClr>
                <a:schemeClr val="dk1"/>
              </a:buClr>
              <a:buSzPts val="4000"/>
              <a:buFont typeface="Arial"/>
              <a:buNone/>
              <a:defRPr sz="4000" b="0" i="0" u="none" strike="noStrike" cap="none">
                <a:solidFill>
                  <a:schemeClr val="dk1"/>
                </a:solidFill>
                <a:latin typeface="Calibri Light" panose="020F0302020204030204" pitchFamily="34" charset="0"/>
                <a:ea typeface="Roboto" panose="02000000000000000000" pitchFamily="2" charset="0"/>
                <a:cs typeface="Calibri"/>
                <a:sym typeface="Calibri"/>
              </a:defRPr>
            </a:lvl1pPr>
            <a:lvl2pPr marL="914378" marR="0" lvl="1" indent="-38099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566" marR="0" lvl="2" indent="-368291" algn="l" rtl="0">
              <a:spcBef>
                <a:spcPts val="44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754" marR="0" lvl="3"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5943" marR="0" lvl="4" indent="-342892"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2"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53" name="Shape 53"/>
          <p:cNvCxnSpPr/>
          <p:nvPr/>
        </p:nvCxnSpPr>
        <p:spPr>
          <a:xfrm>
            <a:off x="3741649" y="2626263"/>
            <a:ext cx="4955659" cy="0"/>
          </a:xfrm>
          <a:prstGeom prst="straightConnector1">
            <a:avLst/>
          </a:prstGeom>
          <a:noFill/>
          <a:ln w="25400" cap="flat" cmpd="sng">
            <a:solidFill>
              <a:schemeClr val="accent1"/>
            </a:solidFill>
            <a:prstDash val="solid"/>
            <a:round/>
            <a:headEnd type="none" w="sm" len="sm"/>
            <a:tailEnd type="none" w="sm" len="sm"/>
          </a:ln>
        </p:spPr>
      </p:cxnSp>
      <p:sp>
        <p:nvSpPr>
          <p:cNvPr id="54" name="Shape 54"/>
          <p:cNvSpPr txBox="1">
            <a:spLocks noGrp="1"/>
          </p:cNvSpPr>
          <p:nvPr>
            <p:ph type="body" idx="2"/>
          </p:nvPr>
        </p:nvSpPr>
        <p:spPr>
          <a:xfrm>
            <a:off x="3673071" y="3275518"/>
            <a:ext cx="4607032" cy="336156"/>
          </a:xfrm>
          <a:prstGeom prst="rect">
            <a:avLst/>
          </a:prstGeom>
          <a:noFill/>
          <a:ln>
            <a:noFill/>
          </a:ln>
        </p:spPr>
        <p:txBody>
          <a:bodyPr spcFirstLastPara="1" wrap="square" lIns="91425" tIns="45700" rIns="91425" bIns="45700" anchor="t" anchorCtr="0"/>
          <a:lstStyle>
            <a:lvl1pPr marL="457189" marR="0" lvl="0" indent="-228594" algn="l" rtl="0">
              <a:spcBef>
                <a:spcPts val="400"/>
              </a:spcBef>
              <a:spcAft>
                <a:spcPts val="0"/>
              </a:spcAft>
              <a:buClr>
                <a:schemeClr val="dk1"/>
              </a:buClr>
              <a:buSzPts val="1000"/>
              <a:buFont typeface="Arial"/>
              <a:buNone/>
              <a:defRPr sz="1000" b="0" i="0" u="none" strike="noStrike" cap="none">
                <a:solidFill>
                  <a:schemeClr val="dk1"/>
                </a:solidFill>
                <a:latin typeface="Calibri Light" panose="020F0302020204030204" pitchFamily="34" charset="0"/>
                <a:ea typeface="Roboto" panose="02000000000000000000" pitchFamily="2" charset="0"/>
                <a:cs typeface="Calibri"/>
                <a:sym typeface="Calibri"/>
              </a:defRPr>
            </a:lvl1pPr>
            <a:lvl2pPr marL="914378" marR="0" lvl="1" indent="-228594"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566" marR="0" lvl="2" indent="-228594" algn="l" rtl="0">
              <a:spcBef>
                <a:spcPts val="440"/>
              </a:spcBef>
              <a:spcAft>
                <a:spcPts val="0"/>
              </a:spcAft>
              <a:buClr>
                <a:schemeClr val="dk1"/>
              </a:buClr>
              <a:buSzPts val="2200"/>
              <a:buFont typeface="Arial"/>
              <a:buNone/>
              <a:defRPr sz="2200" b="0" i="0" u="none" strike="noStrike" cap="none">
                <a:solidFill>
                  <a:schemeClr val="dk1"/>
                </a:solidFill>
                <a:latin typeface="Calibri"/>
                <a:ea typeface="Calibri"/>
                <a:cs typeface="Calibri"/>
                <a:sym typeface="Calibri"/>
              </a:defRPr>
            </a:lvl3pPr>
            <a:lvl4pPr marL="1828754" marR="0" lvl="3" indent="-22859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5943" marR="0" lvl="4" indent="-228594"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132" marR="0" lvl="5"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320" marR="0" lvl="6"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509" marR="0" lvl="7"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697" marR="0" lvl="8" indent="-355591"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 name="Shape 55"/>
          <p:cNvSpPr txBox="1"/>
          <p:nvPr/>
        </p:nvSpPr>
        <p:spPr>
          <a:xfrm>
            <a:off x="3673169" y="2756804"/>
            <a:ext cx="2116667" cy="353860"/>
          </a:xfrm>
          <a:prstGeom prst="rect">
            <a:avLst/>
          </a:prstGeom>
          <a:solidFill>
            <a:srgbClr val="FFFFFF">
              <a:alpha val="58823"/>
            </a:srgbClr>
          </a:solid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800" b="0" i="0" u="none" strike="noStrike" cap="none">
                <a:solidFill>
                  <a:srgbClr val="333333"/>
                </a:solidFill>
                <a:latin typeface="Calibri Light" panose="020F0302020204030204" pitchFamily="34" charset="0"/>
                <a:ea typeface="Roboto" panose="02000000000000000000" pitchFamily="2" charset="0"/>
                <a:cs typeface="Calibri"/>
                <a:sym typeface="Calibri"/>
              </a:rPr>
              <a:t>  </a:t>
            </a:r>
            <a:r>
              <a:rPr lang="en-US" sz="1800" b="0" i="0" u="none" strike="noStrike" cap="none" err="1">
                <a:solidFill>
                  <a:srgbClr val="333333"/>
                </a:solidFill>
                <a:latin typeface="Calibri Light" panose="020F0302020204030204" pitchFamily="34" charset="0"/>
                <a:ea typeface="Roboto" panose="02000000000000000000" pitchFamily="2" charset="0"/>
                <a:cs typeface="Calibri"/>
                <a:sym typeface="Calibri"/>
              </a:rPr>
              <a:t>www.nrel.gov</a:t>
            </a:r>
            <a:endParaRPr sz="1400"/>
          </a:p>
        </p:txBody>
      </p:sp>
      <p:sp>
        <p:nvSpPr>
          <p:cNvPr id="56" name="Shape 56"/>
          <p:cNvSpPr/>
          <p:nvPr/>
        </p:nvSpPr>
        <p:spPr>
          <a:xfrm>
            <a:off x="6082668" y="4051192"/>
            <a:ext cx="2443102" cy="1092308"/>
          </a:xfrm>
          <a:prstGeom prst="rect">
            <a:avLst/>
          </a:prstGeom>
          <a:solidFill>
            <a:srgbClr val="0079C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Light" panose="020F0302020204030204" pitchFamily="34" charset="0"/>
              <a:ea typeface="Roboto" panose="02000000000000000000" pitchFamily="2" charset="0"/>
              <a:cs typeface="Calibri"/>
              <a:sym typeface="Calibri"/>
            </a:endParaRPr>
          </a:p>
        </p:txBody>
      </p:sp>
      <p:pic>
        <p:nvPicPr>
          <p:cNvPr id="57" name="Shape 57" descr="NREL_logo_2009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352041" y="4326708"/>
            <a:ext cx="1893428" cy="503506"/>
          </a:xfrm>
          <a:prstGeom prst="rect">
            <a:avLst/>
          </a:prstGeom>
          <a:noFill/>
          <a:ln>
            <a:noFill/>
          </a:ln>
        </p:spPr>
      </p:pic>
    </p:spTree>
    <p:extLst>
      <p:ext uri="{BB962C8B-B14F-4D97-AF65-F5344CB8AC3E}">
        <p14:creationId xmlns:p14="http://schemas.microsoft.com/office/powerpoint/2010/main" val="4226784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theme" Target="../theme/theme2.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674" r:id="rId5"/>
    <p:sldLayoutId id="2147483649" r:id="rId6"/>
    <p:sldLayoutId id="2147483700" r:id="rId7"/>
    <p:sldLayoutId id="2147483675" r:id="rId8"/>
    <p:sldLayoutId id="2147483653" r:id="rId9"/>
    <p:sldLayoutId id="2147483654" r:id="rId10"/>
    <p:sldLayoutId id="2147483655" r:id="rId11"/>
    <p:sldLayoutId id="2147483656" r:id="rId12"/>
    <p:sldLayoutId id="2147483657" r:id="rId13"/>
    <p:sldLayoutId id="2147483689" r:id="rId14"/>
    <p:sldLayoutId id="2147483690" r:id="rId15"/>
    <p:sldLayoutId id="2147483691" r:id="rId16"/>
    <p:sldLayoutId id="2147483692" r:id="rId17"/>
    <p:sldLayoutId id="2147483693" r:id="rId18"/>
    <p:sldLayoutId id="2147483694" r:id="rId19"/>
    <p:sldLayoutId id="2147483695" r:id="rId20"/>
    <p:sldLayoutId id="2147483666" r:id="rId21"/>
    <p:sldLayoutId id="2147483667" r:id="rId22"/>
    <p:sldLayoutId id="2147483665" r:id="rId23"/>
    <p:sldLayoutId id="2147483668" r:id="rId24"/>
    <p:sldLayoutId id="2147483669" r:id="rId25"/>
    <p:sldLayoutId id="2147483670" r:id="rId26"/>
    <p:sldLayoutId id="2147483671" r:id="rId27"/>
    <p:sldLayoutId id="2147483676" r:id="rId28"/>
    <p:sldLayoutId id="2147483681" r:id="rId29"/>
    <p:sldLayoutId id="2147483682" r:id="rId30"/>
    <p:sldLayoutId id="2147483687" r:id="rId31"/>
    <p:sldLayoutId id="2147483688" r:id="rId32"/>
    <p:sldLayoutId id="2147483678" r:id="rId33"/>
    <p:sldLayoutId id="2147483683" r:id="rId34"/>
    <p:sldLayoutId id="2147483684" r:id="rId35"/>
    <p:sldLayoutId id="2147483685" r:id="rId36"/>
    <p:sldLayoutId id="2147483680" r:id="rId37"/>
    <p:sldLayoutId id="2147483686" r:id="rId38"/>
    <p:sldLayoutId id="2147483672" r:id="rId39"/>
    <p:sldLayoutId id="2147483705" r:id="rId40"/>
    <p:sldLayoutId id="2147483706" r:id="rId41"/>
    <p:sldLayoutId id="2147483696" r:id="rId42"/>
    <p:sldLayoutId id="2147483673" r:id="rId43"/>
    <p:sldLayoutId id="2147483750" r:id="rId44"/>
    <p:sldLayoutId id="2147483756" r:id="rId45"/>
    <p:sldLayoutId id="2147483757" r:id="rId46"/>
  </p:sldLayoutIdLst>
  <p:txStyles>
    <p:title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5"/>
            <a:ext cx="4123076" cy="1200151"/>
          </a:xfrm>
          <a:prstGeom prst="rect">
            <a:avLst/>
          </a:prstGeom>
          <a:solidFill>
            <a:schemeClr val="accent1"/>
          </a:solidFill>
        </p:spPr>
        <p:txBody>
          <a:bodyPr vert="horz" lIns="91440" tIns="45720"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129700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 id="2147483743" r:id="rId35"/>
    <p:sldLayoutId id="2147483744" r:id="rId36"/>
    <p:sldLayoutId id="2147483745" r:id="rId37"/>
    <p:sldLayoutId id="2147483747" r:id="rId38"/>
    <p:sldLayoutId id="2147483751" r:id="rId39"/>
    <p:sldLayoutId id="2147483758" r:id="rId40"/>
    <p:sldLayoutId id="2147483759" r:id="rId41"/>
    <p:sldLayoutId id="2147483760" r:id="rId42"/>
    <p:sldLayoutId id="2147483761" r:id="rId43"/>
    <p:sldLayoutId id="2147483762" r:id="rId44"/>
  </p:sldLayoutIdLst>
  <p:txStyles>
    <p:titleStyle>
      <a:lvl1pPr marL="0" algn="ctr" defTabSz="457186" rtl="0" eaLnBrk="1" latinLnBrk="0" hangingPunct="1">
        <a:lnSpc>
          <a:spcPts val="2800"/>
        </a:lnSpc>
        <a:spcBef>
          <a:spcPct val="0"/>
        </a:spcBef>
        <a:buNone/>
        <a:defRPr sz="3000" kern="1200" spc="0">
          <a:solidFill>
            <a:schemeClr val="bg1"/>
          </a:solidFill>
          <a:latin typeface="+mj-lt"/>
          <a:ea typeface="+mj-ea"/>
          <a:cs typeface="+mj-cs"/>
        </a:defRPr>
      </a:lvl1pPr>
    </p:titleStyle>
    <p:bodyStyle>
      <a:lvl1pPr marL="342890" indent="-342890" algn="l" defTabSz="457186" rtl="0" eaLnBrk="1" latinLnBrk="0" hangingPunct="1">
        <a:spcBef>
          <a:spcPct val="20000"/>
        </a:spcBef>
        <a:buFont typeface="Arial"/>
        <a:buChar char="•"/>
        <a:defRPr sz="2400" kern="1200">
          <a:solidFill>
            <a:schemeClr val="tx1"/>
          </a:solidFill>
          <a:latin typeface="+mn-lt"/>
          <a:ea typeface="+mn-ea"/>
          <a:cs typeface="+mn-cs"/>
        </a:defRPr>
      </a:lvl1pPr>
      <a:lvl2pPr marL="742927" indent="-285741" algn="l" defTabSz="457186" rtl="0" eaLnBrk="1" latinLnBrk="0" hangingPunct="1">
        <a:spcBef>
          <a:spcPct val="20000"/>
        </a:spcBef>
        <a:buFont typeface="Arial"/>
        <a:buChar char="–"/>
        <a:defRPr sz="2400" kern="1200">
          <a:solidFill>
            <a:schemeClr val="tx1"/>
          </a:solidFill>
          <a:latin typeface="+mn-lt"/>
          <a:ea typeface="+mn-ea"/>
          <a:cs typeface="+mn-cs"/>
        </a:defRPr>
      </a:lvl2pPr>
      <a:lvl3pPr marL="1142964" indent="-228593" algn="l" defTabSz="457186" rtl="0" eaLnBrk="1" latinLnBrk="0" hangingPunct="1">
        <a:spcBef>
          <a:spcPct val="20000"/>
        </a:spcBef>
        <a:buFont typeface="Arial"/>
        <a:buChar char="•"/>
        <a:defRPr sz="2200" kern="1200">
          <a:solidFill>
            <a:schemeClr val="tx1"/>
          </a:solidFill>
          <a:latin typeface="+mn-lt"/>
          <a:ea typeface="+mn-ea"/>
          <a:cs typeface="+mn-cs"/>
        </a:defRPr>
      </a:lvl3pPr>
      <a:lvl4pPr marL="1600150" indent="-228593" algn="l" defTabSz="457186" rtl="0" eaLnBrk="1" latinLnBrk="0" hangingPunct="1">
        <a:spcBef>
          <a:spcPct val="20000"/>
        </a:spcBef>
        <a:buFont typeface="Arial"/>
        <a:buChar char="–"/>
        <a:defRPr sz="2000" kern="1200">
          <a:solidFill>
            <a:schemeClr val="tx1"/>
          </a:solidFill>
          <a:latin typeface="+mn-lt"/>
          <a:ea typeface="+mn-ea"/>
          <a:cs typeface="+mn-cs"/>
        </a:defRPr>
      </a:lvl4pPr>
      <a:lvl5pPr marL="2057335" indent="-228593" algn="l" defTabSz="457186" rtl="0" eaLnBrk="1" latinLnBrk="0" hangingPunct="1">
        <a:spcBef>
          <a:spcPct val="20000"/>
        </a:spcBef>
        <a:buFont typeface="Arial"/>
        <a:buChar char="»"/>
        <a:defRPr sz="1800" kern="1200">
          <a:solidFill>
            <a:schemeClr val="tx1"/>
          </a:solidFill>
          <a:latin typeface="+mn-lt"/>
          <a:ea typeface="+mn-ea"/>
          <a:cs typeface="+mn-cs"/>
        </a:defRPr>
      </a:lvl5pPr>
      <a:lvl6pPr marL="2514521" indent="-228593" algn="l" defTabSz="457186" rtl="0" eaLnBrk="1" latinLnBrk="0" hangingPunct="1">
        <a:spcBef>
          <a:spcPct val="20000"/>
        </a:spcBef>
        <a:buFont typeface="Arial"/>
        <a:buChar char="•"/>
        <a:defRPr sz="2000" kern="1200">
          <a:solidFill>
            <a:schemeClr val="tx1"/>
          </a:solidFill>
          <a:latin typeface="+mn-lt"/>
          <a:ea typeface="+mn-ea"/>
          <a:cs typeface="+mn-cs"/>
        </a:defRPr>
      </a:lvl6pPr>
      <a:lvl7pPr marL="2971707" indent="-228593" algn="l" defTabSz="457186" rtl="0" eaLnBrk="1" latinLnBrk="0" hangingPunct="1">
        <a:spcBef>
          <a:spcPct val="20000"/>
        </a:spcBef>
        <a:buFont typeface="Arial"/>
        <a:buChar char="•"/>
        <a:defRPr sz="2000" kern="1200">
          <a:solidFill>
            <a:schemeClr val="tx1"/>
          </a:solidFill>
          <a:latin typeface="+mn-lt"/>
          <a:ea typeface="+mn-ea"/>
          <a:cs typeface="+mn-cs"/>
        </a:defRPr>
      </a:lvl7pPr>
      <a:lvl8pPr marL="3428893" indent="-228593" algn="l" defTabSz="457186" rtl="0" eaLnBrk="1" latinLnBrk="0" hangingPunct="1">
        <a:spcBef>
          <a:spcPct val="20000"/>
        </a:spcBef>
        <a:buFont typeface="Arial"/>
        <a:buChar char="•"/>
        <a:defRPr sz="2000" kern="1200">
          <a:solidFill>
            <a:schemeClr val="tx1"/>
          </a:solidFill>
          <a:latin typeface="+mn-lt"/>
          <a:ea typeface="+mn-ea"/>
          <a:cs typeface="+mn-cs"/>
        </a:defRPr>
      </a:lvl8pPr>
      <a:lvl9pPr marL="3886078" indent="-228593" algn="l" defTabSz="4571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6" rtl="0" eaLnBrk="1" latinLnBrk="0" hangingPunct="1">
        <a:defRPr sz="1800" kern="1200">
          <a:solidFill>
            <a:schemeClr val="tx1"/>
          </a:solidFill>
          <a:latin typeface="+mn-lt"/>
          <a:ea typeface="+mn-ea"/>
          <a:cs typeface="+mn-cs"/>
        </a:defRPr>
      </a:lvl1pPr>
      <a:lvl2pPr marL="457186" algn="l" defTabSz="457186" rtl="0" eaLnBrk="1" latinLnBrk="0" hangingPunct="1">
        <a:defRPr sz="1800" kern="1200">
          <a:solidFill>
            <a:schemeClr val="tx1"/>
          </a:solidFill>
          <a:latin typeface="+mn-lt"/>
          <a:ea typeface="+mn-ea"/>
          <a:cs typeface="+mn-cs"/>
        </a:defRPr>
      </a:lvl2pPr>
      <a:lvl3pPr marL="914372" algn="l" defTabSz="457186" rtl="0" eaLnBrk="1" latinLnBrk="0" hangingPunct="1">
        <a:defRPr sz="1800" kern="1200">
          <a:solidFill>
            <a:schemeClr val="tx1"/>
          </a:solidFill>
          <a:latin typeface="+mn-lt"/>
          <a:ea typeface="+mn-ea"/>
          <a:cs typeface="+mn-cs"/>
        </a:defRPr>
      </a:lvl3pPr>
      <a:lvl4pPr marL="1371557" algn="l" defTabSz="457186" rtl="0" eaLnBrk="1" latinLnBrk="0" hangingPunct="1">
        <a:defRPr sz="1800" kern="1200">
          <a:solidFill>
            <a:schemeClr val="tx1"/>
          </a:solidFill>
          <a:latin typeface="+mn-lt"/>
          <a:ea typeface="+mn-ea"/>
          <a:cs typeface="+mn-cs"/>
        </a:defRPr>
      </a:lvl4pPr>
      <a:lvl5pPr marL="1828743" algn="l" defTabSz="457186" rtl="0" eaLnBrk="1" latinLnBrk="0" hangingPunct="1">
        <a:defRPr sz="1800" kern="1200">
          <a:solidFill>
            <a:schemeClr val="tx1"/>
          </a:solidFill>
          <a:latin typeface="+mn-lt"/>
          <a:ea typeface="+mn-ea"/>
          <a:cs typeface="+mn-cs"/>
        </a:defRPr>
      </a:lvl5pPr>
      <a:lvl6pPr marL="2285929" algn="l" defTabSz="457186" rtl="0" eaLnBrk="1" latinLnBrk="0" hangingPunct="1">
        <a:defRPr sz="1800" kern="1200">
          <a:solidFill>
            <a:schemeClr val="tx1"/>
          </a:solidFill>
          <a:latin typeface="+mn-lt"/>
          <a:ea typeface="+mn-ea"/>
          <a:cs typeface="+mn-cs"/>
        </a:defRPr>
      </a:lvl6pPr>
      <a:lvl7pPr marL="2743115" algn="l" defTabSz="457186" rtl="0" eaLnBrk="1" latinLnBrk="0" hangingPunct="1">
        <a:defRPr sz="1800" kern="1200">
          <a:solidFill>
            <a:schemeClr val="tx1"/>
          </a:solidFill>
          <a:latin typeface="+mn-lt"/>
          <a:ea typeface="+mn-ea"/>
          <a:cs typeface="+mn-cs"/>
        </a:defRPr>
      </a:lvl7pPr>
      <a:lvl8pPr marL="3200300" algn="l" defTabSz="457186" rtl="0" eaLnBrk="1" latinLnBrk="0" hangingPunct="1">
        <a:defRPr sz="1800" kern="1200">
          <a:solidFill>
            <a:schemeClr val="tx1"/>
          </a:solidFill>
          <a:latin typeface="+mn-lt"/>
          <a:ea typeface="+mn-ea"/>
          <a:cs typeface="+mn-cs"/>
        </a:defRPr>
      </a:lvl8pPr>
      <a:lvl9pPr marL="3657486" algn="l" defTabSz="4571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9.svg"/><Relationship Id="rId10" Type="http://schemas.openxmlformats.org/officeDocument/2006/relationships/image" Target="../media/image24.svg"/><Relationship Id="rId4" Type="http://schemas.openxmlformats.org/officeDocument/2006/relationships/image" Target="../media/image14.png"/><Relationship Id="rId9" Type="http://schemas.openxmlformats.org/officeDocument/2006/relationships/image" Target="../media/image23.sv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4.xml"/></Relationships>
</file>

<file path=ppt/slides/_rels/slide1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9.xml"/><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1.jpeg"/><Relationship Id="rId7" Type="http://schemas.openxmlformats.org/officeDocument/2006/relationships/image" Target="../media/image180.svg"/><Relationship Id="rId2" Type="http://schemas.openxmlformats.org/officeDocument/2006/relationships/notesSlide" Target="../notesSlides/notesSlide50.xml"/><Relationship Id="rId1" Type="http://schemas.openxmlformats.org/officeDocument/2006/relationships/slideLayout" Target="../slideLayouts/slideLayout86.xml"/><Relationship Id="rId6" Type="http://schemas.openxmlformats.org/officeDocument/2006/relationships/image" Target="../media/image163.png"/><Relationship Id="rId5" Type="http://schemas.openxmlformats.org/officeDocument/2006/relationships/image" Target="../media/image34.emf"/><Relationship Id="rId4" Type="http://schemas.openxmlformats.org/officeDocument/2006/relationships/image" Target="../media/image162.png"/><Relationship Id="rId9" Type="http://schemas.openxmlformats.org/officeDocument/2006/relationships/image" Target="../media/image165.png"/></Relationships>
</file>

<file path=ppt/slides/_rels/slide108.xml.rels><?xml version="1.0" encoding="UTF-8" standalone="yes"?>
<Relationships xmlns="http://schemas.openxmlformats.org/package/2006/relationships"><Relationship Id="rId3" Type="http://schemas.openxmlformats.org/officeDocument/2006/relationships/image" Target="../media/image166.tiff"/><Relationship Id="rId2" Type="http://schemas.openxmlformats.org/officeDocument/2006/relationships/notesSlide" Target="../notesSlides/notesSlide51.xml"/><Relationship Id="rId1" Type="http://schemas.openxmlformats.org/officeDocument/2006/relationships/slideLayout" Target="../slideLayouts/slideLayout86.xml"/></Relationships>
</file>

<file path=ppt/slides/_rels/slide10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hyperlink" Target="https://www.openstudio.net/" TargetMode="External"/><Relationship Id="rId7" Type="http://schemas.openxmlformats.org/officeDocument/2006/relationships/image" Target="../media/image167.emf"/><Relationship Id="rId2" Type="http://schemas.openxmlformats.org/officeDocument/2006/relationships/notesSlide" Target="../notesSlides/notesSlide52.xml"/><Relationship Id="rId1" Type="http://schemas.openxmlformats.org/officeDocument/2006/relationships/slideLayout" Target="../slideLayouts/slideLayout86.xml"/><Relationship Id="rId6" Type="http://schemas.openxmlformats.org/officeDocument/2006/relationships/image" Target="../media/image33.emf"/><Relationship Id="rId5" Type="http://schemas.openxmlformats.org/officeDocument/2006/relationships/image" Target="../media/image39.emf"/><Relationship Id="rId4" Type="http://schemas.openxmlformats.org/officeDocument/2006/relationships/hyperlink" Target="https://energyplus.net/" TargetMode="External"/><Relationship Id="rId9" Type="http://schemas.openxmlformats.org/officeDocument/2006/relationships/image" Target="../media/image169.jpe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3" Type="http://schemas.openxmlformats.org/officeDocument/2006/relationships/image" Target="../media/image13.png"/><Relationship Id="rId7" Type="http://schemas.openxmlformats.org/officeDocument/2006/relationships/image" Target="../media/image28.svg"/><Relationship Id="rId12" Type="http://schemas.openxmlformats.org/officeDocument/2006/relationships/image" Target="../media/image16.png"/><Relationship Id="rId17" Type="http://schemas.openxmlformats.org/officeDocument/2006/relationships/image" Target="../media/image31.svg"/><Relationship Id="rId2" Type="http://schemas.openxmlformats.org/officeDocument/2006/relationships/image" Target="../media/image12.png"/><Relationship Id="rId16"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1.svg"/><Relationship Id="rId5" Type="http://schemas.openxmlformats.org/officeDocument/2006/relationships/image" Target="../media/image26.svg"/><Relationship Id="rId15" Type="http://schemas.openxmlformats.org/officeDocument/2006/relationships/image" Target="../media/image19.png"/><Relationship Id="rId10" Type="http://schemas.openxmlformats.org/officeDocument/2006/relationships/image" Target="../media/image15.png"/><Relationship Id="rId4" Type="http://schemas.openxmlformats.org/officeDocument/2006/relationships/image" Target="../media/image17.png"/><Relationship Id="rId9" Type="http://schemas.openxmlformats.org/officeDocument/2006/relationships/image" Target="../media/image19.svg"/><Relationship Id="rId14" Type="http://schemas.openxmlformats.org/officeDocument/2006/relationships/image" Target="../media/image24.svg"/></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8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4.xml"/><Relationship Id="rId1" Type="http://schemas.openxmlformats.org/officeDocument/2006/relationships/slideLayout" Target="../slideLayouts/slideLayout8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notesSlide" Target="../notesSlides/notesSlide55.xml"/><Relationship Id="rId1" Type="http://schemas.openxmlformats.org/officeDocument/2006/relationships/slideLayout" Target="../slideLayouts/slideLayout86.xml"/></Relationships>
</file>

<file path=ppt/slides/_rels/slide113.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56.xml"/><Relationship Id="rId1" Type="http://schemas.openxmlformats.org/officeDocument/2006/relationships/slideLayout" Target="../slideLayouts/slideLayout5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114.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png"/><Relationship Id="rId18" Type="http://schemas.openxmlformats.org/officeDocument/2006/relationships/image" Target="../media/image192.png"/><Relationship Id="rId26" Type="http://schemas.openxmlformats.org/officeDocument/2006/relationships/image" Target="../media/image200.png"/><Relationship Id="rId39" Type="http://schemas.openxmlformats.org/officeDocument/2006/relationships/image" Target="../media/image213.jpeg"/><Relationship Id="rId3" Type="http://schemas.openxmlformats.org/officeDocument/2006/relationships/image" Target="../media/image177.jpeg"/><Relationship Id="rId21" Type="http://schemas.openxmlformats.org/officeDocument/2006/relationships/image" Target="../media/image195.png"/><Relationship Id="rId34" Type="http://schemas.openxmlformats.org/officeDocument/2006/relationships/image" Target="../media/image208.png"/><Relationship Id="rId42" Type="http://schemas.openxmlformats.org/officeDocument/2006/relationships/image" Target="../media/image216.png"/><Relationship Id="rId47" Type="http://schemas.openxmlformats.org/officeDocument/2006/relationships/image" Target="../media/image221.jpeg"/><Relationship Id="rId7" Type="http://schemas.openxmlformats.org/officeDocument/2006/relationships/image" Target="../media/image181.jpeg"/><Relationship Id="rId12" Type="http://schemas.openxmlformats.org/officeDocument/2006/relationships/image" Target="../media/image186.png"/><Relationship Id="rId17" Type="http://schemas.openxmlformats.org/officeDocument/2006/relationships/image" Target="../media/image191.jpeg"/><Relationship Id="rId25" Type="http://schemas.openxmlformats.org/officeDocument/2006/relationships/image" Target="../media/image199.jpeg"/><Relationship Id="rId33" Type="http://schemas.openxmlformats.org/officeDocument/2006/relationships/image" Target="../media/image207.png"/><Relationship Id="rId38" Type="http://schemas.openxmlformats.org/officeDocument/2006/relationships/image" Target="../media/image212.jpeg"/><Relationship Id="rId46" Type="http://schemas.openxmlformats.org/officeDocument/2006/relationships/image" Target="../media/image220.png"/><Relationship Id="rId2" Type="http://schemas.openxmlformats.org/officeDocument/2006/relationships/image" Target="../media/image176.png"/><Relationship Id="rId16" Type="http://schemas.openxmlformats.org/officeDocument/2006/relationships/image" Target="../media/image190.png"/><Relationship Id="rId20" Type="http://schemas.openxmlformats.org/officeDocument/2006/relationships/image" Target="../media/image194.png"/><Relationship Id="rId29" Type="http://schemas.openxmlformats.org/officeDocument/2006/relationships/image" Target="../media/image203.jpeg"/><Relationship Id="rId41" Type="http://schemas.openxmlformats.org/officeDocument/2006/relationships/image" Target="../media/image215.png"/><Relationship Id="rId1" Type="http://schemas.openxmlformats.org/officeDocument/2006/relationships/slideLayout" Target="../slideLayouts/slideLayout51.xml"/><Relationship Id="rId6" Type="http://schemas.openxmlformats.org/officeDocument/2006/relationships/image" Target="../media/image180.jpeg"/><Relationship Id="rId11" Type="http://schemas.openxmlformats.org/officeDocument/2006/relationships/image" Target="../media/image185.png"/><Relationship Id="rId24" Type="http://schemas.openxmlformats.org/officeDocument/2006/relationships/image" Target="../media/image198.jpeg"/><Relationship Id="rId32" Type="http://schemas.openxmlformats.org/officeDocument/2006/relationships/image" Target="../media/image206.png"/><Relationship Id="rId37" Type="http://schemas.openxmlformats.org/officeDocument/2006/relationships/image" Target="../media/image211.png"/><Relationship Id="rId40" Type="http://schemas.openxmlformats.org/officeDocument/2006/relationships/image" Target="../media/image214.png"/><Relationship Id="rId45" Type="http://schemas.openxmlformats.org/officeDocument/2006/relationships/image" Target="../media/image219.jpeg"/><Relationship Id="rId5" Type="http://schemas.openxmlformats.org/officeDocument/2006/relationships/image" Target="../media/image179.png"/><Relationship Id="rId15" Type="http://schemas.openxmlformats.org/officeDocument/2006/relationships/image" Target="../media/image189.jpeg"/><Relationship Id="rId23" Type="http://schemas.openxmlformats.org/officeDocument/2006/relationships/image" Target="../media/image197.png"/><Relationship Id="rId28" Type="http://schemas.openxmlformats.org/officeDocument/2006/relationships/image" Target="../media/image202.png"/><Relationship Id="rId36" Type="http://schemas.openxmlformats.org/officeDocument/2006/relationships/image" Target="../media/image210.png"/><Relationship Id="rId10" Type="http://schemas.openxmlformats.org/officeDocument/2006/relationships/image" Target="../media/image184.png"/><Relationship Id="rId19" Type="http://schemas.openxmlformats.org/officeDocument/2006/relationships/image" Target="../media/image193.png"/><Relationship Id="rId31" Type="http://schemas.openxmlformats.org/officeDocument/2006/relationships/image" Target="../media/image205.png"/><Relationship Id="rId44" Type="http://schemas.openxmlformats.org/officeDocument/2006/relationships/image" Target="../media/image218.gif"/><Relationship Id="rId4" Type="http://schemas.openxmlformats.org/officeDocument/2006/relationships/image" Target="../media/image178.jpeg"/><Relationship Id="rId9" Type="http://schemas.openxmlformats.org/officeDocument/2006/relationships/image" Target="../media/image183.jpeg"/><Relationship Id="rId14" Type="http://schemas.openxmlformats.org/officeDocument/2006/relationships/image" Target="../media/image188.png"/><Relationship Id="rId22" Type="http://schemas.openxmlformats.org/officeDocument/2006/relationships/image" Target="../media/image196.png"/><Relationship Id="rId27" Type="http://schemas.openxmlformats.org/officeDocument/2006/relationships/image" Target="../media/image201.png"/><Relationship Id="rId30" Type="http://schemas.openxmlformats.org/officeDocument/2006/relationships/image" Target="../media/image204.png"/><Relationship Id="rId35" Type="http://schemas.openxmlformats.org/officeDocument/2006/relationships/image" Target="../media/image209.png"/><Relationship Id="rId43" Type="http://schemas.openxmlformats.org/officeDocument/2006/relationships/image" Target="../media/image217.jpeg"/><Relationship Id="rId48" Type="http://schemas.openxmlformats.org/officeDocument/2006/relationships/image" Target="../media/image222.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8.xml"/></Relationships>
</file>

<file path=ppt/slides/_rels/slide117.xml.rels><?xml version="1.0" encoding="UTF-8" standalone="yes"?>
<Relationships xmlns="http://schemas.openxmlformats.org/package/2006/relationships"><Relationship Id="rId3" Type="http://schemas.openxmlformats.org/officeDocument/2006/relationships/hyperlink" Target="https://emp.lbl.gov/publications/end-use-load-profiles-us-building" TargetMode="External"/><Relationship Id="rId2" Type="http://schemas.openxmlformats.org/officeDocument/2006/relationships/notesSlide" Target="../notesSlides/notesSlide59.xml"/><Relationship Id="rId1" Type="http://schemas.openxmlformats.org/officeDocument/2006/relationships/slideLayout" Target="../slideLayouts/slideLayout86.xml"/><Relationship Id="rId4" Type="http://schemas.openxmlformats.org/officeDocument/2006/relationships/image" Target="../media/image223.png"/></Relationships>
</file>

<file path=ppt/slides/_rels/slide118.xml.rels><?xml version="1.0" encoding="UTF-8" standalone="yes"?>
<Relationships xmlns="http://schemas.openxmlformats.org/package/2006/relationships"><Relationship Id="rId3" Type="http://schemas.openxmlformats.org/officeDocument/2006/relationships/hyperlink" Target="https://emp.lbl.gov/publications/end-use-load-profile-inventory" TargetMode="External"/><Relationship Id="rId2" Type="http://schemas.openxmlformats.org/officeDocument/2006/relationships/notesSlide" Target="../notesSlides/notesSlide60.xml"/><Relationship Id="rId1" Type="http://schemas.openxmlformats.org/officeDocument/2006/relationships/slideLayout" Target="../slideLayouts/slideLayout86.xml"/><Relationship Id="rId4" Type="http://schemas.openxmlformats.org/officeDocument/2006/relationships/image" Target="../media/image22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18"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28.svg"/><Relationship Id="rId12" Type="http://schemas.openxmlformats.org/officeDocument/2006/relationships/image" Target="../media/image16.png"/><Relationship Id="rId17" Type="http://schemas.openxmlformats.org/officeDocument/2006/relationships/image" Target="../media/image31.svg"/><Relationship Id="rId2" Type="http://schemas.openxmlformats.org/officeDocument/2006/relationships/image" Target="../media/image12.png"/><Relationship Id="rId16"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1.svg"/><Relationship Id="rId5" Type="http://schemas.openxmlformats.org/officeDocument/2006/relationships/image" Target="../media/image26.svg"/><Relationship Id="rId15" Type="http://schemas.openxmlformats.org/officeDocument/2006/relationships/image" Target="../media/image19.png"/><Relationship Id="rId10" Type="http://schemas.openxmlformats.org/officeDocument/2006/relationships/image" Target="../media/image15.png"/><Relationship Id="rId19"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9.svg"/><Relationship Id="rId14" Type="http://schemas.openxmlformats.org/officeDocument/2006/relationships/image" Target="../media/image24.sv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6.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8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8.xml"/></Relationships>
</file>

<file path=ppt/slides/_rels/slide12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25.jpeg"/><Relationship Id="rId7" Type="http://schemas.openxmlformats.org/officeDocument/2006/relationships/image" Target="../media/image229.png"/><Relationship Id="rId2" Type="http://schemas.openxmlformats.org/officeDocument/2006/relationships/notesSlide" Target="../notesSlides/notesSlide64.xml"/><Relationship Id="rId1" Type="http://schemas.openxmlformats.org/officeDocument/2006/relationships/slideLayout" Target="../slideLayouts/slideLayout86.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6.xml"/></Relationships>
</file>

<file path=ppt/slides/_rels/slide1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86.xml"/><Relationship Id="rId5" Type="http://schemas.openxmlformats.org/officeDocument/2006/relationships/image" Target="../media/image32.png"/><Relationship Id="rId4" Type="http://schemas.openxmlformats.org/officeDocument/2006/relationships/hyperlink" Target="https://www.nrel.gov/docs/fy20osti/77102.pdf" TargetMode="Externa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12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31.png"/><Relationship Id="rId18" Type="http://schemas.openxmlformats.org/officeDocument/2006/relationships/image" Target="../media/image45.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37.svg"/><Relationship Id="rId17" Type="http://schemas.openxmlformats.org/officeDocument/2006/relationships/image" Target="../media/image233.png"/><Relationship Id="rId2" Type="http://schemas.openxmlformats.org/officeDocument/2006/relationships/notesSlide" Target="../notesSlides/notesSlide70.xml"/><Relationship Id="rId16" Type="http://schemas.openxmlformats.org/officeDocument/2006/relationships/image" Target="../media/image41.svg"/><Relationship Id="rId1" Type="http://schemas.openxmlformats.org/officeDocument/2006/relationships/slideLayout" Target="../slideLayouts/slideLayout51.xml"/><Relationship Id="rId6" Type="http://schemas.openxmlformats.org/officeDocument/2006/relationships/diagramColors" Target="../diagrams/colors8.xml"/><Relationship Id="rId11" Type="http://schemas.openxmlformats.org/officeDocument/2006/relationships/image" Target="../media/image230.png"/><Relationship Id="rId5" Type="http://schemas.openxmlformats.org/officeDocument/2006/relationships/diagramQuickStyle" Target="../diagrams/quickStyle8.xml"/><Relationship Id="rId15" Type="http://schemas.openxmlformats.org/officeDocument/2006/relationships/image" Target="../media/image232.png"/><Relationship Id="rId10" Type="http://schemas.openxmlformats.org/officeDocument/2006/relationships/image" Target="../media/image19.svg"/><Relationship Id="rId4" Type="http://schemas.openxmlformats.org/officeDocument/2006/relationships/diagramLayout" Target="../diagrams/layout8.xml"/><Relationship Id="rId9" Type="http://schemas.openxmlformats.org/officeDocument/2006/relationships/image" Target="../media/image229.png"/><Relationship Id="rId14" Type="http://schemas.openxmlformats.org/officeDocument/2006/relationships/image" Target="../media/image3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31.png"/><Relationship Id="rId18" Type="http://schemas.openxmlformats.org/officeDocument/2006/relationships/image" Target="../media/image43.sv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37.svg"/><Relationship Id="rId17" Type="http://schemas.openxmlformats.org/officeDocument/2006/relationships/image" Target="../media/image234.png"/><Relationship Id="rId2" Type="http://schemas.openxmlformats.org/officeDocument/2006/relationships/notesSlide" Target="../notesSlides/notesSlide71.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51.xml"/><Relationship Id="rId6" Type="http://schemas.openxmlformats.org/officeDocument/2006/relationships/diagramColors" Target="../diagrams/colors9.xml"/><Relationship Id="rId11" Type="http://schemas.openxmlformats.org/officeDocument/2006/relationships/image" Target="../media/image230.png"/><Relationship Id="rId5" Type="http://schemas.openxmlformats.org/officeDocument/2006/relationships/diagramQuickStyle" Target="../diagrams/quickStyle9.xml"/><Relationship Id="rId15" Type="http://schemas.openxmlformats.org/officeDocument/2006/relationships/image" Target="../media/image232.png"/><Relationship Id="rId10" Type="http://schemas.openxmlformats.org/officeDocument/2006/relationships/image" Target="../media/image19.svg"/><Relationship Id="rId19" Type="http://schemas.openxmlformats.org/officeDocument/2006/relationships/image" Target="../media/image233.png"/><Relationship Id="rId4" Type="http://schemas.openxmlformats.org/officeDocument/2006/relationships/diagramLayout" Target="../diagrams/layout9.xml"/><Relationship Id="rId9" Type="http://schemas.openxmlformats.org/officeDocument/2006/relationships/image" Target="../media/image229.png"/><Relationship Id="rId14" Type="http://schemas.openxmlformats.org/officeDocument/2006/relationships/image" Target="../media/image39.sv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3.xml"/><Relationship Id="rId1" Type="http://schemas.openxmlformats.org/officeDocument/2006/relationships/slideLayout" Target="../slideLayouts/slideLayout52.xml"/></Relationships>
</file>

<file path=ppt/slides/_rels/slide134.xml.rels><?xml version="1.0" encoding="UTF-8" standalone="yes"?>
<Relationships xmlns="http://schemas.openxmlformats.org/package/2006/relationships"><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image" Target="../media/image235.png"/><Relationship Id="rId1" Type="http://schemas.openxmlformats.org/officeDocument/2006/relationships/slideLayout" Target="../slideLayouts/slideLayout5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jpe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6.xml"/></Relationships>
</file>

<file path=ppt/slides/_rels/slide138.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86.xml"/><Relationship Id="rId5" Type="http://schemas.openxmlformats.org/officeDocument/2006/relationships/image" Target="../media/image244.jpeg"/><Relationship Id="rId4" Type="http://schemas.openxmlformats.org/officeDocument/2006/relationships/image" Target="../media/image243.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1.xml"/></Relationships>
</file>

<file path=ppt/slides/_rels/slide141.xml.rels><?xml version="1.0" encoding="UTF-8" standalone="yes"?>
<Relationships xmlns="http://schemas.openxmlformats.org/package/2006/relationships"><Relationship Id="rId2" Type="http://schemas.openxmlformats.org/officeDocument/2006/relationships/image" Target="../media/image245.emf"/><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2" Type="http://schemas.openxmlformats.org/officeDocument/2006/relationships/image" Target="../media/image246.emf"/><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2" Type="http://schemas.openxmlformats.org/officeDocument/2006/relationships/hyperlink" Target="https://www.nrel.gov/buildings/end-use-load-profiles.html" TargetMode="External"/><Relationship Id="rId1" Type="http://schemas.openxmlformats.org/officeDocument/2006/relationships/slideLayout" Target="../slideLayouts/slideLayout9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4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www.nrel.gov/analysis/cambium.html" TargetMode="External"/><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3" Type="http://schemas.openxmlformats.org/officeDocument/2006/relationships/hyperlink" Target="mailto:Pieter.Gagnon@nrel.gov" TargetMode="External"/><Relationship Id="rId2" Type="http://schemas.openxmlformats.org/officeDocument/2006/relationships/image" Target="../media/image247.PNG"/><Relationship Id="rId1" Type="http://schemas.openxmlformats.org/officeDocument/2006/relationships/slideLayout" Target="../slideLayouts/slideLayout6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48.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3" Type="http://schemas.openxmlformats.org/officeDocument/2006/relationships/hyperlink" Target="https://cambium.nrel.gov/" TargetMode="External"/><Relationship Id="rId2" Type="http://schemas.openxmlformats.org/officeDocument/2006/relationships/image" Target="../media/image249.png"/><Relationship Id="rId1" Type="http://schemas.openxmlformats.org/officeDocument/2006/relationships/slideLayout" Target="../slideLayouts/slideLayout5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59.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hyperlink" Target="https://www.nrel.gov/docs/fy20osti/74110.pdf" TargetMode="External"/><Relationship Id="rId2" Type="http://schemas.openxmlformats.org/officeDocument/2006/relationships/notesSlide" Target="../notesSlides/notesSlide78.xml"/><Relationship Id="rId1" Type="http://schemas.openxmlformats.org/officeDocument/2006/relationships/slideLayout" Target="../slideLayouts/slideLayout83.xml"/><Relationship Id="rId5" Type="http://schemas.openxmlformats.org/officeDocument/2006/relationships/hyperlink" Target="https://www.nrel.gov/docs/fy21osti/78239.pdf" TargetMode="External"/><Relationship Id="rId4" Type="http://schemas.openxmlformats.org/officeDocument/2006/relationships/hyperlink" Target="https://cambium.nrel.gov/"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image" Target="../media/image252.emf"/><Relationship Id="rId1" Type="http://schemas.openxmlformats.org/officeDocument/2006/relationships/slideLayout" Target="../slideLayouts/slideLayout83.xml"/></Relationships>
</file>

<file path=ppt/slides/_rels/slide162.xml.rels><?xml version="1.0" encoding="UTF-8" standalone="yes"?>
<Relationships xmlns="http://schemas.openxmlformats.org/package/2006/relationships"><Relationship Id="rId2" Type="http://schemas.openxmlformats.org/officeDocument/2006/relationships/image" Target="../media/image254.emf"/><Relationship Id="rId1" Type="http://schemas.openxmlformats.org/officeDocument/2006/relationships/slideLayout" Target="../slideLayouts/slideLayout83.xml"/></Relationships>
</file>

<file path=ppt/slides/_rels/slide163.xml.rels><?xml version="1.0" encoding="UTF-8" standalone="yes"?>
<Relationships xmlns="http://schemas.openxmlformats.org/package/2006/relationships"><Relationship Id="rId2" Type="http://schemas.openxmlformats.org/officeDocument/2006/relationships/image" Target="../media/image255.emf"/><Relationship Id="rId1" Type="http://schemas.openxmlformats.org/officeDocument/2006/relationships/slideLayout" Target="../slideLayouts/slideLayout83.xml"/></Relationships>
</file>

<file path=ppt/slides/_rels/slide164.x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slideLayout" Target="../slideLayouts/slideLayout83.xml"/></Relationships>
</file>

<file path=ppt/slides/_rels/slide165.xml.rels><?xml version="1.0" encoding="UTF-8" standalone="yes"?>
<Relationships xmlns="http://schemas.openxmlformats.org/package/2006/relationships"><Relationship Id="rId2" Type="http://schemas.openxmlformats.org/officeDocument/2006/relationships/image" Target="../media/image257.emf"/><Relationship Id="rId1" Type="http://schemas.openxmlformats.org/officeDocument/2006/relationships/slideLayout" Target="../slideLayouts/slideLayout83.xml"/></Relationships>
</file>

<file path=ppt/slides/_rels/slide166.xml.rels><?xml version="1.0" encoding="UTF-8" standalone="yes"?>
<Relationships xmlns="http://schemas.openxmlformats.org/package/2006/relationships"><Relationship Id="rId2" Type="http://schemas.openxmlformats.org/officeDocument/2006/relationships/image" Target="../media/image258.emf"/><Relationship Id="rId1" Type="http://schemas.openxmlformats.org/officeDocument/2006/relationships/slideLayout" Target="../slideLayouts/slideLayout83.xml"/></Relationships>
</file>

<file path=ppt/slides/_rels/slide167.xml.rels><?xml version="1.0" encoding="UTF-8" standalone="yes"?>
<Relationships xmlns="http://schemas.openxmlformats.org/package/2006/relationships"><Relationship Id="rId2" Type="http://schemas.openxmlformats.org/officeDocument/2006/relationships/image" Target="../media/image259.emf"/><Relationship Id="rId1" Type="http://schemas.openxmlformats.org/officeDocument/2006/relationships/slideLayout" Target="../slideLayouts/slideLayout83.xml"/></Relationships>
</file>

<file path=ppt/slides/_rels/slide168.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83.xml"/></Relationships>
</file>

<file path=ppt/slides/_rels/slide169.xml.rels><?xml version="1.0" encoding="UTF-8" standalone="yes"?>
<Relationships xmlns="http://schemas.openxmlformats.org/package/2006/relationships"><Relationship Id="rId2" Type="http://schemas.openxmlformats.org/officeDocument/2006/relationships/image" Target="../media/image261.emf"/><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4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7.svg"/><Relationship Id="rId17"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25.png"/><Relationship Id="rId5" Type="http://schemas.openxmlformats.org/officeDocument/2006/relationships/diagramQuickStyle" Target="../diagrams/quickStyle1.xml"/><Relationship Id="rId15" Type="http://schemas.openxmlformats.org/officeDocument/2006/relationships/image" Target="../media/image27.png"/><Relationship Id="rId10" Type="http://schemas.openxmlformats.org/officeDocument/2006/relationships/image" Target="../media/image19.svg"/><Relationship Id="rId19" Type="http://schemas.openxmlformats.org/officeDocument/2006/relationships/image" Target="../media/image29.png"/><Relationship Id="rId4" Type="http://schemas.openxmlformats.org/officeDocument/2006/relationships/diagramLayout" Target="../diagrams/layout1.xml"/><Relationship Id="rId9" Type="http://schemas.openxmlformats.org/officeDocument/2006/relationships/image" Target="../media/image14.png"/><Relationship Id="rId14" Type="http://schemas.openxmlformats.org/officeDocument/2006/relationships/image" Target="../media/image39.svg"/></Relationships>
</file>

<file path=ppt/slides/_rels/slide170.xml.rels><?xml version="1.0" encoding="UTF-8" standalone="yes"?>
<Relationships xmlns="http://schemas.openxmlformats.org/package/2006/relationships"><Relationship Id="rId2" Type="http://schemas.openxmlformats.org/officeDocument/2006/relationships/image" Target="../media/image262.emf"/><Relationship Id="rId1" Type="http://schemas.openxmlformats.org/officeDocument/2006/relationships/slideLayout" Target="../slideLayouts/slideLayout83.xml"/></Relationships>
</file>

<file path=ppt/slides/_rels/slide171.xml.rels><?xml version="1.0" encoding="UTF-8" standalone="yes"?>
<Relationships xmlns="http://schemas.openxmlformats.org/package/2006/relationships"><Relationship Id="rId2" Type="http://schemas.openxmlformats.org/officeDocument/2006/relationships/image" Target="../media/image263.emf"/><Relationship Id="rId1" Type="http://schemas.openxmlformats.org/officeDocument/2006/relationships/slideLayout" Target="../slideLayouts/slideLayout83.xml"/></Relationships>
</file>

<file path=ppt/slides/_rels/slide172.x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slideLayout" Target="../slideLayouts/slideLayout83.xml"/></Relationships>
</file>

<file path=ppt/slides/_rels/slide173.xml.rels><?xml version="1.0" encoding="UTF-8" standalone="yes"?>
<Relationships xmlns="http://schemas.openxmlformats.org/package/2006/relationships"><Relationship Id="rId3" Type="http://schemas.openxmlformats.org/officeDocument/2006/relationships/image" Target="../media/image265.emf"/><Relationship Id="rId2" Type="http://schemas.openxmlformats.org/officeDocument/2006/relationships/notesSlide" Target="../notesSlides/notesSlide79.xml"/><Relationship Id="rId1" Type="http://schemas.openxmlformats.org/officeDocument/2006/relationships/slideLayout" Target="../slideLayouts/slideLayout83.xml"/></Relationships>
</file>

<file path=ppt/slides/_rels/slide1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github.com/nrel/dgen" TargetMode="Externa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45.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7.svg"/><Relationship Id="rId17" Type="http://schemas.openxmlformats.org/officeDocument/2006/relationships/image" Target="../media/image29.png"/><Relationship Id="rId2" Type="http://schemas.openxmlformats.org/officeDocument/2006/relationships/notesSlide" Target="../notesSlides/notesSlide16.xml"/><Relationship Id="rId16" Type="http://schemas.openxmlformats.org/officeDocument/2006/relationships/image" Target="../media/image41.svg"/><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25.png"/><Relationship Id="rId5" Type="http://schemas.openxmlformats.org/officeDocument/2006/relationships/diagramQuickStyle" Target="../diagrams/quickStyle2.xml"/><Relationship Id="rId15" Type="http://schemas.openxmlformats.org/officeDocument/2006/relationships/image" Target="../media/image27.png"/><Relationship Id="rId10" Type="http://schemas.openxmlformats.org/officeDocument/2006/relationships/image" Target="../media/image19.svg"/><Relationship Id="rId4" Type="http://schemas.openxmlformats.org/officeDocument/2006/relationships/diagramLayout" Target="../diagrams/layout2.xml"/><Relationship Id="rId9" Type="http://schemas.openxmlformats.org/officeDocument/2006/relationships/image" Target="../media/image14.png"/><Relationship Id="rId1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4.xml"/><Relationship Id="rId5" Type="http://schemas.openxmlformats.org/officeDocument/2006/relationships/image" Target="../media/image32.png"/><Relationship Id="rId4" Type="http://schemas.openxmlformats.org/officeDocument/2006/relationships/hyperlink" Target="https://www.nrel.gov/docs/fy20osti/77102.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emf"/><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4.xml"/><Relationship Id="rId16" Type="http://schemas.openxmlformats.org/officeDocument/2006/relationships/image" Target="../media/image46.png"/><Relationship Id="rId1" Type="http://schemas.openxmlformats.org/officeDocument/2006/relationships/slideLayout" Target="../slideLayouts/slideLayout5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emf"/><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emf"/><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5.xml"/><Relationship Id="rId16" Type="http://schemas.openxmlformats.org/officeDocument/2006/relationships/image" Target="../media/image46.png"/><Relationship Id="rId1" Type="http://schemas.openxmlformats.org/officeDocument/2006/relationships/slideLayout" Target="../slideLayouts/slideLayout5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emf"/><Relationship Id="rId9" Type="http://schemas.openxmlformats.org/officeDocument/2006/relationships/image" Target="../media/image39.emf"/><Relationship Id="rId1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43.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37.svg"/><Relationship Id="rId17" Type="http://schemas.openxmlformats.org/officeDocument/2006/relationships/image" Target="../media/image28.png"/><Relationship Id="rId2" Type="http://schemas.openxmlformats.org/officeDocument/2006/relationships/notesSlide" Target="../notesSlides/notesSlide27.xml"/><Relationship Id="rId16" Type="http://schemas.openxmlformats.org/officeDocument/2006/relationships/image" Target="../media/image41.svg"/><Relationship Id="rId20" Type="http://schemas.openxmlformats.org/officeDocument/2006/relationships/image" Target="../media/image45.svg"/><Relationship Id="rId1" Type="http://schemas.openxmlformats.org/officeDocument/2006/relationships/slideLayout" Target="../slideLayouts/slideLayout51.xml"/><Relationship Id="rId6" Type="http://schemas.openxmlformats.org/officeDocument/2006/relationships/diagramColors" Target="../diagrams/colors4.xml"/><Relationship Id="rId11" Type="http://schemas.openxmlformats.org/officeDocument/2006/relationships/image" Target="../media/image25.png"/><Relationship Id="rId5" Type="http://schemas.openxmlformats.org/officeDocument/2006/relationships/diagramQuickStyle" Target="../diagrams/quickStyle4.xml"/><Relationship Id="rId15" Type="http://schemas.openxmlformats.org/officeDocument/2006/relationships/image" Target="../media/image27.png"/><Relationship Id="rId10" Type="http://schemas.openxmlformats.org/officeDocument/2006/relationships/image" Target="../media/image19.svg"/><Relationship Id="rId19" Type="http://schemas.openxmlformats.org/officeDocument/2006/relationships/image" Target="../media/image29.png"/><Relationship Id="rId4" Type="http://schemas.openxmlformats.org/officeDocument/2006/relationships/diagramLayout" Target="../diagrams/layout4.xml"/><Relationship Id="rId9" Type="http://schemas.openxmlformats.org/officeDocument/2006/relationships/image" Target="../media/image14.png"/><Relationship Id="rId14" Type="http://schemas.openxmlformats.org/officeDocument/2006/relationships/image" Target="../media/image39.svg"/></Relationships>
</file>

<file path=ppt/slides/_rels/slide4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51.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51.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51.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3.png"/><Relationship Id="rId1" Type="http://schemas.openxmlformats.org/officeDocument/2006/relationships/slideLayout" Target="../slideLayouts/slideLayout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5.xml"/><Relationship Id="rId1" Type="http://schemas.openxmlformats.org/officeDocument/2006/relationships/slideLayout" Target="../slideLayouts/slideLayout51.xml"/><Relationship Id="rId5" Type="http://schemas.openxmlformats.org/officeDocument/2006/relationships/image" Target="../media/image66.emf"/><Relationship Id="rId4" Type="http://schemas.openxmlformats.org/officeDocument/2006/relationships/image" Target="../media/image65.emf"/></Relationships>
</file>

<file path=ppt/slides/_rels/slide5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6.xml"/><Relationship Id="rId1" Type="http://schemas.openxmlformats.org/officeDocument/2006/relationships/slideLayout" Target="../slideLayouts/slideLayout5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emf"/></Relationships>
</file>

<file path=ppt/slides/_rels/slide5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7.xml"/><Relationship Id="rId1" Type="http://schemas.openxmlformats.org/officeDocument/2006/relationships/slideLayout" Target="../slideLayouts/slideLayout5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2.emf"/></Relationships>
</file>

<file path=ppt/slides/_rels/slide5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8.xml"/><Relationship Id="rId1" Type="http://schemas.openxmlformats.org/officeDocument/2006/relationships/slideLayout" Target="../slideLayouts/slideLayout5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4.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1.xml"/><Relationship Id="rId5" Type="http://schemas.openxmlformats.org/officeDocument/2006/relationships/image" Target="../media/image76.pn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0.png"/><Relationship Id="rId1" Type="http://schemas.openxmlformats.org/officeDocument/2006/relationships/slideLayout" Target="../slideLayouts/slideLayout51.xml"/><Relationship Id="rId5" Type="http://schemas.openxmlformats.org/officeDocument/2006/relationships/image" Target="../media/image76.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1.png"/><Relationship Id="rId1" Type="http://schemas.openxmlformats.org/officeDocument/2006/relationships/slideLayout" Target="../slideLayouts/slideLayout51.xml"/><Relationship Id="rId5" Type="http://schemas.openxmlformats.org/officeDocument/2006/relationships/image" Target="../media/image76.png"/><Relationship Id="rId4" Type="http://schemas.openxmlformats.org/officeDocument/2006/relationships/image" Target="../media/image79.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png"/><Relationship Id="rId1" Type="http://schemas.openxmlformats.org/officeDocument/2006/relationships/slideLayout" Target="../slideLayouts/slideLayout51.xml"/><Relationship Id="rId5" Type="http://schemas.openxmlformats.org/officeDocument/2006/relationships/image" Target="../media/image87.png"/><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93.png"/></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8" Type="http://schemas.openxmlformats.org/officeDocument/2006/relationships/hyperlink" Target="https://emp.lbl.gov/publications/end-use-load-profiles-us-building" TargetMode="External"/><Relationship Id="rId13" Type="http://schemas.openxmlformats.org/officeDocument/2006/relationships/hyperlink" Target="https://conduitnw.org/Pages/File.aspx?rid=5074" TargetMode="External"/><Relationship Id="rId18" Type="http://schemas.openxmlformats.org/officeDocument/2006/relationships/hyperlink" Target="https://www.osti.gov/biblio/1633036-openstudio-variability-gem-v1" TargetMode="External"/><Relationship Id="rId3" Type="http://schemas.openxmlformats.org/officeDocument/2006/relationships/hyperlink" Target="https://www.sciencedirect.com/science/article/abs/pii/S0306261921002397" TargetMode="External"/><Relationship Id="rId7" Type="http://schemas.openxmlformats.org/officeDocument/2006/relationships/hyperlink" Target="https://neep.org/sharing-load-profile-data-best-practices-and-examples" TargetMode="External"/><Relationship Id="rId12" Type="http://schemas.openxmlformats.org/officeDocument/2006/relationships/hyperlink" Target="https://www.nrel.gov/buildings/end-use-load-profiles.html" TargetMode="External"/><Relationship Id="rId17" Type="http://schemas.openxmlformats.org/officeDocument/2006/relationships/hyperlink" Target="https://www.osti.gov/biblio/1633035" TargetMode="External"/><Relationship Id="rId2" Type="http://schemas.openxmlformats.org/officeDocument/2006/relationships/notesSlide" Target="../notesSlides/notesSlide6.xml"/><Relationship Id="rId16" Type="http://schemas.openxmlformats.org/officeDocument/2006/relationships/hyperlink" Target="https://neep.org/events/introducing-end-use-load-profiles-study-us-and-northeast" TargetMode="External"/><Relationship Id="rId20" Type="http://schemas.openxmlformats.org/officeDocument/2006/relationships/hyperlink" Target="https://neea.org/data/end-use-load-research/energy-metering-study-data" TargetMode="External"/><Relationship Id="rId1" Type="http://schemas.openxmlformats.org/officeDocument/2006/relationships/slideLayout" Target="../slideLayouts/slideLayout44.xml"/><Relationship Id="rId6" Type="http://schemas.openxmlformats.org/officeDocument/2006/relationships/hyperlink" Target="https://ieeexplore.ieee.org/document/9276412/" TargetMode="External"/><Relationship Id="rId11" Type="http://schemas.openxmlformats.org/officeDocument/2006/relationships/hyperlink" Target="https://emp.lbl.gov/publications/end-use-load-profiles-us-building-0" TargetMode="External"/><Relationship Id="rId5" Type="http://schemas.openxmlformats.org/officeDocument/2006/relationships/hyperlink" Target="https://www.sciencedirect.com/science/article/pii/S030626192030982X" TargetMode="External"/><Relationship Id="rId15" Type="http://schemas.openxmlformats.org/officeDocument/2006/relationships/hyperlink" Target="https://www.energy.gov/sites/default/files/2019/05/f62/bto-peer-2019-nrel-end-use-load-profiles.pdf" TargetMode="External"/><Relationship Id="rId10" Type="http://schemas.openxmlformats.org/officeDocument/2006/relationships/hyperlink" Target="https://www.iepec.org/wp-content/uploads/2020/03/Present-Elaina-End-Use-Load-Profiles-for-the-U.S.-Building-Stock.pdf" TargetMode="External"/><Relationship Id="rId19" Type="http://schemas.openxmlformats.org/officeDocument/2006/relationships/hyperlink" Target="http://www.ibpsa.org/Newsletter/IBPSANews-30-2.pdf" TargetMode="External"/><Relationship Id="rId4" Type="http://schemas.openxmlformats.org/officeDocument/2006/relationships/hyperlink" Target="https://www.nrel.gov/docs/fy20osti/77102.pdf" TargetMode="External"/><Relationship Id="rId9" Type="http://schemas.openxmlformats.org/officeDocument/2006/relationships/hyperlink" Target="https://emp.lbl.gov/publications/end-use-load-profile-inventory" TargetMode="External"/><Relationship Id="rId14" Type="http://schemas.openxmlformats.org/officeDocument/2006/relationships/hyperlink" Target="https://www.esource.com/345191fyj0/exploring-business-customer-nuance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9.xml"/><Relationship Id="rId1" Type="http://schemas.openxmlformats.org/officeDocument/2006/relationships/slideLayout" Target="../slideLayouts/slideLayout51.xml"/><Relationship Id="rId5" Type="http://schemas.openxmlformats.org/officeDocument/2006/relationships/image" Target="../media/image99.emf"/><Relationship Id="rId4" Type="http://schemas.openxmlformats.org/officeDocument/2006/relationships/image" Target="../media/image98.emf"/></Relationships>
</file>

<file path=ppt/slides/_rels/slide7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0.xml"/><Relationship Id="rId1" Type="http://schemas.openxmlformats.org/officeDocument/2006/relationships/slideLayout" Target="../slideLayouts/slideLayout5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01.emf"/></Relationships>
</file>

<file path=ppt/slides/_rels/slide7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41.xml"/><Relationship Id="rId1" Type="http://schemas.openxmlformats.org/officeDocument/2006/relationships/slideLayout" Target="../slideLayouts/slideLayout5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03.emf"/></Relationships>
</file>

<file path=ppt/slides/_rels/slide7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42.xml"/><Relationship Id="rId1" Type="http://schemas.openxmlformats.org/officeDocument/2006/relationships/slideLayout" Target="../slideLayouts/slideLayout5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05.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3.xml"/><Relationship Id="rId1" Type="http://schemas.openxmlformats.org/officeDocument/2006/relationships/slideLayout" Target="../slideLayouts/slideLayout51.xml"/><Relationship Id="rId4" Type="http://schemas.openxmlformats.org/officeDocument/2006/relationships/hyperlink" Target="https://cecgis-caenergy.opendata.arcgis.com/datasets/eaf3158767674e6cb14f4407186d3607"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5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53.xml"/><Relationship Id="rId4" Type="http://schemas.openxmlformats.org/officeDocument/2006/relationships/image" Target="NULL"/></Relationships>
</file>

<file path=ppt/slides/_rels/slide8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3.xml"/><Relationship Id="rId4" Type="http://schemas.openxmlformats.org/officeDocument/2006/relationships/image" Target="../media/image115.png"/></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8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1.xml"/><Relationship Id="rId5" Type="http://schemas.openxmlformats.org/officeDocument/2006/relationships/image" Target="../media/image122.png"/><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5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1.xml"/><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1.xml"/><Relationship Id="rId5" Type="http://schemas.openxmlformats.org/officeDocument/2006/relationships/image" Target="../media/image122.png"/><Relationship Id="rId4" Type="http://schemas.openxmlformats.org/officeDocument/2006/relationships/image" Target="../media/image13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1.xml"/></Relationships>
</file>

<file path=ppt/slides/_rels/slide9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1.xml"/><Relationship Id="rId5" Type="http://schemas.openxmlformats.org/officeDocument/2006/relationships/image" Target="../media/image144.png"/><Relationship Id="rId4" Type="http://schemas.openxmlformats.org/officeDocument/2006/relationships/image" Target="../media/image143.png"/></Relationships>
</file>

<file path=ppt/slides/_rels/slide94.xml.rels><?xml version="1.0" encoding="UTF-8" standalone="yes"?>
<Relationships xmlns="http://schemas.openxmlformats.org/package/2006/relationships"><Relationship Id="rId3" Type="http://schemas.openxmlformats.org/officeDocument/2006/relationships/hyperlink" Target="https://nwcouncil.app.box.com/s/51k80odysyf5hmpd6g9swr7g6y0cvxsv" TargetMode="External"/><Relationship Id="rId2" Type="http://schemas.openxmlformats.org/officeDocument/2006/relationships/notesSlide" Target="../notesSlides/notesSlide45.xml"/><Relationship Id="rId1" Type="http://schemas.openxmlformats.org/officeDocument/2006/relationships/slideLayout" Target="../slideLayouts/slideLayout51.xml"/><Relationship Id="rId4" Type="http://schemas.openxmlformats.org/officeDocument/2006/relationships/image" Target="../media/image145.jpeg"/></Relationships>
</file>

<file path=ppt/slides/_rels/slide95.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tiff"/><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3" Type="http://schemas.openxmlformats.org/officeDocument/2006/relationships/image" Target="../media/image146.tiff"/><Relationship Id="rId2" Type="http://schemas.openxmlformats.org/officeDocument/2006/relationships/image" Target="../media/image148.png"/><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1.xml"/><Relationship Id="rId5" Type="http://schemas.openxmlformats.org/officeDocument/2006/relationships/image" Target="../media/image122.png"/><Relationship Id="rId4" Type="http://schemas.openxmlformats.org/officeDocument/2006/relationships/image" Target="../media/image151.png"/></Relationships>
</file>

<file path=ppt/slides/_rels/slide9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5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08F97-D0D2-6349-91AA-DE50E09841E7}"/>
              </a:ext>
            </a:extLst>
          </p:cNvPr>
          <p:cNvSpPr>
            <a:spLocks noGrp="1"/>
          </p:cNvSpPr>
          <p:nvPr>
            <p:ph type="body" sz="quarter" idx="10"/>
          </p:nvPr>
        </p:nvSpPr>
        <p:spPr>
          <a:xfrm>
            <a:off x="3736976" y="1208086"/>
            <a:ext cx="5393498" cy="1095516"/>
          </a:xfrm>
        </p:spPr>
        <p:txBody>
          <a:bodyPr/>
          <a:lstStyle/>
          <a:p>
            <a:pPr marL="7938"/>
            <a:r>
              <a:rPr lang="en-US" dirty="0">
                <a:latin typeface="Roboto Thin" panose="02000000000000000000" pitchFamily="2" charset="0"/>
                <a:ea typeface="Roboto Thin" panose="02000000000000000000" pitchFamily="2" charset="0"/>
              </a:rPr>
              <a:t>End-use Load Profiles for the U.S. Building Stock </a:t>
            </a:r>
          </a:p>
        </p:txBody>
      </p:sp>
      <p:sp>
        <p:nvSpPr>
          <p:cNvPr id="3" name="Text Placeholder 2">
            <a:extLst>
              <a:ext uri="{FF2B5EF4-FFF2-40B4-BE49-F238E27FC236}">
                <a16:creationId xmlns:a16="http://schemas.microsoft.com/office/drawing/2014/main" id="{28E20B43-0597-C146-9A67-1304172A3852}"/>
              </a:ext>
            </a:extLst>
          </p:cNvPr>
          <p:cNvSpPr>
            <a:spLocks noGrp="1"/>
          </p:cNvSpPr>
          <p:nvPr>
            <p:ph type="body" sz="quarter" idx="11"/>
          </p:nvPr>
        </p:nvSpPr>
        <p:spPr>
          <a:xfrm>
            <a:off x="3736976" y="2404086"/>
            <a:ext cx="4322763" cy="1101551"/>
          </a:xfrm>
        </p:spPr>
        <p:txBody>
          <a:bodyPr/>
          <a:lstStyle/>
          <a:p>
            <a:pPr marL="234950" indent="-227013"/>
            <a:r>
              <a:rPr lang="en-US" dirty="0">
                <a:latin typeface="Calibri Light" panose="020F0302020204030204" pitchFamily="34" charset="0"/>
                <a:ea typeface="Roboto" panose="02000000000000000000" pitchFamily="2" charset="0"/>
              </a:rPr>
              <a:t>Technical Advisory Group Meeting #10</a:t>
            </a:r>
          </a:p>
          <a:p>
            <a:pPr marL="234950" indent="-227013"/>
            <a:r>
              <a:rPr lang="en-US" dirty="0">
                <a:latin typeface="Calibri Light" panose="020F0302020204030204" pitchFamily="34" charset="0"/>
                <a:ea typeface="Roboto" panose="02000000000000000000" pitchFamily="2" charset="0"/>
              </a:rPr>
              <a:t>April 21, 2021</a:t>
            </a:r>
          </a:p>
        </p:txBody>
      </p:sp>
      <p:sp>
        <p:nvSpPr>
          <p:cNvPr id="17" name="Text Placeholder 5">
            <a:extLst>
              <a:ext uri="{FF2B5EF4-FFF2-40B4-BE49-F238E27FC236}">
                <a16:creationId xmlns:a16="http://schemas.microsoft.com/office/drawing/2014/main" id="{4135F971-2BAF-364B-A983-2628192C2BED}"/>
              </a:ext>
            </a:extLst>
          </p:cNvPr>
          <p:cNvSpPr txBox="1">
            <a:spLocks/>
          </p:cNvSpPr>
          <p:nvPr/>
        </p:nvSpPr>
        <p:spPr>
          <a:xfrm>
            <a:off x="3813909" y="3606120"/>
            <a:ext cx="4322763" cy="110155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Roboto" panose="02000000000000000000" pitchFamily="2" charset="0"/>
                <a:ea typeface="Roboto" panose="020000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bg1"/>
                </a:solidFill>
                <a:latin typeface="Calibri Light" panose="020F0302020204030204" pitchFamily="34" charset="0"/>
              </a:rPr>
              <a:t>Natalie Mims Frick, LBNL</a:t>
            </a:r>
          </a:p>
          <a:p>
            <a:endParaRPr lang="en-US"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2692034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2AD6-3436-4B1A-8A22-4A298F536E09}"/>
              </a:ext>
            </a:extLst>
          </p:cNvPr>
          <p:cNvSpPr>
            <a:spLocks noGrp="1"/>
          </p:cNvSpPr>
          <p:nvPr>
            <p:ph type="title"/>
          </p:nvPr>
        </p:nvSpPr>
        <p:spPr/>
        <p:txBody>
          <a:bodyPr/>
          <a:lstStyle/>
          <a:p>
            <a:pPr algn="l"/>
            <a:r>
              <a:rPr lang="en-US" altLang="en-US">
                <a:latin typeface="Calibri Light" panose="020F0302020204030204" pitchFamily="34" charset="0"/>
                <a:ea typeface="ヒラギノ角ゴ Pro W3"/>
                <a:cs typeface="Arial"/>
              </a:rPr>
              <a:t>Solution: A Hybrid Approach (2)</a:t>
            </a:r>
            <a:endParaRPr lang="en-US"/>
          </a:p>
        </p:txBody>
      </p:sp>
      <p:pic>
        <p:nvPicPr>
          <p:cNvPr id="49" name="Picture 48" descr="A close up of a logo&#10;&#10;Description automatically generated">
            <a:extLst>
              <a:ext uri="{FF2B5EF4-FFF2-40B4-BE49-F238E27FC236}">
                <a16:creationId xmlns:a16="http://schemas.microsoft.com/office/drawing/2014/main" id="{0B1358B7-BA56-46A0-9299-EDBB885380CB}"/>
              </a:ext>
            </a:extLst>
          </p:cNvPr>
          <p:cNvPicPr>
            <a:picLocks noChangeAspect="1"/>
          </p:cNvPicPr>
          <p:nvPr/>
        </p:nvPicPr>
        <p:blipFill>
          <a:blip r:embed="rId2"/>
          <a:stretch>
            <a:fillRect/>
          </a:stretch>
        </p:blipFill>
        <p:spPr>
          <a:xfrm>
            <a:off x="216659" y="2771070"/>
            <a:ext cx="1319013" cy="1319013"/>
          </a:xfrm>
          <a:prstGeom prst="rect">
            <a:avLst/>
          </a:prstGeom>
        </p:spPr>
      </p:pic>
      <p:pic>
        <p:nvPicPr>
          <p:cNvPr id="52" name="Picture 51">
            <a:extLst>
              <a:ext uri="{FF2B5EF4-FFF2-40B4-BE49-F238E27FC236}">
                <a16:creationId xmlns:a16="http://schemas.microsoft.com/office/drawing/2014/main" id="{0C21F295-07F5-4472-BAC8-05B0292AE6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28702" y="2799685"/>
            <a:ext cx="871110" cy="883076"/>
          </a:xfrm>
          <a:prstGeom prst="rect">
            <a:avLst/>
          </a:prstGeom>
        </p:spPr>
      </p:pic>
      <p:sp>
        <p:nvSpPr>
          <p:cNvPr id="59" name="Right Arrow 18">
            <a:extLst>
              <a:ext uri="{FF2B5EF4-FFF2-40B4-BE49-F238E27FC236}">
                <a16:creationId xmlns:a16="http://schemas.microsoft.com/office/drawing/2014/main" id="{A9B48F12-C635-44E3-8EE3-B2058F65D08B}"/>
              </a:ext>
            </a:extLst>
          </p:cNvPr>
          <p:cNvSpPr/>
          <p:nvPr/>
        </p:nvSpPr>
        <p:spPr>
          <a:xfrm>
            <a:off x="1444652" y="3064681"/>
            <a:ext cx="482674" cy="394658"/>
          </a:xfrm>
          <a:prstGeom prst="rightArrow">
            <a:avLst/>
          </a:prstGeom>
          <a:solidFill>
            <a:srgbClr val="8DC63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1" name="Graphic 60">
            <a:extLst>
              <a:ext uri="{FF2B5EF4-FFF2-40B4-BE49-F238E27FC236}">
                <a16:creationId xmlns:a16="http://schemas.microsoft.com/office/drawing/2014/main" id="{45797352-1C34-409D-A6CC-A409A9DBA203}"/>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967195" y="1991400"/>
            <a:ext cx="794123" cy="794123"/>
          </a:xfrm>
          <a:prstGeom prst="rect">
            <a:avLst/>
          </a:prstGeom>
        </p:spPr>
      </p:pic>
      <p:sp>
        <p:nvSpPr>
          <p:cNvPr id="62" name="TextBox 61">
            <a:extLst>
              <a:ext uri="{FF2B5EF4-FFF2-40B4-BE49-F238E27FC236}">
                <a16:creationId xmlns:a16="http://schemas.microsoft.com/office/drawing/2014/main" id="{97ADD447-A3C8-43CF-81F8-3C8BC88EE815}"/>
              </a:ext>
            </a:extLst>
          </p:cNvPr>
          <p:cNvSpPr txBox="1"/>
          <p:nvPr/>
        </p:nvSpPr>
        <p:spPr>
          <a:xfrm>
            <a:off x="2923653" y="2189895"/>
            <a:ext cx="1307241"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End-use profiles for sample</a:t>
            </a:r>
          </a:p>
        </p:txBody>
      </p:sp>
      <p:grpSp>
        <p:nvGrpSpPr>
          <p:cNvPr id="63" name="Group 62">
            <a:extLst>
              <a:ext uri="{FF2B5EF4-FFF2-40B4-BE49-F238E27FC236}">
                <a16:creationId xmlns:a16="http://schemas.microsoft.com/office/drawing/2014/main" id="{355290AA-E3E9-467E-A7D2-61098B9155AD}"/>
              </a:ext>
            </a:extLst>
          </p:cNvPr>
          <p:cNvGrpSpPr/>
          <p:nvPr/>
        </p:nvGrpSpPr>
        <p:grpSpPr>
          <a:xfrm>
            <a:off x="281518" y="1958175"/>
            <a:ext cx="1236812" cy="665391"/>
            <a:chOff x="396814" y="912783"/>
            <a:chExt cx="1752780" cy="942975"/>
          </a:xfrm>
        </p:grpSpPr>
        <p:pic>
          <p:nvPicPr>
            <p:cNvPr id="64" name="Graphic 63">
              <a:extLst>
                <a:ext uri="{FF2B5EF4-FFF2-40B4-BE49-F238E27FC236}">
                  <a16:creationId xmlns:a16="http://schemas.microsoft.com/office/drawing/2014/main" id="{E404750B-FD30-4476-B0B5-EDA19B8DE87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396814" y="1227108"/>
              <a:ext cx="628650" cy="628650"/>
            </a:xfrm>
            <a:prstGeom prst="rect">
              <a:avLst/>
            </a:prstGeom>
          </p:spPr>
        </p:pic>
        <p:pic>
          <p:nvPicPr>
            <p:cNvPr id="65" name="Graphic 64">
              <a:extLst>
                <a:ext uri="{FF2B5EF4-FFF2-40B4-BE49-F238E27FC236}">
                  <a16:creationId xmlns:a16="http://schemas.microsoft.com/office/drawing/2014/main" id="{649C8C43-BFFF-4EC4-93D2-A4B1AF2432A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71524" y="1227108"/>
              <a:ext cx="628650" cy="628650"/>
            </a:xfrm>
            <a:prstGeom prst="rect">
              <a:avLst/>
            </a:prstGeom>
          </p:spPr>
        </p:pic>
        <p:pic>
          <p:nvPicPr>
            <p:cNvPr id="66" name="Graphic 65">
              <a:extLst>
                <a:ext uri="{FF2B5EF4-FFF2-40B4-BE49-F238E27FC236}">
                  <a16:creationId xmlns:a16="http://schemas.microsoft.com/office/drawing/2014/main" id="{FB4508A8-0F34-49EC-A18D-313D63DB94F8}"/>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146234" y="1227108"/>
              <a:ext cx="628650" cy="628650"/>
            </a:xfrm>
            <a:prstGeom prst="rect">
              <a:avLst/>
            </a:prstGeom>
          </p:spPr>
        </p:pic>
        <p:pic>
          <p:nvPicPr>
            <p:cNvPr id="67" name="Graphic 66">
              <a:extLst>
                <a:ext uri="{FF2B5EF4-FFF2-40B4-BE49-F238E27FC236}">
                  <a16:creationId xmlns:a16="http://schemas.microsoft.com/office/drawing/2014/main" id="{EAFB5F78-3239-44FE-A77F-DDE3AD2EBC7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520944" y="1227108"/>
              <a:ext cx="628650" cy="628650"/>
            </a:xfrm>
            <a:prstGeom prst="rect">
              <a:avLst/>
            </a:prstGeom>
          </p:spPr>
        </p:pic>
        <p:pic>
          <p:nvPicPr>
            <p:cNvPr id="68" name="Graphic 67">
              <a:extLst>
                <a:ext uri="{FF2B5EF4-FFF2-40B4-BE49-F238E27FC236}">
                  <a16:creationId xmlns:a16="http://schemas.microsoft.com/office/drawing/2014/main" id="{4E5BD15E-F66E-4C44-B596-658468B230A0}"/>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96814" y="912783"/>
              <a:ext cx="628650" cy="628650"/>
            </a:xfrm>
            <a:prstGeom prst="rect">
              <a:avLst/>
            </a:prstGeom>
          </p:spPr>
        </p:pic>
        <p:pic>
          <p:nvPicPr>
            <p:cNvPr id="69" name="Graphic 68">
              <a:extLst>
                <a:ext uri="{FF2B5EF4-FFF2-40B4-BE49-F238E27FC236}">
                  <a16:creationId xmlns:a16="http://schemas.microsoft.com/office/drawing/2014/main" id="{B0B8E9D2-B6C2-4DA1-83D8-FD20239F1FCA}"/>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71524" y="912783"/>
              <a:ext cx="628650" cy="628650"/>
            </a:xfrm>
            <a:prstGeom prst="rect">
              <a:avLst/>
            </a:prstGeom>
          </p:spPr>
        </p:pic>
        <p:pic>
          <p:nvPicPr>
            <p:cNvPr id="70" name="Graphic 69">
              <a:extLst>
                <a:ext uri="{FF2B5EF4-FFF2-40B4-BE49-F238E27FC236}">
                  <a16:creationId xmlns:a16="http://schemas.microsoft.com/office/drawing/2014/main" id="{3E436868-04D1-4B76-A7C3-40DB7F0B5F47}"/>
                </a:ext>
              </a:extLst>
            </p:cNvPr>
            <p:cNvPicPr>
              <a:picLocks noChangeAspect="1"/>
            </p:cNvPicPr>
            <p:nvPr/>
          </p:nvPicPr>
          <p:blipFill>
            <a:blip r:embed="rId6">
              <a:extLst>
                <a:ext uri="{96DAC541-7B7A-43D3-8B79-37D633B846F1}">
                  <asvg:svgBlip xmlns="" xmlns:asvg="http://schemas.microsoft.com/office/drawing/2016/SVG/main" r:embed="rId10"/>
                </a:ext>
              </a:extLst>
            </a:blip>
            <a:stretch>
              <a:fillRect/>
            </a:stretch>
          </p:blipFill>
          <p:spPr>
            <a:xfrm>
              <a:off x="1146234" y="912783"/>
              <a:ext cx="628650" cy="628650"/>
            </a:xfrm>
            <a:prstGeom prst="rect">
              <a:avLst/>
            </a:prstGeom>
          </p:spPr>
        </p:pic>
        <p:pic>
          <p:nvPicPr>
            <p:cNvPr id="71" name="Graphic 70">
              <a:extLst>
                <a:ext uri="{FF2B5EF4-FFF2-40B4-BE49-F238E27FC236}">
                  <a16:creationId xmlns:a16="http://schemas.microsoft.com/office/drawing/2014/main" id="{D125CB21-6A6D-4936-9575-0F6E4AA33631}"/>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520944" y="912783"/>
              <a:ext cx="628650" cy="628650"/>
            </a:xfrm>
            <a:prstGeom prst="rect">
              <a:avLst/>
            </a:prstGeom>
          </p:spPr>
        </p:pic>
      </p:grpSp>
      <p:sp>
        <p:nvSpPr>
          <p:cNvPr id="75" name="Right Arrow 51">
            <a:extLst>
              <a:ext uri="{FF2B5EF4-FFF2-40B4-BE49-F238E27FC236}">
                <a16:creationId xmlns:a16="http://schemas.microsoft.com/office/drawing/2014/main" id="{7992178A-C601-4339-93FE-40EDB5256C53}"/>
              </a:ext>
            </a:extLst>
          </p:cNvPr>
          <p:cNvSpPr/>
          <p:nvPr/>
        </p:nvSpPr>
        <p:spPr>
          <a:xfrm>
            <a:off x="1461452" y="2110465"/>
            <a:ext cx="482674" cy="394658"/>
          </a:xfrm>
          <a:prstGeom prst="rightArrow">
            <a:avLst/>
          </a:prstGeom>
          <a:solidFill>
            <a:srgbClr val="8D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TextBox 75">
            <a:extLst>
              <a:ext uri="{FF2B5EF4-FFF2-40B4-BE49-F238E27FC236}">
                <a16:creationId xmlns:a16="http://schemas.microsoft.com/office/drawing/2014/main" id="{0FBB02B8-4225-4976-B7BF-E685071D8BEE}"/>
              </a:ext>
            </a:extLst>
          </p:cNvPr>
          <p:cNvSpPr txBox="1"/>
          <p:nvPr/>
        </p:nvSpPr>
        <p:spPr>
          <a:xfrm>
            <a:off x="101137" y="1600757"/>
            <a:ext cx="1475428"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End-use data for sampled buildings</a:t>
            </a:r>
          </a:p>
        </p:txBody>
      </p:sp>
      <p:sp>
        <p:nvSpPr>
          <p:cNvPr id="80" name="TextBox 79">
            <a:extLst>
              <a:ext uri="{FF2B5EF4-FFF2-40B4-BE49-F238E27FC236}">
                <a16:creationId xmlns:a16="http://schemas.microsoft.com/office/drawing/2014/main" id="{6B918FCD-3E16-424A-BD28-45102790B72B}"/>
              </a:ext>
            </a:extLst>
          </p:cNvPr>
          <p:cNvSpPr txBox="1"/>
          <p:nvPr/>
        </p:nvSpPr>
        <p:spPr>
          <a:xfrm>
            <a:off x="101137" y="2679511"/>
            <a:ext cx="1975350"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Whole-building/sector data from multiple regions</a:t>
            </a:r>
          </a:p>
        </p:txBody>
      </p:sp>
      <p:sp>
        <p:nvSpPr>
          <p:cNvPr id="89" name="TextBox 88">
            <a:extLst>
              <a:ext uri="{FF2B5EF4-FFF2-40B4-BE49-F238E27FC236}">
                <a16:creationId xmlns:a16="http://schemas.microsoft.com/office/drawing/2014/main" id="{49B001C1-9ECD-4FF9-A08A-13B9B2549C2E}"/>
              </a:ext>
            </a:extLst>
          </p:cNvPr>
          <p:cNvSpPr txBox="1"/>
          <p:nvPr/>
        </p:nvSpPr>
        <p:spPr>
          <a:xfrm>
            <a:off x="2884555" y="2903918"/>
            <a:ext cx="1816264" cy="646331"/>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Aggregate AMI load profile for each building type in a region</a:t>
            </a:r>
          </a:p>
        </p:txBody>
      </p:sp>
    </p:spTree>
    <p:extLst>
      <p:ext uri="{BB962C8B-B14F-4D97-AF65-F5344CB8AC3E}">
        <p14:creationId xmlns:p14="http://schemas.microsoft.com/office/powerpoint/2010/main" val="22881325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Areas for Improvement</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80574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Next Region: Likely Areas for Improvement</a:t>
            </a:r>
          </a:p>
        </p:txBody>
      </p:sp>
      <p:sp>
        <p:nvSpPr>
          <p:cNvPr id="4" name="TextBox 3">
            <a:extLst>
              <a:ext uri="{FF2B5EF4-FFF2-40B4-BE49-F238E27FC236}">
                <a16:creationId xmlns:a16="http://schemas.microsoft.com/office/drawing/2014/main" id="{6ACDDC11-1A33-0143-AA34-B66640760195}"/>
              </a:ext>
            </a:extLst>
          </p:cNvPr>
          <p:cNvSpPr txBox="1"/>
          <p:nvPr/>
        </p:nvSpPr>
        <p:spPr>
          <a:xfrm>
            <a:off x="457198" y="841514"/>
            <a:ext cx="8236857" cy="4278094"/>
          </a:xfrm>
          <a:prstGeom prst="rect">
            <a:avLst/>
          </a:prstGeom>
          <a:noFill/>
        </p:spPr>
        <p:txBody>
          <a:bodyPr wrap="square" lIns="91440" tIns="45720" rIns="91440" bIns="45720" rtlCol="0" anchor="t">
            <a:spAutoFit/>
          </a:bodyPr>
          <a:lstStyle/>
          <a:p>
            <a:pPr>
              <a:spcAft>
                <a:spcPts val="600"/>
              </a:spcAft>
            </a:pPr>
            <a:r>
              <a:rPr lang="en-US"/>
              <a:t>Changes underway</a:t>
            </a:r>
          </a:p>
          <a:p>
            <a:pPr marL="285750" indent="-285750">
              <a:spcAft>
                <a:spcPts val="600"/>
              </a:spcAft>
              <a:buFont typeface="Arial" panose="020B0604020202020204" pitchFamily="34" charset="0"/>
              <a:buChar char="•"/>
            </a:pPr>
            <a:r>
              <a:rPr lang="en-US"/>
              <a:t>Continue improving correction model</a:t>
            </a:r>
          </a:p>
          <a:p>
            <a:pPr marL="285750" indent="-285750">
              <a:buFont typeface="Arial" panose="020B0604020202020204" pitchFamily="34" charset="0"/>
              <a:buChar char="•"/>
            </a:pPr>
            <a:r>
              <a:rPr lang="en-US">
                <a:cs typeface="Calibri"/>
              </a:rPr>
              <a:t>Improve data on multifamily building heights </a:t>
            </a:r>
          </a:p>
          <a:p>
            <a:pPr marL="285750" indent="-285750">
              <a:buFont typeface="Arial" panose="020B0604020202020204" pitchFamily="34" charset="0"/>
              <a:buChar char="•"/>
            </a:pPr>
            <a:r>
              <a:rPr lang="en-US"/>
              <a:t>Improve data source for masonry vs. wood framed walls (esp. important for Northeast)</a:t>
            </a:r>
          </a:p>
          <a:p>
            <a:pPr marL="285750" indent="-285750">
              <a:buFont typeface="Arial" panose="020B0604020202020204" pitchFamily="34" charset="0"/>
              <a:buChar char="•"/>
            </a:pPr>
            <a:r>
              <a:rPr lang="en-US">
                <a:cs typeface="Calibri"/>
              </a:rPr>
              <a:t>Incorporate on-site PV generation in models</a:t>
            </a:r>
          </a:p>
          <a:p>
            <a:pPr>
              <a:spcAft>
                <a:spcPts val="600"/>
              </a:spcAft>
            </a:pPr>
            <a:endParaRPr lang="en-US"/>
          </a:p>
          <a:p>
            <a:pPr>
              <a:spcAft>
                <a:spcPts val="600"/>
              </a:spcAft>
            </a:pPr>
            <a:r>
              <a:rPr lang="en-US"/>
              <a:t>Potential areas for Region 5 (may not get to all items on list)</a:t>
            </a:r>
          </a:p>
          <a:p>
            <a:pPr marL="285750" indent="-285750">
              <a:buFont typeface="Arial" panose="020B0604020202020204" pitchFamily="34" charset="0"/>
              <a:buChar char="•"/>
            </a:pPr>
            <a:r>
              <a:rPr lang="en-US"/>
              <a:t>Introduce partial space heating to reduce electric heating loads</a:t>
            </a:r>
          </a:p>
          <a:p>
            <a:pPr marL="285750" indent="-285750">
              <a:buFont typeface="Arial" panose="020B0604020202020204" pitchFamily="34" charset="0"/>
              <a:buChar char="•"/>
            </a:pPr>
            <a:r>
              <a:rPr lang="en-US">
                <a:cs typeface="Calibri"/>
              </a:rPr>
              <a:t>Incorporate saturation of existing ductless heat pumps </a:t>
            </a:r>
            <a:r>
              <a:rPr lang="en-US"/>
              <a:t>(esp. important for Northeast)</a:t>
            </a:r>
            <a:endParaRPr lang="en-US">
              <a:cs typeface="Calibri"/>
            </a:endParaRPr>
          </a:p>
          <a:p>
            <a:pPr marL="285750" indent="-285750">
              <a:buFont typeface="Arial" panose="020B0604020202020204" pitchFamily="34" charset="0"/>
              <a:buChar char="•"/>
            </a:pPr>
            <a:r>
              <a:rPr lang="en-US">
                <a:cs typeface="Calibri"/>
              </a:rPr>
              <a:t>Improve data source for duct leakage</a:t>
            </a:r>
          </a:p>
          <a:p>
            <a:pPr marL="285750" indent="-285750">
              <a:buFont typeface="Arial" panose="020B0604020202020204" pitchFamily="34" charset="0"/>
              <a:buChar char="•"/>
            </a:pPr>
            <a:r>
              <a:rPr lang="en-US">
                <a:cs typeface="Calibri"/>
              </a:rPr>
              <a:t>Improve geographic resolution for 1980s-2000s insulation data</a:t>
            </a:r>
          </a:p>
          <a:p>
            <a:pPr marL="285750" indent="-285750">
              <a:buFont typeface="Arial" panose="020B0604020202020204" pitchFamily="34" charset="0"/>
              <a:buChar char="•"/>
            </a:pPr>
            <a:r>
              <a:rPr lang="en-US">
                <a:cs typeface="Calibri"/>
              </a:rPr>
              <a:t>Investigate how setpoints change seasonally (using </a:t>
            </a:r>
            <a:r>
              <a:rPr lang="en-US" err="1">
                <a:cs typeface="Calibri"/>
              </a:rPr>
              <a:t>Ecobee</a:t>
            </a:r>
            <a:r>
              <a:rPr lang="en-US">
                <a:cs typeface="Calibri"/>
              </a:rPr>
              <a:t> data)</a:t>
            </a:r>
          </a:p>
        </p:txBody>
      </p:sp>
    </p:spTree>
    <p:extLst>
      <p:ext uri="{BB962C8B-B14F-4D97-AF65-F5344CB8AC3E}">
        <p14:creationId xmlns:p14="http://schemas.microsoft.com/office/powerpoint/2010/main" val="19755844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Conclusions</a:t>
            </a:r>
          </a:p>
        </p:txBody>
      </p:sp>
      <p:sp>
        <p:nvSpPr>
          <p:cNvPr id="3" name="TextBox 2">
            <a:extLst>
              <a:ext uri="{FF2B5EF4-FFF2-40B4-BE49-F238E27FC236}">
                <a16:creationId xmlns:a16="http://schemas.microsoft.com/office/drawing/2014/main" id="{BF597E27-11D3-4D62-9DFF-AEBFD0E65203}"/>
              </a:ext>
            </a:extLst>
          </p:cNvPr>
          <p:cNvSpPr txBox="1"/>
          <p:nvPr/>
        </p:nvSpPr>
        <p:spPr>
          <a:xfrm>
            <a:off x="457198" y="800754"/>
            <a:ext cx="8391380" cy="418576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400"/>
              <a:t>Ran 12 iterations of ResStock incorporating 10 discrete changes</a:t>
            </a:r>
          </a:p>
          <a:p>
            <a:pPr marL="742950" lvl="1" indent="-285750">
              <a:buFont typeface="Arial" panose="020B0604020202020204" pitchFamily="34" charset="0"/>
              <a:buChar char="•"/>
            </a:pPr>
            <a:r>
              <a:rPr lang="en-US" sz="1400"/>
              <a:t>Saw general improvements in QOI metrics​</a:t>
            </a:r>
            <a:endParaRPr lang="en-US" sz="1400">
              <a:cs typeface="Calibri"/>
            </a:endParaRPr>
          </a:p>
          <a:p>
            <a:pPr marL="742950" lvl="1" indent="-285750">
              <a:buFont typeface="Arial" panose="020B0604020202020204" pitchFamily="34" charset="0"/>
              <a:buChar char="•"/>
            </a:pPr>
            <a:r>
              <a:rPr lang="en-US" sz="1400"/>
              <a:t>Most of the improvements made will carry over to the entire U.S.​</a:t>
            </a:r>
          </a:p>
          <a:p>
            <a:pPr marL="742950" lvl="1" indent="-285750">
              <a:buFont typeface="Arial" panose="020B0604020202020204" pitchFamily="34" charset="0"/>
              <a:buChar char="•"/>
            </a:pPr>
            <a:r>
              <a:rPr lang="en-US" sz="1400"/>
              <a:t>New 2018 LRD comparison shows that we’ve made substantial improvements in regions outside of our AMI calibration regions</a:t>
            </a:r>
            <a:endParaRPr lang="en-US" sz="1400">
              <a:cs typeface="Calibri"/>
            </a:endParaRPr>
          </a:p>
          <a:p>
            <a:pPr marL="285750" indent="-285750">
              <a:buFont typeface="Arial" panose="020B0604020202020204" pitchFamily="34" charset="0"/>
              <a:buChar char="•"/>
            </a:pPr>
            <a:r>
              <a:rPr lang="en-US" sz="1400"/>
              <a:t>New/Updated visualizations</a:t>
            </a:r>
            <a:endParaRPr lang="en-US" sz="1400">
              <a:cs typeface="Calibri"/>
            </a:endParaRPr>
          </a:p>
          <a:p>
            <a:pPr marL="742950" lvl="1" indent="-285750">
              <a:buFont typeface="Arial" panose="020B0604020202020204" pitchFamily="34" charset="0"/>
              <a:buChar char="•"/>
            </a:pPr>
            <a:r>
              <a:rPr lang="en-US" sz="1400"/>
              <a:t>Increase EIA monthly loads using PV generation data</a:t>
            </a:r>
          </a:p>
          <a:p>
            <a:pPr marL="742950" lvl="1" indent="-285750">
              <a:buFont typeface="Arial" panose="020B0604020202020204" pitchFamily="34" charset="0"/>
              <a:buChar char="•"/>
            </a:pPr>
            <a:r>
              <a:rPr lang="en-US" sz="1400"/>
              <a:t>Correct for reporting errors in EIA monthly data</a:t>
            </a:r>
          </a:p>
          <a:p>
            <a:pPr marL="742950" lvl="1" indent="-285750">
              <a:buFont typeface="Arial" panose="020B0604020202020204" pitchFamily="34" charset="0"/>
              <a:buChar char="•"/>
            </a:pPr>
            <a:r>
              <a:rPr lang="en-US" sz="1400"/>
              <a:t>2018 LRD data comparisons</a:t>
            </a:r>
          </a:p>
          <a:p>
            <a:pPr marL="742950" lvl="1" indent="-285750">
              <a:buFont typeface="Arial" panose="020B0604020202020204" pitchFamily="34" charset="0"/>
              <a:buChar char="•"/>
            </a:pPr>
            <a:r>
              <a:rPr lang="en-US" sz="1400"/>
              <a:t>AMI data from City of Tallahassee</a:t>
            </a:r>
          </a:p>
          <a:p>
            <a:pPr marL="742950" lvl="1" indent="-285750">
              <a:buFont typeface="Arial" panose="020B0604020202020204" pitchFamily="34" charset="0"/>
              <a:buChar char="•"/>
            </a:pPr>
            <a:r>
              <a:rPr lang="en-US" sz="1400"/>
              <a:t>AMI data from EPB, Chattanooga, TN</a:t>
            </a:r>
          </a:p>
          <a:p>
            <a:pPr marL="742950" lvl="1" indent="-285750">
              <a:buFont typeface="Arial" panose="020B0604020202020204" pitchFamily="34" charset="0"/>
              <a:buChar char="•"/>
            </a:pPr>
            <a:r>
              <a:rPr lang="en-US" sz="1400"/>
              <a:t>AMI data from Horry Electric</a:t>
            </a:r>
          </a:p>
          <a:p>
            <a:pPr marL="285750" indent="-285750">
              <a:buFont typeface="Arial" panose="020B0604020202020204" pitchFamily="34" charset="0"/>
              <a:buChar char="•"/>
            </a:pPr>
            <a:r>
              <a:rPr lang="en-US" sz="1400"/>
              <a:t>Priority areas for improvement for next region</a:t>
            </a:r>
          </a:p>
          <a:p>
            <a:pPr marL="742950" lvl="1" indent="-285750">
              <a:buFont typeface="Arial" panose="020B0604020202020204" pitchFamily="34" charset="0"/>
              <a:buChar char="•"/>
            </a:pPr>
            <a:r>
              <a:rPr lang="en-US" sz="1400"/>
              <a:t>Reducing electric heating loads</a:t>
            </a:r>
          </a:p>
          <a:p>
            <a:pPr marL="742950" lvl="1" indent="-285750">
              <a:buFont typeface="Arial" panose="020B0604020202020204" pitchFamily="34" charset="0"/>
              <a:buChar char="•"/>
            </a:pPr>
            <a:r>
              <a:rPr lang="en-US" sz="1400"/>
              <a:t>Continue improving correction model</a:t>
            </a:r>
          </a:p>
          <a:p>
            <a:pPr marL="742950" lvl="1" indent="-285750">
              <a:buFont typeface="Arial" panose="020B0604020202020204" pitchFamily="34" charset="0"/>
              <a:buChar char="•"/>
            </a:pPr>
            <a:r>
              <a:rPr lang="en-US" sz="1400"/>
              <a:t>Improve data source for masonry vs. wood framed walls (esp. important for Northeast)</a:t>
            </a:r>
          </a:p>
          <a:p>
            <a:pPr marL="742950" lvl="1" indent="-285750">
              <a:buFont typeface="Arial" panose="020B0604020202020204" pitchFamily="34" charset="0"/>
              <a:buChar char="•"/>
            </a:pPr>
            <a:r>
              <a:rPr lang="en-US" sz="1400">
                <a:cs typeface="Calibri"/>
              </a:rPr>
              <a:t>Incorporate saturation of existing ductless heat pumps </a:t>
            </a:r>
            <a:r>
              <a:rPr lang="en-US" sz="1400"/>
              <a:t>(esp. important for Northeast)</a:t>
            </a:r>
            <a:endParaRPr lang="en-US" sz="1400">
              <a:cs typeface="Calibri"/>
            </a:endParaRPr>
          </a:p>
          <a:p>
            <a:pPr marL="285750" indent="-285750">
              <a:buFont typeface="Arial" panose="020B0604020202020204" pitchFamily="34" charset="0"/>
              <a:buChar char="•"/>
            </a:pPr>
            <a:r>
              <a:rPr lang="en-US" sz="1400"/>
              <a:t>Will be moving on to Regional Dataset 5 (Vermont; Maine; Cherryland, MI), but continue tracking metrics for the first four region datasets</a:t>
            </a:r>
            <a:endParaRPr lang="en-US" sz="1400">
              <a:cs typeface="Calibri"/>
            </a:endParaRPr>
          </a:p>
        </p:txBody>
      </p:sp>
    </p:spTree>
    <p:extLst>
      <p:ext uri="{BB962C8B-B14F-4D97-AF65-F5344CB8AC3E}">
        <p14:creationId xmlns:p14="http://schemas.microsoft.com/office/powerpoint/2010/main" val="2285422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E6DF15-1677-0547-A9D5-29AA11D0DFDE}"/>
              </a:ext>
            </a:extLst>
          </p:cNvPr>
          <p:cNvSpPr>
            <a:spLocks noGrp="1"/>
          </p:cNvSpPr>
          <p:nvPr>
            <p:ph type="body" sz="quarter" idx="10"/>
          </p:nvPr>
        </p:nvSpPr>
        <p:spPr/>
        <p:txBody>
          <a:bodyPr/>
          <a:lstStyle/>
          <a:p>
            <a:r>
              <a:rPr lang="en-US" dirty="0"/>
              <a:t>Residential Poll Questions</a:t>
            </a:r>
          </a:p>
        </p:txBody>
      </p:sp>
    </p:spTree>
    <p:extLst>
      <p:ext uri="{BB962C8B-B14F-4D97-AF65-F5344CB8AC3E}">
        <p14:creationId xmlns:p14="http://schemas.microsoft.com/office/powerpoint/2010/main" val="4398189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6FDE77-B1EA-BC4D-9117-65E994B7D257}"/>
              </a:ext>
            </a:extLst>
          </p:cNvPr>
          <p:cNvSpPr>
            <a:spLocks noGrp="1"/>
          </p:cNvSpPr>
          <p:nvPr>
            <p:ph type="title"/>
          </p:nvPr>
        </p:nvSpPr>
        <p:spPr/>
        <p:txBody>
          <a:bodyPr/>
          <a:lstStyle/>
          <a:p>
            <a:pPr algn="l"/>
            <a:r>
              <a:rPr lang="en-US" dirty="0"/>
              <a:t>Breakout group #1: Selecting your breakout room</a:t>
            </a:r>
          </a:p>
        </p:txBody>
      </p:sp>
      <p:sp>
        <p:nvSpPr>
          <p:cNvPr id="5" name="TextBox 4">
            <a:extLst>
              <a:ext uri="{FF2B5EF4-FFF2-40B4-BE49-F238E27FC236}">
                <a16:creationId xmlns:a16="http://schemas.microsoft.com/office/drawing/2014/main" id="{B09FF0D1-B5A7-B843-ACCF-F4597D089472}"/>
              </a:ext>
            </a:extLst>
          </p:cNvPr>
          <p:cNvSpPr txBox="1"/>
          <p:nvPr/>
        </p:nvSpPr>
        <p:spPr>
          <a:xfrm>
            <a:off x="3917477" y="871200"/>
            <a:ext cx="4769323" cy="1996700"/>
          </a:xfrm>
          <a:prstGeom prst="rect">
            <a:avLst/>
          </a:prstGeom>
          <a:noFill/>
        </p:spPr>
        <p:txBody>
          <a:bodyPr wrap="square" rtlCol="0">
            <a:spAutoFit/>
          </a:bodyPr>
          <a:lstStyle/>
          <a:p>
            <a:r>
              <a:rPr lang="en-US" sz="1125" b="1" dirty="0">
                <a:latin typeface="Arial" panose="020B0604020202020204" pitchFamily="34" charset="0"/>
                <a:cs typeface="Arial" panose="020B0604020202020204" pitchFamily="34" charset="0"/>
              </a:rPr>
              <a:t>Room 1</a:t>
            </a:r>
            <a:r>
              <a:rPr lang="en-US" sz="1125" dirty="0">
                <a:latin typeface="Arial" panose="020B0604020202020204" pitchFamily="34" charset="0"/>
                <a:cs typeface="Arial" panose="020B0604020202020204" pitchFamily="34" charset="0"/>
              </a:rPr>
              <a:t>: </a:t>
            </a:r>
            <a:r>
              <a:rPr lang="en-US" sz="1125" i="1" dirty="0">
                <a:latin typeface="Arial" panose="020B0604020202020204" pitchFamily="34" charset="0"/>
                <a:cs typeface="Arial" panose="020B0604020202020204" pitchFamily="34" charset="0"/>
              </a:rPr>
              <a:t>Deep dive on residential calibration</a:t>
            </a:r>
            <a:r>
              <a:rPr lang="en-US" sz="1125" dirty="0">
                <a:latin typeface="Arial" panose="020B0604020202020204" pitchFamily="34" charset="0"/>
                <a:cs typeface="Arial" panose="020B0604020202020204" pitchFamily="34" charset="0"/>
              </a:rPr>
              <a:t>. In this breakout session we will answer questions that members have on our residential calibration. We can discuss questions pertaining to the results from our fourth residential region, past calibration results or other aspects of our residential calibration process. </a:t>
            </a:r>
          </a:p>
          <a:p>
            <a:endParaRPr lang="en-US" sz="1125" dirty="0">
              <a:latin typeface="Arial" panose="020B0604020202020204" pitchFamily="34" charset="0"/>
              <a:cs typeface="Arial" panose="020B0604020202020204" pitchFamily="34" charset="0"/>
            </a:endParaRPr>
          </a:p>
          <a:p>
            <a:r>
              <a:rPr lang="en-US" sz="1125" b="1" dirty="0">
                <a:latin typeface="Arial" panose="020B0604020202020204" pitchFamily="34" charset="0"/>
                <a:cs typeface="Arial" panose="020B0604020202020204" pitchFamily="34" charset="0"/>
              </a:rPr>
              <a:t>Room 2. </a:t>
            </a:r>
            <a:r>
              <a:rPr lang="en-US" sz="1125" i="1" dirty="0">
                <a:latin typeface="Arial" panose="020B0604020202020204" pitchFamily="34" charset="0"/>
                <a:cs typeface="Arial" panose="020B0604020202020204" pitchFamily="34" charset="0"/>
              </a:rPr>
              <a:t>Project recap</a:t>
            </a:r>
            <a:r>
              <a:rPr lang="en-US" sz="1125" dirty="0">
                <a:latin typeface="Arial" panose="020B0604020202020204" pitchFamily="34" charset="0"/>
                <a:cs typeface="Arial" panose="020B0604020202020204" pitchFamily="34" charset="0"/>
              </a:rPr>
              <a:t>. Members of the End Use Load Profile team will provide an overview of the project, our work to date and our final load profiles and models. We are offering this breakout group for members who have not been in the Technical Advisory Group for the entire project or anyone who would like a refresher on the project status and goals.</a:t>
            </a:r>
          </a:p>
        </p:txBody>
      </p:sp>
      <p:pic>
        <p:nvPicPr>
          <p:cNvPr id="7" name="Picture 6">
            <a:extLst>
              <a:ext uri="{FF2B5EF4-FFF2-40B4-BE49-F238E27FC236}">
                <a16:creationId xmlns:a16="http://schemas.microsoft.com/office/drawing/2014/main" id="{B19BDBF6-485E-3142-ADA5-67ECC7899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871200"/>
            <a:ext cx="2651759" cy="3611880"/>
          </a:xfrm>
          <a:prstGeom prst="rect">
            <a:avLst/>
          </a:prstGeom>
        </p:spPr>
      </p:pic>
      <p:sp>
        <p:nvSpPr>
          <p:cNvPr id="8" name="Oval 7">
            <a:extLst>
              <a:ext uri="{FF2B5EF4-FFF2-40B4-BE49-F238E27FC236}">
                <a16:creationId xmlns:a16="http://schemas.microsoft.com/office/drawing/2014/main" id="{24E1CCED-D186-6C4F-B60E-65B2AA39C369}"/>
              </a:ext>
            </a:extLst>
          </p:cNvPr>
          <p:cNvSpPr/>
          <p:nvPr/>
        </p:nvSpPr>
        <p:spPr>
          <a:xfrm>
            <a:off x="2292495" y="871201"/>
            <a:ext cx="1012031" cy="879859"/>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9" name="TextBox 8">
            <a:extLst>
              <a:ext uri="{FF2B5EF4-FFF2-40B4-BE49-F238E27FC236}">
                <a16:creationId xmlns:a16="http://schemas.microsoft.com/office/drawing/2014/main" id="{DD282065-43E6-3D4C-A40C-987682545ABC}"/>
              </a:ext>
            </a:extLst>
          </p:cNvPr>
          <p:cNvSpPr txBox="1"/>
          <p:nvPr/>
        </p:nvSpPr>
        <p:spPr>
          <a:xfrm>
            <a:off x="3917477" y="4618942"/>
            <a:ext cx="3454977" cy="332848"/>
          </a:xfrm>
          <a:prstGeom prst="rect">
            <a:avLst/>
          </a:prstGeom>
          <a:noFill/>
        </p:spPr>
        <p:txBody>
          <a:bodyPr wrap="square" rtlCol="0">
            <a:spAutoFit/>
          </a:bodyPr>
          <a:lstStyle/>
          <a:p>
            <a:r>
              <a:rPr lang="en-US" sz="1563" dirty="0">
                <a:latin typeface="Arial" panose="020B0604020202020204" pitchFamily="34" charset="0"/>
                <a:cs typeface="Arial" panose="020B0604020202020204" pitchFamily="34" charset="0"/>
              </a:rPr>
              <a:t>Breakout rooms will be recorded.</a:t>
            </a:r>
          </a:p>
        </p:txBody>
      </p:sp>
    </p:spTree>
    <p:extLst>
      <p:ext uri="{BB962C8B-B14F-4D97-AF65-F5344CB8AC3E}">
        <p14:creationId xmlns:p14="http://schemas.microsoft.com/office/powerpoint/2010/main" val="17356163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08F97-D0D2-6349-91AA-DE50E09841E7}"/>
              </a:ext>
            </a:extLst>
          </p:cNvPr>
          <p:cNvSpPr>
            <a:spLocks noGrp="1"/>
          </p:cNvSpPr>
          <p:nvPr>
            <p:ph type="body" sz="quarter" idx="10"/>
          </p:nvPr>
        </p:nvSpPr>
        <p:spPr>
          <a:xfrm>
            <a:off x="3657600" y="1504827"/>
            <a:ext cx="5472873" cy="1095516"/>
          </a:xfrm>
        </p:spPr>
        <p:txBody>
          <a:bodyPr/>
          <a:lstStyle/>
          <a:p>
            <a:pPr>
              <a:lnSpc>
                <a:spcPts val="2900"/>
              </a:lnSpc>
            </a:pPr>
            <a:r>
              <a:rPr lang="en-US" sz="2000"/>
              <a:t>End-Use Load Profiles for the U.S. Building Stock: </a:t>
            </a:r>
            <a:r>
              <a:rPr lang="en-US" sz="2400"/>
              <a:t>Project Recap</a:t>
            </a:r>
            <a:endParaRPr lang="en-US" sz="2000"/>
          </a:p>
        </p:txBody>
      </p:sp>
      <p:sp>
        <p:nvSpPr>
          <p:cNvPr id="3" name="Text Placeholder 2">
            <a:extLst>
              <a:ext uri="{FF2B5EF4-FFF2-40B4-BE49-F238E27FC236}">
                <a16:creationId xmlns:a16="http://schemas.microsoft.com/office/drawing/2014/main" id="{28E20B43-0597-C146-9A67-1304172A3852}"/>
              </a:ext>
            </a:extLst>
          </p:cNvPr>
          <p:cNvSpPr>
            <a:spLocks noGrp="1"/>
          </p:cNvSpPr>
          <p:nvPr>
            <p:ph type="body" sz="quarter" idx="11"/>
          </p:nvPr>
        </p:nvSpPr>
        <p:spPr>
          <a:xfrm>
            <a:off x="3657601" y="2744787"/>
            <a:ext cx="4402138" cy="1101551"/>
          </a:xfrm>
        </p:spPr>
        <p:txBody>
          <a:bodyPr/>
          <a:lstStyle/>
          <a:p>
            <a:r>
              <a:rPr lang="en-US" sz="1600"/>
              <a:t>Eric Wilson</a:t>
            </a:r>
            <a:endParaRPr lang="en-US" sz="1600">
              <a:cs typeface="Calibri"/>
            </a:endParaRPr>
          </a:p>
          <a:p>
            <a:r>
              <a:rPr lang="en-US" sz="1600"/>
              <a:t>April 21, 2021</a:t>
            </a:r>
            <a:endParaRPr lang="en-US" sz="1600">
              <a:cs typeface="Calibri"/>
            </a:endParaRPr>
          </a:p>
        </p:txBody>
      </p:sp>
    </p:spTree>
    <p:extLst>
      <p:ext uri="{BB962C8B-B14F-4D97-AF65-F5344CB8AC3E}">
        <p14:creationId xmlns:p14="http://schemas.microsoft.com/office/powerpoint/2010/main" val="40730572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a:ln>
            <a:noFill/>
          </a:ln>
        </p:spPr>
        <p:txBody>
          <a:bodyPr spcFirstLastPara="1" wrap="square" lIns="91425" tIns="45700" rIns="91425" bIns="45700" anchor="ctr" anchorCtr="0"/>
          <a:lstStyle/>
          <a:p>
            <a:pPr algn="l"/>
            <a:r>
              <a:rPr lang="en-US"/>
              <a:t>What is an End-Use Load Profile?</a:t>
            </a:r>
            <a:endParaRPr lang="en-US">
              <a:latin typeface="Roboto Light" panose="02000000000000000000" pitchFamily="2" charset="0"/>
              <a:ea typeface="Roboto Light" panose="02000000000000000000" pitchFamily="2" charset="0"/>
            </a:endParaRPr>
          </a:p>
        </p:txBody>
      </p:sp>
      <p:sp>
        <p:nvSpPr>
          <p:cNvPr id="21" name="Subtitle 2">
            <a:extLst>
              <a:ext uri="{FF2B5EF4-FFF2-40B4-BE49-F238E27FC236}">
                <a16:creationId xmlns:a16="http://schemas.microsoft.com/office/drawing/2014/main" id="{197C7737-6D4D-B144-8AF4-A9852C3331DC}"/>
              </a:ext>
            </a:extLst>
          </p:cNvPr>
          <p:cNvSpPr txBox="1">
            <a:spLocks/>
          </p:cNvSpPr>
          <p:nvPr/>
        </p:nvSpPr>
        <p:spPr>
          <a:xfrm>
            <a:off x="242614" y="931086"/>
            <a:ext cx="4868745" cy="3935185"/>
          </a:xfrm>
          <a:prstGeom prst="rect">
            <a:avLst/>
          </a:prstGeom>
          <a:ln w="12700">
            <a:noFill/>
          </a:ln>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a:solidFill>
                  <a:schemeClr val="tx1"/>
                </a:solidFill>
                <a:latin typeface="Calibri Light" panose="020F0302020204030204" pitchFamily="34" charset="0"/>
                <a:ea typeface="+mn-ea"/>
                <a:cs typeface="+mn-cs"/>
              </a:rPr>
              <a:t>End-use load profiles…</a:t>
            </a:r>
          </a:p>
          <a:p>
            <a:r>
              <a:rPr lang="en-US" sz="1800">
                <a:solidFill>
                  <a:schemeClr val="tx1"/>
                </a:solidFill>
                <a:latin typeface="Calibri Light" panose="020F0302020204030204" pitchFamily="34" charset="0"/>
                <a:ea typeface="+mn-ea"/>
                <a:cs typeface="+mn-cs"/>
              </a:rPr>
              <a:t>describe </a:t>
            </a:r>
            <a:r>
              <a:rPr lang="en-US" sz="1800" b="1" i="1">
                <a:solidFill>
                  <a:schemeClr val="tx1"/>
                </a:solidFill>
                <a:latin typeface="Calibri Light" panose="020F0302020204030204" pitchFamily="34" charset="0"/>
                <a:ea typeface="+mn-ea"/>
                <a:cs typeface="+mn-cs"/>
              </a:rPr>
              <a:t>how</a:t>
            </a:r>
            <a:r>
              <a:rPr lang="en-US" sz="1800">
                <a:solidFill>
                  <a:schemeClr val="tx1"/>
                </a:solidFill>
                <a:latin typeface="Calibri Light" panose="020F0302020204030204" pitchFamily="34" charset="0"/>
                <a:ea typeface="+mn-ea"/>
                <a:cs typeface="+mn-cs"/>
              </a:rPr>
              <a:t> and </a:t>
            </a:r>
            <a:r>
              <a:rPr lang="en-US" sz="1800" b="1" i="1">
                <a:solidFill>
                  <a:schemeClr val="tx1"/>
                </a:solidFill>
                <a:latin typeface="Calibri Light" panose="020F0302020204030204" pitchFamily="34" charset="0"/>
                <a:ea typeface="+mn-ea"/>
                <a:cs typeface="+mn-cs"/>
              </a:rPr>
              <a:t>when</a:t>
            </a:r>
            <a:r>
              <a:rPr lang="en-US" sz="1800">
                <a:solidFill>
                  <a:schemeClr val="tx1"/>
                </a:solidFill>
                <a:latin typeface="Calibri Light" panose="020F0302020204030204" pitchFamily="34" charset="0"/>
                <a:ea typeface="+mn-ea"/>
                <a:cs typeface="+mn-cs"/>
              </a:rPr>
              <a:t> energy is used</a:t>
            </a:r>
          </a:p>
          <a:p>
            <a:pPr marL="0" indent="0">
              <a:buNone/>
            </a:pPr>
            <a:endParaRPr lang="en-US" sz="1600">
              <a:latin typeface="Roboto" panose="02000000000000000000" pitchFamily="2" charset="0"/>
              <a:cs typeface="Calibri" panose="020F0502020204030204" pitchFamily="34" charset="0"/>
            </a:endParaRPr>
          </a:p>
          <a:p>
            <a:pPr marL="0" indent="0">
              <a:buFont typeface="Arial" panose="020B0604020202020204" pitchFamily="34" charset="0"/>
              <a:buNone/>
            </a:pPr>
            <a:r>
              <a:rPr lang="en-US" sz="1800">
                <a:solidFill>
                  <a:schemeClr val="tx1"/>
                </a:solidFill>
                <a:latin typeface="Calibri Light" panose="020F0302020204030204" pitchFamily="34" charset="0"/>
                <a:ea typeface="+mn-ea"/>
                <a:cs typeface="+mn-cs"/>
              </a:rPr>
              <a:t>End-use load/savings profiles are…</a:t>
            </a:r>
          </a:p>
          <a:p>
            <a:r>
              <a:rPr lang="en-US" sz="1800">
                <a:solidFill>
                  <a:schemeClr val="tx1"/>
                </a:solidFill>
                <a:latin typeface="Calibri Light" panose="020F0302020204030204" pitchFamily="34" charset="0"/>
                <a:ea typeface="+mn-ea"/>
                <a:cs typeface="+mn-cs"/>
              </a:rPr>
              <a:t>the </a:t>
            </a:r>
            <a:r>
              <a:rPr lang="en-US" sz="1800" b="1">
                <a:solidFill>
                  <a:schemeClr val="tx1"/>
                </a:solidFill>
                <a:latin typeface="Calibri Light" panose="020F0302020204030204" pitchFamily="34" charset="0"/>
                <a:ea typeface="+mn-ea"/>
                <a:cs typeface="+mn-cs"/>
              </a:rPr>
              <a:t>most essential data resource currently missing</a:t>
            </a:r>
            <a:r>
              <a:rPr lang="en-US" sz="1800">
                <a:solidFill>
                  <a:schemeClr val="tx1"/>
                </a:solidFill>
                <a:latin typeface="Calibri Light" panose="020F0302020204030204" pitchFamily="34" charset="0"/>
                <a:ea typeface="+mn-ea"/>
                <a:cs typeface="+mn-cs"/>
              </a:rPr>
              <a:t> for Time-Sensitive Valuation of Energy Efficiency </a:t>
            </a:r>
          </a:p>
          <a:p>
            <a:r>
              <a:rPr lang="en-US" sz="1800">
                <a:solidFill>
                  <a:schemeClr val="tx1"/>
                </a:solidFill>
                <a:latin typeface="Calibri Light" panose="020F0302020204030204" pitchFamily="34" charset="0"/>
                <a:ea typeface="+mn-ea"/>
                <a:cs typeface="+mn-cs"/>
              </a:rPr>
              <a:t>needed for R&amp;D prioritization, utility resource and distribution system planning, state and local energy planning and regulation</a:t>
            </a:r>
          </a:p>
          <a:p>
            <a:r>
              <a:rPr lang="en-US" sz="1800" b="1">
                <a:solidFill>
                  <a:schemeClr val="tx1"/>
                </a:solidFill>
                <a:latin typeface="Calibri Light" panose="020F0302020204030204" pitchFamily="34" charset="0"/>
                <a:ea typeface="+mn-ea"/>
                <a:cs typeface="+mn-cs"/>
              </a:rPr>
              <a:t>critical for widespread adoption </a:t>
            </a:r>
            <a:r>
              <a:rPr lang="en-US" sz="1800">
                <a:solidFill>
                  <a:schemeClr val="tx1"/>
                </a:solidFill>
                <a:latin typeface="Calibri Light" panose="020F0302020204030204" pitchFamily="34" charset="0"/>
                <a:ea typeface="+mn-ea"/>
                <a:cs typeface="+mn-cs"/>
              </a:rPr>
              <a:t>of </a:t>
            </a:r>
            <a:br>
              <a:rPr lang="en-US" sz="1800">
                <a:solidFill>
                  <a:schemeClr val="tx1"/>
                </a:solidFill>
                <a:latin typeface="Calibri Light" panose="020F0302020204030204" pitchFamily="34" charset="0"/>
                <a:ea typeface="+mn-ea"/>
                <a:cs typeface="+mn-cs"/>
              </a:rPr>
            </a:br>
            <a:r>
              <a:rPr lang="en-US" sz="1800">
                <a:solidFill>
                  <a:schemeClr val="tx1"/>
                </a:solidFill>
                <a:latin typeface="Calibri Light" panose="020F0302020204030204" pitchFamily="34" charset="0"/>
                <a:ea typeface="+mn-ea"/>
                <a:cs typeface="+mn-cs"/>
              </a:rPr>
              <a:t>grid-interactive and efficient buildings.</a:t>
            </a:r>
          </a:p>
          <a:p>
            <a:endParaRPr lang="en-US" sz="1600">
              <a:latin typeface="Roboto" panose="02000000000000000000" pitchFamily="2" charset="0"/>
              <a:cs typeface="Calibri" panose="020F0502020204030204" pitchFamily="34" charset="0"/>
            </a:endParaRPr>
          </a:p>
          <a:p>
            <a:pPr marL="114300" indent="-114300"/>
            <a:endParaRPr lang="en-US" sz="1600"/>
          </a:p>
        </p:txBody>
      </p:sp>
      <p:pic>
        <p:nvPicPr>
          <p:cNvPr id="4" name="Picture 3">
            <a:extLst>
              <a:ext uri="{FF2B5EF4-FFF2-40B4-BE49-F238E27FC236}">
                <a16:creationId xmlns:a16="http://schemas.microsoft.com/office/drawing/2014/main" id="{61DFA655-7D10-D749-A76E-67761A6A2F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11359" y="1223666"/>
            <a:ext cx="3953587" cy="2874419"/>
          </a:xfrm>
          <a:prstGeom prst="rect">
            <a:avLst/>
          </a:prstGeom>
        </p:spPr>
      </p:pic>
      <p:sp>
        <p:nvSpPr>
          <p:cNvPr id="5" name="TextBox 4">
            <a:extLst>
              <a:ext uri="{FF2B5EF4-FFF2-40B4-BE49-F238E27FC236}">
                <a16:creationId xmlns:a16="http://schemas.microsoft.com/office/drawing/2014/main" id="{EB804B0D-C7A3-E646-95FD-F00BE17433DD}"/>
              </a:ext>
            </a:extLst>
          </p:cNvPr>
          <p:cNvSpPr txBox="1"/>
          <p:nvPr/>
        </p:nvSpPr>
        <p:spPr>
          <a:xfrm>
            <a:off x="5156452" y="4214080"/>
            <a:ext cx="3699842" cy="246221"/>
          </a:xfrm>
          <a:prstGeom prst="rect">
            <a:avLst/>
          </a:prstGeom>
          <a:noFill/>
        </p:spPr>
        <p:txBody>
          <a:bodyPr wrap="square" rtlCol="0">
            <a:spAutoFit/>
          </a:bodyPr>
          <a:lstStyle/>
          <a:p>
            <a:r>
              <a:rPr lang="en-US" sz="1000">
                <a:solidFill>
                  <a:schemeClr val="bg1">
                    <a:lumMod val="50000"/>
                  </a:schemeClr>
                </a:solidFill>
              </a:rPr>
              <a:t>Source: Navigant Massachusetts RES 1 Baseline Load Shape Study </a:t>
            </a:r>
          </a:p>
        </p:txBody>
      </p:sp>
    </p:spTree>
    <p:extLst>
      <p:ext uri="{BB962C8B-B14F-4D97-AF65-F5344CB8AC3E}">
        <p14:creationId xmlns:p14="http://schemas.microsoft.com/office/powerpoint/2010/main" val="12081646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navigant.com/-/media/www/site/insights/energy/images/energycloud_522w_stacked-(002).jpg?la=en&amp;hash=9A4C3156C0D089D475C43B14A59155DF754F6500">
            <a:extLst>
              <a:ext uri="{FF2B5EF4-FFF2-40B4-BE49-F238E27FC236}">
                <a16:creationId xmlns:a16="http://schemas.microsoft.com/office/drawing/2014/main" id="{C375118F-37F9-4647-BDCE-6C35F41D8F7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918070" y="2365749"/>
            <a:ext cx="2204961" cy="1272253"/>
          </a:xfrm>
          <a:prstGeom prst="rect">
            <a:avLst/>
          </a:prstGeom>
          <a:noFill/>
          <a:extLst>
            <a:ext uri="{909E8E84-426E-40DD-AFC4-6F175D3DCCD1}">
              <a14:hiddenFill xmlns:a14="http://schemas.microsoft.com/office/drawing/2010/main">
                <a:solidFill>
                  <a:srgbClr val="FFFFFF"/>
                </a:solidFill>
              </a14:hiddenFill>
            </a:ext>
          </a:extLst>
        </p:spPr>
      </p:pic>
      <p:sp>
        <p:nvSpPr>
          <p:cNvPr id="12290" name="Title 15"/>
          <p:cNvSpPr>
            <a:spLocks noGrp="1"/>
          </p:cNvSpPr>
          <p:nvPr>
            <p:ph type="title"/>
          </p:nvPr>
        </p:nvSpPr>
        <p:spPr/>
        <p:txBody>
          <a:bodyPr/>
          <a:lstStyle/>
          <a:p>
            <a:pPr algn="l" eaLnBrk="1" hangingPunct="1"/>
            <a:r>
              <a:rPr altLang="en-US">
                <a:solidFill>
                  <a:schemeClr val="bg1"/>
                </a:solidFill>
                <a:ea typeface="ヒラギノ角ゴ Pro W3" pitchFamily="19" charset="-128"/>
                <a:cs typeface="Arial" panose="020B0604020202020204" pitchFamily="34" charset="0"/>
              </a:rPr>
              <a:t>Challenge</a:t>
            </a:r>
            <a:r>
              <a:rPr lang="en-US" altLang="en-US">
                <a:solidFill>
                  <a:schemeClr val="bg1"/>
                </a:solidFill>
                <a:ea typeface="ヒラギノ角ゴ Pro W3" pitchFamily="19" charset="-128"/>
                <a:cs typeface="Arial" panose="020B0604020202020204" pitchFamily="34" charset="0"/>
              </a:rPr>
              <a:t> &amp; Opportunity</a:t>
            </a:r>
            <a:endParaRPr altLang="en-US">
              <a:solidFill>
                <a:schemeClr val="bg1"/>
              </a:solidFill>
              <a:ea typeface="ヒラギノ角ゴ Pro W3" pitchFamily="19" charset="-128"/>
              <a:cs typeface="Arial" panose="020B0604020202020204" pitchFamily="34" charset="0"/>
            </a:endParaRPr>
          </a:p>
        </p:txBody>
      </p:sp>
      <p:sp>
        <p:nvSpPr>
          <p:cNvPr id="11267" name="Content Placeholder 16"/>
          <p:cNvSpPr>
            <a:spLocks noGrp="1"/>
          </p:cNvSpPr>
          <p:nvPr>
            <p:ph type="body" sz="quarter" idx="10"/>
          </p:nvPr>
        </p:nvSpPr>
        <p:spPr>
          <a:xfrm>
            <a:off x="457201" y="826954"/>
            <a:ext cx="4324479" cy="4093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0" indent="0">
              <a:buNone/>
              <a:defRPr/>
            </a:pPr>
            <a:r>
              <a:rPr lang="en-US" b="1">
                <a:ea typeface="+mn-ea"/>
              </a:rPr>
              <a:t>Challenge</a:t>
            </a:r>
            <a:r>
              <a:rPr lang="en-US" sz="1800" b="1">
                <a:ea typeface="+mn-ea"/>
              </a:rPr>
              <a:t> </a:t>
            </a:r>
          </a:p>
          <a:p>
            <a:pPr>
              <a:defRPr/>
            </a:pPr>
            <a:r>
              <a:rPr lang="en-US" sz="1800"/>
              <a:t>Existing end-use load profiles </a:t>
            </a:r>
            <a:r>
              <a:rPr lang="en-US" sz="1800">
                <a:ea typeface="+mn-ea"/>
              </a:rPr>
              <a:t>are often outdated and limited to certain regions and building types because of the high cost of traditional end-use sub-metering.</a:t>
            </a:r>
          </a:p>
          <a:p>
            <a:pPr>
              <a:defRPr/>
            </a:pPr>
            <a:r>
              <a:rPr lang="en-US" sz="1800">
                <a:ea typeface="+mn-ea"/>
              </a:rPr>
              <a:t>They are insufficient for accurate evaluation of numerous emerging use cases of grid-interactive and efficient buildings.</a:t>
            </a:r>
          </a:p>
          <a:p>
            <a:pPr marL="0" indent="0">
              <a:buNone/>
              <a:defRPr/>
            </a:pPr>
            <a:endParaRPr lang="en-US" sz="1800">
              <a:ea typeface="+mn-ea"/>
            </a:endParaRPr>
          </a:p>
          <a:p>
            <a:pPr marL="0" indent="0">
              <a:buNone/>
              <a:defRPr/>
            </a:pPr>
            <a:r>
              <a:rPr lang="en-US" sz="2200" b="1">
                <a:ea typeface="+mn-ea"/>
              </a:rPr>
              <a:t>Opportunity</a:t>
            </a:r>
          </a:p>
          <a:p>
            <a:pPr>
              <a:defRPr/>
            </a:pPr>
            <a:r>
              <a:rPr lang="en-US" sz="1800"/>
              <a:t>New </a:t>
            </a:r>
            <a:r>
              <a:rPr lang="en-US" sz="1800" err="1"/>
              <a:t>ResStock</a:t>
            </a:r>
            <a:r>
              <a:rPr lang="en-US" sz="1800" baseline="30000" err="1"/>
              <a:t>TM</a:t>
            </a:r>
            <a:r>
              <a:rPr lang="en-US" sz="1800"/>
              <a:t> and </a:t>
            </a:r>
            <a:r>
              <a:rPr lang="en-US" sz="1800" err="1"/>
              <a:t>ComStock</a:t>
            </a:r>
            <a:r>
              <a:rPr lang="en-US" sz="1800" baseline="30000" err="1"/>
              <a:t>TM</a:t>
            </a:r>
            <a:r>
              <a:rPr lang="en-US" sz="1800"/>
              <a:t> models statistically represent energy use of U.S. buildings.</a:t>
            </a:r>
          </a:p>
          <a:p>
            <a:pPr>
              <a:defRPr/>
            </a:pPr>
            <a:r>
              <a:rPr lang="en-US" sz="1800"/>
              <a:t>Models produce hourly end-use load profiles, </a:t>
            </a:r>
            <a:r>
              <a:rPr lang="en-US" sz="1800" u="sng"/>
              <a:t>but prior calibration efforts focused on annual energy use.</a:t>
            </a:r>
            <a:endParaRPr lang="en-US" altLang="en-US" sz="2800" i="1" u="sng">
              <a:solidFill>
                <a:srgbClr val="FF0000"/>
              </a:solidFill>
              <a:ea typeface="ヒラギノ角ゴ Pro W3" pitchFamily="19" charset="-128"/>
              <a:cs typeface="Arial" panose="020B0604020202020204" pitchFamily="34" charset="0"/>
            </a:endParaRPr>
          </a:p>
          <a:p>
            <a:pPr marL="0" indent="0">
              <a:buNone/>
              <a:defRPr/>
            </a:pPr>
            <a:endParaRPr lang="en-US" sz="1800">
              <a:ea typeface="+mn-ea"/>
            </a:endParaRPr>
          </a:p>
          <a:p>
            <a:pPr marL="0" indent="0">
              <a:buNone/>
              <a:defRPr/>
            </a:pPr>
            <a:endParaRPr lang="en-US" sz="1800">
              <a:ea typeface="+mn-ea"/>
            </a:endParaRPr>
          </a:p>
        </p:txBody>
      </p:sp>
      <p:pic>
        <p:nvPicPr>
          <p:cNvPr id="2" name="Picture 1">
            <a:extLst>
              <a:ext uri="{FF2B5EF4-FFF2-40B4-BE49-F238E27FC236}">
                <a16:creationId xmlns:a16="http://schemas.microsoft.com/office/drawing/2014/main" id="{01003136-999C-0B48-98EF-9B82D36EDB4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331519" y="826954"/>
            <a:ext cx="1357604" cy="1212989"/>
          </a:xfrm>
          <a:prstGeom prst="rect">
            <a:avLst/>
          </a:prstGeom>
        </p:spPr>
      </p:pic>
      <p:grpSp>
        <p:nvGrpSpPr>
          <p:cNvPr id="8" name="Group 7">
            <a:extLst>
              <a:ext uri="{FF2B5EF4-FFF2-40B4-BE49-F238E27FC236}">
                <a16:creationId xmlns:a16="http://schemas.microsoft.com/office/drawing/2014/main" id="{E4426C2C-2E21-DD40-AB3F-F13D0F10D6DA}"/>
              </a:ext>
            </a:extLst>
          </p:cNvPr>
          <p:cNvGrpSpPr/>
          <p:nvPr/>
        </p:nvGrpSpPr>
        <p:grpSpPr>
          <a:xfrm>
            <a:off x="4998628" y="3900625"/>
            <a:ext cx="2397767" cy="1019741"/>
            <a:chOff x="2025969" y="-803244"/>
            <a:chExt cx="2721718" cy="1157511"/>
          </a:xfrm>
        </p:grpSpPr>
        <p:pic>
          <p:nvPicPr>
            <p:cNvPr id="9" name="Picture 8">
              <a:extLst>
                <a:ext uri="{FF2B5EF4-FFF2-40B4-BE49-F238E27FC236}">
                  <a16:creationId xmlns:a16="http://schemas.microsoft.com/office/drawing/2014/main" id="{FF6A22E4-6398-6D4F-9918-B7BB54BE7D80}"/>
                </a:ext>
              </a:extLst>
            </p:cNvPr>
            <p:cNvPicPr>
              <a:picLocks noChangeAspect="1"/>
            </p:cNvPicPr>
            <p:nvPr/>
          </p:nvPicPr>
          <p:blipFill>
            <a:blip r:embed="rId5"/>
            <a:stretch>
              <a:fillRect/>
            </a:stretch>
          </p:blipFill>
          <p:spPr>
            <a:xfrm>
              <a:off x="2025969" y="-803244"/>
              <a:ext cx="2500229" cy="578756"/>
            </a:xfrm>
            <a:prstGeom prst="rect">
              <a:avLst/>
            </a:prstGeom>
          </p:spPr>
        </p:pic>
        <p:pic>
          <p:nvPicPr>
            <p:cNvPr id="10" name="Graphic 9">
              <a:extLst>
                <a:ext uri="{FF2B5EF4-FFF2-40B4-BE49-F238E27FC236}">
                  <a16:creationId xmlns:a16="http://schemas.microsoft.com/office/drawing/2014/main" id="{A8FB7C76-F820-AC4B-97AE-BC99CD45751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025969" y="-224488"/>
              <a:ext cx="2721718" cy="578755"/>
            </a:xfrm>
            <a:prstGeom prst="rect">
              <a:avLst/>
            </a:prstGeom>
          </p:spPr>
        </p:pic>
      </p:grpSp>
      <p:grpSp>
        <p:nvGrpSpPr>
          <p:cNvPr id="4" name="Group 3">
            <a:extLst>
              <a:ext uri="{FF2B5EF4-FFF2-40B4-BE49-F238E27FC236}">
                <a16:creationId xmlns:a16="http://schemas.microsoft.com/office/drawing/2014/main" id="{82F72A93-7626-1240-86C8-02812E3C87B1}"/>
              </a:ext>
            </a:extLst>
          </p:cNvPr>
          <p:cNvGrpSpPr/>
          <p:nvPr/>
        </p:nvGrpSpPr>
        <p:grpSpPr>
          <a:xfrm>
            <a:off x="6468940" y="832522"/>
            <a:ext cx="1642214" cy="1739228"/>
            <a:chOff x="6728811" y="977467"/>
            <a:chExt cx="2189619" cy="2318971"/>
          </a:xfrm>
        </p:grpSpPr>
        <p:pic>
          <p:nvPicPr>
            <p:cNvPr id="12" name="Picture 11">
              <a:extLst>
                <a:ext uri="{FF2B5EF4-FFF2-40B4-BE49-F238E27FC236}">
                  <a16:creationId xmlns:a16="http://schemas.microsoft.com/office/drawing/2014/main" id="{07791BCA-689D-F34D-A2D5-46A52719BA1E}"/>
                </a:ext>
              </a:extLst>
            </p:cNvPr>
            <p:cNvPicPr>
              <a:picLocks noChangeAspect="1"/>
            </p:cNvPicPr>
            <p:nvPr/>
          </p:nvPicPr>
          <p:blipFill>
            <a:blip r:embed="rId8"/>
            <a:stretch>
              <a:fillRect/>
            </a:stretch>
          </p:blipFill>
          <p:spPr>
            <a:xfrm>
              <a:off x="7311653" y="977467"/>
              <a:ext cx="1606777" cy="2318971"/>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B3A1E5B5-6D9F-6447-8692-7BAFEB763F55}"/>
                </a:ext>
              </a:extLst>
            </p:cNvPr>
            <p:cNvPicPr>
              <a:picLocks noChangeAspect="1"/>
            </p:cNvPicPr>
            <p:nvPr/>
          </p:nvPicPr>
          <p:blipFill>
            <a:blip r:embed="rId9"/>
            <a:stretch>
              <a:fillRect/>
            </a:stretch>
          </p:blipFill>
          <p:spPr>
            <a:xfrm rot="20968853">
              <a:off x="6728811" y="2144096"/>
              <a:ext cx="1499352" cy="5277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a:extLst>
              <a:ext uri="{FF2B5EF4-FFF2-40B4-BE49-F238E27FC236}">
                <a16:creationId xmlns:a16="http://schemas.microsoft.com/office/drawing/2014/main" id="{42528399-9FDF-3247-8A62-70205D15E31A}"/>
              </a:ext>
            </a:extLst>
          </p:cNvPr>
          <p:cNvSpPr txBox="1"/>
          <p:nvPr/>
        </p:nvSpPr>
        <p:spPr>
          <a:xfrm>
            <a:off x="5551701" y="3564000"/>
            <a:ext cx="917239" cy="219291"/>
          </a:xfrm>
          <a:prstGeom prst="rect">
            <a:avLst/>
          </a:prstGeom>
          <a:noFill/>
        </p:spPr>
        <p:txBody>
          <a:bodyPr wrap="none" rtlCol="0">
            <a:spAutoFit/>
          </a:bodyPr>
          <a:lstStyle/>
          <a:p>
            <a:r>
              <a:rPr lang="en-US" sz="825">
                <a:solidFill>
                  <a:schemeClr val="bg1">
                    <a:lumMod val="50000"/>
                  </a:schemeClr>
                </a:solidFill>
              </a:rPr>
              <a:t>Source: Navigant</a:t>
            </a:r>
          </a:p>
        </p:txBody>
      </p:sp>
    </p:spTree>
    <p:extLst>
      <p:ext uri="{BB962C8B-B14F-4D97-AF65-F5344CB8AC3E}">
        <p14:creationId xmlns:p14="http://schemas.microsoft.com/office/powerpoint/2010/main" val="290598285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4BDDF3-8189-BC4A-AA6B-151263F4B71B}"/>
              </a:ext>
            </a:extLst>
          </p:cNvPr>
          <p:cNvSpPr/>
          <p:nvPr/>
        </p:nvSpPr>
        <p:spPr>
          <a:xfrm>
            <a:off x="1112539" y="3464321"/>
            <a:ext cx="2837291" cy="1278403"/>
          </a:xfrm>
          <a:prstGeom prst="rect">
            <a:avLst/>
          </a:prstGeom>
          <a:solidFill>
            <a:srgbClr val="78B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600">
                <a:solidFill>
                  <a:schemeClr val="tx1"/>
                </a:solidFill>
                <a:latin typeface="Calibri Light" panose="020F0302020204030204" pitchFamily="34" charset="0"/>
                <a:ea typeface="ヒラギノ角ゴ Pro W3" pitchFamily="19" charset="-128"/>
                <a:cs typeface="Arial" panose="020B0604020202020204" pitchFamily="34" charset="0"/>
              </a:rPr>
              <a:t>The novel approach delivers a nationally-comprehensive dataset at a fraction of the historical cost.</a:t>
            </a:r>
            <a:endParaRPr lang="en-US" sz="1600">
              <a:solidFill>
                <a:schemeClr val="tx1"/>
              </a:solidFill>
              <a:latin typeface="Calibri Light" panose="020F0302020204030204" pitchFamily="34" charset="0"/>
            </a:endParaRPr>
          </a:p>
        </p:txBody>
      </p:sp>
      <p:sp>
        <p:nvSpPr>
          <p:cNvPr id="13314" name="Title 15"/>
          <p:cNvSpPr>
            <a:spLocks noGrp="1"/>
          </p:cNvSpPr>
          <p:nvPr>
            <p:ph type="title"/>
          </p:nvPr>
        </p:nvSpPr>
        <p:spPr/>
        <p:txBody>
          <a:bodyPr/>
          <a:lstStyle/>
          <a:p>
            <a:pPr algn="l"/>
            <a:r>
              <a:rPr lang="en-US" altLang="en-US">
                <a:solidFill>
                  <a:schemeClr val="bg1"/>
                </a:solidFill>
                <a:latin typeface="Calibri Light" panose="020F0302020204030204" pitchFamily="34" charset="0"/>
                <a:ea typeface="ヒラギノ角ゴ Pro W3"/>
                <a:cs typeface="Arial"/>
              </a:rPr>
              <a:t>Solution: A Hybrid </a:t>
            </a:r>
            <a:r>
              <a:rPr lang="en-US" altLang="en-US">
                <a:solidFill>
                  <a:schemeClr val="bg1"/>
                </a:solidFill>
                <a:ea typeface="ヒラギノ角ゴ Pro W3"/>
                <a:cs typeface="Arial"/>
              </a:rPr>
              <a:t>A</a:t>
            </a:r>
            <a:r>
              <a:rPr lang="en-US" altLang="en-US">
                <a:solidFill>
                  <a:schemeClr val="bg1"/>
                </a:solidFill>
                <a:latin typeface="Calibri Light" panose="020F0302020204030204" pitchFamily="34" charset="0"/>
                <a:ea typeface="ヒラギノ角ゴ Pro W3"/>
                <a:cs typeface="Arial"/>
              </a:rPr>
              <a:t>pproach (1) </a:t>
            </a:r>
          </a:p>
        </p:txBody>
      </p:sp>
      <p:pic>
        <p:nvPicPr>
          <p:cNvPr id="4" name="Picture 3">
            <a:extLst>
              <a:ext uri="{FF2B5EF4-FFF2-40B4-BE49-F238E27FC236}">
                <a16:creationId xmlns:a16="http://schemas.microsoft.com/office/drawing/2014/main" id="{9C53BBD5-AC25-E741-A373-26341A71FB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0687" y="919504"/>
            <a:ext cx="4283087" cy="3774158"/>
          </a:xfrm>
          <a:prstGeom prst="rect">
            <a:avLst/>
          </a:prstGeom>
        </p:spPr>
      </p:pic>
      <p:sp>
        <p:nvSpPr>
          <p:cNvPr id="2" name="TextBox 1">
            <a:extLst>
              <a:ext uri="{FF2B5EF4-FFF2-40B4-BE49-F238E27FC236}">
                <a16:creationId xmlns:a16="http://schemas.microsoft.com/office/drawing/2014/main" id="{C7AB07E6-647A-D24B-8AAD-7A15EA2EC831}"/>
              </a:ext>
            </a:extLst>
          </p:cNvPr>
          <p:cNvSpPr txBox="1"/>
          <p:nvPr/>
        </p:nvSpPr>
        <p:spPr>
          <a:xfrm>
            <a:off x="999938" y="1060358"/>
            <a:ext cx="3240852" cy="2567369"/>
          </a:xfrm>
          <a:prstGeom prst="rect">
            <a:avLst/>
          </a:prstGeom>
          <a:noFill/>
        </p:spPr>
        <p:txBody>
          <a:bodyPr wrap="square" rtlCol="0">
            <a:spAutoFit/>
          </a:bodyPr>
          <a:lstStyle/>
          <a:p>
            <a:pPr>
              <a:spcAft>
                <a:spcPts val="450"/>
              </a:spcAft>
            </a:pPr>
            <a:r>
              <a:rPr lang="en-US" sz="1400">
                <a:latin typeface="Calibri Light" panose="020F0302020204030204" pitchFamily="34" charset="0"/>
              </a:rPr>
              <a:t>Hybrid approach combines </a:t>
            </a:r>
            <a:br>
              <a:rPr lang="en-US" sz="1400">
                <a:latin typeface="Calibri Light" panose="020F0302020204030204" pitchFamily="34" charset="0"/>
              </a:rPr>
            </a:br>
            <a:r>
              <a:rPr lang="en-US" sz="1400">
                <a:latin typeface="Calibri Light" panose="020F0302020204030204" pitchFamily="34" charset="0"/>
              </a:rPr>
              <a:t>best-available ground-truth data—</a:t>
            </a:r>
          </a:p>
          <a:p>
            <a:pPr marL="214313" indent="-214313">
              <a:spcAft>
                <a:spcPts val="450"/>
              </a:spcAft>
              <a:buFont typeface="Arial" panose="020B0604020202020204" pitchFamily="34" charset="0"/>
              <a:buChar char="•"/>
            </a:pPr>
            <a:r>
              <a:rPr lang="en-US" sz="1400">
                <a:latin typeface="Calibri Light" panose="020F0302020204030204" pitchFamily="34" charset="0"/>
              </a:rPr>
              <a:t>submetering studies,</a:t>
            </a:r>
          </a:p>
          <a:p>
            <a:pPr marL="214313" indent="-214313">
              <a:spcAft>
                <a:spcPts val="450"/>
              </a:spcAft>
              <a:buFont typeface="Arial" panose="020B0604020202020204" pitchFamily="34" charset="0"/>
              <a:buChar char="•"/>
            </a:pPr>
            <a:r>
              <a:rPr lang="en-US" sz="1400">
                <a:latin typeface="Calibri Light" panose="020F0302020204030204" pitchFamily="34" charset="0"/>
              </a:rPr>
              <a:t>whole-building interval meter data, and </a:t>
            </a:r>
          </a:p>
          <a:p>
            <a:pPr marL="214313" indent="-214313">
              <a:spcAft>
                <a:spcPts val="450"/>
              </a:spcAft>
              <a:buFont typeface="Arial" panose="020B0604020202020204" pitchFamily="34" charset="0"/>
              <a:buChar char="•"/>
            </a:pPr>
            <a:r>
              <a:rPr lang="en-US" sz="1400">
                <a:latin typeface="Calibri Light" panose="020F0302020204030204" pitchFamily="34" charset="0"/>
              </a:rPr>
              <a:t>other emerging data sources</a:t>
            </a:r>
          </a:p>
          <a:p>
            <a:pPr>
              <a:spcAft>
                <a:spcPts val="450"/>
              </a:spcAft>
            </a:pPr>
            <a:r>
              <a:rPr lang="en-US" sz="1400">
                <a:latin typeface="Calibri Light" panose="020F0302020204030204" pitchFamily="34" charset="0"/>
              </a:rPr>
              <a:t>—with the reach, cost-effectiveness, and granularity of physics-based and data-driven building stock modeling capabilities</a:t>
            </a:r>
          </a:p>
          <a:p>
            <a:endParaRPr lang="en-US" sz="1400">
              <a:latin typeface="Calibri Light" panose="020F0302020204030204" pitchFamily="34" charset="0"/>
            </a:endParaRPr>
          </a:p>
          <a:p>
            <a:endParaRPr lang="en-US" altLang="en-US" sz="1400">
              <a:latin typeface="Calibri Light" panose="020F0302020204030204" pitchFamily="34" charset="0"/>
              <a:ea typeface="ヒラギノ角ゴ Pro W3" pitchFamily="19" charset="-128"/>
              <a:cs typeface="Arial" panose="020B0604020202020204" pitchFamily="34" charset="0"/>
            </a:endParaRPr>
          </a:p>
        </p:txBody>
      </p:sp>
    </p:spTree>
    <p:extLst>
      <p:ext uri="{BB962C8B-B14F-4D97-AF65-F5344CB8AC3E}">
        <p14:creationId xmlns:p14="http://schemas.microsoft.com/office/powerpoint/2010/main" val="511891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
            <a:ext cx="8236857" cy="776514"/>
          </a:xfrm>
          <a:solidFill>
            <a:schemeClr val="accent1"/>
          </a:solidFill>
          <a:ln>
            <a:noFill/>
          </a:ln>
        </p:spPr>
        <p:txBody>
          <a:bodyPr spcFirstLastPara="1" wrap="square" lIns="91425" tIns="45700" rIns="91425" bIns="45700" anchor="ctr" anchorCtr="0"/>
          <a:lstStyle/>
          <a:p>
            <a:pPr algn="l"/>
            <a:r>
              <a:rPr lang="en-US" sz="2400"/>
              <a:t>Project Outcomes | Calibrated Building Stock Models</a:t>
            </a:r>
            <a:endParaRPr lang="en-US" sz="2400">
              <a:solidFill>
                <a:schemeClr val="bg1"/>
              </a:solidFill>
              <a:ea typeface="ヒラギノ角ゴ Pro W3" pitchFamily="19" charset="-128"/>
              <a:cs typeface="Arial" panose="020B0604020202020204" pitchFamily="34" charset="0"/>
            </a:endParaRPr>
          </a:p>
        </p:txBody>
      </p:sp>
      <p:sp>
        <p:nvSpPr>
          <p:cNvPr id="21" name="Subtitle 2">
            <a:extLst>
              <a:ext uri="{FF2B5EF4-FFF2-40B4-BE49-F238E27FC236}">
                <a16:creationId xmlns:a16="http://schemas.microsoft.com/office/drawing/2014/main" id="{197C7737-6D4D-B144-8AF4-A9852C3331DC}"/>
              </a:ext>
            </a:extLst>
          </p:cNvPr>
          <p:cNvSpPr txBox="1">
            <a:spLocks/>
          </p:cNvSpPr>
          <p:nvPr/>
        </p:nvSpPr>
        <p:spPr>
          <a:xfrm>
            <a:off x="457200" y="3754838"/>
            <a:ext cx="8373534" cy="1061478"/>
          </a:xfrm>
          <a:prstGeom prst="rect">
            <a:avLst/>
          </a:prstGeom>
          <a:ln w="12700">
            <a:noFill/>
          </a:ln>
        </p:spPr>
        <p:txBody>
          <a:bodyPr>
            <a:noAutofit/>
          </a:bodyPr>
          <a:lstStyle>
            <a:lvl1pPr marL="342900" indent="-342900" algn="l" defTabSz="457200" rtl="0" eaLnBrk="1" fontAlgn="base" hangingPunct="1">
              <a:spcBef>
                <a:spcPct val="20000"/>
              </a:spcBef>
              <a:spcAft>
                <a:spcPct val="0"/>
              </a:spcAft>
              <a:buFont typeface="Arial" panose="020B0604020202020204" pitchFamily="34"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panose="020B0604020202020204" pitchFamily="34"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panose="020B0604020202020204" pitchFamily="34"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latin typeface="Roboto" panose="02000000000000000000" pitchFamily="2" charset="0"/>
                <a:cs typeface="Calibri" panose="020F0502020204030204" pitchFamily="34" charset="0"/>
              </a:rPr>
              <a:t>DOE-funded, NREL-developed models of the U.S. building stock</a:t>
            </a:r>
          </a:p>
          <a:p>
            <a:r>
              <a:rPr lang="en-US" sz="1400">
                <a:latin typeface="Roboto" panose="02000000000000000000" pitchFamily="2" charset="0"/>
                <a:cs typeface="Calibri" panose="020F0502020204030204" pitchFamily="34" charset="0"/>
              </a:rPr>
              <a:t>100,000s of statistically representative physics-based building energy models (BEM)</a:t>
            </a:r>
          </a:p>
          <a:p>
            <a:r>
              <a:rPr lang="en-US" sz="1400">
                <a:latin typeface="Roboto" panose="02000000000000000000" pitchFamily="2" charset="0"/>
                <a:cs typeface="Calibri" panose="020F0502020204030204" pitchFamily="34" charset="0"/>
              </a:rPr>
              <a:t>Use DOE’s BEM tools </a:t>
            </a:r>
            <a:r>
              <a:rPr lang="en-US" sz="1400">
                <a:latin typeface="Roboto" panose="02000000000000000000" pitchFamily="2" charset="0"/>
                <a:cs typeface="Calibri" panose="020F0502020204030204" pitchFamily="34" charset="0"/>
                <a:hlinkClick r:id="rId3"/>
              </a:rPr>
              <a:t>OpenStudio</a:t>
            </a:r>
            <a:r>
              <a:rPr lang="en-US" sz="1400">
                <a:latin typeface="Roboto" panose="02000000000000000000" pitchFamily="2" charset="0"/>
                <a:cs typeface="Calibri" panose="020F0502020204030204" pitchFamily="34" charset="0"/>
              </a:rPr>
              <a:t> and </a:t>
            </a:r>
            <a:r>
              <a:rPr lang="en-US" sz="1400">
                <a:latin typeface="Roboto" panose="02000000000000000000" pitchFamily="2" charset="0"/>
                <a:cs typeface="Calibri" panose="020F0502020204030204" pitchFamily="34" charset="0"/>
                <a:hlinkClick r:id="rId4"/>
              </a:rPr>
              <a:t>EnergyPlus</a:t>
            </a:r>
            <a:endParaRPr lang="en-US" sz="1400">
              <a:latin typeface="Roboto" panose="02000000000000000000" pitchFamily="2" charset="0"/>
              <a:cs typeface="Calibri" panose="020F0502020204030204" pitchFamily="34" charset="0"/>
            </a:endParaRPr>
          </a:p>
          <a:p>
            <a:r>
              <a:rPr lang="en-US" sz="1400">
                <a:latin typeface="Roboto" panose="02000000000000000000" pitchFamily="2" charset="0"/>
                <a:cs typeface="Calibri" panose="020F0502020204030204" pitchFamily="34" charset="0"/>
              </a:rPr>
              <a:t>Produce hourly load profiles, but calibration to-date has focused on annual energy consumption</a:t>
            </a:r>
          </a:p>
        </p:txBody>
      </p:sp>
      <p:grpSp>
        <p:nvGrpSpPr>
          <p:cNvPr id="6" name="Group 5">
            <a:extLst>
              <a:ext uri="{FF2B5EF4-FFF2-40B4-BE49-F238E27FC236}">
                <a16:creationId xmlns:a16="http://schemas.microsoft.com/office/drawing/2014/main" id="{3E2C11B6-F578-C143-AD88-C00227248709}"/>
              </a:ext>
            </a:extLst>
          </p:cNvPr>
          <p:cNvGrpSpPr/>
          <p:nvPr/>
        </p:nvGrpSpPr>
        <p:grpSpPr>
          <a:xfrm>
            <a:off x="918979" y="1703376"/>
            <a:ext cx="7306042" cy="1946449"/>
            <a:chOff x="560507" y="244610"/>
            <a:chExt cx="8040860" cy="2142216"/>
          </a:xfrm>
        </p:grpSpPr>
        <p:grpSp>
          <p:nvGrpSpPr>
            <p:cNvPr id="7" name="Group 6">
              <a:extLst>
                <a:ext uri="{FF2B5EF4-FFF2-40B4-BE49-F238E27FC236}">
                  <a16:creationId xmlns:a16="http://schemas.microsoft.com/office/drawing/2014/main" id="{3101EB4B-6EC8-FB44-9CCB-1F225A53E60E}"/>
                </a:ext>
              </a:extLst>
            </p:cNvPr>
            <p:cNvGrpSpPr/>
            <p:nvPr/>
          </p:nvGrpSpPr>
          <p:grpSpPr>
            <a:xfrm>
              <a:off x="560507" y="244610"/>
              <a:ext cx="8040860" cy="2142216"/>
              <a:chOff x="12789149" y="7482571"/>
              <a:chExt cx="18665876" cy="4972892"/>
            </a:xfrm>
          </p:grpSpPr>
          <p:pic>
            <p:nvPicPr>
              <p:cNvPr id="9" name="Picture 8">
                <a:extLst>
                  <a:ext uri="{FF2B5EF4-FFF2-40B4-BE49-F238E27FC236}">
                    <a16:creationId xmlns:a16="http://schemas.microsoft.com/office/drawing/2014/main" id="{61DC8794-7325-C74A-AD26-82106FEB5C81}"/>
                  </a:ext>
                </a:extLst>
              </p:cNvPr>
              <p:cNvPicPr>
                <a:picLocks noChangeAspect="1"/>
              </p:cNvPicPr>
              <p:nvPr/>
            </p:nvPicPr>
            <p:blipFill>
              <a:blip r:embed="rId5"/>
              <a:stretch>
                <a:fillRect/>
              </a:stretch>
            </p:blipFill>
            <p:spPr>
              <a:xfrm>
                <a:off x="20489806" y="7902609"/>
                <a:ext cx="2585802" cy="2751375"/>
              </a:xfrm>
              <a:prstGeom prst="rect">
                <a:avLst/>
              </a:prstGeom>
            </p:spPr>
          </p:pic>
          <p:pic>
            <p:nvPicPr>
              <p:cNvPr id="10" name="Picture 9">
                <a:extLst>
                  <a:ext uri="{FF2B5EF4-FFF2-40B4-BE49-F238E27FC236}">
                    <a16:creationId xmlns:a16="http://schemas.microsoft.com/office/drawing/2014/main" id="{FA496798-9F3A-D341-A9E8-F595384E412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7972" r="49346" b="55777"/>
              <a:stretch/>
            </p:blipFill>
            <p:spPr>
              <a:xfrm>
                <a:off x="12856385" y="7482571"/>
                <a:ext cx="4420501" cy="3163610"/>
              </a:xfrm>
              <a:prstGeom prst="rect">
                <a:avLst/>
              </a:prstGeom>
            </p:spPr>
          </p:pic>
          <p:pic>
            <p:nvPicPr>
              <p:cNvPr id="11" name="Picture 10">
                <a:extLst>
                  <a:ext uri="{FF2B5EF4-FFF2-40B4-BE49-F238E27FC236}">
                    <a16:creationId xmlns:a16="http://schemas.microsoft.com/office/drawing/2014/main" id="{5F569683-F28B-EF4C-BEEF-402E99165F6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1888" r="83213" b="85264"/>
              <a:stretch/>
            </p:blipFill>
            <p:spPr>
              <a:xfrm>
                <a:off x="27396001" y="7828293"/>
                <a:ext cx="3594810" cy="2751375"/>
              </a:xfrm>
              <a:prstGeom prst="rect">
                <a:avLst/>
              </a:prstGeom>
            </p:spPr>
          </p:pic>
          <p:sp>
            <p:nvSpPr>
              <p:cNvPr id="12" name="TextBox 11">
                <a:extLst>
                  <a:ext uri="{FF2B5EF4-FFF2-40B4-BE49-F238E27FC236}">
                    <a16:creationId xmlns:a16="http://schemas.microsoft.com/office/drawing/2014/main" id="{EA9A21C5-A0B4-6847-8496-9DB0EC6FEDCE}"/>
                  </a:ext>
                </a:extLst>
              </p:cNvPr>
              <p:cNvSpPr txBox="1"/>
              <p:nvPr/>
            </p:nvSpPr>
            <p:spPr>
              <a:xfrm>
                <a:off x="12789149" y="10568285"/>
                <a:ext cx="4715092" cy="1887178"/>
              </a:xfrm>
              <a:prstGeom prst="rect">
                <a:avLst/>
              </a:prstGeom>
              <a:noFill/>
            </p:spPr>
            <p:txBody>
              <a:bodyPr wrap="square" rtlCol="0">
                <a:spAutoFit/>
              </a:bodyPr>
              <a:lstStyle/>
              <a:p>
                <a:pPr algn="ctr"/>
                <a:r>
                  <a:rPr lang="en-US" sz="1400" b="0" i="0">
                    <a:solidFill>
                      <a:srgbClr val="000000"/>
                    </a:solidFill>
                    <a:latin typeface="Roboto" panose="02000000000000000000" pitchFamily="2" charset="0"/>
                    <a:ea typeface="Roboto" panose="02000000000000000000" pitchFamily="2" charset="0"/>
                  </a:rPr>
                  <a:t>Building stock characteristics database</a:t>
                </a:r>
              </a:p>
            </p:txBody>
          </p:sp>
          <p:sp>
            <p:nvSpPr>
              <p:cNvPr id="13" name="TextBox 12">
                <a:extLst>
                  <a:ext uri="{FF2B5EF4-FFF2-40B4-BE49-F238E27FC236}">
                    <a16:creationId xmlns:a16="http://schemas.microsoft.com/office/drawing/2014/main" id="{F5E9D4EE-916E-D847-A84D-6CF4699E8935}"/>
                  </a:ext>
                </a:extLst>
              </p:cNvPr>
              <p:cNvSpPr txBox="1"/>
              <p:nvPr/>
            </p:nvSpPr>
            <p:spPr>
              <a:xfrm>
                <a:off x="19067853" y="10858715"/>
                <a:ext cx="5549122" cy="1336750"/>
              </a:xfrm>
              <a:prstGeom prst="rect">
                <a:avLst/>
              </a:prstGeom>
              <a:noFill/>
            </p:spPr>
            <p:txBody>
              <a:bodyPr wrap="square" rtlCol="0">
                <a:spAutoFit/>
              </a:bodyPr>
              <a:lstStyle/>
              <a:p>
                <a:pPr algn="ctr"/>
                <a:r>
                  <a:rPr lang="en-US" sz="1400" b="0" i="0">
                    <a:solidFill>
                      <a:srgbClr val="000000"/>
                    </a:solidFill>
                    <a:latin typeface="Roboto" panose="02000000000000000000" pitchFamily="2" charset="0"/>
                    <a:ea typeface="Roboto" panose="02000000000000000000" pitchFamily="2" charset="0"/>
                  </a:rPr>
                  <a:t>Physics-based</a:t>
                </a:r>
              </a:p>
              <a:p>
                <a:pPr algn="ctr"/>
                <a:r>
                  <a:rPr lang="en-US" sz="1400" b="0" i="0">
                    <a:solidFill>
                      <a:srgbClr val="000000"/>
                    </a:solidFill>
                    <a:latin typeface="Roboto" panose="02000000000000000000" pitchFamily="2" charset="0"/>
                    <a:ea typeface="Roboto" panose="02000000000000000000" pitchFamily="2" charset="0"/>
                  </a:rPr>
                  <a:t>computer modeling</a:t>
                </a:r>
              </a:p>
            </p:txBody>
          </p:sp>
          <p:sp>
            <p:nvSpPr>
              <p:cNvPr id="14" name="TextBox 13">
                <a:extLst>
                  <a:ext uri="{FF2B5EF4-FFF2-40B4-BE49-F238E27FC236}">
                    <a16:creationId xmlns:a16="http://schemas.microsoft.com/office/drawing/2014/main" id="{980024F5-BC08-A643-9712-8E06DF59A76D}"/>
                  </a:ext>
                </a:extLst>
              </p:cNvPr>
              <p:cNvSpPr txBox="1"/>
              <p:nvPr/>
            </p:nvSpPr>
            <p:spPr>
              <a:xfrm>
                <a:off x="26931785" y="10858715"/>
                <a:ext cx="4523240" cy="1336750"/>
              </a:xfrm>
              <a:prstGeom prst="rect">
                <a:avLst/>
              </a:prstGeom>
              <a:noFill/>
            </p:spPr>
            <p:txBody>
              <a:bodyPr wrap="square" rtlCol="0">
                <a:spAutoFit/>
              </a:bodyPr>
              <a:lstStyle/>
              <a:p>
                <a:pPr algn="ctr"/>
                <a:r>
                  <a:rPr lang="en-US" sz="1400" b="0" i="0">
                    <a:solidFill>
                      <a:srgbClr val="000000"/>
                    </a:solidFill>
                    <a:latin typeface="Roboto" panose="02000000000000000000" pitchFamily="2" charset="0"/>
                    <a:ea typeface="Roboto" panose="02000000000000000000" pitchFamily="2" charset="0"/>
                  </a:rPr>
                  <a:t>High-performance computing</a:t>
                </a:r>
              </a:p>
            </p:txBody>
          </p:sp>
          <p:sp>
            <p:nvSpPr>
              <p:cNvPr id="15" name="TextBox 14">
                <a:extLst>
                  <a:ext uri="{FF2B5EF4-FFF2-40B4-BE49-F238E27FC236}">
                    <a16:creationId xmlns:a16="http://schemas.microsoft.com/office/drawing/2014/main" id="{EF82BC9D-FC9A-214B-AC23-DCEEDC260072}"/>
                  </a:ext>
                </a:extLst>
              </p:cNvPr>
              <p:cNvSpPr txBox="1"/>
              <p:nvPr/>
            </p:nvSpPr>
            <p:spPr>
              <a:xfrm>
                <a:off x="24261821" y="8194913"/>
                <a:ext cx="2078883" cy="1965809"/>
              </a:xfrm>
              <a:prstGeom prst="rect">
                <a:avLst/>
              </a:prstGeom>
              <a:noFill/>
            </p:spPr>
            <p:txBody>
              <a:bodyPr wrap="square" rtlCol="0">
                <a:spAutoFit/>
              </a:bodyPr>
              <a:lstStyle/>
              <a:p>
                <a:pPr algn="ctr"/>
                <a:r>
                  <a:rPr lang="en-US" sz="4400" b="0" i="0">
                    <a:solidFill>
                      <a:srgbClr val="000000"/>
                    </a:solidFill>
                    <a:latin typeface="Roboto Thin" panose="02000000000000000000" pitchFamily="2" charset="0"/>
                    <a:ea typeface="Roboto Thin" panose="02000000000000000000" pitchFamily="2" charset="0"/>
                  </a:rPr>
                  <a:t>+</a:t>
                </a:r>
                <a:endParaRPr lang="en-US" sz="6000" b="0" i="0">
                  <a:solidFill>
                    <a:srgbClr val="000000"/>
                  </a:solidFill>
                  <a:latin typeface="Roboto Thin" panose="02000000000000000000" pitchFamily="2" charset="0"/>
                  <a:ea typeface="Roboto Thin" panose="02000000000000000000" pitchFamily="2" charset="0"/>
                </a:endParaRPr>
              </a:p>
            </p:txBody>
          </p:sp>
        </p:grpSp>
        <p:sp>
          <p:nvSpPr>
            <p:cNvPr id="8" name="TextBox 7">
              <a:extLst>
                <a:ext uri="{FF2B5EF4-FFF2-40B4-BE49-F238E27FC236}">
                  <a16:creationId xmlns:a16="http://schemas.microsoft.com/office/drawing/2014/main" id="{B60A73EE-714E-BF44-ABA1-4B6DAB4754CF}"/>
                </a:ext>
              </a:extLst>
            </p:cNvPr>
            <p:cNvSpPr txBox="1"/>
            <p:nvPr/>
          </p:nvSpPr>
          <p:spPr>
            <a:xfrm>
              <a:off x="2522692" y="551472"/>
              <a:ext cx="895538" cy="846829"/>
            </a:xfrm>
            <a:prstGeom prst="rect">
              <a:avLst/>
            </a:prstGeom>
            <a:noFill/>
          </p:spPr>
          <p:txBody>
            <a:bodyPr wrap="square" rtlCol="0">
              <a:spAutoFit/>
            </a:bodyPr>
            <a:lstStyle/>
            <a:p>
              <a:pPr algn="ctr"/>
              <a:r>
                <a:rPr lang="en-US" sz="4400" b="0" i="0">
                  <a:solidFill>
                    <a:srgbClr val="000000"/>
                  </a:solidFill>
                  <a:latin typeface="Roboto Thin" panose="02000000000000000000" pitchFamily="2" charset="0"/>
                  <a:ea typeface="Roboto Thin" panose="02000000000000000000" pitchFamily="2" charset="0"/>
                </a:rPr>
                <a:t>+</a:t>
              </a:r>
              <a:endParaRPr lang="en-US" sz="6000" b="0" i="0">
                <a:solidFill>
                  <a:srgbClr val="000000"/>
                </a:solidFill>
                <a:latin typeface="Roboto Thin" panose="02000000000000000000" pitchFamily="2" charset="0"/>
                <a:ea typeface="Roboto Thin" panose="02000000000000000000" pitchFamily="2" charset="0"/>
              </a:endParaRPr>
            </a:p>
          </p:txBody>
        </p:sp>
      </p:grpSp>
      <p:grpSp>
        <p:nvGrpSpPr>
          <p:cNvPr id="3" name="Group 2">
            <a:extLst>
              <a:ext uri="{FF2B5EF4-FFF2-40B4-BE49-F238E27FC236}">
                <a16:creationId xmlns:a16="http://schemas.microsoft.com/office/drawing/2014/main" id="{C1432530-CD5A-2846-AED8-D0468A1B9823}"/>
              </a:ext>
            </a:extLst>
          </p:cNvPr>
          <p:cNvGrpSpPr/>
          <p:nvPr/>
        </p:nvGrpSpPr>
        <p:grpSpPr>
          <a:xfrm>
            <a:off x="1415617" y="906898"/>
            <a:ext cx="5924179" cy="584000"/>
            <a:chOff x="1645484" y="908907"/>
            <a:chExt cx="5924179" cy="584000"/>
          </a:xfrm>
        </p:grpSpPr>
        <p:pic>
          <p:nvPicPr>
            <p:cNvPr id="16" name="Picture 15">
              <a:extLst>
                <a:ext uri="{FF2B5EF4-FFF2-40B4-BE49-F238E27FC236}">
                  <a16:creationId xmlns:a16="http://schemas.microsoft.com/office/drawing/2014/main" id="{14128424-3688-9F4D-B8A4-4554E6C8D457}"/>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039637" y="908907"/>
              <a:ext cx="2530026" cy="582648"/>
            </a:xfrm>
            <a:prstGeom prst="rect">
              <a:avLst/>
            </a:prstGeom>
          </p:spPr>
        </p:pic>
        <p:pic>
          <p:nvPicPr>
            <p:cNvPr id="17" name="Picture 16">
              <a:extLst>
                <a:ext uri="{FF2B5EF4-FFF2-40B4-BE49-F238E27FC236}">
                  <a16:creationId xmlns:a16="http://schemas.microsoft.com/office/drawing/2014/main" id="{AA5581E7-251E-2746-961C-28D9100CBE5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645484" y="911455"/>
              <a:ext cx="2719944" cy="581452"/>
            </a:xfrm>
            <a:prstGeom prst="rect">
              <a:avLst/>
            </a:prstGeom>
          </p:spPr>
        </p:pic>
      </p:grpSp>
    </p:spTree>
    <p:extLst>
      <p:ext uri="{BB962C8B-B14F-4D97-AF65-F5344CB8AC3E}">
        <p14:creationId xmlns:p14="http://schemas.microsoft.com/office/powerpoint/2010/main" val="676960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2AD6-3436-4B1A-8A22-4A298F536E09}"/>
              </a:ext>
            </a:extLst>
          </p:cNvPr>
          <p:cNvSpPr>
            <a:spLocks noGrp="1"/>
          </p:cNvSpPr>
          <p:nvPr>
            <p:ph type="title"/>
          </p:nvPr>
        </p:nvSpPr>
        <p:spPr/>
        <p:txBody>
          <a:bodyPr/>
          <a:lstStyle/>
          <a:p>
            <a:pPr algn="l"/>
            <a:r>
              <a:rPr lang="en-US" altLang="en-US">
                <a:latin typeface="Calibri Light" panose="020F0302020204030204" pitchFamily="34" charset="0"/>
                <a:ea typeface="ヒラギノ角ゴ Pro W3"/>
                <a:cs typeface="Arial"/>
              </a:rPr>
              <a:t>Solution: A Hybrid Approach (2)</a:t>
            </a:r>
            <a:endParaRPr lang="en-US"/>
          </a:p>
        </p:txBody>
      </p:sp>
      <p:pic>
        <p:nvPicPr>
          <p:cNvPr id="49" name="Picture 48" descr="A close up of a logo&#10;&#10;Description automatically generated">
            <a:extLst>
              <a:ext uri="{FF2B5EF4-FFF2-40B4-BE49-F238E27FC236}">
                <a16:creationId xmlns:a16="http://schemas.microsoft.com/office/drawing/2014/main" id="{0B1358B7-BA56-46A0-9299-EDBB885380CB}"/>
              </a:ext>
            </a:extLst>
          </p:cNvPr>
          <p:cNvPicPr>
            <a:picLocks noChangeAspect="1"/>
          </p:cNvPicPr>
          <p:nvPr/>
        </p:nvPicPr>
        <p:blipFill>
          <a:blip r:embed="rId2"/>
          <a:stretch>
            <a:fillRect/>
          </a:stretch>
        </p:blipFill>
        <p:spPr>
          <a:xfrm>
            <a:off x="216659" y="2771070"/>
            <a:ext cx="1319013" cy="1319013"/>
          </a:xfrm>
          <a:prstGeom prst="rect">
            <a:avLst/>
          </a:prstGeom>
        </p:spPr>
      </p:pic>
      <p:sp>
        <p:nvSpPr>
          <p:cNvPr id="50" name="Right Arrow 24">
            <a:extLst>
              <a:ext uri="{FF2B5EF4-FFF2-40B4-BE49-F238E27FC236}">
                <a16:creationId xmlns:a16="http://schemas.microsoft.com/office/drawing/2014/main" id="{BF3E3F2A-23DA-4F97-B4DC-6BB62C662586}"/>
              </a:ext>
            </a:extLst>
          </p:cNvPr>
          <p:cNvSpPr/>
          <p:nvPr/>
        </p:nvSpPr>
        <p:spPr>
          <a:xfrm>
            <a:off x="4716568" y="2176527"/>
            <a:ext cx="482674" cy="394658"/>
          </a:xfrm>
          <a:prstGeom prst="rightArrow">
            <a:avLst/>
          </a:prstGeom>
          <a:solidFill>
            <a:srgbClr val="8D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ight Arrow 25">
            <a:extLst>
              <a:ext uri="{FF2B5EF4-FFF2-40B4-BE49-F238E27FC236}">
                <a16:creationId xmlns:a16="http://schemas.microsoft.com/office/drawing/2014/main" id="{8D1FBE14-5281-48FD-AB62-E63B1885A301}"/>
              </a:ext>
            </a:extLst>
          </p:cNvPr>
          <p:cNvSpPr/>
          <p:nvPr/>
        </p:nvSpPr>
        <p:spPr>
          <a:xfrm>
            <a:off x="4693893" y="2957646"/>
            <a:ext cx="482674" cy="394658"/>
          </a:xfrm>
          <a:prstGeom prst="rightArrow">
            <a:avLst/>
          </a:prstGeom>
          <a:solidFill>
            <a:srgbClr val="8DC63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2" name="Picture 51">
            <a:extLst>
              <a:ext uri="{FF2B5EF4-FFF2-40B4-BE49-F238E27FC236}">
                <a16:creationId xmlns:a16="http://schemas.microsoft.com/office/drawing/2014/main" id="{0C21F295-07F5-4472-BAC8-05B0292AE6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28702" y="2799685"/>
            <a:ext cx="871110" cy="883076"/>
          </a:xfrm>
          <a:prstGeom prst="rect">
            <a:avLst/>
          </a:prstGeom>
        </p:spPr>
      </p:pic>
      <p:grpSp>
        <p:nvGrpSpPr>
          <p:cNvPr id="53" name="Group 52">
            <a:extLst>
              <a:ext uri="{FF2B5EF4-FFF2-40B4-BE49-F238E27FC236}">
                <a16:creationId xmlns:a16="http://schemas.microsoft.com/office/drawing/2014/main" id="{B9952F5C-D042-4ABD-BF6E-4F1A41E6D50C}"/>
              </a:ext>
            </a:extLst>
          </p:cNvPr>
          <p:cNvGrpSpPr/>
          <p:nvPr/>
        </p:nvGrpSpPr>
        <p:grpSpPr>
          <a:xfrm>
            <a:off x="1851935" y="3539092"/>
            <a:ext cx="1041847" cy="1088120"/>
            <a:chOff x="2030930" y="824345"/>
            <a:chExt cx="1200406" cy="1200406"/>
          </a:xfrm>
        </p:grpSpPr>
        <p:pic>
          <p:nvPicPr>
            <p:cNvPr id="54" name="Graphic 53" descr="City">
              <a:extLst>
                <a:ext uri="{FF2B5EF4-FFF2-40B4-BE49-F238E27FC236}">
                  <a16:creationId xmlns:a16="http://schemas.microsoft.com/office/drawing/2014/main" id="{3D9B342D-867F-4E7D-AD0A-1C246E05ECF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351209" y="1080854"/>
              <a:ext cx="559847" cy="559847"/>
            </a:xfrm>
            <a:prstGeom prst="rect">
              <a:avLst/>
            </a:prstGeom>
          </p:spPr>
        </p:pic>
        <p:pic>
          <p:nvPicPr>
            <p:cNvPr id="55" name="Graphic 54" descr="Laptop">
              <a:extLst>
                <a:ext uri="{FF2B5EF4-FFF2-40B4-BE49-F238E27FC236}">
                  <a16:creationId xmlns:a16="http://schemas.microsoft.com/office/drawing/2014/main" id="{3F93ADED-0E0D-4D93-934A-FEBC0925CD7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030930" y="824345"/>
              <a:ext cx="1200406" cy="1200406"/>
            </a:xfrm>
            <a:prstGeom prst="rect">
              <a:avLst/>
            </a:prstGeom>
          </p:spPr>
        </p:pic>
      </p:grpSp>
      <p:sp>
        <p:nvSpPr>
          <p:cNvPr id="56" name="TextBox 55">
            <a:extLst>
              <a:ext uri="{FF2B5EF4-FFF2-40B4-BE49-F238E27FC236}">
                <a16:creationId xmlns:a16="http://schemas.microsoft.com/office/drawing/2014/main" id="{7AA36247-B89C-4BD1-9110-F3A67C087DB1}"/>
              </a:ext>
            </a:extLst>
          </p:cNvPr>
          <p:cNvSpPr txBox="1"/>
          <p:nvPr/>
        </p:nvSpPr>
        <p:spPr>
          <a:xfrm>
            <a:off x="2893780" y="3627216"/>
            <a:ext cx="1816264" cy="830997"/>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Models calibrated to both end-use sample and AMI population data</a:t>
            </a:r>
          </a:p>
        </p:txBody>
      </p:sp>
      <p:pic>
        <p:nvPicPr>
          <p:cNvPr id="57" name="Graphic 56">
            <a:extLst>
              <a:ext uri="{FF2B5EF4-FFF2-40B4-BE49-F238E27FC236}">
                <a16:creationId xmlns:a16="http://schemas.microsoft.com/office/drawing/2014/main" id="{C0A4F73B-ACC2-470B-B110-4CFA42D661F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97577" y="1261580"/>
            <a:ext cx="1856630" cy="1856630"/>
          </a:xfrm>
          <a:prstGeom prst="rect">
            <a:avLst/>
          </a:prstGeom>
        </p:spPr>
      </p:pic>
      <p:sp>
        <p:nvSpPr>
          <p:cNvPr id="58" name="TextBox 57">
            <a:extLst>
              <a:ext uri="{FF2B5EF4-FFF2-40B4-BE49-F238E27FC236}">
                <a16:creationId xmlns:a16="http://schemas.microsoft.com/office/drawing/2014/main" id="{2AD3595C-0CB0-4A1D-B549-3D1686CE2EFF}"/>
              </a:ext>
            </a:extLst>
          </p:cNvPr>
          <p:cNvSpPr txBox="1"/>
          <p:nvPr/>
        </p:nvSpPr>
        <p:spPr>
          <a:xfrm>
            <a:off x="5930249" y="3142817"/>
            <a:ext cx="3054162" cy="523220"/>
          </a:xfrm>
          <a:prstGeom prst="rect">
            <a:avLst/>
          </a:prstGeom>
          <a:noFill/>
        </p:spPr>
        <p:txBody>
          <a:bodyPr wrap="square" rtlCol="0">
            <a:spAutoFit/>
          </a:bodyPr>
          <a:lstStyle/>
          <a:p>
            <a:pPr marL="119063" indent="-119063" defTabSz="914400">
              <a:buClr>
                <a:srgbClr val="000000"/>
              </a:buClr>
              <a:buFont typeface="Arial" panose="020B0604020202020204" pitchFamily="34" charset="0"/>
              <a:buChar char="•"/>
            </a:pPr>
            <a:r>
              <a:rPr lang="en-US" sz="1400" kern="0">
                <a:solidFill>
                  <a:srgbClr val="000000"/>
                </a:solidFill>
                <a:latin typeface="Arial"/>
                <a:cs typeface="Arial"/>
                <a:sym typeface="Arial"/>
              </a:rPr>
              <a:t>Validated at </a:t>
            </a:r>
            <a:r>
              <a:rPr lang="en-US" sz="1400" i="1" kern="0">
                <a:solidFill>
                  <a:srgbClr val="000000"/>
                </a:solidFill>
                <a:latin typeface="Arial"/>
                <a:cs typeface="Arial"/>
                <a:sym typeface="Arial"/>
              </a:rPr>
              <a:t>both</a:t>
            </a:r>
            <a:r>
              <a:rPr lang="en-US" sz="1400" kern="0">
                <a:solidFill>
                  <a:srgbClr val="000000"/>
                </a:solidFill>
                <a:latin typeface="Arial"/>
                <a:cs typeface="Arial"/>
                <a:sym typeface="Arial"/>
              </a:rPr>
              <a:t> the end use level and population level</a:t>
            </a:r>
          </a:p>
        </p:txBody>
      </p:sp>
      <p:sp>
        <p:nvSpPr>
          <p:cNvPr id="59" name="Right Arrow 18">
            <a:extLst>
              <a:ext uri="{FF2B5EF4-FFF2-40B4-BE49-F238E27FC236}">
                <a16:creationId xmlns:a16="http://schemas.microsoft.com/office/drawing/2014/main" id="{A9B48F12-C635-44E3-8EE3-B2058F65D08B}"/>
              </a:ext>
            </a:extLst>
          </p:cNvPr>
          <p:cNvSpPr/>
          <p:nvPr/>
        </p:nvSpPr>
        <p:spPr>
          <a:xfrm>
            <a:off x="1444652" y="3064681"/>
            <a:ext cx="482674" cy="394658"/>
          </a:xfrm>
          <a:prstGeom prst="rightArrow">
            <a:avLst/>
          </a:prstGeom>
          <a:solidFill>
            <a:srgbClr val="8DC63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TextBox 59">
            <a:extLst>
              <a:ext uri="{FF2B5EF4-FFF2-40B4-BE49-F238E27FC236}">
                <a16:creationId xmlns:a16="http://schemas.microsoft.com/office/drawing/2014/main" id="{AB0B04DB-2702-47C0-B8D9-1D2919C44F35}"/>
              </a:ext>
            </a:extLst>
          </p:cNvPr>
          <p:cNvSpPr txBox="1"/>
          <p:nvPr/>
        </p:nvSpPr>
        <p:spPr>
          <a:xfrm>
            <a:off x="2897252" y="1393322"/>
            <a:ext cx="1715710" cy="646331"/>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National ResStock/ComStock characteristics data </a:t>
            </a:r>
          </a:p>
        </p:txBody>
      </p:sp>
      <p:pic>
        <p:nvPicPr>
          <p:cNvPr id="61" name="Graphic 60">
            <a:extLst>
              <a:ext uri="{FF2B5EF4-FFF2-40B4-BE49-F238E27FC236}">
                <a16:creationId xmlns:a16="http://schemas.microsoft.com/office/drawing/2014/main" id="{45797352-1C34-409D-A6CC-A409A9DBA20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967195" y="1991400"/>
            <a:ext cx="794123" cy="794123"/>
          </a:xfrm>
          <a:prstGeom prst="rect">
            <a:avLst/>
          </a:prstGeom>
        </p:spPr>
      </p:pic>
      <p:sp>
        <p:nvSpPr>
          <p:cNvPr id="62" name="TextBox 61">
            <a:extLst>
              <a:ext uri="{FF2B5EF4-FFF2-40B4-BE49-F238E27FC236}">
                <a16:creationId xmlns:a16="http://schemas.microsoft.com/office/drawing/2014/main" id="{97ADD447-A3C8-43CF-81F8-3C8BC88EE815}"/>
              </a:ext>
            </a:extLst>
          </p:cNvPr>
          <p:cNvSpPr txBox="1"/>
          <p:nvPr/>
        </p:nvSpPr>
        <p:spPr>
          <a:xfrm>
            <a:off x="2923653" y="2189895"/>
            <a:ext cx="1307241"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End-use profiles for sample</a:t>
            </a:r>
          </a:p>
        </p:txBody>
      </p:sp>
      <p:grpSp>
        <p:nvGrpSpPr>
          <p:cNvPr id="63" name="Group 62">
            <a:extLst>
              <a:ext uri="{FF2B5EF4-FFF2-40B4-BE49-F238E27FC236}">
                <a16:creationId xmlns:a16="http://schemas.microsoft.com/office/drawing/2014/main" id="{355290AA-E3E9-467E-A7D2-61098B9155AD}"/>
              </a:ext>
            </a:extLst>
          </p:cNvPr>
          <p:cNvGrpSpPr/>
          <p:nvPr/>
        </p:nvGrpSpPr>
        <p:grpSpPr>
          <a:xfrm>
            <a:off x="281518" y="1958175"/>
            <a:ext cx="1236812" cy="665391"/>
            <a:chOff x="396814" y="912783"/>
            <a:chExt cx="1752780" cy="942975"/>
          </a:xfrm>
        </p:grpSpPr>
        <p:pic>
          <p:nvPicPr>
            <p:cNvPr id="64" name="Graphic 63">
              <a:extLst>
                <a:ext uri="{FF2B5EF4-FFF2-40B4-BE49-F238E27FC236}">
                  <a16:creationId xmlns:a16="http://schemas.microsoft.com/office/drawing/2014/main" id="{E404750B-FD30-4476-B0B5-EDA19B8DE87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96814" y="1227108"/>
              <a:ext cx="628650" cy="628650"/>
            </a:xfrm>
            <a:prstGeom prst="rect">
              <a:avLst/>
            </a:prstGeom>
          </p:spPr>
        </p:pic>
        <p:pic>
          <p:nvPicPr>
            <p:cNvPr id="65" name="Graphic 64">
              <a:extLst>
                <a:ext uri="{FF2B5EF4-FFF2-40B4-BE49-F238E27FC236}">
                  <a16:creationId xmlns:a16="http://schemas.microsoft.com/office/drawing/2014/main" id="{649C8C43-BFFF-4EC4-93D2-A4B1AF2432A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71524" y="1227108"/>
              <a:ext cx="628650" cy="628650"/>
            </a:xfrm>
            <a:prstGeom prst="rect">
              <a:avLst/>
            </a:prstGeom>
          </p:spPr>
        </p:pic>
        <p:pic>
          <p:nvPicPr>
            <p:cNvPr id="66" name="Graphic 65">
              <a:extLst>
                <a:ext uri="{FF2B5EF4-FFF2-40B4-BE49-F238E27FC236}">
                  <a16:creationId xmlns:a16="http://schemas.microsoft.com/office/drawing/2014/main" id="{FB4508A8-0F34-49EC-A18D-313D63DB94F8}"/>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146234" y="1227108"/>
              <a:ext cx="628650" cy="628650"/>
            </a:xfrm>
            <a:prstGeom prst="rect">
              <a:avLst/>
            </a:prstGeom>
          </p:spPr>
        </p:pic>
        <p:pic>
          <p:nvPicPr>
            <p:cNvPr id="67" name="Graphic 66">
              <a:extLst>
                <a:ext uri="{FF2B5EF4-FFF2-40B4-BE49-F238E27FC236}">
                  <a16:creationId xmlns:a16="http://schemas.microsoft.com/office/drawing/2014/main" id="{EAFB5F78-3239-44FE-A77F-DDE3AD2EBC7E}"/>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520944" y="1227108"/>
              <a:ext cx="628650" cy="628650"/>
            </a:xfrm>
            <a:prstGeom prst="rect">
              <a:avLst/>
            </a:prstGeom>
          </p:spPr>
        </p:pic>
        <p:pic>
          <p:nvPicPr>
            <p:cNvPr id="68" name="Graphic 67">
              <a:extLst>
                <a:ext uri="{FF2B5EF4-FFF2-40B4-BE49-F238E27FC236}">
                  <a16:creationId xmlns:a16="http://schemas.microsoft.com/office/drawing/2014/main" id="{4E5BD15E-F66E-4C44-B596-658468B230A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396814" y="912783"/>
              <a:ext cx="628650" cy="628650"/>
            </a:xfrm>
            <a:prstGeom prst="rect">
              <a:avLst/>
            </a:prstGeom>
          </p:spPr>
        </p:pic>
        <p:pic>
          <p:nvPicPr>
            <p:cNvPr id="69" name="Graphic 68">
              <a:extLst>
                <a:ext uri="{FF2B5EF4-FFF2-40B4-BE49-F238E27FC236}">
                  <a16:creationId xmlns:a16="http://schemas.microsoft.com/office/drawing/2014/main" id="{B0B8E9D2-B6C2-4DA1-83D8-FD20239F1FC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71524" y="912783"/>
              <a:ext cx="628650" cy="628650"/>
            </a:xfrm>
            <a:prstGeom prst="rect">
              <a:avLst/>
            </a:prstGeom>
          </p:spPr>
        </p:pic>
        <p:pic>
          <p:nvPicPr>
            <p:cNvPr id="70" name="Graphic 69">
              <a:extLst>
                <a:ext uri="{FF2B5EF4-FFF2-40B4-BE49-F238E27FC236}">
                  <a16:creationId xmlns:a16="http://schemas.microsoft.com/office/drawing/2014/main" id="{3E436868-04D1-4B76-A7C3-40DB7F0B5F47}"/>
                </a:ext>
              </a:extLst>
            </p:cNvPr>
            <p:cNvPicPr>
              <a:picLocks noChangeAspect="1"/>
            </p:cNvPicPr>
            <p:nvPr/>
          </p:nvPicPr>
          <p:blipFill>
            <a:blip r:embed="rId10">
              <a:extLst>
                <a:ext uri="{96DAC541-7B7A-43D3-8B79-37D633B846F1}">
                  <asvg:svgBlip xmlns="" xmlns:asvg="http://schemas.microsoft.com/office/drawing/2016/SVG/main" r:embed="rId14"/>
                </a:ext>
              </a:extLst>
            </a:blip>
            <a:stretch>
              <a:fillRect/>
            </a:stretch>
          </p:blipFill>
          <p:spPr>
            <a:xfrm>
              <a:off x="1146234" y="912783"/>
              <a:ext cx="628650" cy="628650"/>
            </a:xfrm>
            <a:prstGeom prst="rect">
              <a:avLst/>
            </a:prstGeom>
          </p:spPr>
        </p:pic>
        <p:pic>
          <p:nvPicPr>
            <p:cNvPr id="71" name="Graphic 70">
              <a:extLst>
                <a:ext uri="{FF2B5EF4-FFF2-40B4-BE49-F238E27FC236}">
                  <a16:creationId xmlns:a16="http://schemas.microsoft.com/office/drawing/2014/main" id="{D125CB21-6A6D-4936-9575-0F6E4AA33631}"/>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520944" y="912783"/>
              <a:ext cx="628650" cy="628650"/>
            </a:xfrm>
            <a:prstGeom prst="rect">
              <a:avLst/>
            </a:prstGeom>
          </p:spPr>
        </p:pic>
      </p:grpSp>
      <p:grpSp>
        <p:nvGrpSpPr>
          <p:cNvPr id="72" name="Group 71">
            <a:extLst>
              <a:ext uri="{FF2B5EF4-FFF2-40B4-BE49-F238E27FC236}">
                <a16:creationId xmlns:a16="http://schemas.microsoft.com/office/drawing/2014/main" id="{FDD30877-715E-47DC-9CDE-D3036203A18C}"/>
              </a:ext>
            </a:extLst>
          </p:cNvPr>
          <p:cNvGrpSpPr/>
          <p:nvPr/>
        </p:nvGrpSpPr>
        <p:grpSpPr>
          <a:xfrm>
            <a:off x="1922950" y="1230281"/>
            <a:ext cx="934530" cy="934530"/>
            <a:chOff x="1916579" y="1049985"/>
            <a:chExt cx="934530" cy="934530"/>
          </a:xfrm>
        </p:grpSpPr>
        <p:pic>
          <p:nvPicPr>
            <p:cNvPr id="73" name="Picture 72" descr="A close up of a logo&#10;&#10;Description automatically generated">
              <a:extLst>
                <a:ext uri="{FF2B5EF4-FFF2-40B4-BE49-F238E27FC236}">
                  <a16:creationId xmlns:a16="http://schemas.microsoft.com/office/drawing/2014/main" id="{F8AF6ECA-447D-4444-A800-E8F65E8DD68A}"/>
                </a:ext>
              </a:extLst>
            </p:cNvPr>
            <p:cNvPicPr>
              <a:picLocks noChangeAspect="1"/>
            </p:cNvPicPr>
            <p:nvPr/>
          </p:nvPicPr>
          <p:blipFill>
            <a:blip r:embed="rId15"/>
            <a:stretch>
              <a:fillRect/>
            </a:stretch>
          </p:blipFill>
          <p:spPr>
            <a:xfrm>
              <a:off x="1916579" y="1049985"/>
              <a:ext cx="934530" cy="934530"/>
            </a:xfrm>
            <a:prstGeom prst="rect">
              <a:avLst/>
            </a:prstGeom>
          </p:spPr>
        </p:pic>
        <p:pic>
          <p:nvPicPr>
            <p:cNvPr id="74" name="Graphic 73" descr="Database">
              <a:extLst>
                <a:ext uri="{FF2B5EF4-FFF2-40B4-BE49-F238E27FC236}">
                  <a16:creationId xmlns:a16="http://schemas.microsoft.com/office/drawing/2014/main" id="{89DE0FC1-0467-4A8B-94D1-A82512E8EB9E}"/>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2185638" y="1328624"/>
              <a:ext cx="367697" cy="367697"/>
            </a:xfrm>
            <a:prstGeom prst="rect">
              <a:avLst/>
            </a:prstGeom>
          </p:spPr>
        </p:pic>
      </p:grpSp>
      <p:sp>
        <p:nvSpPr>
          <p:cNvPr id="75" name="Right Arrow 51">
            <a:extLst>
              <a:ext uri="{FF2B5EF4-FFF2-40B4-BE49-F238E27FC236}">
                <a16:creationId xmlns:a16="http://schemas.microsoft.com/office/drawing/2014/main" id="{7992178A-C601-4339-93FE-40EDB5256C53}"/>
              </a:ext>
            </a:extLst>
          </p:cNvPr>
          <p:cNvSpPr/>
          <p:nvPr/>
        </p:nvSpPr>
        <p:spPr>
          <a:xfrm>
            <a:off x="1461452" y="2110465"/>
            <a:ext cx="482674" cy="394658"/>
          </a:xfrm>
          <a:prstGeom prst="rightArrow">
            <a:avLst/>
          </a:prstGeom>
          <a:solidFill>
            <a:srgbClr val="8D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TextBox 75">
            <a:extLst>
              <a:ext uri="{FF2B5EF4-FFF2-40B4-BE49-F238E27FC236}">
                <a16:creationId xmlns:a16="http://schemas.microsoft.com/office/drawing/2014/main" id="{0FBB02B8-4225-4976-B7BF-E685071D8BEE}"/>
              </a:ext>
            </a:extLst>
          </p:cNvPr>
          <p:cNvSpPr txBox="1"/>
          <p:nvPr/>
        </p:nvSpPr>
        <p:spPr>
          <a:xfrm>
            <a:off x="101137" y="1600757"/>
            <a:ext cx="1475428"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End-use data for sampled buildings</a:t>
            </a:r>
          </a:p>
        </p:txBody>
      </p:sp>
      <p:sp>
        <p:nvSpPr>
          <p:cNvPr id="77" name="Right Arrow 53">
            <a:extLst>
              <a:ext uri="{FF2B5EF4-FFF2-40B4-BE49-F238E27FC236}">
                <a16:creationId xmlns:a16="http://schemas.microsoft.com/office/drawing/2014/main" id="{36655857-BF97-469D-A938-27A73A679168}"/>
              </a:ext>
            </a:extLst>
          </p:cNvPr>
          <p:cNvSpPr/>
          <p:nvPr/>
        </p:nvSpPr>
        <p:spPr>
          <a:xfrm>
            <a:off x="4723576" y="1536385"/>
            <a:ext cx="482674" cy="394658"/>
          </a:xfrm>
          <a:prstGeom prst="rightArrow">
            <a:avLst/>
          </a:prstGeom>
          <a:solidFill>
            <a:srgbClr val="8D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Right Arrow 54">
            <a:extLst>
              <a:ext uri="{FF2B5EF4-FFF2-40B4-BE49-F238E27FC236}">
                <a16:creationId xmlns:a16="http://schemas.microsoft.com/office/drawing/2014/main" id="{EF317075-A278-4684-8640-0395A5F89981}"/>
              </a:ext>
            </a:extLst>
          </p:cNvPr>
          <p:cNvSpPr/>
          <p:nvPr/>
        </p:nvSpPr>
        <p:spPr>
          <a:xfrm>
            <a:off x="4700819" y="3823363"/>
            <a:ext cx="482674" cy="394658"/>
          </a:xfrm>
          <a:prstGeom prst="rightArrow">
            <a:avLst/>
          </a:prstGeom>
          <a:solidFill>
            <a:srgbClr val="8DC63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Right Arrow Callout 55">
            <a:extLst>
              <a:ext uri="{FF2B5EF4-FFF2-40B4-BE49-F238E27FC236}">
                <a16:creationId xmlns:a16="http://schemas.microsoft.com/office/drawing/2014/main" id="{53CE7850-FF47-4078-A1D8-77FC8B30CA6E}"/>
              </a:ext>
            </a:extLst>
          </p:cNvPr>
          <p:cNvSpPr/>
          <p:nvPr/>
        </p:nvSpPr>
        <p:spPr>
          <a:xfrm>
            <a:off x="5206250" y="1514088"/>
            <a:ext cx="683394" cy="2885764"/>
          </a:xfrm>
          <a:prstGeom prst="rightArrowCallout">
            <a:avLst>
              <a:gd name="adj1" fmla="val 25000"/>
              <a:gd name="adj2" fmla="val 25000"/>
              <a:gd name="adj3" fmla="val 33053"/>
              <a:gd name="adj4" fmla="val 33144"/>
            </a:avLst>
          </a:prstGeom>
          <a:solidFill>
            <a:srgbClr val="5E9732">
              <a:lumMod val="60000"/>
              <a:lumOff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TextBox 79">
            <a:extLst>
              <a:ext uri="{FF2B5EF4-FFF2-40B4-BE49-F238E27FC236}">
                <a16:creationId xmlns:a16="http://schemas.microsoft.com/office/drawing/2014/main" id="{6B918FCD-3E16-424A-BD28-45102790B72B}"/>
              </a:ext>
            </a:extLst>
          </p:cNvPr>
          <p:cNvSpPr txBox="1"/>
          <p:nvPr/>
        </p:nvSpPr>
        <p:spPr>
          <a:xfrm>
            <a:off x="101137" y="2679511"/>
            <a:ext cx="1975350"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Whole-building/sector data from multiple regions</a:t>
            </a:r>
          </a:p>
        </p:txBody>
      </p:sp>
      <p:sp>
        <p:nvSpPr>
          <p:cNvPr id="89" name="TextBox 88">
            <a:extLst>
              <a:ext uri="{FF2B5EF4-FFF2-40B4-BE49-F238E27FC236}">
                <a16:creationId xmlns:a16="http://schemas.microsoft.com/office/drawing/2014/main" id="{49B001C1-9ECD-4FF9-A08A-13B9B2549C2E}"/>
              </a:ext>
            </a:extLst>
          </p:cNvPr>
          <p:cNvSpPr txBox="1"/>
          <p:nvPr/>
        </p:nvSpPr>
        <p:spPr>
          <a:xfrm>
            <a:off x="2884555" y="2903918"/>
            <a:ext cx="1816264" cy="646331"/>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Aggregate AMI load profile for each building type in a region</a:t>
            </a:r>
          </a:p>
        </p:txBody>
      </p:sp>
      <p:sp>
        <p:nvSpPr>
          <p:cNvPr id="90" name="Rectangle 89">
            <a:extLst>
              <a:ext uri="{FF2B5EF4-FFF2-40B4-BE49-F238E27FC236}">
                <a16:creationId xmlns:a16="http://schemas.microsoft.com/office/drawing/2014/main" id="{9F9C2484-CB1C-49F3-A77C-81A71D6B125F}"/>
              </a:ext>
            </a:extLst>
          </p:cNvPr>
          <p:cNvSpPr/>
          <p:nvPr/>
        </p:nvSpPr>
        <p:spPr>
          <a:xfrm>
            <a:off x="5223834" y="2957646"/>
            <a:ext cx="192227" cy="1419079"/>
          </a:xfrm>
          <a:prstGeom prst="rect">
            <a:avLst/>
          </a:prstGeom>
          <a:solidFill>
            <a:srgbClr val="8DC63F">
              <a:lumMod val="50000"/>
            </a:srgbClr>
          </a:solidFill>
          <a:ln w="25400" cap="flat" cmpd="sng" algn="ctr">
            <a:solidFill>
              <a:srgbClr val="8DC63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ight Arrow 59">
            <a:extLst>
              <a:ext uri="{FF2B5EF4-FFF2-40B4-BE49-F238E27FC236}">
                <a16:creationId xmlns:a16="http://schemas.microsoft.com/office/drawing/2014/main" id="{D22A924B-83E9-44F3-BD07-93A68C6AFB4F}"/>
              </a:ext>
            </a:extLst>
          </p:cNvPr>
          <p:cNvSpPr/>
          <p:nvPr/>
        </p:nvSpPr>
        <p:spPr>
          <a:xfrm>
            <a:off x="5438141" y="2763927"/>
            <a:ext cx="451503" cy="394658"/>
          </a:xfrm>
          <a:prstGeom prst="rightArrow">
            <a:avLst>
              <a:gd name="adj1" fmla="val 50000"/>
              <a:gd name="adj2" fmla="val 59457"/>
            </a:avLst>
          </a:prstGeom>
          <a:solidFill>
            <a:srgbClr val="00A4E4">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0862550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9754-7C4F-4EF1-9E14-EC928B4D01E8}"/>
              </a:ext>
            </a:extLst>
          </p:cNvPr>
          <p:cNvSpPr>
            <a:spLocks noGrp="1"/>
          </p:cNvSpPr>
          <p:nvPr>
            <p:ph type="title"/>
          </p:nvPr>
        </p:nvSpPr>
        <p:spPr/>
        <p:txBody>
          <a:bodyPr/>
          <a:lstStyle/>
          <a:p>
            <a:pPr algn="l"/>
            <a:r>
              <a:rPr lang="en-US"/>
              <a:t>Project Outcomes | Working List of End Uses</a:t>
            </a:r>
          </a:p>
        </p:txBody>
      </p:sp>
      <p:graphicFrame>
        <p:nvGraphicFramePr>
          <p:cNvPr id="3" name="Diagram 2">
            <a:extLst>
              <a:ext uri="{FF2B5EF4-FFF2-40B4-BE49-F238E27FC236}">
                <a16:creationId xmlns:a16="http://schemas.microsoft.com/office/drawing/2014/main" id="{F1BDD222-F273-44C0-AA20-91CCF29768C3}"/>
              </a:ext>
            </a:extLst>
          </p:cNvPr>
          <p:cNvGraphicFramePr/>
          <p:nvPr/>
        </p:nvGraphicFramePr>
        <p:xfrm>
          <a:off x="1419808" y="776515"/>
          <a:ext cx="6304384" cy="4252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813627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9754-7C4F-4EF1-9E14-EC928B4D01E8}"/>
              </a:ext>
            </a:extLst>
          </p:cNvPr>
          <p:cNvSpPr>
            <a:spLocks noGrp="1"/>
          </p:cNvSpPr>
          <p:nvPr>
            <p:ph type="title"/>
          </p:nvPr>
        </p:nvSpPr>
        <p:spPr/>
        <p:txBody>
          <a:bodyPr/>
          <a:lstStyle/>
          <a:p>
            <a:pPr algn="l"/>
            <a:r>
              <a:rPr lang="en-US" sz="2800"/>
              <a:t>Project Outcomes | Working List of Building Types</a:t>
            </a:r>
          </a:p>
        </p:txBody>
      </p:sp>
      <p:graphicFrame>
        <p:nvGraphicFramePr>
          <p:cNvPr id="3" name="Diagram 2">
            <a:extLst>
              <a:ext uri="{FF2B5EF4-FFF2-40B4-BE49-F238E27FC236}">
                <a16:creationId xmlns:a16="http://schemas.microsoft.com/office/drawing/2014/main" id="{F1BDD222-F273-44C0-AA20-91CCF29768C3}"/>
              </a:ext>
            </a:extLst>
          </p:cNvPr>
          <p:cNvGraphicFramePr/>
          <p:nvPr/>
        </p:nvGraphicFramePr>
        <p:xfrm>
          <a:off x="1419808" y="838062"/>
          <a:ext cx="6304384" cy="42526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67499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EB7E-D9E3-B549-A146-6CC083F196E2}"/>
              </a:ext>
            </a:extLst>
          </p:cNvPr>
          <p:cNvSpPr>
            <a:spLocks noGrp="1"/>
          </p:cNvSpPr>
          <p:nvPr>
            <p:ph type="title"/>
          </p:nvPr>
        </p:nvSpPr>
        <p:spPr/>
        <p:txBody>
          <a:bodyPr/>
          <a:lstStyle/>
          <a:p>
            <a:pPr algn="l"/>
            <a:r>
              <a:rPr lang="en-US" sz="2400"/>
              <a:t>Project Outcomes| Aggregate and Individual Load Profiles</a:t>
            </a:r>
          </a:p>
        </p:txBody>
      </p:sp>
      <p:sp>
        <p:nvSpPr>
          <p:cNvPr id="9" name="Rectangle 8">
            <a:extLst>
              <a:ext uri="{FF2B5EF4-FFF2-40B4-BE49-F238E27FC236}">
                <a16:creationId xmlns:a16="http://schemas.microsoft.com/office/drawing/2014/main" id="{8297C293-23A2-D64F-A68B-9CCCA1A40AAB}"/>
              </a:ext>
            </a:extLst>
          </p:cNvPr>
          <p:cNvSpPr/>
          <p:nvPr/>
        </p:nvSpPr>
        <p:spPr>
          <a:xfrm>
            <a:off x="1897627" y="4244005"/>
            <a:ext cx="6096010" cy="260841"/>
          </a:xfrm>
          <a:prstGeom prst="rect">
            <a:avLst/>
          </a:prstGeom>
        </p:spPr>
        <p:txBody>
          <a:bodyPr wrap="square">
            <a:spAutoFit/>
          </a:bodyPr>
          <a:lstStyle/>
          <a:p>
            <a:pPr>
              <a:lnSpc>
                <a:spcPts val="1200"/>
              </a:lnSpc>
              <a:spcAft>
                <a:spcPts val="600"/>
              </a:spcAft>
            </a:pPr>
            <a:r>
              <a:rPr lang="en-US" sz="1200" b="1">
                <a:latin typeface="Franklin Gothic Book" panose="020B0503020102020204" pitchFamily="34" charset="0"/>
                <a:ea typeface="Times New Roman" panose="02020603050405020304" pitchFamily="18" charset="0"/>
                <a:cs typeface="Times New Roman" panose="02020603050405020304" pitchFamily="18" charset="0"/>
              </a:rPr>
              <a:t>Example aggregate versus individual EULP concept demonstration using water draws</a:t>
            </a:r>
            <a:r>
              <a:rPr lang="en-US" b="1">
                <a:latin typeface="Franklin Gothic Book" panose="020B0503020102020204" pitchFamily="34" charset="0"/>
                <a:ea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D7E85512-C073-E240-97B5-81A71594D63D}"/>
              </a:ext>
            </a:extLst>
          </p:cNvPr>
          <p:cNvPicPr/>
          <p:nvPr/>
        </p:nvPicPr>
        <p:blipFill rotWithShape="1">
          <a:blip r:embed="rId3" cstate="hqprint">
            <a:extLst>
              <a:ext uri="{28A0092B-C50C-407E-A947-70E740481C1C}">
                <a14:useLocalDpi xmlns:a14="http://schemas.microsoft.com/office/drawing/2010/main"/>
              </a:ext>
            </a:extLst>
          </a:blip>
          <a:srcRect l="5960" t="4070" r="5020" b="73118"/>
          <a:stretch/>
        </p:blipFill>
        <p:spPr bwMode="auto">
          <a:xfrm>
            <a:off x="457201" y="1299677"/>
            <a:ext cx="8236856" cy="27757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86833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5">
            <a:extLst>
              <a:ext uri="{FF2B5EF4-FFF2-40B4-BE49-F238E27FC236}">
                <a16:creationId xmlns:a16="http://schemas.microsoft.com/office/drawing/2014/main" id="{8DE5BFCC-3A80-AB46-A88B-45C932B9BA4D}"/>
              </a:ext>
            </a:extLst>
          </p:cNvPr>
          <p:cNvSpPr>
            <a:spLocks noGrp="1"/>
          </p:cNvSpPr>
          <p:nvPr>
            <p:ph type="title"/>
          </p:nvPr>
        </p:nvSpPr>
        <p:spPr>
          <a:xfrm>
            <a:off x="457199" y="1"/>
            <a:ext cx="8236857" cy="776514"/>
          </a:xfrm>
        </p:spPr>
        <p:txBody>
          <a:bodyPr/>
          <a:lstStyle/>
          <a:p>
            <a:pPr algn="l" eaLnBrk="1" hangingPunct="1"/>
            <a:r>
              <a:rPr lang="en-US" altLang="en-US">
                <a:solidFill>
                  <a:schemeClr val="lt1"/>
                </a:solidFill>
                <a:latin typeface="Calibri Light" panose="020F0302020204030204" pitchFamily="34" charset="0"/>
                <a:cs typeface="Calibri"/>
                <a:sym typeface="Calibri"/>
              </a:rPr>
              <a:t>Project</a:t>
            </a:r>
            <a:r>
              <a:rPr lang="en-US" altLang="en-US">
                <a:ea typeface="ヒラギノ角ゴ Pro W3" pitchFamily="19" charset="-128"/>
                <a:cs typeface="Arial" panose="020B0604020202020204" pitchFamily="34" charset="0"/>
              </a:rPr>
              <a:t> </a:t>
            </a:r>
            <a:r>
              <a:rPr lang="en-US" altLang="en-US">
                <a:solidFill>
                  <a:schemeClr val="lt1"/>
                </a:solidFill>
                <a:latin typeface="Calibri Light" panose="020F0302020204030204" pitchFamily="34" charset="0"/>
                <a:cs typeface="Calibri"/>
              </a:rPr>
              <a:t>Team</a:t>
            </a:r>
            <a:endParaRPr altLang="en-US">
              <a:solidFill>
                <a:schemeClr val="lt1"/>
              </a:solidFill>
              <a:latin typeface="Calibri Light" panose="020F0302020204030204" pitchFamily="34" charset="0"/>
              <a:cs typeface="Calibri"/>
            </a:endParaRPr>
          </a:p>
        </p:txBody>
      </p:sp>
      <p:pic>
        <p:nvPicPr>
          <p:cNvPr id="2056" name="Picture 8" descr="Image result for argonne lab logo">
            <a:extLst>
              <a:ext uri="{FF2B5EF4-FFF2-40B4-BE49-F238E27FC236}">
                <a16:creationId xmlns:a16="http://schemas.microsoft.com/office/drawing/2014/main" id="{195B268F-A8AB-7741-BDDA-4500C9D3E0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7809" y="3824706"/>
            <a:ext cx="2645411" cy="62358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epri logo">
            <a:extLst>
              <a:ext uri="{FF2B5EF4-FFF2-40B4-BE49-F238E27FC236}">
                <a16:creationId xmlns:a16="http://schemas.microsoft.com/office/drawing/2014/main" id="{C4679315-2A21-9647-9CCE-885A031F2FB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35754" y="1138790"/>
            <a:ext cx="2743554" cy="388779"/>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916409F7-5E12-574C-89FB-2CE8A601E8CB}"/>
              </a:ext>
            </a:extLst>
          </p:cNvPr>
          <p:cNvGrpSpPr/>
          <p:nvPr/>
        </p:nvGrpSpPr>
        <p:grpSpPr>
          <a:xfrm>
            <a:off x="4935754" y="1872688"/>
            <a:ext cx="2303507" cy="954107"/>
            <a:chOff x="4612575" y="1151443"/>
            <a:chExt cx="2058286" cy="980767"/>
          </a:xfrm>
        </p:grpSpPr>
        <p:pic>
          <p:nvPicPr>
            <p:cNvPr id="59" name="Picture 8" descr="Home">
              <a:extLst>
                <a:ext uri="{FF2B5EF4-FFF2-40B4-BE49-F238E27FC236}">
                  <a16:creationId xmlns:a16="http://schemas.microsoft.com/office/drawing/2014/main" id="{C6F25E68-E305-A84B-B507-001DF9041A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12575" y="1183026"/>
              <a:ext cx="775585" cy="760227"/>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A61E0393-6480-BE44-808D-330FBCF2A0CA}"/>
                </a:ext>
              </a:extLst>
            </p:cNvPr>
            <p:cNvSpPr txBox="1"/>
            <p:nvPr/>
          </p:nvSpPr>
          <p:spPr>
            <a:xfrm>
              <a:off x="5445119" y="1151443"/>
              <a:ext cx="1225742" cy="980767"/>
            </a:xfrm>
            <a:prstGeom prst="rect">
              <a:avLst/>
            </a:prstGeom>
            <a:noFill/>
          </p:spPr>
          <p:txBody>
            <a:bodyPr wrap="square" rtlCol="0">
              <a:spAutoFit/>
            </a:bodyPr>
            <a:lstStyle/>
            <a:p>
              <a:r>
                <a:rPr lang="en-US" sz="1400">
                  <a:solidFill>
                    <a:srgbClr val="459EAE"/>
                  </a:solidFill>
                  <a:latin typeface="+mj-lt"/>
                  <a:ea typeface="Roboto" panose="02000000000000000000" pitchFamily="2" charset="0"/>
                </a:rPr>
                <a:t>Northeast Energy Efficiency Partnerships </a:t>
              </a:r>
            </a:p>
          </p:txBody>
        </p:sp>
      </p:grpSp>
      <p:pic>
        <p:nvPicPr>
          <p:cNvPr id="1040" name="Picture 16" descr="Image result for berkeley lab">
            <a:extLst>
              <a:ext uri="{FF2B5EF4-FFF2-40B4-BE49-F238E27FC236}">
                <a16:creationId xmlns:a16="http://schemas.microsoft.com/office/drawing/2014/main" id="{0393536E-CE97-FD49-AE0C-2E484EDA3CF3}"/>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527809" y="2345864"/>
            <a:ext cx="1175113" cy="118831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logos">
            <a:extLst>
              <a:ext uri="{FF2B5EF4-FFF2-40B4-BE49-F238E27FC236}">
                <a16:creationId xmlns:a16="http://schemas.microsoft.com/office/drawing/2014/main" id="{8A82776F-EFF0-1F45-971E-FD3D2F29ACD3}"/>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527810" y="1057586"/>
            <a:ext cx="2583977" cy="100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0052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Stakeholder Engagement</a:t>
            </a:r>
          </a:p>
        </p:txBody>
      </p:sp>
      <p:grpSp>
        <p:nvGrpSpPr>
          <p:cNvPr id="7" name="Group 6">
            <a:extLst>
              <a:ext uri="{FF2B5EF4-FFF2-40B4-BE49-F238E27FC236}">
                <a16:creationId xmlns:a16="http://schemas.microsoft.com/office/drawing/2014/main" id="{FEEA916B-3E54-B443-9819-1C49CD9F3100}"/>
              </a:ext>
            </a:extLst>
          </p:cNvPr>
          <p:cNvGrpSpPr/>
          <p:nvPr/>
        </p:nvGrpSpPr>
        <p:grpSpPr>
          <a:xfrm>
            <a:off x="1985148" y="581025"/>
            <a:ext cx="5869729" cy="4428977"/>
            <a:chOff x="1156886" y="279931"/>
            <a:chExt cx="8112498" cy="6121249"/>
          </a:xfrm>
        </p:grpSpPr>
        <p:pic>
          <p:nvPicPr>
            <p:cNvPr id="8" name="Picture 6" descr="Image result for indiana urc">
              <a:extLst>
                <a:ext uri="{FF2B5EF4-FFF2-40B4-BE49-F238E27FC236}">
                  <a16:creationId xmlns:a16="http://schemas.microsoft.com/office/drawing/2014/main" id="{91F44512-4042-4F45-AA44-4D75372AF9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139"/>
            <a:stretch/>
          </p:blipFill>
          <p:spPr bwMode="auto">
            <a:xfrm>
              <a:off x="3163894" y="2083216"/>
              <a:ext cx="1166503" cy="1061423"/>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00E092B-B6BE-E445-99EF-A0D35B11DB73}"/>
                </a:ext>
              </a:extLst>
            </p:cNvPr>
            <p:cNvGrpSpPr/>
            <p:nvPr/>
          </p:nvGrpSpPr>
          <p:grpSpPr>
            <a:xfrm>
              <a:off x="1156886" y="279931"/>
              <a:ext cx="8112498" cy="6121249"/>
              <a:chOff x="1156886" y="-50575"/>
              <a:chExt cx="8112498" cy="6121249"/>
            </a:xfrm>
          </p:grpSpPr>
          <p:pic>
            <p:nvPicPr>
              <p:cNvPr id="12" name="Picture 11">
                <a:extLst>
                  <a:ext uri="{FF2B5EF4-FFF2-40B4-BE49-F238E27FC236}">
                    <a16:creationId xmlns:a16="http://schemas.microsoft.com/office/drawing/2014/main" id="{74151D0D-B2BA-2949-AC99-EA5A98427E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7314" y="1894738"/>
                <a:ext cx="1790700" cy="857250"/>
              </a:xfrm>
              <a:prstGeom prst="rect">
                <a:avLst/>
              </a:prstGeom>
            </p:spPr>
          </p:pic>
          <p:pic>
            <p:nvPicPr>
              <p:cNvPr id="13" name="Picture 12">
                <a:extLst>
                  <a:ext uri="{FF2B5EF4-FFF2-40B4-BE49-F238E27FC236}">
                    <a16:creationId xmlns:a16="http://schemas.microsoft.com/office/drawing/2014/main" id="{1F03837F-92D9-5A43-B519-333EA2D3C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1952" y="4785974"/>
                <a:ext cx="1809549" cy="653011"/>
              </a:xfrm>
              <a:prstGeom prst="rect">
                <a:avLst/>
              </a:prstGeom>
            </p:spPr>
          </p:pic>
          <p:pic>
            <p:nvPicPr>
              <p:cNvPr id="14" name="Picture 13">
                <a:extLst>
                  <a:ext uri="{FF2B5EF4-FFF2-40B4-BE49-F238E27FC236}">
                    <a16:creationId xmlns:a16="http://schemas.microsoft.com/office/drawing/2014/main" id="{E5FBC6C6-9E7E-5143-8E16-1DD6378FA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1714" y="1724995"/>
                <a:ext cx="936658" cy="936658"/>
              </a:xfrm>
              <a:prstGeom prst="rect">
                <a:avLst/>
              </a:prstGeom>
            </p:spPr>
          </p:pic>
          <p:pic>
            <p:nvPicPr>
              <p:cNvPr id="15" name="Picture 14">
                <a:extLst>
                  <a:ext uri="{FF2B5EF4-FFF2-40B4-BE49-F238E27FC236}">
                    <a16:creationId xmlns:a16="http://schemas.microsoft.com/office/drawing/2014/main" id="{FFD22D08-2948-1749-986E-18A5BD95EA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0150" y="298537"/>
                <a:ext cx="861864" cy="857555"/>
              </a:xfrm>
              <a:prstGeom prst="rect">
                <a:avLst/>
              </a:prstGeom>
            </p:spPr>
          </p:pic>
          <p:pic>
            <p:nvPicPr>
              <p:cNvPr id="16" name="Picture 15">
                <a:extLst>
                  <a:ext uri="{FF2B5EF4-FFF2-40B4-BE49-F238E27FC236}">
                    <a16:creationId xmlns:a16="http://schemas.microsoft.com/office/drawing/2014/main" id="{F2FA7784-0341-0C46-B70C-C40B0D3AB2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9261" y="1374141"/>
                <a:ext cx="1331144" cy="377927"/>
              </a:xfrm>
              <a:prstGeom prst="rect">
                <a:avLst/>
              </a:prstGeom>
            </p:spPr>
          </p:pic>
          <p:pic>
            <p:nvPicPr>
              <p:cNvPr id="17" name="Picture 16">
                <a:extLst>
                  <a:ext uri="{FF2B5EF4-FFF2-40B4-BE49-F238E27FC236}">
                    <a16:creationId xmlns:a16="http://schemas.microsoft.com/office/drawing/2014/main" id="{94DBDB14-2888-CE49-B150-BBA792CE00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7957" y="1156092"/>
                <a:ext cx="1621304" cy="640755"/>
              </a:xfrm>
              <a:prstGeom prst="rect">
                <a:avLst/>
              </a:prstGeom>
            </p:spPr>
          </p:pic>
          <p:pic>
            <p:nvPicPr>
              <p:cNvPr id="18" name="Picture 17">
                <a:extLst>
                  <a:ext uri="{FF2B5EF4-FFF2-40B4-BE49-F238E27FC236}">
                    <a16:creationId xmlns:a16="http://schemas.microsoft.com/office/drawing/2014/main" id="{7887A30D-FF17-DB46-A0BD-D734529AC7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687" y="2875669"/>
                <a:ext cx="1013602" cy="931500"/>
              </a:xfrm>
              <a:prstGeom prst="rect">
                <a:avLst/>
              </a:prstGeom>
            </p:spPr>
          </p:pic>
          <p:pic>
            <p:nvPicPr>
              <p:cNvPr id="19" name="Picture 18">
                <a:extLst>
                  <a:ext uri="{FF2B5EF4-FFF2-40B4-BE49-F238E27FC236}">
                    <a16:creationId xmlns:a16="http://schemas.microsoft.com/office/drawing/2014/main" id="{6D5C2DB9-87B3-4C49-BB44-87EA485973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12501" y="3699761"/>
                <a:ext cx="1790700" cy="1024678"/>
              </a:xfrm>
              <a:prstGeom prst="rect">
                <a:avLst/>
              </a:prstGeom>
            </p:spPr>
          </p:pic>
          <p:pic>
            <p:nvPicPr>
              <p:cNvPr id="20" name="Picture 19">
                <a:extLst>
                  <a:ext uri="{FF2B5EF4-FFF2-40B4-BE49-F238E27FC236}">
                    <a16:creationId xmlns:a16="http://schemas.microsoft.com/office/drawing/2014/main" id="{D8A1808B-D2C7-8941-AAB1-6E7DD9F94A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18372" y="1796847"/>
                <a:ext cx="936658" cy="917849"/>
              </a:xfrm>
              <a:prstGeom prst="rect">
                <a:avLst/>
              </a:prstGeom>
            </p:spPr>
          </p:pic>
          <p:pic>
            <p:nvPicPr>
              <p:cNvPr id="21" name="Picture 20">
                <a:extLst>
                  <a:ext uri="{FF2B5EF4-FFF2-40B4-BE49-F238E27FC236}">
                    <a16:creationId xmlns:a16="http://schemas.microsoft.com/office/drawing/2014/main" id="{03B2ECD0-1886-E140-878A-75277BA815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49048" y="1412535"/>
                <a:ext cx="1379173" cy="503398"/>
              </a:xfrm>
              <a:prstGeom prst="rect">
                <a:avLst/>
              </a:prstGeom>
            </p:spPr>
          </p:pic>
          <p:pic>
            <p:nvPicPr>
              <p:cNvPr id="22" name="Picture 21">
                <a:extLst>
                  <a:ext uri="{FF2B5EF4-FFF2-40B4-BE49-F238E27FC236}">
                    <a16:creationId xmlns:a16="http://schemas.microsoft.com/office/drawing/2014/main" id="{ACC27621-0444-0845-B13C-11D5971ECC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33445" y="1426846"/>
                <a:ext cx="1762555" cy="450671"/>
              </a:xfrm>
              <a:prstGeom prst="rect">
                <a:avLst/>
              </a:prstGeom>
            </p:spPr>
          </p:pic>
          <p:pic>
            <p:nvPicPr>
              <p:cNvPr id="23" name="Picture 22">
                <a:extLst>
                  <a:ext uri="{FF2B5EF4-FFF2-40B4-BE49-F238E27FC236}">
                    <a16:creationId xmlns:a16="http://schemas.microsoft.com/office/drawing/2014/main" id="{8C0137BA-BB67-7A4F-97D0-BD6666B411C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56269" y="2504157"/>
                <a:ext cx="957876" cy="957876"/>
              </a:xfrm>
              <a:prstGeom prst="rect">
                <a:avLst/>
              </a:prstGeom>
            </p:spPr>
          </p:pic>
          <p:pic>
            <p:nvPicPr>
              <p:cNvPr id="24" name="Picture 23">
                <a:extLst>
                  <a:ext uri="{FF2B5EF4-FFF2-40B4-BE49-F238E27FC236}">
                    <a16:creationId xmlns:a16="http://schemas.microsoft.com/office/drawing/2014/main" id="{98B638F7-046A-CA42-87F6-B4AF7FAD5B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1714" y="2500367"/>
                <a:ext cx="975215" cy="640755"/>
              </a:xfrm>
              <a:prstGeom prst="rect">
                <a:avLst/>
              </a:prstGeom>
            </p:spPr>
          </p:pic>
          <p:pic>
            <p:nvPicPr>
              <p:cNvPr id="25" name="Picture 24">
                <a:extLst>
                  <a:ext uri="{FF2B5EF4-FFF2-40B4-BE49-F238E27FC236}">
                    <a16:creationId xmlns:a16="http://schemas.microsoft.com/office/drawing/2014/main" id="{20DDCBD9-A661-2A43-A9CF-0E77EB377F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67957" y="5040954"/>
                <a:ext cx="1196923" cy="414682"/>
              </a:xfrm>
              <a:prstGeom prst="rect">
                <a:avLst/>
              </a:prstGeom>
            </p:spPr>
          </p:pic>
          <p:pic>
            <p:nvPicPr>
              <p:cNvPr id="26" name="Picture 25">
                <a:extLst>
                  <a:ext uri="{FF2B5EF4-FFF2-40B4-BE49-F238E27FC236}">
                    <a16:creationId xmlns:a16="http://schemas.microsoft.com/office/drawing/2014/main" id="{8F60CCAF-AFB4-8A4C-962B-7F6A0F9EE5B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3801" y="2784675"/>
                <a:ext cx="1176005" cy="513418"/>
              </a:xfrm>
              <a:prstGeom prst="rect">
                <a:avLst/>
              </a:prstGeom>
            </p:spPr>
          </p:pic>
          <p:pic>
            <p:nvPicPr>
              <p:cNvPr id="27" name="Picture 26">
                <a:extLst>
                  <a:ext uri="{FF2B5EF4-FFF2-40B4-BE49-F238E27FC236}">
                    <a16:creationId xmlns:a16="http://schemas.microsoft.com/office/drawing/2014/main" id="{DC59A3E0-825D-FC42-A39D-C20A9D750E2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83792" y="674844"/>
                <a:ext cx="1784952" cy="704981"/>
              </a:xfrm>
              <a:prstGeom prst="rect">
                <a:avLst/>
              </a:prstGeom>
            </p:spPr>
          </p:pic>
          <p:pic>
            <p:nvPicPr>
              <p:cNvPr id="28" name="Picture 27">
                <a:extLst>
                  <a:ext uri="{FF2B5EF4-FFF2-40B4-BE49-F238E27FC236}">
                    <a16:creationId xmlns:a16="http://schemas.microsoft.com/office/drawing/2014/main" id="{72E26131-3C46-A64A-BBC6-A2FC14CBAA9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076137" y="636663"/>
                <a:ext cx="1150609" cy="762904"/>
              </a:xfrm>
              <a:prstGeom prst="rect">
                <a:avLst/>
              </a:prstGeom>
            </p:spPr>
          </p:pic>
          <p:pic>
            <p:nvPicPr>
              <p:cNvPr id="29" name="Picture 28">
                <a:extLst>
                  <a:ext uri="{FF2B5EF4-FFF2-40B4-BE49-F238E27FC236}">
                    <a16:creationId xmlns:a16="http://schemas.microsoft.com/office/drawing/2014/main" id="{774097EA-1715-4F43-AC21-44995F42BC5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859216" y="4608534"/>
                <a:ext cx="1007892" cy="1007892"/>
              </a:xfrm>
              <a:prstGeom prst="rect">
                <a:avLst/>
              </a:prstGeom>
            </p:spPr>
          </p:pic>
          <p:pic>
            <p:nvPicPr>
              <p:cNvPr id="30" name="Picture 29">
                <a:extLst>
                  <a:ext uri="{FF2B5EF4-FFF2-40B4-BE49-F238E27FC236}">
                    <a16:creationId xmlns:a16="http://schemas.microsoft.com/office/drawing/2014/main" id="{4AF4C912-4C17-904D-A425-14C8CFC3EC0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96809" y="641067"/>
                <a:ext cx="787069" cy="762904"/>
              </a:xfrm>
              <a:prstGeom prst="rect">
                <a:avLst/>
              </a:prstGeom>
            </p:spPr>
          </p:pic>
          <p:pic>
            <p:nvPicPr>
              <p:cNvPr id="31" name="Picture 30">
                <a:extLst>
                  <a:ext uri="{FF2B5EF4-FFF2-40B4-BE49-F238E27FC236}">
                    <a16:creationId xmlns:a16="http://schemas.microsoft.com/office/drawing/2014/main" id="{564216D7-5354-0A40-8EB4-B6689187AD8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0514" y="5530166"/>
                <a:ext cx="2238660" cy="538846"/>
              </a:xfrm>
              <a:prstGeom prst="rect">
                <a:avLst/>
              </a:prstGeom>
            </p:spPr>
          </p:pic>
          <p:pic>
            <p:nvPicPr>
              <p:cNvPr id="32" name="Picture 31">
                <a:extLst>
                  <a:ext uri="{FF2B5EF4-FFF2-40B4-BE49-F238E27FC236}">
                    <a16:creationId xmlns:a16="http://schemas.microsoft.com/office/drawing/2014/main" id="{6B13D071-4D16-8744-ADE5-3616591A6D9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388247" y="2027662"/>
                <a:ext cx="1897391" cy="431042"/>
              </a:xfrm>
              <a:prstGeom prst="rect">
                <a:avLst/>
              </a:prstGeom>
            </p:spPr>
          </p:pic>
          <p:pic>
            <p:nvPicPr>
              <p:cNvPr id="33" name="Picture 32">
                <a:extLst>
                  <a:ext uri="{FF2B5EF4-FFF2-40B4-BE49-F238E27FC236}">
                    <a16:creationId xmlns:a16="http://schemas.microsoft.com/office/drawing/2014/main" id="{D0F35F5A-2A8D-764E-972E-DEAACD6B8BC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56886" y="3156020"/>
                <a:ext cx="940725" cy="940725"/>
              </a:xfrm>
              <a:prstGeom prst="rect">
                <a:avLst/>
              </a:prstGeom>
            </p:spPr>
          </p:pic>
          <p:pic>
            <p:nvPicPr>
              <p:cNvPr id="34" name="Picture 33">
                <a:extLst>
                  <a:ext uri="{FF2B5EF4-FFF2-40B4-BE49-F238E27FC236}">
                    <a16:creationId xmlns:a16="http://schemas.microsoft.com/office/drawing/2014/main" id="{BF45B4F4-DB28-7241-9C7B-7E3FB91D33D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48983" y="3196934"/>
                <a:ext cx="1644858" cy="646977"/>
              </a:xfrm>
              <a:prstGeom prst="rect">
                <a:avLst/>
              </a:prstGeom>
            </p:spPr>
          </p:pic>
          <p:pic>
            <p:nvPicPr>
              <p:cNvPr id="35" name="Picture 34">
                <a:extLst>
                  <a:ext uri="{FF2B5EF4-FFF2-40B4-BE49-F238E27FC236}">
                    <a16:creationId xmlns:a16="http://schemas.microsoft.com/office/drawing/2014/main" id="{1B4BC549-2670-2C48-9742-F88902A28A4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019266" y="4765883"/>
                <a:ext cx="1249478" cy="704981"/>
              </a:xfrm>
              <a:prstGeom prst="rect">
                <a:avLst/>
              </a:prstGeom>
            </p:spPr>
          </p:pic>
          <p:pic>
            <p:nvPicPr>
              <p:cNvPr id="36" name="Picture 35">
                <a:extLst>
                  <a:ext uri="{FF2B5EF4-FFF2-40B4-BE49-F238E27FC236}">
                    <a16:creationId xmlns:a16="http://schemas.microsoft.com/office/drawing/2014/main" id="{9B155D18-0B5C-AE48-81C7-F8E4FE5AFCC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17672" y="-50575"/>
                <a:ext cx="1663815" cy="934113"/>
              </a:xfrm>
              <a:prstGeom prst="rect">
                <a:avLst/>
              </a:prstGeom>
            </p:spPr>
          </p:pic>
          <p:pic>
            <p:nvPicPr>
              <p:cNvPr id="37" name="Picture 36">
                <a:extLst>
                  <a:ext uri="{FF2B5EF4-FFF2-40B4-BE49-F238E27FC236}">
                    <a16:creationId xmlns:a16="http://schemas.microsoft.com/office/drawing/2014/main" id="{C9638E42-8AE8-5846-B67D-281FE71166C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123690" y="320706"/>
                <a:ext cx="1331143" cy="858587"/>
              </a:xfrm>
              <a:prstGeom prst="rect">
                <a:avLst/>
              </a:prstGeom>
            </p:spPr>
          </p:pic>
          <p:pic>
            <p:nvPicPr>
              <p:cNvPr id="38" name="Picture 37">
                <a:extLst>
                  <a:ext uri="{FF2B5EF4-FFF2-40B4-BE49-F238E27FC236}">
                    <a16:creationId xmlns:a16="http://schemas.microsoft.com/office/drawing/2014/main" id="{103BC284-7BD4-F048-8313-C4A06C1D5F1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281714" y="320706"/>
                <a:ext cx="841976" cy="858587"/>
              </a:xfrm>
              <a:prstGeom prst="rect">
                <a:avLst/>
              </a:prstGeom>
            </p:spPr>
          </p:pic>
          <p:pic>
            <p:nvPicPr>
              <p:cNvPr id="39" name="Picture 38">
                <a:extLst>
                  <a:ext uri="{FF2B5EF4-FFF2-40B4-BE49-F238E27FC236}">
                    <a16:creationId xmlns:a16="http://schemas.microsoft.com/office/drawing/2014/main" id="{C2653667-45EC-1141-A16C-D522F91C763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919174" y="3415385"/>
                <a:ext cx="1737099" cy="510912"/>
              </a:xfrm>
              <a:prstGeom prst="rect">
                <a:avLst/>
              </a:prstGeom>
            </p:spPr>
          </p:pic>
          <p:pic>
            <p:nvPicPr>
              <p:cNvPr id="40" name="Picture 39">
                <a:extLst>
                  <a:ext uri="{FF2B5EF4-FFF2-40B4-BE49-F238E27FC236}">
                    <a16:creationId xmlns:a16="http://schemas.microsoft.com/office/drawing/2014/main" id="{97E242E2-99F6-B447-847C-8B96DDE7A836}"/>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961963" y="3996786"/>
                <a:ext cx="1547807" cy="700198"/>
              </a:xfrm>
              <a:prstGeom prst="rect">
                <a:avLst/>
              </a:prstGeom>
            </p:spPr>
          </p:pic>
          <p:pic>
            <p:nvPicPr>
              <p:cNvPr id="41" name="Picture 40">
                <a:extLst>
                  <a:ext uri="{FF2B5EF4-FFF2-40B4-BE49-F238E27FC236}">
                    <a16:creationId xmlns:a16="http://schemas.microsoft.com/office/drawing/2014/main" id="{681B6C22-D33F-0442-B24A-098F398BC2EA}"/>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424974" y="1077722"/>
                <a:ext cx="849441" cy="849441"/>
              </a:xfrm>
              <a:prstGeom prst="rect">
                <a:avLst/>
              </a:prstGeom>
            </p:spPr>
          </p:pic>
          <p:pic>
            <p:nvPicPr>
              <p:cNvPr id="42" name="Picture 41">
                <a:extLst>
                  <a:ext uri="{FF2B5EF4-FFF2-40B4-BE49-F238E27FC236}">
                    <a16:creationId xmlns:a16="http://schemas.microsoft.com/office/drawing/2014/main" id="{4C372F88-9152-FD46-AED4-DEADDE2269A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702539" y="3450139"/>
                <a:ext cx="1503543" cy="485014"/>
              </a:xfrm>
              <a:prstGeom prst="rect">
                <a:avLst/>
              </a:prstGeom>
            </p:spPr>
          </p:pic>
          <p:pic>
            <p:nvPicPr>
              <p:cNvPr id="43" name="Picture 42">
                <a:extLst>
                  <a:ext uri="{FF2B5EF4-FFF2-40B4-BE49-F238E27FC236}">
                    <a16:creationId xmlns:a16="http://schemas.microsoft.com/office/drawing/2014/main" id="{9270F346-19CF-934A-B738-A4014CE1CBEB}"/>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990131" y="5724318"/>
                <a:ext cx="1714500" cy="342900"/>
              </a:xfrm>
              <a:prstGeom prst="rect">
                <a:avLst/>
              </a:prstGeom>
            </p:spPr>
          </p:pic>
          <p:pic>
            <p:nvPicPr>
              <p:cNvPr id="44" name="Picture 43">
                <a:extLst>
                  <a:ext uri="{FF2B5EF4-FFF2-40B4-BE49-F238E27FC236}">
                    <a16:creationId xmlns:a16="http://schemas.microsoft.com/office/drawing/2014/main" id="{FAD3560C-9F34-C94B-88EA-FF65460C4C1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148256" y="787326"/>
                <a:ext cx="1213766" cy="209787"/>
              </a:xfrm>
              <a:prstGeom prst="rect">
                <a:avLst/>
              </a:prstGeom>
            </p:spPr>
          </p:pic>
          <p:pic>
            <p:nvPicPr>
              <p:cNvPr id="45" name="Picture 44">
                <a:extLst>
                  <a:ext uri="{FF2B5EF4-FFF2-40B4-BE49-F238E27FC236}">
                    <a16:creationId xmlns:a16="http://schemas.microsoft.com/office/drawing/2014/main" id="{601AA40D-1C73-3F42-9DDD-3DBC53BA9501}"/>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8548263" y="3613859"/>
                <a:ext cx="720481" cy="883446"/>
              </a:xfrm>
              <a:prstGeom prst="rect">
                <a:avLst/>
              </a:prstGeom>
            </p:spPr>
          </p:pic>
          <p:pic>
            <p:nvPicPr>
              <p:cNvPr id="46" name="Picture 45">
                <a:extLst>
                  <a:ext uri="{FF2B5EF4-FFF2-40B4-BE49-F238E27FC236}">
                    <a16:creationId xmlns:a16="http://schemas.microsoft.com/office/drawing/2014/main" id="{EFD49A7A-27C2-944D-88B3-88CB5F28A07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726209" y="5832549"/>
                <a:ext cx="2543175" cy="238125"/>
              </a:xfrm>
              <a:prstGeom prst="rect">
                <a:avLst/>
              </a:prstGeom>
            </p:spPr>
          </p:pic>
          <p:pic>
            <p:nvPicPr>
              <p:cNvPr id="47" name="Picture 46">
                <a:extLst>
                  <a:ext uri="{FF2B5EF4-FFF2-40B4-BE49-F238E27FC236}">
                    <a16:creationId xmlns:a16="http://schemas.microsoft.com/office/drawing/2014/main" id="{8B1D05AC-927F-EB4B-9F5B-987095A80194}"/>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837421" y="3945612"/>
                <a:ext cx="996458" cy="996458"/>
              </a:xfrm>
              <a:prstGeom prst="rect">
                <a:avLst/>
              </a:prstGeom>
            </p:spPr>
          </p:pic>
          <p:pic>
            <p:nvPicPr>
              <p:cNvPr id="48" name="Picture 47">
                <a:extLst>
                  <a:ext uri="{FF2B5EF4-FFF2-40B4-BE49-F238E27FC236}">
                    <a16:creationId xmlns:a16="http://schemas.microsoft.com/office/drawing/2014/main" id="{0C1699DA-2146-944B-B768-A01802DDD0EE}"/>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566719" y="3960267"/>
                <a:ext cx="1306827" cy="842678"/>
              </a:xfrm>
              <a:prstGeom prst="rect">
                <a:avLst/>
              </a:prstGeom>
            </p:spPr>
          </p:pic>
          <p:pic>
            <p:nvPicPr>
              <p:cNvPr id="49" name="Picture 48">
                <a:extLst>
                  <a:ext uri="{FF2B5EF4-FFF2-40B4-BE49-F238E27FC236}">
                    <a16:creationId xmlns:a16="http://schemas.microsoft.com/office/drawing/2014/main" id="{2782BCCB-91D8-C443-AFC7-5104AC809F20}"/>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272673" y="3066718"/>
                <a:ext cx="996071" cy="367372"/>
              </a:xfrm>
              <a:prstGeom prst="rect">
                <a:avLst/>
              </a:prstGeom>
            </p:spPr>
          </p:pic>
          <p:pic>
            <p:nvPicPr>
              <p:cNvPr id="50" name="Picture 49">
                <a:extLst>
                  <a:ext uri="{FF2B5EF4-FFF2-40B4-BE49-F238E27FC236}">
                    <a16:creationId xmlns:a16="http://schemas.microsoft.com/office/drawing/2014/main" id="{9FE005E4-3E87-444B-AF17-E6D5A412A1E0}"/>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8411894" y="1976769"/>
                <a:ext cx="856850" cy="856850"/>
              </a:xfrm>
              <a:prstGeom prst="rect">
                <a:avLst/>
              </a:prstGeom>
            </p:spPr>
          </p:pic>
          <p:pic>
            <p:nvPicPr>
              <p:cNvPr id="51" name="Picture 50">
                <a:extLst>
                  <a:ext uri="{FF2B5EF4-FFF2-40B4-BE49-F238E27FC236}">
                    <a16:creationId xmlns:a16="http://schemas.microsoft.com/office/drawing/2014/main" id="{0C92DD15-3ED6-4E44-8C0D-1FAA082AEEE0}"/>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6500724" y="3062679"/>
                <a:ext cx="1497073" cy="299414"/>
              </a:xfrm>
              <a:prstGeom prst="rect">
                <a:avLst/>
              </a:prstGeom>
            </p:spPr>
          </p:pic>
          <p:pic>
            <p:nvPicPr>
              <p:cNvPr id="52" name="Picture 51">
                <a:extLst>
                  <a:ext uri="{FF2B5EF4-FFF2-40B4-BE49-F238E27FC236}">
                    <a16:creationId xmlns:a16="http://schemas.microsoft.com/office/drawing/2014/main" id="{0273E297-E47C-224B-8B7B-989E1ACE589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6519648" y="234000"/>
                <a:ext cx="2297731" cy="425756"/>
              </a:xfrm>
              <a:prstGeom prst="rect">
                <a:avLst/>
              </a:prstGeom>
            </p:spPr>
          </p:pic>
          <p:pic>
            <p:nvPicPr>
              <p:cNvPr id="53" name="Picture 52">
                <a:extLst>
                  <a:ext uri="{FF2B5EF4-FFF2-40B4-BE49-F238E27FC236}">
                    <a16:creationId xmlns:a16="http://schemas.microsoft.com/office/drawing/2014/main" id="{9078F82B-BBD4-864F-B861-4D6DCA05DC1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158893" y="5565239"/>
                <a:ext cx="1396335" cy="502847"/>
              </a:xfrm>
              <a:prstGeom prst="rect">
                <a:avLst/>
              </a:prstGeom>
            </p:spPr>
          </p:pic>
          <p:pic>
            <p:nvPicPr>
              <p:cNvPr id="54" name="Picture 53">
                <a:extLst>
                  <a:ext uri="{FF2B5EF4-FFF2-40B4-BE49-F238E27FC236}">
                    <a16:creationId xmlns:a16="http://schemas.microsoft.com/office/drawing/2014/main" id="{094C72B4-9F32-FC4E-AD1C-3642C61A561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659502" y="5063199"/>
                <a:ext cx="1188932" cy="407665"/>
              </a:xfrm>
              <a:prstGeom prst="rect">
                <a:avLst/>
              </a:prstGeom>
            </p:spPr>
          </p:pic>
          <p:pic>
            <p:nvPicPr>
              <p:cNvPr id="55" name="Picture 54">
                <a:extLst>
                  <a:ext uri="{FF2B5EF4-FFF2-40B4-BE49-F238E27FC236}">
                    <a16:creationId xmlns:a16="http://schemas.microsoft.com/office/drawing/2014/main" id="{CCB5B4AD-AEF6-CA47-B6CD-AEE801F4A940}"/>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86157" y="2526763"/>
                <a:ext cx="1865047" cy="441935"/>
              </a:xfrm>
              <a:prstGeom prst="rect">
                <a:avLst/>
              </a:prstGeom>
            </p:spPr>
          </p:pic>
          <p:pic>
            <p:nvPicPr>
              <p:cNvPr id="56" name="Picture 55">
                <a:extLst>
                  <a:ext uri="{FF2B5EF4-FFF2-40B4-BE49-F238E27FC236}">
                    <a16:creationId xmlns:a16="http://schemas.microsoft.com/office/drawing/2014/main" id="{E9B24249-AD9B-174B-9BD8-516C231B2649}"/>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5725019" y="4706393"/>
                <a:ext cx="1054442" cy="1054442"/>
              </a:xfrm>
              <a:prstGeom prst="rect">
                <a:avLst/>
              </a:prstGeom>
            </p:spPr>
          </p:pic>
        </p:grpSp>
        <p:pic>
          <p:nvPicPr>
            <p:cNvPr id="11" name="Picture 4" descr="Image result for oracle utilities">
              <a:extLst>
                <a:ext uri="{FF2B5EF4-FFF2-40B4-BE49-F238E27FC236}">
                  <a16:creationId xmlns:a16="http://schemas.microsoft.com/office/drawing/2014/main" id="{7DEE7A5A-BBB6-1641-BC47-FE50090CF9E2}"/>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220695" y="4590221"/>
              <a:ext cx="1475798" cy="502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FFD56A16-67D1-8945-A4CD-124A3CD802A6}"/>
              </a:ext>
            </a:extLst>
          </p:cNvPr>
          <p:cNvSpPr txBox="1"/>
          <p:nvPr/>
        </p:nvSpPr>
        <p:spPr>
          <a:xfrm>
            <a:off x="488577" y="846398"/>
            <a:ext cx="1260950" cy="15233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1500"/>
              <a:t>In-kind participation by 65 advisory group members </a:t>
            </a:r>
          </a:p>
        </p:txBody>
      </p:sp>
    </p:spTree>
    <p:extLst>
      <p:ext uri="{BB962C8B-B14F-4D97-AF65-F5344CB8AC3E}">
        <p14:creationId xmlns:p14="http://schemas.microsoft.com/office/powerpoint/2010/main" val="15355411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A09652-E22F-AD45-975B-5AEC99FAA9BA}"/>
              </a:ext>
            </a:extLst>
          </p:cNvPr>
          <p:cNvGrpSpPr/>
          <p:nvPr/>
        </p:nvGrpSpPr>
        <p:grpSpPr>
          <a:xfrm>
            <a:off x="457202" y="607474"/>
            <a:ext cx="8528627" cy="4404845"/>
            <a:chOff x="141890" y="163562"/>
            <a:chExt cx="9233223" cy="4768754"/>
          </a:xfrm>
        </p:grpSpPr>
        <p:cxnSp>
          <p:nvCxnSpPr>
            <p:cNvPr id="27" name="Straight Connector 26">
              <a:extLst>
                <a:ext uri="{FF2B5EF4-FFF2-40B4-BE49-F238E27FC236}">
                  <a16:creationId xmlns:a16="http://schemas.microsoft.com/office/drawing/2014/main" id="{0011C901-A1C4-3649-9F9D-FDB13BF327F2}"/>
                </a:ext>
              </a:extLst>
            </p:cNvPr>
            <p:cNvCxnSpPr/>
            <p:nvPr/>
          </p:nvCxnSpPr>
          <p:spPr>
            <a:xfrm>
              <a:off x="4942490" y="171130"/>
              <a:ext cx="0" cy="47611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53771A-91AE-C344-B0FD-9B00E50D4167}"/>
                </a:ext>
              </a:extLst>
            </p:cNvPr>
            <p:cNvCxnSpPr/>
            <p:nvPr/>
          </p:nvCxnSpPr>
          <p:spPr>
            <a:xfrm>
              <a:off x="2542190" y="165539"/>
              <a:ext cx="0" cy="47611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316C188-9539-3847-87D0-3EF731398F12}"/>
                </a:ext>
              </a:extLst>
            </p:cNvPr>
            <p:cNvSpPr/>
            <p:nvPr/>
          </p:nvSpPr>
          <p:spPr>
            <a:xfrm>
              <a:off x="7492677" y="3802358"/>
              <a:ext cx="1550670" cy="514350"/>
            </a:xfrm>
            <a:prstGeom prst="rect">
              <a:avLst/>
            </a:prstGeom>
            <a:solidFill>
              <a:schemeClr val="tx2">
                <a:lumMod val="20000"/>
                <a:lumOff val="80000"/>
              </a:schemeClr>
            </a:solidFill>
            <a:ln w="28575">
              <a:solidFill>
                <a:schemeClr val="bg1">
                  <a:lumMod val="50000"/>
                </a:schemeClr>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EE/DR savings profiles</a:t>
              </a:r>
            </a:p>
          </p:txBody>
        </p:sp>
        <p:sp>
          <p:nvSpPr>
            <p:cNvPr id="6" name="Rectangle 5">
              <a:extLst>
                <a:ext uri="{FF2B5EF4-FFF2-40B4-BE49-F238E27FC236}">
                  <a16:creationId xmlns:a16="http://schemas.microsoft.com/office/drawing/2014/main" id="{2511B04C-FF5D-8F45-895C-1D4860F32702}"/>
                </a:ext>
              </a:extLst>
            </p:cNvPr>
            <p:cNvSpPr/>
            <p:nvPr/>
          </p:nvSpPr>
          <p:spPr>
            <a:xfrm>
              <a:off x="141890" y="165539"/>
              <a:ext cx="7200900" cy="4761186"/>
            </a:xfrm>
            <a:prstGeom prst="rect">
              <a:avLst/>
            </a:prstGeom>
            <a:no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endParaRPr lang="en-US" sz="900">
                <a:solidFill>
                  <a:prstClr val="black"/>
                </a:solidFill>
                <a:latin typeface="Roboto Light" panose="02000000000000000000" pitchFamily="2" charset="0"/>
                <a:ea typeface="Roboto Light" panose="02000000000000000000" pitchFamily="2" charset="0"/>
              </a:endParaRPr>
            </a:p>
          </p:txBody>
        </p:sp>
        <p:sp>
          <p:nvSpPr>
            <p:cNvPr id="17" name="Rectangle 16">
              <a:extLst>
                <a:ext uri="{FF2B5EF4-FFF2-40B4-BE49-F238E27FC236}">
                  <a16:creationId xmlns:a16="http://schemas.microsoft.com/office/drawing/2014/main" id="{62F25B46-1550-5047-B9B7-A74362804263}"/>
                </a:ext>
              </a:extLst>
            </p:cNvPr>
            <p:cNvSpPr/>
            <p:nvPr/>
          </p:nvSpPr>
          <p:spPr>
            <a:xfrm>
              <a:off x="200497" y="4407417"/>
              <a:ext cx="4108706" cy="354017"/>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Stochastic occupancy modeling capabilities</a:t>
              </a:r>
            </a:p>
          </p:txBody>
        </p:sp>
        <p:sp>
          <p:nvSpPr>
            <p:cNvPr id="18" name="Rectangle 17">
              <a:extLst>
                <a:ext uri="{FF2B5EF4-FFF2-40B4-BE49-F238E27FC236}">
                  <a16:creationId xmlns:a16="http://schemas.microsoft.com/office/drawing/2014/main" id="{381A76C1-8DDC-6941-995B-211F305E7BDD}"/>
                </a:ext>
              </a:extLst>
            </p:cNvPr>
            <p:cNvSpPr/>
            <p:nvPr/>
          </p:nvSpPr>
          <p:spPr>
            <a:xfrm>
              <a:off x="177359" y="472450"/>
              <a:ext cx="7129961" cy="216866"/>
            </a:xfrm>
            <a:prstGeom prst="rect">
              <a:avLst/>
            </a:prstGeom>
            <a:solidFill>
              <a:schemeClr val="accent4">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Technical Advisory Group</a:t>
              </a:r>
            </a:p>
          </p:txBody>
        </p:sp>
        <p:sp>
          <p:nvSpPr>
            <p:cNvPr id="21" name="Rectangle 20">
              <a:extLst>
                <a:ext uri="{FF2B5EF4-FFF2-40B4-BE49-F238E27FC236}">
                  <a16:creationId xmlns:a16="http://schemas.microsoft.com/office/drawing/2014/main" id="{4254480E-FF49-CA46-ADA4-69A1B21D36A0}"/>
                </a:ext>
              </a:extLst>
            </p:cNvPr>
            <p:cNvSpPr/>
            <p:nvPr/>
          </p:nvSpPr>
          <p:spPr>
            <a:xfrm>
              <a:off x="2584743" y="2969059"/>
              <a:ext cx="4096942" cy="3170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Rigorous calibration of building stock end-use models</a:t>
              </a:r>
            </a:p>
          </p:txBody>
        </p:sp>
        <p:sp>
          <p:nvSpPr>
            <p:cNvPr id="23" name="Rectangle 22">
              <a:extLst>
                <a:ext uri="{FF2B5EF4-FFF2-40B4-BE49-F238E27FC236}">
                  <a16:creationId xmlns:a16="http://schemas.microsoft.com/office/drawing/2014/main" id="{EFE05E32-A262-0F48-AADC-8009ED7ED86F}"/>
                </a:ext>
              </a:extLst>
            </p:cNvPr>
            <p:cNvSpPr/>
            <p:nvPr/>
          </p:nvSpPr>
          <p:spPr>
            <a:xfrm>
              <a:off x="5155199" y="4434656"/>
              <a:ext cx="2112049" cy="442002"/>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00">
                  <a:solidFill>
                    <a:prstClr val="black"/>
                  </a:solidFill>
                  <a:latin typeface="Calibri Light" panose="020F0302020204030204" pitchFamily="34" charset="0"/>
                  <a:ea typeface="Roboto" panose="02000000000000000000" pitchFamily="2" charset="0"/>
                </a:rPr>
                <a:t>Load profile library, </a:t>
              </a:r>
              <a:br>
                <a:rPr lang="en-US" sz="1000">
                  <a:solidFill>
                    <a:prstClr val="black"/>
                  </a:solidFill>
                  <a:latin typeface="Calibri Light" panose="020F0302020204030204" pitchFamily="34" charset="0"/>
                  <a:ea typeface="Roboto" panose="02000000000000000000" pitchFamily="2" charset="0"/>
                </a:rPr>
              </a:br>
              <a:r>
                <a:rPr lang="en-US" sz="1000">
                  <a:solidFill>
                    <a:prstClr val="black"/>
                  </a:solidFill>
                  <a:latin typeface="Calibri Light" panose="020F0302020204030204" pitchFamily="34" charset="0"/>
                  <a:ea typeface="Roboto" panose="02000000000000000000" pitchFamily="2" charset="0"/>
                </a:rPr>
                <a:t>documentation, &amp; user guide</a:t>
              </a:r>
            </a:p>
          </p:txBody>
        </p:sp>
        <p:sp>
          <p:nvSpPr>
            <p:cNvPr id="26" name="Rectangle 25">
              <a:extLst>
                <a:ext uri="{FF2B5EF4-FFF2-40B4-BE49-F238E27FC236}">
                  <a16:creationId xmlns:a16="http://schemas.microsoft.com/office/drawing/2014/main" id="{A005423F-5718-6A4E-B834-DE9DE156533A}"/>
                </a:ext>
              </a:extLst>
            </p:cNvPr>
            <p:cNvSpPr/>
            <p:nvPr/>
          </p:nvSpPr>
          <p:spPr>
            <a:xfrm>
              <a:off x="1405000" y="2566051"/>
              <a:ext cx="5281448" cy="277833"/>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Data analysis to derive occupant-driven schedules and usage diversity</a:t>
              </a:r>
            </a:p>
          </p:txBody>
        </p:sp>
        <p:sp>
          <p:nvSpPr>
            <p:cNvPr id="16" name="Rectangle 15">
              <a:extLst>
                <a:ext uri="{FF2B5EF4-FFF2-40B4-BE49-F238E27FC236}">
                  <a16:creationId xmlns:a16="http://schemas.microsoft.com/office/drawing/2014/main" id="{EAB80AA0-3D29-C54E-80F3-39E6C95EF916}"/>
                </a:ext>
              </a:extLst>
            </p:cNvPr>
            <p:cNvSpPr/>
            <p:nvPr/>
          </p:nvSpPr>
          <p:spPr>
            <a:xfrm>
              <a:off x="141890" y="165406"/>
              <a:ext cx="2400300" cy="269561"/>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a:solidFill>
                    <a:prstClr val="black"/>
                  </a:solidFill>
                  <a:latin typeface="Calibri Light" panose="020F0302020204030204" pitchFamily="34" charset="0"/>
                  <a:ea typeface="Roboto" panose="02000000000000000000" pitchFamily="2" charset="0"/>
                </a:rPr>
                <a:t>FY19</a:t>
              </a:r>
              <a:r>
                <a:rPr lang="en-US" sz="1050">
                  <a:solidFill>
                    <a:prstClr val="black"/>
                  </a:solidFill>
                  <a:latin typeface="Calibri Light" panose="020F0302020204030204" pitchFamily="34" charset="0"/>
                  <a:ea typeface="Roboto" panose="02000000000000000000" pitchFamily="2" charset="0"/>
                </a:rPr>
                <a:t> (ends 9/30/2019)</a:t>
              </a:r>
            </a:p>
          </p:txBody>
        </p:sp>
        <p:sp>
          <p:nvSpPr>
            <p:cNvPr id="24" name="Rectangle 23">
              <a:extLst>
                <a:ext uri="{FF2B5EF4-FFF2-40B4-BE49-F238E27FC236}">
                  <a16:creationId xmlns:a16="http://schemas.microsoft.com/office/drawing/2014/main" id="{039574FC-8104-FB45-8DAD-3F8B59C3F0FF}"/>
                </a:ext>
              </a:extLst>
            </p:cNvPr>
            <p:cNvSpPr/>
            <p:nvPr/>
          </p:nvSpPr>
          <p:spPr>
            <a:xfrm>
              <a:off x="2542190" y="168306"/>
              <a:ext cx="2400300" cy="2638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a:solidFill>
                    <a:prstClr val="black"/>
                  </a:solidFill>
                  <a:latin typeface="Calibri Light" panose="020F0302020204030204" pitchFamily="34" charset="0"/>
                  <a:ea typeface="Roboto" panose="02000000000000000000" pitchFamily="2" charset="0"/>
                </a:rPr>
                <a:t>FY20</a:t>
              </a:r>
              <a:r>
                <a:rPr lang="en-US" sz="1050">
                  <a:solidFill>
                    <a:prstClr val="black"/>
                  </a:solidFill>
                  <a:latin typeface="Calibri Light" panose="020F0302020204030204" pitchFamily="34" charset="0"/>
                  <a:ea typeface="Roboto" panose="02000000000000000000" pitchFamily="2" charset="0"/>
                </a:rPr>
                <a:t> (ends 9/30/2020)</a:t>
              </a:r>
            </a:p>
          </p:txBody>
        </p:sp>
        <p:sp>
          <p:nvSpPr>
            <p:cNvPr id="25" name="Rectangle 24">
              <a:extLst>
                <a:ext uri="{FF2B5EF4-FFF2-40B4-BE49-F238E27FC236}">
                  <a16:creationId xmlns:a16="http://schemas.microsoft.com/office/drawing/2014/main" id="{AB076A33-A724-C441-984F-1479383F98E8}"/>
                </a:ext>
              </a:extLst>
            </p:cNvPr>
            <p:cNvSpPr/>
            <p:nvPr/>
          </p:nvSpPr>
          <p:spPr>
            <a:xfrm>
              <a:off x="4942490" y="168305"/>
              <a:ext cx="2400300" cy="2638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a:solidFill>
                    <a:prstClr val="black"/>
                  </a:solidFill>
                  <a:latin typeface="Calibri Light" panose="020F0302020204030204" pitchFamily="34" charset="0"/>
                  <a:ea typeface="Roboto" panose="02000000000000000000" pitchFamily="2" charset="0"/>
                </a:rPr>
                <a:t>FY21</a:t>
              </a:r>
              <a:r>
                <a:rPr lang="en-US" sz="1050">
                  <a:solidFill>
                    <a:prstClr val="black"/>
                  </a:solidFill>
                  <a:latin typeface="Calibri Light" panose="020F0302020204030204" pitchFamily="34" charset="0"/>
                  <a:ea typeface="Roboto" panose="02000000000000000000" pitchFamily="2" charset="0"/>
                </a:rPr>
                <a:t> (ends 9/30/2021)</a:t>
              </a:r>
            </a:p>
          </p:txBody>
        </p:sp>
        <p:sp>
          <p:nvSpPr>
            <p:cNvPr id="29" name="Rectangle 28">
              <a:extLst>
                <a:ext uri="{FF2B5EF4-FFF2-40B4-BE49-F238E27FC236}">
                  <a16:creationId xmlns:a16="http://schemas.microsoft.com/office/drawing/2014/main" id="{11177BC1-D8BF-854E-A43A-DC60D8B72C1F}"/>
                </a:ext>
              </a:extLst>
            </p:cNvPr>
            <p:cNvSpPr/>
            <p:nvPr/>
          </p:nvSpPr>
          <p:spPr>
            <a:xfrm>
              <a:off x="7495489" y="4434656"/>
              <a:ext cx="1547858" cy="442002"/>
            </a:xfrm>
            <a:prstGeom prst="rect">
              <a:avLst/>
            </a:prstGeom>
            <a:solidFill>
              <a:schemeClr val="tx2">
                <a:lumMod val="20000"/>
                <a:lumOff val="80000"/>
              </a:schemeClr>
            </a:solidFill>
            <a:ln w="28575">
              <a:solidFill>
                <a:schemeClr val="bg1">
                  <a:lumMod val="50000"/>
                </a:schemeClr>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00">
                  <a:solidFill>
                    <a:prstClr val="black"/>
                  </a:solidFill>
                  <a:latin typeface="Calibri Light" panose="020F0302020204030204" pitchFamily="34" charset="0"/>
                  <a:ea typeface="Roboto" panose="02000000000000000000" pitchFamily="2" charset="0"/>
                </a:rPr>
                <a:t>Ongoing additions to load profile library</a:t>
              </a:r>
            </a:p>
          </p:txBody>
        </p:sp>
        <p:sp>
          <p:nvSpPr>
            <p:cNvPr id="136" name="Rectangle 135">
              <a:extLst>
                <a:ext uri="{FF2B5EF4-FFF2-40B4-BE49-F238E27FC236}">
                  <a16:creationId xmlns:a16="http://schemas.microsoft.com/office/drawing/2014/main" id="{5EADDBF8-6DE2-CC44-A1DC-9CE80F77A094}"/>
                </a:ext>
              </a:extLst>
            </p:cNvPr>
            <p:cNvSpPr/>
            <p:nvPr/>
          </p:nvSpPr>
          <p:spPr>
            <a:xfrm>
              <a:off x="7370379" y="163562"/>
              <a:ext cx="1688860" cy="268578"/>
            </a:xfrm>
            <a:prstGeom prst="rect">
              <a:avLst/>
            </a:prstGeom>
            <a:solidFill>
              <a:schemeClr val="tx2">
                <a:lumMod val="20000"/>
                <a:lumOff val="80000"/>
              </a:schemeClr>
            </a:solid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US" sz="1050">
                  <a:solidFill>
                    <a:sysClr val="windowText" lastClr="000000"/>
                  </a:solidFill>
                  <a:latin typeface="Calibri Light" panose="020F0302020204030204" pitchFamily="34" charset="0"/>
                  <a:ea typeface="Roboto" panose="02000000000000000000" pitchFamily="2" charset="0"/>
                </a:rPr>
                <a:t>Beyond</a:t>
              </a:r>
            </a:p>
          </p:txBody>
        </p:sp>
        <p:sp>
          <p:nvSpPr>
            <p:cNvPr id="7" name="Rectangle 6">
              <a:extLst>
                <a:ext uri="{FF2B5EF4-FFF2-40B4-BE49-F238E27FC236}">
                  <a16:creationId xmlns:a16="http://schemas.microsoft.com/office/drawing/2014/main" id="{62F2AE6D-42C1-6D48-B82D-75DF5E37FA5D}"/>
                </a:ext>
              </a:extLst>
            </p:cNvPr>
            <p:cNvSpPr/>
            <p:nvPr/>
          </p:nvSpPr>
          <p:spPr>
            <a:xfrm>
              <a:off x="5155199" y="3802358"/>
              <a:ext cx="2112049" cy="514350"/>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Calibrated</a:t>
              </a:r>
            </a:p>
            <a:p>
              <a:pPr algn="ctr" defTabSz="685800">
                <a:defRPr/>
              </a:pPr>
              <a:r>
                <a:rPr lang="en-US" sz="1050">
                  <a:solidFill>
                    <a:prstClr val="black"/>
                  </a:solidFill>
                  <a:latin typeface="Calibri Light" panose="020F0302020204030204" pitchFamily="34" charset="0"/>
                  <a:ea typeface="Roboto" panose="02000000000000000000" pitchFamily="2" charset="0"/>
                </a:rPr>
                <a:t>building stock models</a:t>
              </a:r>
            </a:p>
          </p:txBody>
        </p:sp>
        <p:sp>
          <p:nvSpPr>
            <p:cNvPr id="20" name="Rectangle 19">
              <a:extLst>
                <a:ext uri="{FF2B5EF4-FFF2-40B4-BE49-F238E27FC236}">
                  <a16:creationId xmlns:a16="http://schemas.microsoft.com/office/drawing/2014/main" id="{9FC80B9C-A5DB-9045-A9B2-94055F70BB08}"/>
                </a:ext>
              </a:extLst>
            </p:cNvPr>
            <p:cNvSpPr/>
            <p:nvPr/>
          </p:nvSpPr>
          <p:spPr>
            <a:xfrm>
              <a:off x="940095" y="2158336"/>
              <a:ext cx="5741590" cy="304577"/>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Targeted data acquisition leveraging planned/ongoing sub-metering studies</a:t>
              </a:r>
            </a:p>
          </p:txBody>
        </p:sp>
        <p:sp>
          <p:nvSpPr>
            <p:cNvPr id="123" name="Rectangle 122">
              <a:extLst>
                <a:ext uri="{FF2B5EF4-FFF2-40B4-BE49-F238E27FC236}">
                  <a16:creationId xmlns:a16="http://schemas.microsoft.com/office/drawing/2014/main" id="{1EC14059-8668-9349-B6A5-6BE80EC95626}"/>
                </a:ext>
              </a:extLst>
            </p:cNvPr>
            <p:cNvSpPr/>
            <p:nvPr/>
          </p:nvSpPr>
          <p:spPr>
            <a:xfrm>
              <a:off x="200497" y="840945"/>
              <a:ext cx="1695308" cy="370328"/>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Define use cases and requirements</a:t>
              </a:r>
            </a:p>
          </p:txBody>
        </p:sp>
        <p:sp>
          <p:nvSpPr>
            <p:cNvPr id="28" name="Rectangle 27">
              <a:extLst>
                <a:ext uri="{FF2B5EF4-FFF2-40B4-BE49-F238E27FC236}">
                  <a16:creationId xmlns:a16="http://schemas.microsoft.com/office/drawing/2014/main" id="{C3F38D6A-1158-9D46-8A4F-D1407F09925C}"/>
                </a:ext>
              </a:extLst>
            </p:cNvPr>
            <p:cNvSpPr/>
            <p:nvPr/>
          </p:nvSpPr>
          <p:spPr>
            <a:xfrm>
              <a:off x="200497" y="1318344"/>
              <a:ext cx="2128981" cy="246947"/>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Collect/review existing data</a:t>
              </a:r>
            </a:p>
          </p:txBody>
        </p:sp>
        <p:sp>
          <p:nvSpPr>
            <p:cNvPr id="19" name="Rectangle 18">
              <a:extLst>
                <a:ext uri="{FF2B5EF4-FFF2-40B4-BE49-F238E27FC236}">
                  <a16:creationId xmlns:a16="http://schemas.microsoft.com/office/drawing/2014/main" id="{C360745C-149B-6E42-88C1-B78A4420AB9D}"/>
                </a:ext>
              </a:extLst>
            </p:cNvPr>
            <p:cNvSpPr/>
            <p:nvPr/>
          </p:nvSpPr>
          <p:spPr>
            <a:xfrm>
              <a:off x="940095" y="1672362"/>
              <a:ext cx="1598435" cy="377426"/>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Report on market needs and data gaps</a:t>
              </a:r>
            </a:p>
          </p:txBody>
        </p:sp>
        <p:sp>
          <p:nvSpPr>
            <p:cNvPr id="91" name="Rectangle 90">
              <a:extLst>
                <a:ext uri="{FF2B5EF4-FFF2-40B4-BE49-F238E27FC236}">
                  <a16:creationId xmlns:a16="http://schemas.microsoft.com/office/drawing/2014/main" id="{05416981-FEA0-A44A-A97A-5418CCCC7EA0}"/>
                </a:ext>
              </a:extLst>
            </p:cNvPr>
            <p:cNvSpPr/>
            <p:nvPr/>
          </p:nvSpPr>
          <p:spPr>
            <a:xfrm>
              <a:off x="2584743" y="3376889"/>
              <a:ext cx="4096942" cy="3170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Quantify accuracy of results for target applications</a:t>
              </a:r>
            </a:p>
          </p:txBody>
        </p:sp>
        <p:sp>
          <p:nvSpPr>
            <p:cNvPr id="31" name="Left Arrow 30">
              <a:extLst>
                <a:ext uri="{FF2B5EF4-FFF2-40B4-BE49-F238E27FC236}">
                  <a16:creationId xmlns:a16="http://schemas.microsoft.com/office/drawing/2014/main" id="{8352F133-E4F1-F14E-A0C3-09598E462E4F}"/>
                </a:ext>
              </a:extLst>
            </p:cNvPr>
            <p:cNvSpPr/>
            <p:nvPr/>
          </p:nvSpPr>
          <p:spPr>
            <a:xfrm>
              <a:off x="6202091" y="668656"/>
              <a:ext cx="3173022" cy="1891804"/>
            </a:xfrm>
            <a:prstGeom prst="leftArrow">
              <a:avLst>
                <a:gd name="adj1" fmla="val 70803"/>
                <a:gd name="adj2" fmla="val 51430"/>
              </a:avLst>
            </a:prstGeom>
            <a:solidFill>
              <a:srgbClr val="F6A01A"/>
            </a:solidFill>
            <a:ln w="25400" cap="flat" cmpd="sng" algn="ctr">
              <a:solidFill>
                <a:schemeClr val="bg1">
                  <a:lumMod val="50000"/>
                </a:schemeClr>
              </a:solidFill>
              <a:prstDash val="solid"/>
            </a:ln>
            <a:effectLst>
              <a:outerShdw blurRad="50800" dist="38100" dir="2700000" algn="tl" rotWithShape="0">
                <a:prstClr val="black">
                  <a:alpha val="40000"/>
                </a:prstClr>
              </a:outerShdw>
            </a:effectLst>
          </p:spPr>
          <p:txBody>
            <a:bodyPr rtlCol="0" anchor="ctr"/>
            <a:lstStyle/>
            <a:p>
              <a:pPr algn="ctr" defTabSz="914400">
                <a:defRPr/>
              </a:pPr>
              <a:r>
                <a:rPr lang="en-US" sz="2506" kern="0">
                  <a:solidFill>
                    <a:srgbClr val="FFFFFF"/>
                  </a:solidFill>
                  <a:latin typeface="Arial"/>
                </a:rPr>
                <a:t>You are here</a:t>
              </a:r>
            </a:p>
            <a:p>
              <a:pPr defTabSz="914400">
                <a:defRPr/>
              </a:pPr>
              <a:r>
                <a:rPr lang="en-US" sz="1200" kern="0">
                  <a:solidFill>
                    <a:srgbClr val="FFFFFF"/>
                  </a:solidFill>
                  <a:latin typeface="Arial"/>
                </a:rPr>
                <a:t>Com: 2 of 4 calibration regions complete</a:t>
              </a:r>
            </a:p>
            <a:p>
              <a:pPr defTabSz="914400">
                <a:defRPr/>
              </a:pPr>
              <a:r>
                <a:rPr lang="en-US" sz="1200" kern="0">
                  <a:solidFill>
                    <a:srgbClr val="FFFFFF"/>
                  </a:solidFill>
                  <a:latin typeface="Arial"/>
                </a:rPr>
                <a:t>Res: 4 of 5 calibration regions complete</a:t>
              </a:r>
            </a:p>
          </p:txBody>
        </p:sp>
      </p:grpSp>
      <p:sp>
        <p:nvSpPr>
          <p:cNvPr id="33" name="Title 1">
            <a:extLst>
              <a:ext uri="{FF2B5EF4-FFF2-40B4-BE49-F238E27FC236}">
                <a16:creationId xmlns:a16="http://schemas.microsoft.com/office/drawing/2014/main" id="{C609A2DD-8BF6-624E-B2E8-8F7AAC3C4010}"/>
              </a:ext>
            </a:extLst>
          </p:cNvPr>
          <p:cNvSpPr txBox="1">
            <a:spLocks/>
          </p:cNvSpPr>
          <p:nvPr/>
        </p:nvSpPr>
        <p:spPr>
          <a:xfrm>
            <a:off x="457202" y="1"/>
            <a:ext cx="8236857" cy="547576"/>
          </a:xfrm>
          <a:prstGeom prst="rect">
            <a:avLst/>
          </a:prstGeom>
          <a:solidFill>
            <a:srgbClr val="0079C1"/>
          </a:solid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3333"/>
              </a:lnSpc>
              <a:spcBef>
                <a:spcPts val="0"/>
              </a:spcBef>
              <a:spcAft>
                <a:spcPts val="0"/>
              </a:spcAft>
              <a:buClr>
                <a:schemeClr val="lt1"/>
              </a:buClr>
              <a:buSzPts val="3000"/>
              <a:buFont typeface="Calibri"/>
              <a:buNone/>
              <a:defRPr sz="3000" b="0" i="0" u="none" strike="noStrike" cap="none">
                <a:solidFill>
                  <a:schemeClr val="lt1"/>
                </a:solidFill>
                <a:latin typeface="Roboto" panose="02000000000000000000" pitchFamily="2" charset="0"/>
                <a:ea typeface="Roboto" panose="02000000000000000000" pitchFamily="2"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defTabSz="914400">
              <a:buClr>
                <a:srgbClr val="FFFFFF"/>
              </a:buClr>
              <a:defRPr/>
            </a:pPr>
            <a:r>
              <a:rPr lang="en-US" kern="0">
                <a:solidFill>
                  <a:srgbClr val="FFFFFF"/>
                </a:solidFill>
                <a:latin typeface="Roboto Light" panose="02000000000000000000" pitchFamily="2" charset="0"/>
                <a:ea typeface="Roboto Light" panose="02000000000000000000" pitchFamily="2" charset="0"/>
              </a:rPr>
              <a:t>Project Timeline</a:t>
            </a:r>
          </a:p>
        </p:txBody>
      </p:sp>
      <p:cxnSp>
        <p:nvCxnSpPr>
          <p:cNvPr id="4" name="Straight Connector 3">
            <a:extLst>
              <a:ext uri="{FF2B5EF4-FFF2-40B4-BE49-F238E27FC236}">
                <a16:creationId xmlns:a16="http://schemas.microsoft.com/office/drawing/2014/main" id="{63361291-DF2A-284D-A003-F8255BD0A17D}"/>
              </a:ext>
            </a:extLst>
          </p:cNvPr>
          <p:cNvCxnSpPr>
            <a:cxnSpLocks/>
          </p:cNvCxnSpPr>
          <p:nvPr/>
        </p:nvCxnSpPr>
        <p:spPr>
          <a:xfrm>
            <a:off x="6017643" y="892790"/>
            <a:ext cx="0" cy="4049035"/>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6115465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BA55AA-2BBC-8341-96DB-66DA454C7D84}"/>
              </a:ext>
            </a:extLst>
          </p:cNvPr>
          <p:cNvSpPr>
            <a:spLocks noGrp="1"/>
          </p:cNvSpPr>
          <p:nvPr>
            <p:ph type="body" idx="1"/>
          </p:nvPr>
        </p:nvSpPr>
        <p:spPr>
          <a:xfrm>
            <a:off x="467453" y="1252017"/>
            <a:ext cx="6435235" cy="1348326"/>
          </a:xfrm>
        </p:spPr>
        <p:txBody>
          <a:bodyPr/>
          <a:lstStyle/>
          <a:p>
            <a:pPr marL="456565" indent="-227965"/>
            <a:r>
              <a:rPr lang="en-US">
                <a:latin typeface="Roboto Light"/>
                <a:ea typeface="Roboto Light" panose="02000000000000000000" pitchFamily="2" charset="0"/>
              </a:rPr>
              <a:t>Market Needs and Use Cases</a:t>
            </a:r>
          </a:p>
        </p:txBody>
      </p:sp>
    </p:spTree>
    <p:extLst>
      <p:ext uri="{BB962C8B-B14F-4D97-AF65-F5344CB8AC3E}">
        <p14:creationId xmlns:p14="http://schemas.microsoft.com/office/powerpoint/2010/main" val="40439097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09A0-21DF-594C-9020-9D9DAC69FF8E}"/>
              </a:ext>
            </a:extLst>
          </p:cNvPr>
          <p:cNvSpPr>
            <a:spLocks noGrp="1"/>
          </p:cNvSpPr>
          <p:nvPr>
            <p:ph type="title"/>
          </p:nvPr>
        </p:nvSpPr>
        <p:spPr>
          <a:xfrm>
            <a:off x="457201" y="1"/>
            <a:ext cx="8236857" cy="776514"/>
          </a:xfrm>
          <a:solidFill>
            <a:schemeClr val="accent1"/>
          </a:solidFill>
          <a:ln>
            <a:noFill/>
          </a:ln>
        </p:spPr>
        <p:txBody>
          <a:bodyPr spcFirstLastPara="1" wrap="square" lIns="91425" tIns="45700" rIns="91425" bIns="45700" anchor="ctr" anchorCtr="0"/>
          <a:lstStyle/>
          <a:p>
            <a:pPr algn="l"/>
            <a:r>
              <a:rPr lang="en-US"/>
              <a:t>Year One Report is Available</a:t>
            </a:r>
          </a:p>
        </p:txBody>
      </p:sp>
      <p:sp>
        <p:nvSpPr>
          <p:cNvPr id="7" name="Content Placeholder 2">
            <a:extLst>
              <a:ext uri="{FF2B5EF4-FFF2-40B4-BE49-F238E27FC236}">
                <a16:creationId xmlns:a16="http://schemas.microsoft.com/office/drawing/2014/main" id="{3401BCBA-DAFB-A549-8E1F-4B135BB4AB0B}"/>
              </a:ext>
            </a:extLst>
          </p:cNvPr>
          <p:cNvSpPr txBox="1">
            <a:spLocks/>
          </p:cNvSpPr>
          <p:nvPr/>
        </p:nvSpPr>
        <p:spPr>
          <a:xfrm>
            <a:off x="457202" y="1589326"/>
            <a:ext cx="3425370" cy="341630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panose="02000000000000000000" pitchFamily="2" charset="0"/>
                <a:ea typeface="Roboto" panose="02000000000000000000" pitchFamily="2" charset="0"/>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Roboto" panose="02000000000000000000" pitchFamily="2" charset="0"/>
                <a:ea typeface="Roboto" panose="02000000000000000000" pitchFamily="2" charset="0"/>
                <a:cs typeface="Calibri"/>
                <a:sym typeface="Calibri"/>
              </a:defRPr>
            </a:lvl2pPr>
            <a:lvl3pPr marL="1371600" marR="0" lvl="2" indent="-368300" algn="l" rtl="0">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Roboto" panose="02000000000000000000" pitchFamily="2" charset="0"/>
                <a:ea typeface="Roboto" panose="02000000000000000000" pitchFamily="2" charset="0"/>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Roboto" panose="02000000000000000000" pitchFamily="2" charset="0"/>
                <a:ea typeface="Roboto" panose="02000000000000000000" pitchFamily="2" charset="0"/>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Roboto" panose="02000000000000000000" pitchFamily="2" charset="0"/>
                <a:ea typeface="Roboto" panose="02000000000000000000" pitchFamily="2" charset="0"/>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6200" indent="0">
              <a:buNone/>
            </a:pPr>
            <a:r>
              <a:rPr lang="en-US" sz="2200">
                <a:latin typeface="Calibri Light" panose="020F0302020204030204" pitchFamily="34" charset="0"/>
                <a:hlinkClick r:id="rId3"/>
              </a:rPr>
              <a:t>End Use Load Profiles for the U.S. Building Stock: Market Needs, Use Cases and Data Gaps </a:t>
            </a:r>
            <a:r>
              <a:rPr lang="en-US" sz="2200">
                <a:latin typeface="Calibri Light" panose="020F0302020204030204" pitchFamily="34" charset="0"/>
              </a:rPr>
              <a:t>is available now</a:t>
            </a:r>
          </a:p>
          <a:p>
            <a:endParaRPr lang="en-US" sz="1600">
              <a:latin typeface="Calibri Light" panose="020F0302020204030204" pitchFamily="34" charset="0"/>
            </a:endParaRPr>
          </a:p>
        </p:txBody>
      </p:sp>
      <p:pic>
        <p:nvPicPr>
          <p:cNvPr id="4" name="Picture 3">
            <a:extLst>
              <a:ext uri="{FF2B5EF4-FFF2-40B4-BE49-F238E27FC236}">
                <a16:creationId xmlns:a16="http://schemas.microsoft.com/office/drawing/2014/main" id="{C70AF813-A9D0-6F49-8529-A5BCA010E18B}"/>
              </a:ext>
            </a:extLst>
          </p:cNvPr>
          <p:cNvPicPr>
            <a:picLocks noChangeAspect="1"/>
          </p:cNvPicPr>
          <p:nvPr/>
        </p:nvPicPr>
        <p:blipFill>
          <a:blip r:embed="rId4"/>
          <a:stretch>
            <a:fillRect/>
          </a:stretch>
        </p:blipFill>
        <p:spPr>
          <a:xfrm rot="20096928">
            <a:off x="4284164" y="500744"/>
            <a:ext cx="3957002" cy="5143500"/>
          </a:xfrm>
          <a:prstGeom prst="rect">
            <a:avLst/>
          </a:prstGeom>
        </p:spPr>
      </p:pic>
    </p:spTree>
    <p:extLst>
      <p:ext uri="{BB962C8B-B14F-4D97-AF65-F5344CB8AC3E}">
        <p14:creationId xmlns:p14="http://schemas.microsoft.com/office/powerpoint/2010/main" val="4838737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7C04-FC9C-7644-B4BB-49335ABD34A5}"/>
              </a:ext>
            </a:extLst>
          </p:cNvPr>
          <p:cNvSpPr>
            <a:spLocks noGrp="1"/>
          </p:cNvSpPr>
          <p:nvPr>
            <p:ph type="title"/>
          </p:nvPr>
        </p:nvSpPr>
        <p:spPr/>
        <p:txBody>
          <a:bodyPr/>
          <a:lstStyle/>
          <a:p>
            <a:pPr algn="l"/>
            <a:r>
              <a:rPr lang="en-US" sz="2400"/>
              <a:t>Market Needs | Existing Publicly Available End Use Load Profiles</a:t>
            </a:r>
          </a:p>
        </p:txBody>
      </p:sp>
      <p:sp>
        <p:nvSpPr>
          <p:cNvPr id="3" name="Text Placeholder 2">
            <a:extLst>
              <a:ext uri="{FF2B5EF4-FFF2-40B4-BE49-F238E27FC236}">
                <a16:creationId xmlns:a16="http://schemas.microsoft.com/office/drawing/2014/main" id="{A4DE7749-9433-CC40-A310-0561E9CFDC73}"/>
              </a:ext>
            </a:extLst>
          </p:cNvPr>
          <p:cNvSpPr>
            <a:spLocks noGrp="1"/>
          </p:cNvSpPr>
          <p:nvPr>
            <p:ph type="body" sz="quarter" idx="10"/>
          </p:nvPr>
        </p:nvSpPr>
        <p:spPr>
          <a:xfrm>
            <a:off x="4940335" y="1282176"/>
            <a:ext cx="4076481" cy="3571875"/>
          </a:xfrm>
        </p:spPr>
        <p:txBody>
          <a:bodyPr/>
          <a:lstStyle/>
          <a:p>
            <a:pPr marL="0" indent="0">
              <a:buNone/>
            </a:pPr>
            <a:endParaRPr lang="en-US" sz="2000"/>
          </a:p>
          <a:p>
            <a:r>
              <a:rPr lang="en-US" sz="2000"/>
              <a:t>We developed an inventory of publicly available end-use load profiles.</a:t>
            </a:r>
          </a:p>
          <a:p>
            <a:r>
              <a:rPr lang="en-US" sz="2000"/>
              <a:t>The inventory is now available on LBNL’s website: </a:t>
            </a:r>
            <a:r>
              <a:rPr lang="en-US" sz="2000">
                <a:hlinkClick r:id="rId3"/>
              </a:rPr>
              <a:t>https://emp.lbl.gov/publications/end-use-load-profile-inventory</a:t>
            </a:r>
            <a:endParaRPr lang="en-US" sz="2000"/>
          </a:p>
          <a:p>
            <a:pPr marL="0" indent="0">
              <a:buNone/>
            </a:pPr>
            <a:endParaRPr lang="en-US" sz="2000"/>
          </a:p>
        </p:txBody>
      </p:sp>
      <p:pic>
        <p:nvPicPr>
          <p:cNvPr id="4" name="Picture 3">
            <a:extLst>
              <a:ext uri="{FF2B5EF4-FFF2-40B4-BE49-F238E27FC236}">
                <a16:creationId xmlns:a16="http://schemas.microsoft.com/office/drawing/2014/main" id="{8742235E-4751-844E-A811-717AFD154773}"/>
              </a:ext>
            </a:extLst>
          </p:cNvPr>
          <p:cNvPicPr/>
          <p:nvPr/>
        </p:nvPicPr>
        <p:blipFill>
          <a:blip r:embed="rId4"/>
          <a:stretch>
            <a:fillRect/>
          </a:stretch>
        </p:blipFill>
        <p:spPr>
          <a:xfrm>
            <a:off x="304961" y="921548"/>
            <a:ext cx="4698749" cy="2854963"/>
          </a:xfrm>
          <a:prstGeom prst="rect">
            <a:avLst/>
          </a:prstGeom>
        </p:spPr>
      </p:pic>
      <p:sp>
        <p:nvSpPr>
          <p:cNvPr id="5" name="Rectangle 4">
            <a:extLst>
              <a:ext uri="{FF2B5EF4-FFF2-40B4-BE49-F238E27FC236}">
                <a16:creationId xmlns:a16="http://schemas.microsoft.com/office/drawing/2014/main" id="{1E18EF7D-95FB-3048-B6F9-CB5C080F263B}"/>
              </a:ext>
            </a:extLst>
          </p:cNvPr>
          <p:cNvSpPr/>
          <p:nvPr/>
        </p:nvSpPr>
        <p:spPr>
          <a:xfrm>
            <a:off x="368335" y="3798433"/>
            <a:ext cx="4572000" cy="246221"/>
          </a:xfrm>
          <a:prstGeom prst="rect">
            <a:avLst/>
          </a:prstGeom>
        </p:spPr>
        <p:txBody>
          <a:bodyPr>
            <a:spAutoFit/>
          </a:bodyPr>
          <a:lstStyle/>
          <a:p>
            <a:pPr algn="ctr">
              <a:lnSpc>
                <a:spcPts val="1200"/>
              </a:lnSpc>
              <a:spcBef>
                <a:spcPts val="600"/>
              </a:spcBef>
              <a:spcAft>
                <a:spcPts val="600"/>
              </a:spcAft>
            </a:pPr>
            <a:r>
              <a:rPr lang="en-US" sz="1000" b="1">
                <a:latin typeface="Franklin Gothic Book" panose="020B0503020102020204" pitchFamily="34" charset="0"/>
                <a:ea typeface="Times New Roman" panose="02020603050405020304" pitchFamily="18" charset="0"/>
                <a:cs typeface="Times New Roman" panose="02020603050405020304" pitchFamily="18" charset="0"/>
              </a:rPr>
              <a:t>States with Publicly Available End-Use Load Profile Data*</a:t>
            </a:r>
          </a:p>
        </p:txBody>
      </p:sp>
      <p:sp>
        <p:nvSpPr>
          <p:cNvPr id="6" name="TextBox 5">
            <a:extLst>
              <a:ext uri="{FF2B5EF4-FFF2-40B4-BE49-F238E27FC236}">
                <a16:creationId xmlns:a16="http://schemas.microsoft.com/office/drawing/2014/main" id="{654BDE09-30C2-D24D-8F95-BFC853236482}"/>
              </a:ext>
            </a:extLst>
          </p:cNvPr>
          <p:cNvSpPr txBox="1"/>
          <p:nvPr/>
        </p:nvSpPr>
        <p:spPr>
          <a:xfrm>
            <a:off x="185597" y="4659689"/>
            <a:ext cx="8071163" cy="276999"/>
          </a:xfrm>
          <a:prstGeom prst="rect">
            <a:avLst/>
          </a:prstGeom>
          <a:noFill/>
        </p:spPr>
        <p:txBody>
          <a:bodyPr wrap="square" rtlCol="0">
            <a:spAutoFit/>
          </a:bodyPr>
          <a:lstStyle/>
          <a:p>
            <a:r>
              <a:rPr lang="en-US" sz="1200"/>
              <a:t>*There are significant differences in the number of load profiles available in each state. See the inventory for more detail. </a:t>
            </a:r>
          </a:p>
        </p:txBody>
      </p:sp>
    </p:spTree>
    <p:extLst>
      <p:ext uri="{BB962C8B-B14F-4D97-AF65-F5344CB8AC3E}">
        <p14:creationId xmlns:p14="http://schemas.microsoft.com/office/powerpoint/2010/main" val="21003718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78FEC7-4789-3E42-9B99-8FE4955F810B}"/>
              </a:ext>
            </a:extLst>
          </p:cNvPr>
          <p:cNvSpPr txBox="1">
            <a:spLocks/>
          </p:cNvSpPr>
          <p:nvPr/>
        </p:nvSpPr>
        <p:spPr>
          <a:xfrm>
            <a:off x="453571" y="0"/>
            <a:ext cx="8236857" cy="776514"/>
          </a:xfrm>
          <a:prstGeom prst="rect">
            <a:avLst/>
          </a:prstGeom>
          <a:solidFill>
            <a:schemeClr val="accent1"/>
          </a:solidFill>
          <a:ln>
            <a:noFill/>
          </a:ln>
        </p:spPr>
        <p:txBody>
          <a:bodyPr spcFirstLastPara="1" vert="horz" wrap="square" lIns="91425" tIns="45700" rIns="91425" bIns="45700" rtlCol="0" anchor="ctr" anchorCtr="0">
            <a:noAutofit/>
          </a:bodyPr>
          <a:lstStyle>
            <a:lvl1pPr marL="0" marR="0" lvl="0" algn="ctr" defTabSz="457200" rtl="0" eaLnBrk="1" latinLnBrk="0" hangingPunct="1">
              <a:lnSpc>
                <a:spcPct val="93333"/>
              </a:lnSpc>
              <a:spcBef>
                <a:spcPts val="0"/>
              </a:spcBef>
              <a:spcAft>
                <a:spcPts val="0"/>
              </a:spcAft>
              <a:buClr>
                <a:schemeClr val="lt1"/>
              </a:buClr>
              <a:buSzPts val="3000"/>
              <a:buFont typeface="Calibri"/>
              <a:buNone/>
              <a:defRPr sz="3000" b="0" i="0" u="none" strike="noStrike" kern="1200" cap="none" spc="0">
                <a:solidFill>
                  <a:schemeClr val="lt1"/>
                </a:solidFill>
                <a:latin typeface="Calibri Light" panose="020F0302020204030204" pitchFamily="34" charset="0"/>
                <a:ea typeface="Roboto" panose="02000000000000000000" pitchFamily="2" charset="0"/>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lgn="l"/>
            <a:r>
              <a:rPr lang="en-US" sz="2400"/>
              <a:t>Market Needs| Use Case Identification</a:t>
            </a:r>
          </a:p>
        </p:txBody>
      </p:sp>
      <p:sp>
        <p:nvSpPr>
          <p:cNvPr id="7" name="Text Placeholder 2">
            <a:extLst>
              <a:ext uri="{FF2B5EF4-FFF2-40B4-BE49-F238E27FC236}">
                <a16:creationId xmlns:a16="http://schemas.microsoft.com/office/drawing/2014/main" id="{8E548E38-B006-7D48-A11A-8A1EF38F19C9}"/>
              </a:ext>
            </a:extLst>
          </p:cNvPr>
          <p:cNvSpPr>
            <a:spLocks noGrp="1"/>
          </p:cNvSpPr>
          <p:nvPr>
            <p:ph type="body" sz="quarter" idx="10"/>
          </p:nvPr>
        </p:nvSpPr>
        <p:spPr>
          <a:xfrm>
            <a:off x="457200" y="1023938"/>
            <a:ext cx="8386450" cy="3868436"/>
          </a:xfrm>
        </p:spPr>
        <p:txBody>
          <a:bodyPr>
            <a:normAutofit fontScale="70000" lnSpcReduction="20000"/>
          </a:bodyPr>
          <a:lstStyle/>
          <a:p>
            <a:r>
              <a:rPr lang="en-US"/>
              <a:t>Use cases: type of process or analysis that utilize end-use load profiles </a:t>
            </a:r>
          </a:p>
          <a:p>
            <a:r>
              <a:rPr lang="en-US"/>
              <a:t>The project team and technical advisory group brainstormed and prioritized use cases</a:t>
            </a:r>
          </a:p>
          <a:p>
            <a:r>
              <a:rPr lang="en-US"/>
              <a:t>10 most mentioned use cases are presented in the report</a:t>
            </a:r>
          </a:p>
          <a:p>
            <a:pPr lvl="1" fontAlgn="ctr"/>
            <a:r>
              <a:rPr lang="en-US"/>
              <a:t>Electricity Resource Planning </a:t>
            </a:r>
          </a:p>
          <a:p>
            <a:pPr lvl="1" fontAlgn="ctr"/>
            <a:r>
              <a:rPr lang="en-US"/>
              <a:t>Energy Efficiency Planning</a:t>
            </a:r>
          </a:p>
          <a:p>
            <a:pPr lvl="1" fontAlgn="ctr"/>
            <a:r>
              <a:rPr lang="en-US"/>
              <a:t>Policy and Rate Design</a:t>
            </a:r>
          </a:p>
          <a:p>
            <a:pPr lvl="1" fontAlgn="ctr"/>
            <a:r>
              <a:rPr lang="en-US"/>
              <a:t>Transmission and Distribution System Planning</a:t>
            </a:r>
          </a:p>
          <a:p>
            <a:pPr lvl="1" fontAlgn="ctr"/>
            <a:r>
              <a:rPr lang="en-US"/>
              <a:t>Program Impact Evaluation </a:t>
            </a:r>
          </a:p>
          <a:p>
            <a:pPr lvl="1" fontAlgn="ctr"/>
            <a:r>
              <a:rPr lang="en-US"/>
              <a:t>Demand-Response Planning </a:t>
            </a:r>
          </a:p>
          <a:p>
            <a:pPr lvl="1" fontAlgn="ctr"/>
            <a:r>
              <a:rPr lang="en-US"/>
              <a:t>Improved Building Energy Modeling </a:t>
            </a:r>
          </a:p>
          <a:p>
            <a:pPr lvl="1" fontAlgn="ctr"/>
            <a:r>
              <a:rPr lang="en-US"/>
              <a:t>Electrification Planning</a:t>
            </a:r>
          </a:p>
          <a:p>
            <a:pPr lvl="1" fontAlgn="ctr"/>
            <a:r>
              <a:rPr lang="en-US"/>
              <a:t>Emissions Analysis</a:t>
            </a:r>
          </a:p>
          <a:p>
            <a:pPr lvl="1" fontAlgn="ctr"/>
            <a:r>
              <a:rPr lang="en-US"/>
              <a:t>PV Planning</a:t>
            </a:r>
          </a:p>
          <a:p>
            <a:r>
              <a:rPr lang="en-US"/>
              <a:t>Use cases informed data requirements for modeling</a:t>
            </a:r>
          </a:p>
        </p:txBody>
      </p:sp>
    </p:spTree>
    <p:extLst>
      <p:ext uri="{BB962C8B-B14F-4D97-AF65-F5344CB8AC3E}">
        <p14:creationId xmlns:p14="http://schemas.microsoft.com/office/powerpoint/2010/main" val="2229544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2AD6-3436-4B1A-8A22-4A298F536E09}"/>
              </a:ext>
            </a:extLst>
          </p:cNvPr>
          <p:cNvSpPr>
            <a:spLocks noGrp="1"/>
          </p:cNvSpPr>
          <p:nvPr>
            <p:ph type="title"/>
          </p:nvPr>
        </p:nvSpPr>
        <p:spPr/>
        <p:txBody>
          <a:bodyPr/>
          <a:lstStyle/>
          <a:p>
            <a:pPr algn="l"/>
            <a:r>
              <a:rPr lang="en-US" altLang="en-US">
                <a:latin typeface="Calibri Light" panose="020F0302020204030204" pitchFamily="34" charset="0"/>
                <a:ea typeface="ヒラギノ角ゴ Pro W3"/>
                <a:cs typeface="Arial"/>
              </a:rPr>
              <a:t>Solution: A Hybrid Approach (2)</a:t>
            </a:r>
            <a:endParaRPr lang="en-US"/>
          </a:p>
        </p:txBody>
      </p:sp>
      <p:sp>
        <p:nvSpPr>
          <p:cNvPr id="48" name="Right Arrow Callout 62">
            <a:extLst>
              <a:ext uri="{FF2B5EF4-FFF2-40B4-BE49-F238E27FC236}">
                <a16:creationId xmlns:a16="http://schemas.microsoft.com/office/drawing/2014/main" id="{730BF9DC-2390-4BA3-81E7-0D5FA81FE6BB}"/>
              </a:ext>
            </a:extLst>
          </p:cNvPr>
          <p:cNvSpPr/>
          <p:nvPr/>
        </p:nvSpPr>
        <p:spPr>
          <a:xfrm>
            <a:off x="5206250" y="895811"/>
            <a:ext cx="683394" cy="4121941"/>
          </a:xfrm>
          <a:prstGeom prst="rightArrowCallout">
            <a:avLst>
              <a:gd name="adj1" fmla="val 25000"/>
              <a:gd name="adj2" fmla="val 25000"/>
              <a:gd name="adj3" fmla="val 33053"/>
              <a:gd name="adj4" fmla="val 33144"/>
            </a:avLst>
          </a:prstGeom>
          <a:solidFill>
            <a:srgbClr val="00A4E4">
              <a:lumMod val="40000"/>
              <a:lumOff val="6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9" name="Picture 48" descr="A close up of a logo&#10;&#10;Description automatically generated">
            <a:extLst>
              <a:ext uri="{FF2B5EF4-FFF2-40B4-BE49-F238E27FC236}">
                <a16:creationId xmlns:a16="http://schemas.microsoft.com/office/drawing/2014/main" id="{0B1358B7-BA56-46A0-9299-EDBB885380CB}"/>
              </a:ext>
            </a:extLst>
          </p:cNvPr>
          <p:cNvPicPr>
            <a:picLocks noChangeAspect="1"/>
          </p:cNvPicPr>
          <p:nvPr/>
        </p:nvPicPr>
        <p:blipFill>
          <a:blip r:embed="rId2"/>
          <a:stretch>
            <a:fillRect/>
          </a:stretch>
        </p:blipFill>
        <p:spPr>
          <a:xfrm>
            <a:off x="216659" y="2771070"/>
            <a:ext cx="1319013" cy="1319013"/>
          </a:xfrm>
          <a:prstGeom prst="rect">
            <a:avLst/>
          </a:prstGeom>
        </p:spPr>
      </p:pic>
      <p:sp>
        <p:nvSpPr>
          <p:cNvPr id="50" name="Right Arrow 24">
            <a:extLst>
              <a:ext uri="{FF2B5EF4-FFF2-40B4-BE49-F238E27FC236}">
                <a16:creationId xmlns:a16="http://schemas.microsoft.com/office/drawing/2014/main" id="{BF3E3F2A-23DA-4F97-B4DC-6BB62C662586}"/>
              </a:ext>
            </a:extLst>
          </p:cNvPr>
          <p:cNvSpPr/>
          <p:nvPr/>
        </p:nvSpPr>
        <p:spPr>
          <a:xfrm>
            <a:off x="4716568" y="2176527"/>
            <a:ext cx="482674" cy="394658"/>
          </a:xfrm>
          <a:prstGeom prst="rightArrow">
            <a:avLst/>
          </a:prstGeom>
          <a:solidFill>
            <a:srgbClr val="8D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1" name="Right Arrow 25">
            <a:extLst>
              <a:ext uri="{FF2B5EF4-FFF2-40B4-BE49-F238E27FC236}">
                <a16:creationId xmlns:a16="http://schemas.microsoft.com/office/drawing/2014/main" id="{8D1FBE14-5281-48FD-AB62-E63B1885A301}"/>
              </a:ext>
            </a:extLst>
          </p:cNvPr>
          <p:cNvSpPr/>
          <p:nvPr/>
        </p:nvSpPr>
        <p:spPr>
          <a:xfrm>
            <a:off x="4693893" y="2957646"/>
            <a:ext cx="482674" cy="394658"/>
          </a:xfrm>
          <a:prstGeom prst="rightArrow">
            <a:avLst/>
          </a:prstGeom>
          <a:solidFill>
            <a:srgbClr val="8DC63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2" name="Picture 51">
            <a:extLst>
              <a:ext uri="{FF2B5EF4-FFF2-40B4-BE49-F238E27FC236}">
                <a16:creationId xmlns:a16="http://schemas.microsoft.com/office/drawing/2014/main" id="{0C21F295-07F5-4472-BAC8-05B0292AE6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928702" y="2799685"/>
            <a:ext cx="871110" cy="883076"/>
          </a:xfrm>
          <a:prstGeom prst="rect">
            <a:avLst/>
          </a:prstGeom>
        </p:spPr>
      </p:pic>
      <p:grpSp>
        <p:nvGrpSpPr>
          <p:cNvPr id="53" name="Group 52">
            <a:extLst>
              <a:ext uri="{FF2B5EF4-FFF2-40B4-BE49-F238E27FC236}">
                <a16:creationId xmlns:a16="http://schemas.microsoft.com/office/drawing/2014/main" id="{B9952F5C-D042-4ABD-BF6E-4F1A41E6D50C}"/>
              </a:ext>
            </a:extLst>
          </p:cNvPr>
          <p:cNvGrpSpPr/>
          <p:nvPr/>
        </p:nvGrpSpPr>
        <p:grpSpPr>
          <a:xfrm>
            <a:off x="1851935" y="3539092"/>
            <a:ext cx="1041847" cy="1088120"/>
            <a:chOff x="2030930" y="824345"/>
            <a:chExt cx="1200406" cy="1200406"/>
          </a:xfrm>
        </p:grpSpPr>
        <p:pic>
          <p:nvPicPr>
            <p:cNvPr id="54" name="Graphic 53" descr="City">
              <a:extLst>
                <a:ext uri="{FF2B5EF4-FFF2-40B4-BE49-F238E27FC236}">
                  <a16:creationId xmlns:a16="http://schemas.microsoft.com/office/drawing/2014/main" id="{3D9B342D-867F-4E7D-AD0A-1C246E05ECF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2351209" y="1080854"/>
              <a:ext cx="559847" cy="559847"/>
            </a:xfrm>
            <a:prstGeom prst="rect">
              <a:avLst/>
            </a:prstGeom>
          </p:spPr>
        </p:pic>
        <p:pic>
          <p:nvPicPr>
            <p:cNvPr id="55" name="Graphic 54" descr="Laptop">
              <a:extLst>
                <a:ext uri="{FF2B5EF4-FFF2-40B4-BE49-F238E27FC236}">
                  <a16:creationId xmlns:a16="http://schemas.microsoft.com/office/drawing/2014/main" id="{3F93ADED-0E0D-4D93-934A-FEBC0925CD77}"/>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030930" y="824345"/>
              <a:ext cx="1200406" cy="1200406"/>
            </a:xfrm>
            <a:prstGeom prst="rect">
              <a:avLst/>
            </a:prstGeom>
          </p:spPr>
        </p:pic>
      </p:grpSp>
      <p:sp>
        <p:nvSpPr>
          <p:cNvPr id="56" name="TextBox 55">
            <a:extLst>
              <a:ext uri="{FF2B5EF4-FFF2-40B4-BE49-F238E27FC236}">
                <a16:creationId xmlns:a16="http://schemas.microsoft.com/office/drawing/2014/main" id="{7AA36247-B89C-4BD1-9110-F3A67C087DB1}"/>
              </a:ext>
            </a:extLst>
          </p:cNvPr>
          <p:cNvSpPr txBox="1"/>
          <p:nvPr/>
        </p:nvSpPr>
        <p:spPr>
          <a:xfrm>
            <a:off x="2893780" y="3627216"/>
            <a:ext cx="1816264" cy="830997"/>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Models calibrated to both end-use sample and AMI population data</a:t>
            </a:r>
          </a:p>
        </p:txBody>
      </p:sp>
      <p:pic>
        <p:nvPicPr>
          <p:cNvPr id="57" name="Graphic 56">
            <a:extLst>
              <a:ext uri="{FF2B5EF4-FFF2-40B4-BE49-F238E27FC236}">
                <a16:creationId xmlns:a16="http://schemas.microsoft.com/office/drawing/2014/main" id="{C0A4F73B-ACC2-470B-B110-4CFA42D661F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997577" y="1261580"/>
            <a:ext cx="1856630" cy="1856630"/>
          </a:xfrm>
          <a:prstGeom prst="rect">
            <a:avLst/>
          </a:prstGeom>
        </p:spPr>
      </p:pic>
      <p:sp>
        <p:nvSpPr>
          <p:cNvPr id="58" name="TextBox 57">
            <a:extLst>
              <a:ext uri="{FF2B5EF4-FFF2-40B4-BE49-F238E27FC236}">
                <a16:creationId xmlns:a16="http://schemas.microsoft.com/office/drawing/2014/main" id="{2AD3595C-0CB0-4A1D-B549-3D1686CE2EFF}"/>
              </a:ext>
            </a:extLst>
          </p:cNvPr>
          <p:cNvSpPr txBox="1"/>
          <p:nvPr/>
        </p:nvSpPr>
        <p:spPr>
          <a:xfrm>
            <a:off x="5930249" y="3142817"/>
            <a:ext cx="3054162" cy="1384995"/>
          </a:xfrm>
          <a:prstGeom prst="rect">
            <a:avLst/>
          </a:prstGeom>
          <a:noFill/>
        </p:spPr>
        <p:txBody>
          <a:bodyPr wrap="square" rtlCol="0">
            <a:spAutoFit/>
          </a:bodyPr>
          <a:lstStyle/>
          <a:p>
            <a:pPr marL="119063" indent="-119063" defTabSz="914400">
              <a:buClr>
                <a:srgbClr val="000000"/>
              </a:buClr>
              <a:buFont typeface="Arial" panose="020B0604020202020204" pitchFamily="34" charset="0"/>
              <a:buChar char="•"/>
            </a:pPr>
            <a:r>
              <a:rPr lang="en-US" sz="1400" kern="0">
                <a:solidFill>
                  <a:srgbClr val="000000"/>
                </a:solidFill>
                <a:latin typeface="Arial"/>
                <a:cs typeface="Arial"/>
                <a:sym typeface="Arial"/>
              </a:rPr>
              <a:t>Validated at </a:t>
            </a:r>
            <a:r>
              <a:rPr lang="en-US" sz="1400" i="1" kern="0">
                <a:solidFill>
                  <a:srgbClr val="000000"/>
                </a:solidFill>
                <a:latin typeface="Arial"/>
                <a:cs typeface="Arial"/>
                <a:sym typeface="Arial"/>
              </a:rPr>
              <a:t>both</a:t>
            </a:r>
            <a:r>
              <a:rPr lang="en-US" sz="1400" kern="0">
                <a:solidFill>
                  <a:srgbClr val="000000"/>
                </a:solidFill>
                <a:latin typeface="Arial"/>
                <a:cs typeface="Arial"/>
                <a:sym typeface="Arial"/>
              </a:rPr>
              <a:t> the end use level and population level</a:t>
            </a:r>
          </a:p>
          <a:p>
            <a:pPr marL="119063" indent="-119063" defTabSz="914400">
              <a:buClr>
                <a:srgbClr val="000000"/>
              </a:buClr>
              <a:buFont typeface="Arial" panose="020B0604020202020204" pitchFamily="34" charset="0"/>
              <a:buChar char="•"/>
            </a:pPr>
            <a:r>
              <a:rPr lang="en-US" sz="1400" kern="0">
                <a:solidFill>
                  <a:srgbClr val="000000"/>
                </a:solidFill>
                <a:latin typeface="Arial"/>
                <a:cs typeface="Arial"/>
                <a:sym typeface="Arial"/>
              </a:rPr>
              <a:t>Validated diversity and individual typical building profiles as well </a:t>
            </a:r>
            <a:br>
              <a:rPr lang="en-US" sz="1400" kern="0">
                <a:solidFill>
                  <a:srgbClr val="000000"/>
                </a:solidFill>
                <a:latin typeface="Arial"/>
                <a:cs typeface="Arial"/>
                <a:sym typeface="Arial"/>
              </a:rPr>
            </a:br>
            <a:r>
              <a:rPr lang="en-US" sz="1400" kern="0">
                <a:solidFill>
                  <a:srgbClr val="000000"/>
                </a:solidFill>
                <a:latin typeface="Arial"/>
                <a:cs typeface="Arial"/>
                <a:sym typeface="Arial"/>
              </a:rPr>
              <a:t>(enables more use cases)</a:t>
            </a:r>
          </a:p>
          <a:p>
            <a:pPr marL="119063" indent="-119063" defTabSz="914400">
              <a:buClr>
                <a:srgbClr val="000000"/>
              </a:buClr>
              <a:buFont typeface="Arial" panose="020B0604020202020204" pitchFamily="34" charset="0"/>
              <a:buChar char="•"/>
            </a:pPr>
            <a:endParaRPr lang="en-US" sz="1400" kern="0">
              <a:solidFill>
                <a:srgbClr val="000000"/>
              </a:solidFill>
              <a:latin typeface="Arial"/>
              <a:cs typeface="Arial"/>
              <a:sym typeface="Arial"/>
            </a:endParaRPr>
          </a:p>
        </p:txBody>
      </p:sp>
      <p:sp>
        <p:nvSpPr>
          <p:cNvPr id="59" name="Right Arrow 18">
            <a:extLst>
              <a:ext uri="{FF2B5EF4-FFF2-40B4-BE49-F238E27FC236}">
                <a16:creationId xmlns:a16="http://schemas.microsoft.com/office/drawing/2014/main" id="{A9B48F12-C635-44E3-8EE3-B2058F65D08B}"/>
              </a:ext>
            </a:extLst>
          </p:cNvPr>
          <p:cNvSpPr/>
          <p:nvPr/>
        </p:nvSpPr>
        <p:spPr>
          <a:xfrm>
            <a:off x="1444652" y="3064681"/>
            <a:ext cx="482674" cy="394658"/>
          </a:xfrm>
          <a:prstGeom prst="rightArrow">
            <a:avLst/>
          </a:prstGeom>
          <a:solidFill>
            <a:srgbClr val="8DC63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0" name="TextBox 59">
            <a:extLst>
              <a:ext uri="{FF2B5EF4-FFF2-40B4-BE49-F238E27FC236}">
                <a16:creationId xmlns:a16="http://schemas.microsoft.com/office/drawing/2014/main" id="{AB0B04DB-2702-47C0-B8D9-1D2919C44F35}"/>
              </a:ext>
            </a:extLst>
          </p:cNvPr>
          <p:cNvSpPr txBox="1"/>
          <p:nvPr/>
        </p:nvSpPr>
        <p:spPr>
          <a:xfrm>
            <a:off x="2897252" y="1393322"/>
            <a:ext cx="1715710" cy="646331"/>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National ResStock/ComStock characteristics data </a:t>
            </a:r>
          </a:p>
        </p:txBody>
      </p:sp>
      <p:pic>
        <p:nvPicPr>
          <p:cNvPr id="61" name="Graphic 60">
            <a:extLst>
              <a:ext uri="{FF2B5EF4-FFF2-40B4-BE49-F238E27FC236}">
                <a16:creationId xmlns:a16="http://schemas.microsoft.com/office/drawing/2014/main" id="{45797352-1C34-409D-A6CC-A409A9DBA20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1967195" y="1991400"/>
            <a:ext cx="794123" cy="794123"/>
          </a:xfrm>
          <a:prstGeom prst="rect">
            <a:avLst/>
          </a:prstGeom>
        </p:spPr>
      </p:pic>
      <p:sp>
        <p:nvSpPr>
          <p:cNvPr id="62" name="TextBox 61">
            <a:extLst>
              <a:ext uri="{FF2B5EF4-FFF2-40B4-BE49-F238E27FC236}">
                <a16:creationId xmlns:a16="http://schemas.microsoft.com/office/drawing/2014/main" id="{97ADD447-A3C8-43CF-81F8-3C8BC88EE815}"/>
              </a:ext>
            </a:extLst>
          </p:cNvPr>
          <p:cNvSpPr txBox="1"/>
          <p:nvPr/>
        </p:nvSpPr>
        <p:spPr>
          <a:xfrm>
            <a:off x="2923653" y="2189895"/>
            <a:ext cx="1307241"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End-use profiles for sample</a:t>
            </a:r>
          </a:p>
        </p:txBody>
      </p:sp>
      <p:grpSp>
        <p:nvGrpSpPr>
          <p:cNvPr id="63" name="Group 62">
            <a:extLst>
              <a:ext uri="{FF2B5EF4-FFF2-40B4-BE49-F238E27FC236}">
                <a16:creationId xmlns:a16="http://schemas.microsoft.com/office/drawing/2014/main" id="{355290AA-E3E9-467E-A7D2-61098B9155AD}"/>
              </a:ext>
            </a:extLst>
          </p:cNvPr>
          <p:cNvGrpSpPr/>
          <p:nvPr/>
        </p:nvGrpSpPr>
        <p:grpSpPr>
          <a:xfrm>
            <a:off x="281518" y="1958175"/>
            <a:ext cx="1236812" cy="665391"/>
            <a:chOff x="396814" y="912783"/>
            <a:chExt cx="1752780" cy="942975"/>
          </a:xfrm>
        </p:grpSpPr>
        <p:pic>
          <p:nvPicPr>
            <p:cNvPr id="64" name="Graphic 63">
              <a:extLst>
                <a:ext uri="{FF2B5EF4-FFF2-40B4-BE49-F238E27FC236}">
                  <a16:creationId xmlns:a16="http://schemas.microsoft.com/office/drawing/2014/main" id="{E404750B-FD30-4476-B0B5-EDA19B8DE874}"/>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396814" y="1227108"/>
              <a:ext cx="628650" cy="628650"/>
            </a:xfrm>
            <a:prstGeom prst="rect">
              <a:avLst/>
            </a:prstGeom>
          </p:spPr>
        </p:pic>
        <p:pic>
          <p:nvPicPr>
            <p:cNvPr id="65" name="Graphic 64">
              <a:extLst>
                <a:ext uri="{FF2B5EF4-FFF2-40B4-BE49-F238E27FC236}">
                  <a16:creationId xmlns:a16="http://schemas.microsoft.com/office/drawing/2014/main" id="{649C8C43-BFFF-4EC4-93D2-A4B1AF2432A3}"/>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71524" y="1227108"/>
              <a:ext cx="628650" cy="628650"/>
            </a:xfrm>
            <a:prstGeom prst="rect">
              <a:avLst/>
            </a:prstGeom>
          </p:spPr>
        </p:pic>
        <p:pic>
          <p:nvPicPr>
            <p:cNvPr id="66" name="Graphic 65">
              <a:extLst>
                <a:ext uri="{FF2B5EF4-FFF2-40B4-BE49-F238E27FC236}">
                  <a16:creationId xmlns:a16="http://schemas.microsoft.com/office/drawing/2014/main" id="{FB4508A8-0F34-49EC-A18D-313D63DB94F8}"/>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146234" y="1227108"/>
              <a:ext cx="628650" cy="628650"/>
            </a:xfrm>
            <a:prstGeom prst="rect">
              <a:avLst/>
            </a:prstGeom>
          </p:spPr>
        </p:pic>
        <p:pic>
          <p:nvPicPr>
            <p:cNvPr id="67" name="Graphic 66">
              <a:extLst>
                <a:ext uri="{FF2B5EF4-FFF2-40B4-BE49-F238E27FC236}">
                  <a16:creationId xmlns:a16="http://schemas.microsoft.com/office/drawing/2014/main" id="{EAFB5F78-3239-44FE-A77F-DDE3AD2EBC7E}"/>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520944" y="1227108"/>
              <a:ext cx="628650" cy="628650"/>
            </a:xfrm>
            <a:prstGeom prst="rect">
              <a:avLst/>
            </a:prstGeom>
          </p:spPr>
        </p:pic>
        <p:pic>
          <p:nvPicPr>
            <p:cNvPr id="68" name="Graphic 67">
              <a:extLst>
                <a:ext uri="{FF2B5EF4-FFF2-40B4-BE49-F238E27FC236}">
                  <a16:creationId xmlns:a16="http://schemas.microsoft.com/office/drawing/2014/main" id="{4E5BD15E-F66E-4C44-B596-658468B230A0}"/>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396814" y="912783"/>
              <a:ext cx="628650" cy="628650"/>
            </a:xfrm>
            <a:prstGeom prst="rect">
              <a:avLst/>
            </a:prstGeom>
          </p:spPr>
        </p:pic>
        <p:pic>
          <p:nvPicPr>
            <p:cNvPr id="69" name="Graphic 68">
              <a:extLst>
                <a:ext uri="{FF2B5EF4-FFF2-40B4-BE49-F238E27FC236}">
                  <a16:creationId xmlns:a16="http://schemas.microsoft.com/office/drawing/2014/main" id="{B0B8E9D2-B6C2-4DA1-83D8-FD20239F1FCA}"/>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771524" y="912783"/>
              <a:ext cx="628650" cy="628650"/>
            </a:xfrm>
            <a:prstGeom prst="rect">
              <a:avLst/>
            </a:prstGeom>
          </p:spPr>
        </p:pic>
        <p:pic>
          <p:nvPicPr>
            <p:cNvPr id="70" name="Graphic 69">
              <a:extLst>
                <a:ext uri="{FF2B5EF4-FFF2-40B4-BE49-F238E27FC236}">
                  <a16:creationId xmlns:a16="http://schemas.microsoft.com/office/drawing/2014/main" id="{3E436868-04D1-4B76-A7C3-40DB7F0B5F47}"/>
                </a:ext>
              </a:extLst>
            </p:cNvPr>
            <p:cNvPicPr>
              <a:picLocks noChangeAspect="1"/>
            </p:cNvPicPr>
            <p:nvPr/>
          </p:nvPicPr>
          <p:blipFill>
            <a:blip r:embed="rId10">
              <a:extLst>
                <a:ext uri="{96DAC541-7B7A-43D3-8B79-37D633B846F1}">
                  <asvg:svgBlip xmlns="" xmlns:asvg="http://schemas.microsoft.com/office/drawing/2016/SVG/main" r:embed="rId14"/>
                </a:ext>
              </a:extLst>
            </a:blip>
            <a:stretch>
              <a:fillRect/>
            </a:stretch>
          </p:blipFill>
          <p:spPr>
            <a:xfrm>
              <a:off x="1146234" y="912783"/>
              <a:ext cx="628650" cy="628650"/>
            </a:xfrm>
            <a:prstGeom prst="rect">
              <a:avLst/>
            </a:prstGeom>
          </p:spPr>
        </p:pic>
        <p:pic>
          <p:nvPicPr>
            <p:cNvPr id="71" name="Graphic 70">
              <a:extLst>
                <a:ext uri="{FF2B5EF4-FFF2-40B4-BE49-F238E27FC236}">
                  <a16:creationId xmlns:a16="http://schemas.microsoft.com/office/drawing/2014/main" id="{D125CB21-6A6D-4936-9575-0F6E4AA33631}"/>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1520944" y="912783"/>
              <a:ext cx="628650" cy="628650"/>
            </a:xfrm>
            <a:prstGeom prst="rect">
              <a:avLst/>
            </a:prstGeom>
          </p:spPr>
        </p:pic>
      </p:grpSp>
      <p:grpSp>
        <p:nvGrpSpPr>
          <p:cNvPr id="72" name="Group 71">
            <a:extLst>
              <a:ext uri="{FF2B5EF4-FFF2-40B4-BE49-F238E27FC236}">
                <a16:creationId xmlns:a16="http://schemas.microsoft.com/office/drawing/2014/main" id="{FDD30877-715E-47DC-9CDE-D3036203A18C}"/>
              </a:ext>
            </a:extLst>
          </p:cNvPr>
          <p:cNvGrpSpPr/>
          <p:nvPr/>
        </p:nvGrpSpPr>
        <p:grpSpPr>
          <a:xfrm>
            <a:off x="1922950" y="1230281"/>
            <a:ext cx="934530" cy="934530"/>
            <a:chOff x="1916579" y="1049985"/>
            <a:chExt cx="934530" cy="934530"/>
          </a:xfrm>
        </p:grpSpPr>
        <p:pic>
          <p:nvPicPr>
            <p:cNvPr id="73" name="Picture 72" descr="A close up of a logo&#10;&#10;Description automatically generated">
              <a:extLst>
                <a:ext uri="{FF2B5EF4-FFF2-40B4-BE49-F238E27FC236}">
                  <a16:creationId xmlns:a16="http://schemas.microsoft.com/office/drawing/2014/main" id="{F8AF6ECA-447D-4444-A800-E8F65E8DD68A}"/>
                </a:ext>
              </a:extLst>
            </p:cNvPr>
            <p:cNvPicPr>
              <a:picLocks noChangeAspect="1"/>
            </p:cNvPicPr>
            <p:nvPr/>
          </p:nvPicPr>
          <p:blipFill>
            <a:blip r:embed="rId15"/>
            <a:stretch>
              <a:fillRect/>
            </a:stretch>
          </p:blipFill>
          <p:spPr>
            <a:xfrm>
              <a:off x="1916579" y="1049985"/>
              <a:ext cx="934530" cy="934530"/>
            </a:xfrm>
            <a:prstGeom prst="rect">
              <a:avLst/>
            </a:prstGeom>
          </p:spPr>
        </p:pic>
        <p:pic>
          <p:nvPicPr>
            <p:cNvPr id="74" name="Graphic 73" descr="Database">
              <a:extLst>
                <a:ext uri="{FF2B5EF4-FFF2-40B4-BE49-F238E27FC236}">
                  <a16:creationId xmlns:a16="http://schemas.microsoft.com/office/drawing/2014/main" id="{89DE0FC1-0467-4A8B-94D1-A82512E8EB9E}"/>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2185638" y="1328624"/>
              <a:ext cx="367697" cy="367697"/>
            </a:xfrm>
            <a:prstGeom prst="rect">
              <a:avLst/>
            </a:prstGeom>
          </p:spPr>
        </p:pic>
      </p:grpSp>
      <p:sp>
        <p:nvSpPr>
          <p:cNvPr id="75" name="Right Arrow 51">
            <a:extLst>
              <a:ext uri="{FF2B5EF4-FFF2-40B4-BE49-F238E27FC236}">
                <a16:creationId xmlns:a16="http://schemas.microsoft.com/office/drawing/2014/main" id="{7992178A-C601-4339-93FE-40EDB5256C53}"/>
              </a:ext>
            </a:extLst>
          </p:cNvPr>
          <p:cNvSpPr/>
          <p:nvPr/>
        </p:nvSpPr>
        <p:spPr>
          <a:xfrm>
            <a:off x="1461452" y="2110465"/>
            <a:ext cx="482674" cy="394658"/>
          </a:xfrm>
          <a:prstGeom prst="rightArrow">
            <a:avLst/>
          </a:prstGeom>
          <a:solidFill>
            <a:srgbClr val="8D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6" name="TextBox 75">
            <a:extLst>
              <a:ext uri="{FF2B5EF4-FFF2-40B4-BE49-F238E27FC236}">
                <a16:creationId xmlns:a16="http://schemas.microsoft.com/office/drawing/2014/main" id="{0FBB02B8-4225-4976-B7BF-E685071D8BEE}"/>
              </a:ext>
            </a:extLst>
          </p:cNvPr>
          <p:cNvSpPr txBox="1"/>
          <p:nvPr/>
        </p:nvSpPr>
        <p:spPr>
          <a:xfrm>
            <a:off x="101137" y="1600757"/>
            <a:ext cx="1475428"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End-use data for sampled buildings</a:t>
            </a:r>
          </a:p>
        </p:txBody>
      </p:sp>
      <p:sp>
        <p:nvSpPr>
          <p:cNvPr id="77" name="Right Arrow 53">
            <a:extLst>
              <a:ext uri="{FF2B5EF4-FFF2-40B4-BE49-F238E27FC236}">
                <a16:creationId xmlns:a16="http://schemas.microsoft.com/office/drawing/2014/main" id="{36655857-BF97-469D-A938-27A73A679168}"/>
              </a:ext>
            </a:extLst>
          </p:cNvPr>
          <p:cNvSpPr/>
          <p:nvPr/>
        </p:nvSpPr>
        <p:spPr>
          <a:xfrm>
            <a:off x="4723576" y="1536385"/>
            <a:ext cx="482674" cy="394658"/>
          </a:xfrm>
          <a:prstGeom prst="rightArrow">
            <a:avLst/>
          </a:prstGeom>
          <a:solidFill>
            <a:srgbClr val="8DC63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8" name="Right Arrow 54">
            <a:extLst>
              <a:ext uri="{FF2B5EF4-FFF2-40B4-BE49-F238E27FC236}">
                <a16:creationId xmlns:a16="http://schemas.microsoft.com/office/drawing/2014/main" id="{EF317075-A278-4684-8640-0395A5F89981}"/>
              </a:ext>
            </a:extLst>
          </p:cNvPr>
          <p:cNvSpPr/>
          <p:nvPr/>
        </p:nvSpPr>
        <p:spPr>
          <a:xfrm>
            <a:off x="4700819" y="3823363"/>
            <a:ext cx="482674" cy="394658"/>
          </a:xfrm>
          <a:prstGeom prst="rightArrow">
            <a:avLst/>
          </a:prstGeom>
          <a:solidFill>
            <a:srgbClr val="8DC63F">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Right Arrow Callout 55">
            <a:extLst>
              <a:ext uri="{FF2B5EF4-FFF2-40B4-BE49-F238E27FC236}">
                <a16:creationId xmlns:a16="http://schemas.microsoft.com/office/drawing/2014/main" id="{53CE7850-FF47-4078-A1D8-77FC8B30CA6E}"/>
              </a:ext>
            </a:extLst>
          </p:cNvPr>
          <p:cNvSpPr/>
          <p:nvPr/>
        </p:nvSpPr>
        <p:spPr>
          <a:xfrm>
            <a:off x="5206250" y="1514088"/>
            <a:ext cx="683394" cy="2885764"/>
          </a:xfrm>
          <a:prstGeom prst="rightArrowCallout">
            <a:avLst>
              <a:gd name="adj1" fmla="val 25000"/>
              <a:gd name="adj2" fmla="val 25000"/>
              <a:gd name="adj3" fmla="val 33053"/>
              <a:gd name="adj4" fmla="val 33144"/>
            </a:avLst>
          </a:prstGeom>
          <a:solidFill>
            <a:srgbClr val="5E9732">
              <a:lumMod val="60000"/>
              <a:lumOff val="4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0" name="TextBox 79">
            <a:extLst>
              <a:ext uri="{FF2B5EF4-FFF2-40B4-BE49-F238E27FC236}">
                <a16:creationId xmlns:a16="http://schemas.microsoft.com/office/drawing/2014/main" id="{6B918FCD-3E16-424A-BD28-45102790B72B}"/>
              </a:ext>
            </a:extLst>
          </p:cNvPr>
          <p:cNvSpPr txBox="1"/>
          <p:nvPr/>
        </p:nvSpPr>
        <p:spPr>
          <a:xfrm>
            <a:off x="101137" y="2679511"/>
            <a:ext cx="1975350"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Whole-building/sector data from multiple regions</a:t>
            </a:r>
          </a:p>
        </p:txBody>
      </p:sp>
      <p:sp>
        <p:nvSpPr>
          <p:cNvPr id="81" name="Right Arrow 59">
            <a:extLst>
              <a:ext uri="{FF2B5EF4-FFF2-40B4-BE49-F238E27FC236}">
                <a16:creationId xmlns:a16="http://schemas.microsoft.com/office/drawing/2014/main" id="{79C6B03C-D136-405F-BF35-016D792F07C0}"/>
              </a:ext>
            </a:extLst>
          </p:cNvPr>
          <p:cNvSpPr/>
          <p:nvPr/>
        </p:nvSpPr>
        <p:spPr>
          <a:xfrm>
            <a:off x="4716568" y="4598951"/>
            <a:ext cx="482674" cy="394658"/>
          </a:xfrm>
          <a:prstGeom prst="rightArrow">
            <a:avLst/>
          </a:prstGeom>
          <a:solidFill>
            <a:srgbClr val="00A4E4">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ight Arrow 60">
            <a:extLst>
              <a:ext uri="{FF2B5EF4-FFF2-40B4-BE49-F238E27FC236}">
                <a16:creationId xmlns:a16="http://schemas.microsoft.com/office/drawing/2014/main" id="{C9C95C27-A18C-4294-98A2-E3E204FCE315}"/>
              </a:ext>
            </a:extLst>
          </p:cNvPr>
          <p:cNvSpPr/>
          <p:nvPr/>
        </p:nvSpPr>
        <p:spPr>
          <a:xfrm>
            <a:off x="4716568" y="895812"/>
            <a:ext cx="482674" cy="394658"/>
          </a:xfrm>
          <a:prstGeom prst="rightArrow">
            <a:avLst/>
          </a:prstGeom>
          <a:solidFill>
            <a:srgbClr val="00A4E4">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3" name="Bent Arrow 56">
            <a:extLst>
              <a:ext uri="{FF2B5EF4-FFF2-40B4-BE49-F238E27FC236}">
                <a16:creationId xmlns:a16="http://schemas.microsoft.com/office/drawing/2014/main" id="{4D927338-0AA1-4D99-8B42-6D6EFFD770B7}"/>
              </a:ext>
            </a:extLst>
          </p:cNvPr>
          <p:cNvSpPr/>
          <p:nvPr/>
        </p:nvSpPr>
        <p:spPr>
          <a:xfrm>
            <a:off x="810330" y="894595"/>
            <a:ext cx="1054269" cy="689876"/>
          </a:xfrm>
          <a:prstGeom prst="bentArrow">
            <a:avLst>
              <a:gd name="adj1" fmla="val 15261"/>
              <a:gd name="adj2" fmla="val 21550"/>
              <a:gd name="adj3" fmla="val 31084"/>
              <a:gd name="adj4" fmla="val 43750"/>
            </a:avLst>
          </a:prstGeom>
          <a:solidFill>
            <a:srgbClr val="00A4E4">
              <a:lumMod val="40000"/>
              <a:lumOff val="6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4" name="Bent Arrow 61">
            <a:extLst>
              <a:ext uri="{FF2B5EF4-FFF2-40B4-BE49-F238E27FC236}">
                <a16:creationId xmlns:a16="http://schemas.microsoft.com/office/drawing/2014/main" id="{BBC1BE96-C668-40AF-B862-AE0986266F88}"/>
              </a:ext>
            </a:extLst>
          </p:cNvPr>
          <p:cNvSpPr/>
          <p:nvPr/>
        </p:nvSpPr>
        <p:spPr>
          <a:xfrm flipV="1">
            <a:off x="810330" y="3823361"/>
            <a:ext cx="964480" cy="1194390"/>
          </a:xfrm>
          <a:prstGeom prst="bentArrow">
            <a:avLst>
              <a:gd name="adj1" fmla="val 14748"/>
              <a:gd name="adj2" fmla="val 17459"/>
              <a:gd name="adj3" fmla="val 22902"/>
              <a:gd name="adj4" fmla="val 43750"/>
            </a:avLst>
          </a:prstGeom>
          <a:solidFill>
            <a:srgbClr val="00A4E4">
              <a:lumMod val="40000"/>
              <a:lumOff val="6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85" name="Picture 84" descr="A close up of a logo&#10;&#10;Description automatically generated">
            <a:extLst>
              <a:ext uri="{FF2B5EF4-FFF2-40B4-BE49-F238E27FC236}">
                <a16:creationId xmlns:a16="http://schemas.microsoft.com/office/drawing/2014/main" id="{4A017A8D-EBD0-4BE0-8BEF-800AB19F628D}"/>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2060949" y="4533839"/>
            <a:ext cx="572566" cy="572566"/>
          </a:xfrm>
          <a:prstGeom prst="rect">
            <a:avLst/>
          </a:prstGeom>
        </p:spPr>
      </p:pic>
      <p:pic>
        <p:nvPicPr>
          <p:cNvPr id="86" name="Picture 85" descr="A close up of a logo&#10;&#10;Description automatically generated">
            <a:extLst>
              <a:ext uri="{FF2B5EF4-FFF2-40B4-BE49-F238E27FC236}">
                <a16:creationId xmlns:a16="http://schemas.microsoft.com/office/drawing/2014/main" id="{D25523EA-CB05-48F1-843A-66EA04EEA5C6}"/>
              </a:ext>
            </a:extLst>
          </p:cNvPr>
          <p:cNvPicPr>
            <a:picLocks noChangeAspect="1"/>
          </p:cNvPicPr>
          <p:nvPr/>
        </p:nvPicPr>
        <p:blipFill>
          <a:blip r:embed="rId19"/>
          <a:stretch>
            <a:fillRect/>
          </a:stretch>
        </p:blipFill>
        <p:spPr>
          <a:xfrm>
            <a:off x="1922950" y="651243"/>
            <a:ext cx="884482" cy="884482"/>
          </a:xfrm>
          <a:prstGeom prst="rect">
            <a:avLst/>
          </a:prstGeom>
        </p:spPr>
      </p:pic>
      <p:sp>
        <p:nvSpPr>
          <p:cNvPr id="87" name="TextBox 86">
            <a:extLst>
              <a:ext uri="{FF2B5EF4-FFF2-40B4-BE49-F238E27FC236}">
                <a16:creationId xmlns:a16="http://schemas.microsoft.com/office/drawing/2014/main" id="{730C7A36-4A4A-471F-A29A-CDB1FCE23D2B}"/>
              </a:ext>
            </a:extLst>
          </p:cNvPr>
          <p:cNvSpPr txBox="1"/>
          <p:nvPr/>
        </p:nvSpPr>
        <p:spPr>
          <a:xfrm>
            <a:off x="2858800" y="4566426"/>
            <a:ext cx="1816263"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Schedule and occupant behavior diversity</a:t>
            </a:r>
          </a:p>
        </p:txBody>
      </p:sp>
      <p:sp>
        <p:nvSpPr>
          <p:cNvPr id="88" name="TextBox 87">
            <a:extLst>
              <a:ext uri="{FF2B5EF4-FFF2-40B4-BE49-F238E27FC236}">
                <a16:creationId xmlns:a16="http://schemas.microsoft.com/office/drawing/2014/main" id="{14E69B31-E4E6-4F60-BF3A-6A9BE9D0F02D}"/>
              </a:ext>
            </a:extLst>
          </p:cNvPr>
          <p:cNvSpPr txBox="1"/>
          <p:nvPr/>
        </p:nvSpPr>
        <p:spPr>
          <a:xfrm>
            <a:off x="2874127" y="824646"/>
            <a:ext cx="1781965" cy="461665"/>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Realistic stochastic typical building profiles</a:t>
            </a:r>
          </a:p>
        </p:txBody>
      </p:sp>
      <p:sp>
        <p:nvSpPr>
          <p:cNvPr id="89" name="TextBox 88">
            <a:extLst>
              <a:ext uri="{FF2B5EF4-FFF2-40B4-BE49-F238E27FC236}">
                <a16:creationId xmlns:a16="http://schemas.microsoft.com/office/drawing/2014/main" id="{49B001C1-9ECD-4FF9-A08A-13B9B2549C2E}"/>
              </a:ext>
            </a:extLst>
          </p:cNvPr>
          <p:cNvSpPr txBox="1"/>
          <p:nvPr/>
        </p:nvSpPr>
        <p:spPr>
          <a:xfrm>
            <a:off x="2884555" y="2903918"/>
            <a:ext cx="1816264" cy="646331"/>
          </a:xfrm>
          <a:prstGeom prst="rect">
            <a:avLst/>
          </a:prstGeom>
          <a:noFill/>
        </p:spPr>
        <p:txBody>
          <a:bodyPr wrap="square" rtlCol="0">
            <a:spAutoFit/>
          </a:bodyPr>
          <a:lstStyle/>
          <a:p>
            <a:pPr defTabSz="914400">
              <a:buClr>
                <a:srgbClr val="000000"/>
              </a:buClr>
              <a:buFont typeface="Arial"/>
              <a:buNone/>
            </a:pPr>
            <a:r>
              <a:rPr lang="en-US" sz="1200" kern="0">
                <a:solidFill>
                  <a:srgbClr val="000000"/>
                </a:solidFill>
                <a:latin typeface="Arial"/>
                <a:cs typeface="Arial"/>
                <a:sym typeface="Arial"/>
              </a:rPr>
              <a:t>Aggregate AMI load profile for each building type in a region</a:t>
            </a:r>
          </a:p>
        </p:txBody>
      </p:sp>
      <p:sp>
        <p:nvSpPr>
          <p:cNvPr id="90" name="Rectangle 89">
            <a:extLst>
              <a:ext uri="{FF2B5EF4-FFF2-40B4-BE49-F238E27FC236}">
                <a16:creationId xmlns:a16="http://schemas.microsoft.com/office/drawing/2014/main" id="{9F9C2484-CB1C-49F3-A77C-81A71D6B125F}"/>
              </a:ext>
            </a:extLst>
          </p:cNvPr>
          <p:cNvSpPr/>
          <p:nvPr/>
        </p:nvSpPr>
        <p:spPr>
          <a:xfrm>
            <a:off x="5223834" y="2957646"/>
            <a:ext cx="192227" cy="1419079"/>
          </a:xfrm>
          <a:prstGeom prst="rect">
            <a:avLst/>
          </a:prstGeom>
          <a:solidFill>
            <a:srgbClr val="8DC63F">
              <a:lumMod val="50000"/>
            </a:srgbClr>
          </a:solidFill>
          <a:ln w="25400" cap="flat" cmpd="sng" algn="ctr">
            <a:solidFill>
              <a:srgbClr val="8DC63F">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91" name="Right Arrow 59">
            <a:extLst>
              <a:ext uri="{FF2B5EF4-FFF2-40B4-BE49-F238E27FC236}">
                <a16:creationId xmlns:a16="http://schemas.microsoft.com/office/drawing/2014/main" id="{D22A924B-83E9-44F3-BD07-93A68C6AFB4F}"/>
              </a:ext>
            </a:extLst>
          </p:cNvPr>
          <p:cNvSpPr/>
          <p:nvPr/>
        </p:nvSpPr>
        <p:spPr>
          <a:xfrm>
            <a:off x="5438141" y="2763927"/>
            <a:ext cx="451503" cy="394658"/>
          </a:xfrm>
          <a:prstGeom prst="rightArrow">
            <a:avLst>
              <a:gd name="adj1" fmla="val 50000"/>
              <a:gd name="adj2" fmla="val 59457"/>
            </a:avLst>
          </a:prstGeom>
          <a:solidFill>
            <a:srgbClr val="00A4E4">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055064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0E557-37AA-204F-8C70-638D06FA2D23}"/>
              </a:ext>
            </a:extLst>
          </p:cNvPr>
          <p:cNvSpPr>
            <a:spLocks noGrp="1"/>
          </p:cNvSpPr>
          <p:nvPr>
            <p:ph type="title"/>
          </p:nvPr>
        </p:nvSpPr>
        <p:spPr/>
        <p:txBody>
          <a:bodyPr/>
          <a:lstStyle/>
          <a:p>
            <a:pPr algn="l"/>
            <a:r>
              <a:rPr lang="en-US" sz="2400"/>
              <a:t>Use Cases | Data Fidelity Requirements</a:t>
            </a:r>
          </a:p>
        </p:txBody>
      </p:sp>
      <p:sp>
        <p:nvSpPr>
          <p:cNvPr id="6" name="Rectangle 5">
            <a:extLst>
              <a:ext uri="{FF2B5EF4-FFF2-40B4-BE49-F238E27FC236}">
                <a16:creationId xmlns:a16="http://schemas.microsoft.com/office/drawing/2014/main" id="{C0443F1E-232D-0648-8E1C-D340EB0012AF}"/>
              </a:ext>
            </a:extLst>
          </p:cNvPr>
          <p:cNvSpPr/>
          <p:nvPr/>
        </p:nvSpPr>
        <p:spPr>
          <a:xfrm>
            <a:off x="2041476" y="999640"/>
            <a:ext cx="4572000" cy="249043"/>
          </a:xfrm>
          <a:prstGeom prst="rect">
            <a:avLst/>
          </a:prstGeom>
        </p:spPr>
        <p:txBody>
          <a:bodyPr>
            <a:spAutoFit/>
          </a:bodyPr>
          <a:lstStyle/>
          <a:p>
            <a:pPr algn="ctr">
              <a:lnSpc>
                <a:spcPts val="1200"/>
              </a:lnSpc>
              <a:spcBef>
                <a:spcPts val="600"/>
              </a:spcBef>
              <a:spcAft>
                <a:spcPts val="600"/>
              </a:spcAft>
            </a:pPr>
            <a:r>
              <a:rPr lang="en-US" b="1">
                <a:latin typeface="Franklin Gothic Book" panose="020B0503020102020204" pitchFamily="34" charset="0"/>
                <a:ea typeface="Times New Roman" panose="02020603050405020304" pitchFamily="18" charset="0"/>
                <a:cs typeface="Times New Roman" panose="02020603050405020304" pitchFamily="18" charset="0"/>
              </a:rPr>
              <a:t>Use Case Data Requirements</a:t>
            </a:r>
          </a:p>
        </p:txBody>
      </p:sp>
      <p:graphicFrame>
        <p:nvGraphicFramePr>
          <p:cNvPr id="8" name="Table 7">
            <a:extLst>
              <a:ext uri="{FF2B5EF4-FFF2-40B4-BE49-F238E27FC236}">
                <a16:creationId xmlns:a16="http://schemas.microsoft.com/office/drawing/2014/main" id="{09CE4C90-63EC-6D43-B7F3-2057055E41D6}"/>
              </a:ext>
            </a:extLst>
          </p:cNvPr>
          <p:cNvGraphicFramePr>
            <a:graphicFrameLocks noGrp="1"/>
          </p:cNvGraphicFramePr>
          <p:nvPr/>
        </p:nvGraphicFramePr>
        <p:xfrm>
          <a:off x="289761" y="1468987"/>
          <a:ext cx="8564478" cy="3394126"/>
        </p:xfrm>
        <a:graphic>
          <a:graphicData uri="http://schemas.openxmlformats.org/drawingml/2006/table">
            <a:tbl>
              <a:tblPr firstRow="1" bandRow="1">
                <a:tableStyleId>{5C22544A-7EE6-4342-B048-85BDC9FD1C3A}</a:tableStyleId>
              </a:tblPr>
              <a:tblGrid>
                <a:gridCol w="2777983">
                  <a:extLst>
                    <a:ext uri="{9D8B030D-6E8A-4147-A177-3AD203B41FA5}">
                      <a16:colId xmlns:a16="http://schemas.microsoft.com/office/drawing/2014/main" val="2302074849"/>
                    </a:ext>
                  </a:extLst>
                </a:gridCol>
                <a:gridCol w="1504256">
                  <a:extLst>
                    <a:ext uri="{9D8B030D-6E8A-4147-A177-3AD203B41FA5}">
                      <a16:colId xmlns:a16="http://schemas.microsoft.com/office/drawing/2014/main" val="2570510418"/>
                    </a:ext>
                  </a:extLst>
                </a:gridCol>
                <a:gridCol w="2198752">
                  <a:extLst>
                    <a:ext uri="{9D8B030D-6E8A-4147-A177-3AD203B41FA5}">
                      <a16:colId xmlns:a16="http://schemas.microsoft.com/office/drawing/2014/main" val="2741190011"/>
                    </a:ext>
                  </a:extLst>
                </a:gridCol>
                <a:gridCol w="2083487">
                  <a:extLst>
                    <a:ext uri="{9D8B030D-6E8A-4147-A177-3AD203B41FA5}">
                      <a16:colId xmlns:a16="http://schemas.microsoft.com/office/drawing/2014/main" val="2782748277"/>
                    </a:ext>
                  </a:extLst>
                </a:gridCol>
              </a:tblGrid>
              <a:tr h="358386">
                <a:tc>
                  <a:txBody>
                    <a:bodyPr/>
                    <a:lstStyle/>
                    <a:p>
                      <a:pPr marL="0" marR="0" algn="ctr">
                        <a:lnSpc>
                          <a:spcPct val="115000"/>
                        </a:lnSpc>
                        <a:spcBef>
                          <a:spcPts val="300"/>
                        </a:spcBef>
                        <a:spcAft>
                          <a:spcPts val="300"/>
                        </a:spcAft>
                      </a:pPr>
                      <a:r>
                        <a:rPr lang="en-US" sz="900">
                          <a:effectLst/>
                        </a:rPr>
                        <a:t>Use Case</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Time Resolution</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Geographic Resolution</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Electrical Characteristics</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8734148"/>
                  </a:ext>
                </a:extLst>
              </a:tr>
              <a:tr h="358386">
                <a:tc>
                  <a:txBody>
                    <a:bodyPr/>
                    <a:lstStyle/>
                    <a:p>
                      <a:pPr marL="0" marR="0">
                        <a:lnSpc>
                          <a:spcPct val="115000"/>
                        </a:lnSpc>
                        <a:spcBef>
                          <a:spcPts val="300"/>
                        </a:spcBef>
                        <a:spcAft>
                          <a:spcPts val="300"/>
                        </a:spcAft>
                      </a:pPr>
                      <a:r>
                        <a:rPr lang="en-US" sz="900" b="1">
                          <a:effectLst/>
                        </a:rPr>
                        <a:t>Electricity Resource Planning </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Hourly or peak day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Service territory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7725476"/>
                  </a:ext>
                </a:extLst>
              </a:tr>
              <a:tr h="358386">
                <a:tc>
                  <a:txBody>
                    <a:bodyPr/>
                    <a:lstStyle/>
                    <a:p>
                      <a:pPr marL="0" marR="0">
                        <a:lnSpc>
                          <a:spcPct val="115000"/>
                        </a:lnSpc>
                        <a:spcBef>
                          <a:spcPts val="300"/>
                        </a:spcBef>
                        <a:spcAft>
                          <a:spcPts val="300"/>
                        </a:spcAft>
                      </a:pPr>
                      <a:r>
                        <a:rPr lang="en-US" sz="900" b="1">
                          <a:effectLst/>
                        </a:rPr>
                        <a:t>Energy Efficiency Planning</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Hourly or peak day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Service territory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5127757"/>
                  </a:ext>
                </a:extLst>
              </a:tr>
              <a:tr h="358386">
                <a:tc>
                  <a:txBody>
                    <a:bodyPr/>
                    <a:lstStyle/>
                    <a:p>
                      <a:pPr marL="0" marR="0">
                        <a:lnSpc>
                          <a:spcPct val="115000"/>
                        </a:lnSpc>
                        <a:spcBef>
                          <a:spcPts val="300"/>
                        </a:spcBef>
                        <a:spcAft>
                          <a:spcPts val="300"/>
                        </a:spcAft>
                      </a:pPr>
                      <a:r>
                        <a:rPr lang="en-US" sz="900" b="1">
                          <a:effectLst/>
                        </a:rPr>
                        <a:t>Policy and Rate Design</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15 min to hourly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City, climate zone, or state</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Depends on application</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905937"/>
                  </a:ext>
                </a:extLst>
              </a:tr>
              <a:tr h="358386">
                <a:tc>
                  <a:txBody>
                    <a:bodyPr/>
                    <a:lstStyle/>
                    <a:p>
                      <a:pPr marL="0" marR="0">
                        <a:lnSpc>
                          <a:spcPct val="115000"/>
                        </a:lnSpc>
                        <a:spcBef>
                          <a:spcPts val="300"/>
                        </a:spcBef>
                        <a:spcAft>
                          <a:spcPts val="300"/>
                        </a:spcAft>
                      </a:pPr>
                      <a:r>
                        <a:rPr lang="en-US" sz="900" b="1">
                          <a:effectLst/>
                        </a:rPr>
                        <a:t>Transmission and Distribution System Planning</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15 min or smaller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Distribution feeder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and reactive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95749598"/>
                  </a:ext>
                </a:extLst>
              </a:tr>
              <a:tr h="221356">
                <a:tc>
                  <a:txBody>
                    <a:bodyPr/>
                    <a:lstStyle/>
                    <a:p>
                      <a:pPr marL="0" marR="0">
                        <a:lnSpc>
                          <a:spcPct val="115000"/>
                        </a:lnSpc>
                        <a:spcBef>
                          <a:spcPts val="300"/>
                        </a:spcBef>
                        <a:spcAft>
                          <a:spcPts val="300"/>
                        </a:spcAft>
                      </a:pPr>
                      <a:r>
                        <a:rPr lang="en-US" sz="900" b="1">
                          <a:effectLst/>
                        </a:rPr>
                        <a:t>Program Impact Evaluation </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Hourly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Service territory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0658999"/>
                  </a:ext>
                </a:extLst>
              </a:tr>
              <a:tr h="221356">
                <a:tc>
                  <a:txBody>
                    <a:bodyPr/>
                    <a:lstStyle/>
                    <a:p>
                      <a:pPr marL="0" marR="0">
                        <a:lnSpc>
                          <a:spcPct val="115000"/>
                        </a:lnSpc>
                        <a:spcBef>
                          <a:spcPts val="300"/>
                        </a:spcBef>
                        <a:spcAft>
                          <a:spcPts val="300"/>
                        </a:spcAft>
                      </a:pPr>
                      <a:r>
                        <a:rPr lang="en-US" sz="900" b="1">
                          <a:effectLst/>
                        </a:rPr>
                        <a:t>Demand-Response Planning </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15 min to hourly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Service territory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90717434"/>
                  </a:ext>
                </a:extLst>
              </a:tr>
              <a:tr h="358386">
                <a:tc>
                  <a:txBody>
                    <a:bodyPr/>
                    <a:lstStyle/>
                    <a:p>
                      <a:pPr marL="0" marR="0">
                        <a:lnSpc>
                          <a:spcPct val="115000"/>
                        </a:lnSpc>
                        <a:spcBef>
                          <a:spcPts val="300"/>
                        </a:spcBef>
                        <a:spcAft>
                          <a:spcPts val="300"/>
                        </a:spcAft>
                      </a:pPr>
                      <a:r>
                        <a:rPr lang="en-US" sz="900" b="1">
                          <a:effectLst/>
                        </a:rPr>
                        <a:t>Improved Building Energy Modeling </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15 min</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Region</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1104527"/>
                  </a:ext>
                </a:extLst>
              </a:tr>
              <a:tr h="358386">
                <a:tc>
                  <a:txBody>
                    <a:bodyPr/>
                    <a:lstStyle/>
                    <a:p>
                      <a:pPr marL="0" marR="0">
                        <a:lnSpc>
                          <a:spcPct val="115000"/>
                        </a:lnSpc>
                        <a:spcBef>
                          <a:spcPts val="300"/>
                        </a:spcBef>
                        <a:spcAft>
                          <a:spcPts val="300"/>
                        </a:spcAft>
                      </a:pPr>
                      <a:r>
                        <a:rPr lang="en-US" sz="900" b="1">
                          <a:effectLst/>
                        </a:rPr>
                        <a:t>Electrification Planning</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Hourly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Service territory or smaller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1851291"/>
                  </a:ext>
                </a:extLst>
              </a:tr>
              <a:tr h="221356">
                <a:tc>
                  <a:txBody>
                    <a:bodyPr/>
                    <a:lstStyle/>
                    <a:p>
                      <a:pPr marL="0" marR="0">
                        <a:lnSpc>
                          <a:spcPct val="115000"/>
                        </a:lnSpc>
                        <a:spcBef>
                          <a:spcPts val="300"/>
                        </a:spcBef>
                        <a:spcAft>
                          <a:spcPts val="300"/>
                        </a:spcAft>
                      </a:pPr>
                      <a:r>
                        <a:rPr lang="en-US" sz="900" b="1">
                          <a:effectLst/>
                        </a:rPr>
                        <a:t>Emissions Analysis</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Hourly</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Service territory or larger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135269"/>
                  </a:ext>
                </a:extLst>
              </a:tr>
              <a:tr h="221356">
                <a:tc>
                  <a:txBody>
                    <a:bodyPr/>
                    <a:lstStyle/>
                    <a:p>
                      <a:pPr marL="0" marR="0">
                        <a:lnSpc>
                          <a:spcPct val="115000"/>
                        </a:lnSpc>
                        <a:spcBef>
                          <a:spcPts val="300"/>
                        </a:spcBef>
                        <a:spcAft>
                          <a:spcPts val="300"/>
                        </a:spcAft>
                      </a:pPr>
                      <a:r>
                        <a:rPr lang="en-US" sz="900" b="1">
                          <a:effectLst/>
                        </a:rPr>
                        <a:t>PV Planning</a:t>
                      </a:r>
                      <a:endParaRPr lang="en-US" sz="1100" b="1">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1 min</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Weather station</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300"/>
                        </a:spcBef>
                        <a:spcAft>
                          <a:spcPts val="300"/>
                        </a:spcAft>
                      </a:pPr>
                      <a:r>
                        <a:rPr lang="en-US" sz="900">
                          <a:effectLst/>
                        </a:rPr>
                        <a:t>Real power</a:t>
                      </a:r>
                      <a:endParaRPr lang="en-US" sz="1100">
                        <a:effectLst/>
                        <a:latin typeface="Franklin Gothic Book" panose="020B0503020102020204" pitchFamily="34" charset="0"/>
                        <a:ea typeface="Franklin Gothic Book" panose="020B05030201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28543253"/>
                  </a:ext>
                </a:extLst>
              </a:tr>
            </a:tbl>
          </a:graphicData>
        </a:graphic>
      </p:graphicFrame>
    </p:spTree>
    <p:extLst>
      <p:ext uri="{BB962C8B-B14F-4D97-AF65-F5344CB8AC3E}">
        <p14:creationId xmlns:p14="http://schemas.microsoft.com/office/powerpoint/2010/main" val="36223407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486E-C707-A543-947D-E11BB29362DA}"/>
              </a:ext>
            </a:extLst>
          </p:cNvPr>
          <p:cNvSpPr>
            <a:spLocks noGrp="1"/>
          </p:cNvSpPr>
          <p:nvPr>
            <p:ph type="title"/>
          </p:nvPr>
        </p:nvSpPr>
        <p:spPr/>
        <p:txBody>
          <a:bodyPr/>
          <a:lstStyle/>
          <a:p>
            <a:pPr algn="l"/>
            <a:r>
              <a:rPr lang="en-US" sz="2400"/>
              <a:t>Use Cases | Data Fidelity Requirements</a:t>
            </a:r>
          </a:p>
        </p:txBody>
      </p:sp>
      <p:graphicFrame>
        <p:nvGraphicFramePr>
          <p:cNvPr id="6" name="Diagram 5">
            <a:extLst>
              <a:ext uri="{FF2B5EF4-FFF2-40B4-BE49-F238E27FC236}">
                <a16:creationId xmlns:a16="http://schemas.microsoft.com/office/drawing/2014/main" id="{AF4F993D-A781-F544-A1B5-2ED63B6B7B48}"/>
              </a:ext>
            </a:extLst>
          </p:cNvPr>
          <p:cNvGraphicFramePr/>
          <p:nvPr/>
        </p:nvGraphicFramePr>
        <p:xfrm>
          <a:off x="449941" y="1037690"/>
          <a:ext cx="8236857" cy="3904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95130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BA55AA-2BBC-8341-96DB-66DA454C7D84}"/>
              </a:ext>
            </a:extLst>
          </p:cNvPr>
          <p:cNvSpPr>
            <a:spLocks noGrp="1"/>
          </p:cNvSpPr>
          <p:nvPr>
            <p:ph type="body" idx="1"/>
          </p:nvPr>
        </p:nvSpPr>
        <p:spPr>
          <a:xfrm>
            <a:off x="467453" y="1252017"/>
            <a:ext cx="6435235" cy="1348326"/>
          </a:xfrm>
        </p:spPr>
        <p:txBody>
          <a:bodyPr/>
          <a:lstStyle/>
          <a:p>
            <a:pPr marL="456565" indent="-227965"/>
            <a:r>
              <a:rPr lang="en-US">
                <a:latin typeface="Roboto Light"/>
                <a:ea typeface="Roboto Light" panose="02000000000000000000" pitchFamily="2" charset="0"/>
              </a:rPr>
              <a:t>Data Needs and Identified Gaps</a:t>
            </a:r>
          </a:p>
        </p:txBody>
      </p:sp>
    </p:spTree>
    <p:extLst>
      <p:ext uri="{BB962C8B-B14F-4D97-AF65-F5344CB8AC3E}">
        <p14:creationId xmlns:p14="http://schemas.microsoft.com/office/powerpoint/2010/main" val="3865751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B42084C6-0722-4B4D-97DB-B1EEBB4E65FC}"/>
              </a:ext>
            </a:extLst>
          </p:cNvPr>
          <p:cNvGrpSpPr/>
          <p:nvPr/>
        </p:nvGrpSpPr>
        <p:grpSpPr>
          <a:xfrm>
            <a:off x="1203572" y="729068"/>
            <a:ext cx="5573255" cy="4147925"/>
            <a:chOff x="757718" y="207287"/>
            <a:chExt cx="6100779" cy="4540535"/>
          </a:xfrm>
        </p:grpSpPr>
        <p:sp>
          <p:nvSpPr>
            <p:cNvPr id="44" name="Rounded Rectangle 43">
              <a:extLst>
                <a:ext uri="{FF2B5EF4-FFF2-40B4-BE49-F238E27FC236}">
                  <a16:creationId xmlns:a16="http://schemas.microsoft.com/office/drawing/2014/main" id="{F37F1091-EF77-3945-8362-76B90459342E}"/>
                </a:ext>
              </a:extLst>
            </p:cNvPr>
            <p:cNvSpPr/>
            <p:nvPr/>
          </p:nvSpPr>
          <p:spPr>
            <a:xfrm>
              <a:off x="2531113" y="2554976"/>
              <a:ext cx="2689879" cy="12804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7030D76-8743-7841-A84A-599B06615C81}"/>
                </a:ext>
              </a:extLst>
            </p:cNvPr>
            <p:cNvGrpSpPr/>
            <p:nvPr/>
          </p:nvGrpSpPr>
          <p:grpSpPr>
            <a:xfrm>
              <a:off x="2866731" y="2627924"/>
              <a:ext cx="2007242" cy="868853"/>
              <a:chOff x="1645484" y="634010"/>
              <a:chExt cx="2719944" cy="1177354"/>
            </a:xfrm>
          </p:grpSpPr>
          <p:pic>
            <p:nvPicPr>
              <p:cNvPr id="5" name="Picture 4">
                <a:extLst>
                  <a:ext uri="{FF2B5EF4-FFF2-40B4-BE49-F238E27FC236}">
                    <a16:creationId xmlns:a16="http://schemas.microsoft.com/office/drawing/2014/main" id="{08438304-F3A5-8749-84E6-00B14DFB99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45484" y="1228716"/>
                <a:ext cx="2530026" cy="582648"/>
              </a:xfrm>
              <a:prstGeom prst="rect">
                <a:avLst/>
              </a:prstGeom>
            </p:spPr>
          </p:pic>
          <p:pic>
            <p:nvPicPr>
              <p:cNvPr id="6" name="Picture 5">
                <a:extLst>
                  <a:ext uri="{FF2B5EF4-FFF2-40B4-BE49-F238E27FC236}">
                    <a16:creationId xmlns:a16="http://schemas.microsoft.com/office/drawing/2014/main" id="{5BF2E3F1-D03A-2547-9F17-77ECD10E33F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645484" y="634010"/>
                <a:ext cx="2719944" cy="581453"/>
              </a:xfrm>
              <a:prstGeom prst="rect">
                <a:avLst/>
              </a:prstGeom>
            </p:spPr>
          </p:pic>
        </p:grpSp>
        <p:grpSp>
          <p:nvGrpSpPr>
            <p:cNvPr id="11" name="Group 10">
              <a:extLst>
                <a:ext uri="{FF2B5EF4-FFF2-40B4-BE49-F238E27FC236}">
                  <a16:creationId xmlns:a16="http://schemas.microsoft.com/office/drawing/2014/main" id="{722A20BA-22DA-0947-BB25-E188D29B2467}"/>
                </a:ext>
              </a:extLst>
            </p:cNvPr>
            <p:cNvGrpSpPr/>
            <p:nvPr/>
          </p:nvGrpSpPr>
          <p:grpSpPr>
            <a:xfrm>
              <a:off x="1051179" y="3004398"/>
              <a:ext cx="1420258" cy="400110"/>
              <a:chOff x="1734992" y="2736649"/>
              <a:chExt cx="1420258" cy="400110"/>
            </a:xfrm>
          </p:grpSpPr>
          <p:sp>
            <p:nvSpPr>
              <p:cNvPr id="7" name="TextBox 6">
                <a:extLst>
                  <a:ext uri="{FF2B5EF4-FFF2-40B4-BE49-F238E27FC236}">
                    <a16:creationId xmlns:a16="http://schemas.microsoft.com/office/drawing/2014/main" id="{EE46C5AF-F11F-ED45-A9E9-A1858F540503}"/>
                  </a:ext>
                </a:extLst>
              </p:cNvPr>
              <p:cNvSpPr txBox="1"/>
              <p:nvPr/>
            </p:nvSpPr>
            <p:spPr>
              <a:xfrm>
                <a:off x="1734992" y="2736649"/>
                <a:ext cx="881973" cy="400110"/>
              </a:xfrm>
              <a:prstGeom prst="rect">
                <a:avLst/>
              </a:prstGeom>
              <a:noFill/>
            </p:spPr>
            <p:txBody>
              <a:bodyPr wrap="none" rtlCol="0">
                <a:spAutoFit/>
              </a:bodyPr>
              <a:lstStyle/>
              <a:p>
                <a:r>
                  <a:rPr lang="en-US" sz="2000">
                    <a:solidFill>
                      <a:schemeClr val="tx1">
                        <a:lumMod val="60000"/>
                        <a:lumOff val="40000"/>
                      </a:schemeClr>
                    </a:solidFill>
                    <a:latin typeface="Arial" panose="020B0604020202020204" pitchFamily="34" charset="0"/>
                    <a:cs typeface="Arial" panose="020B0604020202020204" pitchFamily="34" charset="0"/>
                  </a:rPr>
                  <a:t>Inputs</a:t>
                </a:r>
              </a:p>
            </p:txBody>
          </p:sp>
          <p:sp>
            <p:nvSpPr>
              <p:cNvPr id="8" name="Right Arrow 7">
                <a:extLst>
                  <a:ext uri="{FF2B5EF4-FFF2-40B4-BE49-F238E27FC236}">
                    <a16:creationId xmlns:a16="http://schemas.microsoft.com/office/drawing/2014/main" id="{3A4EFAEC-DCA3-B14B-A1CF-805D7643C4CA}"/>
                  </a:ext>
                </a:extLst>
              </p:cNvPr>
              <p:cNvSpPr/>
              <p:nvPr/>
            </p:nvSpPr>
            <p:spPr>
              <a:xfrm>
                <a:off x="2624774" y="2759214"/>
                <a:ext cx="530476" cy="333377"/>
              </a:xfrm>
              <a:prstGeom prst="rightArrow">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D4543409-B3F2-544C-BC3D-BB1C2B4772B0}"/>
                </a:ext>
              </a:extLst>
            </p:cNvPr>
            <p:cNvGrpSpPr/>
            <p:nvPr/>
          </p:nvGrpSpPr>
          <p:grpSpPr>
            <a:xfrm>
              <a:off x="5304937" y="2982606"/>
              <a:ext cx="1553560" cy="400110"/>
              <a:chOff x="5988750" y="2714857"/>
              <a:chExt cx="1553560" cy="400110"/>
            </a:xfrm>
          </p:grpSpPr>
          <p:sp>
            <p:nvSpPr>
              <p:cNvPr id="9" name="TextBox 8">
                <a:extLst>
                  <a:ext uri="{FF2B5EF4-FFF2-40B4-BE49-F238E27FC236}">
                    <a16:creationId xmlns:a16="http://schemas.microsoft.com/office/drawing/2014/main" id="{0BB80941-CCCD-5A42-B7DB-299431605D23}"/>
                  </a:ext>
                </a:extLst>
              </p:cNvPr>
              <p:cNvSpPr txBox="1"/>
              <p:nvPr/>
            </p:nvSpPr>
            <p:spPr>
              <a:xfrm>
                <a:off x="6461565" y="2714857"/>
                <a:ext cx="1080745" cy="400110"/>
              </a:xfrm>
              <a:prstGeom prst="rect">
                <a:avLst/>
              </a:prstGeom>
              <a:noFill/>
            </p:spPr>
            <p:txBody>
              <a:bodyPr wrap="none" rtlCol="0">
                <a:spAutoFit/>
              </a:bodyPr>
              <a:lstStyle/>
              <a:p>
                <a:r>
                  <a:rPr lang="en-US" sz="2000">
                    <a:solidFill>
                      <a:schemeClr val="tx1">
                        <a:lumMod val="60000"/>
                        <a:lumOff val="40000"/>
                      </a:schemeClr>
                    </a:solidFill>
                    <a:latin typeface="Arial" panose="020B0604020202020204" pitchFamily="34" charset="0"/>
                    <a:cs typeface="Arial" panose="020B0604020202020204" pitchFamily="34" charset="0"/>
                  </a:rPr>
                  <a:t>Outputs</a:t>
                </a:r>
              </a:p>
            </p:txBody>
          </p:sp>
          <p:sp>
            <p:nvSpPr>
              <p:cNvPr id="10" name="Right Arrow 9">
                <a:extLst>
                  <a:ext uri="{FF2B5EF4-FFF2-40B4-BE49-F238E27FC236}">
                    <a16:creationId xmlns:a16="http://schemas.microsoft.com/office/drawing/2014/main" id="{06FE9A04-5D43-764F-900A-6B2ECD28556E}"/>
                  </a:ext>
                </a:extLst>
              </p:cNvPr>
              <p:cNvSpPr/>
              <p:nvPr/>
            </p:nvSpPr>
            <p:spPr>
              <a:xfrm>
                <a:off x="5988750" y="2749534"/>
                <a:ext cx="530476" cy="333377"/>
              </a:xfrm>
              <a:prstGeom prst="rightArrow">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grpSp>
        <p:cxnSp>
          <p:nvCxnSpPr>
            <p:cNvPr id="16" name="Curved Connector 15">
              <a:extLst>
                <a:ext uri="{FF2B5EF4-FFF2-40B4-BE49-F238E27FC236}">
                  <a16:creationId xmlns:a16="http://schemas.microsoft.com/office/drawing/2014/main" id="{6081C7AE-6C57-2B44-8AA8-A6495FBBB107}"/>
                </a:ext>
              </a:extLst>
            </p:cNvPr>
            <p:cNvCxnSpPr>
              <a:cxnSpLocks/>
              <a:stCxn id="82" idx="1"/>
              <a:endCxn id="7" idx="0"/>
            </p:cNvCxnSpPr>
            <p:nvPr/>
          </p:nvCxnSpPr>
          <p:spPr>
            <a:xfrm rot="10800000" flipV="1">
              <a:off x="1492166" y="1384296"/>
              <a:ext cx="1995642" cy="1620102"/>
            </a:xfrm>
            <a:prstGeom prst="curvedConnector2">
              <a:avLst/>
            </a:prstGeom>
            <a:ln>
              <a:solidFill>
                <a:schemeClr val="tx1">
                  <a:lumMod val="60000"/>
                  <a:lumOff val="40000"/>
                </a:schemeClr>
              </a:solidFill>
              <a:tailEnd type="triangle" w="lg" len="med"/>
            </a:ln>
            <a:effectLst/>
          </p:spPr>
          <p:style>
            <a:lnRef idx="2">
              <a:schemeClr val="accent6"/>
            </a:lnRef>
            <a:fillRef idx="0">
              <a:schemeClr val="accent6"/>
            </a:fillRef>
            <a:effectRef idx="1">
              <a:schemeClr val="accent6"/>
            </a:effectRef>
            <a:fontRef idx="minor">
              <a:schemeClr val="tx1"/>
            </a:fontRef>
          </p:style>
        </p:cxnSp>
        <p:cxnSp>
          <p:nvCxnSpPr>
            <p:cNvPr id="17" name="Curved Connector 16">
              <a:extLst>
                <a:ext uri="{FF2B5EF4-FFF2-40B4-BE49-F238E27FC236}">
                  <a16:creationId xmlns:a16="http://schemas.microsoft.com/office/drawing/2014/main" id="{172F0CB1-D3D3-C24F-B9CC-D0C8F5A20907}"/>
                </a:ext>
              </a:extLst>
            </p:cNvPr>
            <p:cNvCxnSpPr>
              <a:cxnSpLocks/>
              <a:stCxn id="81" idx="3"/>
              <a:endCxn id="9" idx="0"/>
            </p:cNvCxnSpPr>
            <p:nvPr/>
          </p:nvCxnSpPr>
          <p:spPr>
            <a:xfrm>
              <a:off x="4257506" y="1384296"/>
              <a:ext cx="2060619" cy="1598310"/>
            </a:xfrm>
            <a:prstGeom prst="curvedConnector2">
              <a:avLst/>
            </a:prstGeom>
            <a:ln>
              <a:solidFill>
                <a:schemeClr val="tx1">
                  <a:lumMod val="60000"/>
                  <a:lumOff val="40000"/>
                </a:schemeClr>
              </a:solidFill>
              <a:tailEnd type="triangle" w="lg" len="med"/>
            </a:ln>
            <a:effectLst/>
          </p:spPr>
          <p:style>
            <a:lnRef idx="2">
              <a:schemeClr val="accent6"/>
            </a:lnRef>
            <a:fillRef idx="0">
              <a:schemeClr val="accent6"/>
            </a:fillRef>
            <a:effectRef idx="1">
              <a:schemeClr val="accent6"/>
            </a:effectRef>
            <a:fontRef idx="minor">
              <a:schemeClr val="tx1"/>
            </a:fontRef>
          </p:style>
        </p:cxnSp>
        <p:sp>
          <p:nvSpPr>
            <p:cNvPr id="20" name="TextBox 19">
              <a:extLst>
                <a:ext uri="{FF2B5EF4-FFF2-40B4-BE49-F238E27FC236}">
                  <a16:creationId xmlns:a16="http://schemas.microsoft.com/office/drawing/2014/main" id="{85520D9E-3634-544A-A516-427886F7FF56}"/>
                </a:ext>
              </a:extLst>
            </p:cNvPr>
            <p:cNvSpPr txBox="1"/>
            <p:nvPr/>
          </p:nvSpPr>
          <p:spPr>
            <a:xfrm>
              <a:off x="2203617" y="1715699"/>
              <a:ext cx="1694870" cy="523220"/>
            </a:xfrm>
            <a:prstGeom prst="rect">
              <a:avLst/>
            </a:prstGeom>
            <a:noFill/>
          </p:spPr>
          <p:txBody>
            <a:bodyPr wrap="square" rtlCol="0">
              <a:spAutoFit/>
            </a:bodyPr>
            <a:lstStyle/>
            <a:p>
              <a:r>
                <a:rPr lang="en-US" sz="1400">
                  <a:solidFill>
                    <a:schemeClr val="tx1">
                      <a:lumMod val="40000"/>
                      <a:lumOff val="60000"/>
                    </a:schemeClr>
                  </a:solidFill>
                  <a:latin typeface="Arial" panose="020B0604020202020204" pitchFamily="34" charset="0"/>
                  <a:cs typeface="Arial" panose="020B0604020202020204" pitchFamily="34" charset="0"/>
                </a:rPr>
                <a:t>Extract schedules, diversity</a:t>
              </a:r>
            </a:p>
          </p:txBody>
        </p:sp>
        <p:sp>
          <p:nvSpPr>
            <p:cNvPr id="21" name="TextBox 20">
              <a:extLst>
                <a:ext uri="{FF2B5EF4-FFF2-40B4-BE49-F238E27FC236}">
                  <a16:creationId xmlns:a16="http://schemas.microsoft.com/office/drawing/2014/main" id="{081412ED-BC25-3442-9CC4-8646D66FC38C}"/>
                </a:ext>
              </a:extLst>
            </p:cNvPr>
            <p:cNvSpPr txBox="1"/>
            <p:nvPr/>
          </p:nvSpPr>
          <p:spPr>
            <a:xfrm>
              <a:off x="4727071" y="1931142"/>
              <a:ext cx="1292303" cy="307777"/>
            </a:xfrm>
            <a:prstGeom prst="rect">
              <a:avLst/>
            </a:prstGeom>
            <a:noFill/>
          </p:spPr>
          <p:txBody>
            <a:bodyPr wrap="square" rtlCol="0">
              <a:spAutoFit/>
            </a:bodyPr>
            <a:lstStyle/>
            <a:p>
              <a:r>
                <a:rPr lang="en-US" sz="1400">
                  <a:solidFill>
                    <a:schemeClr val="tx1">
                      <a:lumMod val="40000"/>
                      <a:lumOff val="60000"/>
                    </a:schemeClr>
                  </a:solidFill>
                  <a:latin typeface="Arial" panose="020B0604020202020204" pitchFamily="34" charset="0"/>
                  <a:cs typeface="Arial" panose="020B0604020202020204" pitchFamily="34" charset="0"/>
                </a:rPr>
                <a:t>Comparison</a:t>
              </a:r>
            </a:p>
          </p:txBody>
        </p:sp>
        <p:cxnSp>
          <p:nvCxnSpPr>
            <p:cNvPr id="22" name="Curved Connector 21">
              <a:extLst>
                <a:ext uri="{FF2B5EF4-FFF2-40B4-BE49-F238E27FC236}">
                  <a16:creationId xmlns:a16="http://schemas.microsoft.com/office/drawing/2014/main" id="{74592C70-C7D0-3447-B315-0D4E92E8EB0B}"/>
                </a:ext>
              </a:extLst>
            </p:cNvPr>
            <p:cNvCxnSpPr>
              <a:cxnSpLocks/>
              <a:stCxn id="9" idx="2"/>
              <a:endCxn id="7" idx="2"/>
            </p:cNvCxnSpPr>
            <p:nvPr/>
          </p:nvCxnSpPr>
          <p:spPr>
            <a:xfrm rot="5400000">
              <a:off x="3894250" y="980633"/>
              <a:ext cx="21792" cy="4825959"/>
            </a:xfrm>
            <a:prstGeom prst="curvedConnector3">
              <a:avLst>
                <a:gd name="adj1" fmla="val 6704878"/>
              </a:avLst>
            </a:prstGeom>
            <a:ln>
              <a:solidFill>
                <a:schemeClr val="tx1">
                  <a:lumMod val="60000"/>
                  <a:lumOff val="40000"/>
                </a:schemeClr>
              </a:solidFill>
              <a:tailEnd type="triangle" w="lg" len="med"/>
            </a:ln>
            <a:effectLst/>
          </p:spPr>
          <p:style>
            <a:lnRef idx="2">
              <a:schemeClr val="accent6"/>
            </a:lnRef>
            <a:fillRef idx="0">
              <a:schemeClr val="accent6"/>
            </a:fillRef>
            <a:effectRef idx="1">
              <a:schemeClr val="accent6"/>
            </a:effectRef>
            <a:fontRef idx="minor">
              <a:schemeClr val="tx1"/>
            </a:fontRef>
          </p:style>
        </p:cxnSp>
        <p:sp>
          <p:nvSpPr>
            <p:cNvPr id="26" name="TextBox 25">
              <a:extLst>
                <a:ext uri="{FF2B5EF4-FFF2-40B4-BE49-F238E27FC236}">
                  <a16:creationId xmlns:a16="http://schemas.microsoft.com/office/drawing/2014/main" id="{8C693610-DB5E-D549-A029-102342DE8FBE}"/>
                </a:ext>
              </a:extLst>
            </p:cNvPr>
            <p:cNvSpPr txBox="1"/>
            <p:nvPr/>
          </p:nvSpPr>
          <p:spPr>
            <a:xfrm>
              <a:off x="2694488" y="4175078"/>
              <a:ext cx="2421316" cy="572744"/>
            </a:xfrm>
            <a:prstGeom prst="rect">
              <a:avLst/>
            </a:prstGeom>
            <a:noFill/>
          </p:spPr>
          <p:txBody>
            <a:bodyPr wrap="square" rtlCol="0">
              <a:spAutoFit/>
            </a:bodyPr>
            <a:lstStyle/>
            <a:p>
              <a:pPr algn="ctr"/>
              <a:r>
                <a:rPr lang="en-US" sz="1400">
                  <a:solidFill>
                    <a:schemeClr val="tx1">
                      <a:lumMod val="40000"/>
                      <a:lumOff val="60000"/>
                    </a:schemeClr>
                  </a:solidFill>
                  <a:latin typeface="Arial" panose="020B0604020202020204" pitchFamily="34" charset="0"/>
                  <a:cs typeface="Arial" panose="020B0604020202020204" pitchFamily="34" charset="0"/>
                </a:rPr>
                <a:t>Calibration feedback informs updates to inputs</a:t>
              </a:r>
            </a:p>
          </p:txBody>
        </p:sp>
        <p:sp>
          <p:nvSpPr>
            <p:cNvPr id="23" name="TextBox 22">
              <a:extLst>
                <a:ext uri="{FF2B5EF4-FFF2-40B4-BE49-F238E27FC236}">
                  <a16:creationId xmlns:a16="http://schemas.microsoft.com/office/drawing/2014/main" id="{504634C3-1265-8942-B8B8-AD85C87D647A}"/>
                </a:ext>
              </a:extLst>
            </p:cNvPr>
            <p:cNvSpPr txBox="1"/>
            <p:nvPr/>
          </p:nvSpPr>
          <p:spPr>
            <a:xfrm>
              <a:off x="2325360" y="207287"/>
              <a:ext cx="3043055" cy="673816"/>
            </a:xfrm>
            <a:prstGeom prst="rect">
              <a:avLst/>
            </a:prstGeom>
            <a:noFill/>
          </p:spPr>
          <p:txBody>
            <a:bodyPr wrap="none" rtlCol="0">
              <a:spAutoFit/>
            </a:bodyPr>
            <a:lstStyle/>
            <a:p>
              <a:pPr algn="ctr"/>
              <a:r>
                <a:rPr lang="en-US" sz="2000">
                  <a:solidFill>
                    <a:schemeClr val="tx1">
                      <a:lumMod val="60000"/>
                      <a:lumOff val="40000"/>
                    </a:schemeClr>
                  </a:solidFill>
                  <a:latin typeface="Arial" panose="020B0604020202020204" pitchFamily="34" charset="0"/>
                  <a:cs typeface="Arial" panose="020B0604020202020204" pitchFamily="34" charset="0"/>
                </a:rPr>
                <a:t>Timeseries Data</a:t>
              </a:r>
              <a:r>
                <a:rPr lang="en-US" sz="1600">
                  <a:solidFill>
                    <a:schemeClr val="tx1">
                      <a:lumMod val="60000"/>
                      <a:lumOff val="40000"/>
                    </a:schemeClr>
                  </a:solidFill>
                  <a:latin typeface="Arial" panose="020B0604020202020204" pitchFamily="34" charset="0"/>
                  <a:cs typeface="Arial" panose="020B0604020202020204" pitchFamily="34" charset="0"/>
                </a:rPr>
                <a:t/>
              </a:r>
              <a:br>
                <a:rPr lang="en-US" sz="1600">
                  <a:solidFill>
                    <a:schemeClr val="tx1">
                      <a:lumMod val="60000"/>
                      <a:lumOff val="40000"/>
                    </a:schemeClr>
                  </a:solidFill>
                  <a:latin typeface="Arial" panose="020B0604020202020204" pitchFamily="34" charset="0"/>
                  <a:cs typeface="Arial" panose="020B0604020202020204" pitchFamily="34" charset="0"/>
                </a:rPr>
              </a:br>
              <a:r>
                <a:rPr lang="en-US" sz="1400">
                  <a:solidFill>
                    <a:schemeClr val="tx1">
                      <a:lumMod val="60000"/>
                      <a:lumOff val="40000"/>
                    </a:schemeClr>
                  </a:solidFill>
                  <a:latin typeface="Arial" panose="020B0604020202020204" pitchFamily="34" charset="0"/>
                  <a:cs typeface="Arial" panose="020B0604020202020204" pitchFamily="34" charset="0"/>
                </a:rPr>
                <a:t>(end-use, whole-building, sector)</a:t>
              </a:r>
              <a:endParaRPr lang="en-US" sz="1600">
                <a:solidFill>
                  <a:schemeClr val="tx1">
                    <a:lumMod val="60000"/>
                    <a:lumOff val="40000"/>
                  </a:schemeClr>
                </a:solidFill>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09B3EF62-CE9C-9D44-862C-8FD8354FC625}"/>
                </a:ext>
              </a:extLst>
            </p:cNvPr>
            <p:cNvCxnSpPr>
              <a:cxnSpLocks/>
              <a:stCxn id="42" idx="2"/>
              <a:endCxn id="7" idx="0"/>
            </p:cNvCxnSpPr>
            <p:nvPr/>
          </p:nvCxnSpPr>
          <p:spPr>
            <a:xfrm>
              <a:off x="1492166" y="1800207"/>
              <a:ext cx="0" cy="1204191"/>
            </a:xfrm>
            <a:prstGeom prst="straightConnector1">
              <a:avLst/>
            </a:prstGeom>
            <a:ln>
              <a:solidFill>
                <a:schemeClr val="tx1">
                  <a:lumMod val="60000"/>
                  <a:lumOff val="40000"/>
                </a:schemeClr>
              </a:solidFill>
              <a:tailEnd type="triangle" w="lg" len="med"/>
            </a:ln>
            <a:effectLst/>
          </p:spPr>
          <p:style>
            <a:lnRef idx="2">
              <a:schemeClr val="accent6"/>
            </a:lnRef>
            <a:fillRef idx="0">
              <a:schemeClr val="accent6"/>
            </a:fillRef>
            <a:effectRef idx="1">
              <a:schemeClr val="accent6"/>
            </a:effectRef>
            <a:fontRef idx="minor">
              <a:schemeClr val="tx1"/>
            </a:fontRef>
          </p:style>
        </p:cxnSp>
        <p:grpSp>
          <p:nvGrpSpPr>
            <p:cNvPr id="77" name="Group 76">
              <a:extLst>
                <a:ext uri="{FF2B5EF4-FFF2-40B4-BE49-F238E27FC236}">
                  <a16:creationId xmlns:a16="http://schemas.microsoft.com/office/drawing/2014/main" id="{EC88A126-B887-5748-A84F-17F480059A5C}"/>
                </a:ext>
              </a:extLst>
            </p:cNvPr>
            <p:cNvGrpSpPr/>
            <p:nvPr/>
          </p:nvGrpSpPr>
          <p:grpSpPr>
            <a:xfrm>
              <a:off x="757718" y="354493"/>
              <a:ext cx="1605930" cy="1445714"/>
              <a:chOff x="757718" y="354493"/>
              <a:chExt cx="1605930" cy="1445714"/>
            </a:xfrm>
          </p:grpSpPr>
          <p:pic>
            <p:nvPicPr>
              <p:cNvPr id="42" name="Picture 41" descr="A close up of a logo&#10;&#10;Description automatically generated">
                <a:extLst>
                  <a:ext uri="{FF2B5EF4-FFF2-40B4-BE49-F238E27FC236}">
                    <a16:creationId xmlns:a16="http://schemas.microsoft.com/office/drawing/2014/main" id="{31498974-F338-8A49-894C-8354E2F7EA4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22889" y="1461653"/>
                <a:ext cx="338554" cy="338554"/>
              </a:xfrm>
              <a:prstGeom prst="rect">
                <a:avLst/>
              </a:prstGeom>
            </p:spPr>
          </p:pic>
          <p:sp>
            <p:nvSpPr>
              <p:cNvPr id="45" name="TextBox 44">
                <a:extLst>
                  <a:ext uri="{FF2B5EF4-FFF2-40B4-BE49-F238E27FC236}">
                    <a16:creationId xmlns:a16="http://schemas.microsoft.com/office/drawing/2014/main" id="{4ACDAA1F-2D3E-FB4C-8DC7-A64664B7D427}"/>
                  </a:ext>
                </a:extLst>
              </p:cNvPr>
              <p:cNvSpPr txBox="1"/>
              <p:nvPr/>
            </p:nvSpPr>
            <p:spPr>
              <a:xfrm>
                <a:off x="757718" y="354493"/>
                <a:ext cx="1605930" cy="1145488"/>
              </a:xfrm>
              <a:prstGeom prst="rect">
                <a:avLst/>
              </a:prstGeom>
              <a:solidFill>
                <a:srgbClr val="FFFDFF">
                  <a:alpha val="50196"/>
                </a:srgbClr>
              </a:solidFill>
            </p:spPr>
            <p:txBody>
              <a:bodyPr wrap="none" rtlCol="0">
                <a:spAutoFit/>
              </a:bodyPr>
              <a:lstStyle/>
              <a:p>
                <a:pPr algn="ctr"/>
                <a:r>
                  <a:rPr lang="en-US" sz="2000">
                    <a:solidFill>
                      <a:schemeClr val="tx1">
                        <a:lumMod val="60000"/>
                        <a:lumOff val="40000"/>
                      </a:schemeClr>
                    </a:solidFill>
                    <a:latin typeface="Arial" panose="020B0604020202020204" pitchFamily="34" charset="0"/>
                    <a:cs typeface="Arial" panose="020B0604020202020204" pitchFamily="34" charset="0"/>
                  </a:rPr>
                  <a:t>Input Data</a:t>
                </a:r>
                <a:r>
                  <a:rPr lang="en-US" sz="1600">
                    <a:solidFill>
                      <a:schemeClr val="tx1">
                        <a:lumMod val="60000"/>
                        <a:lumOff val="40000"/>
                      </a:schemeClr>
                    </a:solidFill>
                    <a:latin typeface="Arial" panose="020B0604020202020204" pitchFamily="34" charset="0"/>
                    <a:cs typeface="Arial" panose="020B0604020202020204" pitchFamily="34" charset="0"/>
                  </a:rPr>
                  <a:t/>
                </a:r>
                <a:br>
                  <a:rPr lang="en-US" sz="1600">
                    <a:solidFill>
                      <a:schemeClr val="tx1">
                        <a:lumMod val="60000"/>
                        <a:lumOff val="40000"/>
                      </a:schemeClr>
                    </a:solidFill>
                    <a:latin typeface="Arial" panose="020B0604020202020204" pitchFamily="34" charset="0"/>
                    <a:cs typeface="Arial" panose="020B0604020202020204" pitchFamily="34" charset="0"/>
                  </a:rPr>
                </a:br>
                <a:r>
                  <a:rPr lang="en-US" sz="1400">
                    <a:solidFill>
                      <a:schemeClr val="tx1">
                        <a:lumMod val="60000"/>
                        <a:lumOff val="40000"/>
                      </a:schemeClr>
                    </a:solidFill>
                    <a:latin typeface="Arial" panose="020B0604020202020204" pitchFamily="34" charset="0"/>
                    <a:cs typeface="Arial" panose="020B0604020202020204" pitchFamily="34" charset="0"/>
                  </a:rPr>
                  <a:t>(non-timeseries </a:t>
                </a:r>
                <a:br>
                  <a:rPr lang="en-US" sz="1400">
                    <a:solidFill>
                      <a:schemeClr val="tx1">
                        <a:lumMod val="60000"/>
                        <a:lumOff val="40000"/>
                      </a:schemeClr>
                    </a:solidFill>
                    <a:latin typeface="Arial" panose="020B0604020202020204" pitchFamily="34" charset="0"/>
                    <a:cs typeface="Arial" panose="020B0604020202020204" pitchFamily="34" charset="0"/>
                  </a:rPr>
                </a:br>
                <a:r>
                  <a:rPr lang="en-US" sz="1400">
                    <a:solidFill>
                      <a:schemeClr val="tx1">
                        <a:lumMod val="60000"/>
                        <a:lumOff val="40000"/>
                      </a:schemeClr>
                    </a:solidFill>
                    <a:latin typeface="Arial" panose="020B0604020202020204" pitchFamily="34" charset="0"/>
                    <a:cs typeface="Arial" panose="020B0604020202020204" pitchFamily="34" charset="0"/>
                  </a:rPr>
                  <a:t>characteristics, </a:t>
                </a:r>
                <a:br>
                  <a:rPr lang="en-US" sz="1400">
                    <a:solidFill>
                      <a:schemeClr val="tx1">
                        <a:lumMod val="60000"/>
                        <a:lumOff val="40000"/>
                      </a:schemeClr>
                    </a:solidFill>
                    <a:latin typeface="Arial" panose="020B0604020202020204" pitchFamily="34" charset="0"/>
                    <a:cs typeface="Arial" panose="020B0604020202020204" pitchFamily="34" charset="0"/>
                  </a:rPr>
                </a:br>
                <a:r>
                  <a:rPr lang="en-US" sz="1400">
                    <a:solidFill>
                      <a:schemeClr val="tx1">
                        <a:lumMod val="60000"/>
                        <a:lumOff val="40000"/>
                      </a:schemeClr>
                    </a:solidFill>
                    <a:latin typeface="Arial" panose="020B0604020202020204" pitchFamily="34" charset="0"/>
                    <a:cs typeface="Arial" panose="020B0604020202020204" pitchFamily="34" charset="0"/>
                  </a:rPr>
                  <a:t>weather)</a:t>
                </a:r>
                <a:endParaRPr lang="en-US" sz="1600">
                  <a:solidFill>
                    <a:schemeClr val="tx1">
                      <a:lumMod val="60000"/>
                      <a:lumOff val="40000"/>
                    </a:schemeClr>
                  </a:solidFill>
                  <a:latin typeface="Arial" panose="020B0604020202020204" pitchFamily="34" charset="0"/>
                  <a:cs typeface="Arial" panose="020B0604020202020204" pitchFamily="34" charset="0"/>
                </a:endParaRPr>
              </a:p>
            </p:txBody>
          </p:sp>
        </p:grpSp>
        <p:grpSp>
          <p:nvGrpSpPr>
            <p:cNvPr id="83" name="Group 82">
              <a:extLst>
                <a:ext uri="{FF2B5EF4-FFF2-40B4-BE49-F238E27FC236}">
                  <a16:creationId xmlns:a16="http://schemas.microsoft.com/office/drawing/2014/main" id="{E5BEFB3C-03C1-8B47-AD08-274125EF245A}"/>
                </a:ext>
              </a:extLst>
            </p:cNvPr>
            <p:cNvGrpSpPr/>
            <p:nvPr/>
          </p:nvGrpSpPr>
          <p:grpSpPr>
            <a:xfrm>
              <a:off x="3487808" y="1180210"/>
              <a:ext cx="769698" cy="408172"/>
              <a:chOff x="6254742" y="247776"/>
              <a:chExt cx="1665233" cy="883076"/>
            </a:xfrm>
          </p:grpSpPr>
          <p:pic>
            <p:nvPicPr>
              <p:cNvPr id="81" name="Picture 80">
                <a:extLst>
                  <a:ext uri="{FF2B5EF4-FFF2-40B4-BE49-F238E27FC236}">
                    <a16:creationId xmlns:a16="http://schemas.microsoft.com/office/drawing/2014/main" id="{203D5C8C-5BFD-1447-B760-59EFED475E2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048865" y="247776"/>
                <a:ext cx="871110" cy="883076"/>
              </a:xfrm>
              <a:prstGeom prst="rect">
                <a:avLst/>
              </a:prstGeom>
            </p:spPr>
          </p:pic>
          <p:pic>
            <p:nvPicPr>
              <p:cNvPr id="82" name="Graphic 81">
                <a:extLst>
                  <a:ext uri="{FF2B5EF4-FFF2-40B4-BE49-F238E27FC236}">
                    <a16:creationId xmlns:a16="http://schemas.microsoft.com/office/drawing/2014/main" id="{5CC57FA4-7019-9A44-8ED7-345F86F0FA95}"/>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6254742" y="292253"/>
                <a:ext cx="794123" cy="794123"/>
              </a:xfrm>
              <a:prstGeom prst="rect">
                <a:avLst/>
              </a:prstGeom>
            </p:spPr>
          </p:pic>
        </p:grpSp>
        <p:grpSp>
          <p:nvGrpSpPr>
            <p:cNvPr id="84" name="Group 83">
              <a:extLst>
                <a:ext uri="{FF2B5EF4-FFF2-40B4-BE49-F238E27FC236}">
                  <a16:creationId xmlns:a16="http://schemas.microsoft.com/office/drawing/2014/main" id="{A74CE747-9523-574C-B8D2-C86F6525C4B7}"/>
                </a:ext>
              </a:extLst>
            </p:cNvPr>
            <p:cNvGrpSpPr/>
            <p:nvPr/>
          </p:nvGrpSpPr>
          <p:grpSpPr>
            <a:xfrm>
              <a:off x="3474556" y="791285"/>
              <a:ext cx="782951" cy="408172"/>
              <a:chOff x="6205930" y="230239"/>
              <a:chExt cx="1693906" cy="883076"/>
            </a:xfrm>
          </p:grpSpPr>
          <p:pic>
            <p:nvPicPr>
              <p:cNvPr id="85" name="Picture 84">
                <a:extLst>
                  <a:ext uri="{FF2B5EF4-FFF2-40B4-BE49-F238E27FC236}">
                    <a16:creationId xmlns:a16="http://schemas.microsoft.com/office/drawing/2014/main" id="{4F556A47-2649-5D4A-84FB-6840779B702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205930" y="230239"/>
                <a:ext cx="871110" cy="883076"/>
              </a:xfrm>
              <a:prstGeom prst="rect">
                <a:avLst/>
              </a:prstGeom>
            </p:spPr>
          </p:pic>
          <p:pic>
            <p:nvPicPr>
              <p:cNvPr id="86" name="Graphic 85">
                <a:extLst>
                  <a:ext uri="{FF2B5EF4-FFF2-40B4-BE49-F238E27FC236}">
                    <a16:creationId xmlns:a16="http://schemas.microsoft.com/office/drawing/2014/main" id="{010BBE10-5EBB-AD4A-B273-9FD27E932C12}"/>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7105712" y="315353"/>
                <a:ext cx="794124" cy="794122"/>
              </a:xfrm>
              <a:prstGeom prst="rect">
                <a:avLst/>
              </a:prstGeom>
            </p:spPr>
          </p:pic>
        </p:grpSp>
        <p:cxnSp>
          <p:nvCxnSpPr>
            <p:cNvPr id="90" name="Curved Connector 89">
              <a:extLst>
                <a:ext uri="{FF2B5EF4-FFF2-40B4-BE49-F238E27FC236}">
                  <a16:creationId xmlns:a16="http://schemas.microsoft.com/office/drawing/2014/main" id="{ABD5EB20-DE33-ED4E-95C2-AF15FD9BE7E9}"/>
                </a:ext>
              </a:extLst>
            </p:cNvPr>
            <p:cNvCxnSpPr>
              <a:cxnSpLocks/>
              <a:stCxn id="85" idx="1"/>
              <a:endCxn id="7" idx="0"/>
            </p:cNvCxnSpPr>
            <p:nvPr/>
          </p:nvCxnSpPr>
          <p:spPr>
            <a:xfrm rot="10800000" flipV="1">
              <a:off x="1492166" y="995370"/>
              <a:ext cx="1982390" cy="2009027"/>
            </a:xfrm>
            <a:prstGeom prst="curvedConnector2">
              <a:avLst/>
            </a:prstGeom>
            <a:ln>
              <a:solidFill>
                <a:schemeClr val="tx1">
                  <a:lumMod val="60000"/>
                  <a:lumOff val="40000"/>
                </a:schemeClr>
              </a:solidFill>
              <a:tailEnd type="triangle" w="lg" len="med"/>
            </a:ln>
            <a:effectLst/>
          </p:spPr>
          <p:style>
            <a:lnRef idx="2">
              <a:schemeClr val="accent6"/>
            </a:lnRef>
            <a:fillRef idx="0">
              <a:schemeClr val="accent6"/>
            </a:fillRef>
            <a:effectRef idx="1">
              <a:schemeClr val="accent6"/>
            </a:effectRef>
            <a:fontRef idx="minor">
              <a:schemeClr val="tx1"/>
            </a:fontRef>
          </p:style>
        </p:cxnSp>
      </p:grpSp>
      <p:sp>
        <p:nvSpPr>
          <p:cNvPr id="2" name="Title 1">
            <a:extLst>
              <a:ext uri="{FF2B5EF4-FFF2-40B4-BE49-F238E27FC236}">
                <a16:creationId xmlns:a16="http://schemas.microsoft.com/office/drawing/2014/main" id="{67DD4A86-12DD-7444-8AF8-E3248AD2AA64}"/>
              </a:ext>
            </a:extLst>
          </p:cNvPr>
          <p:cNvSpPr>
            <a:spLocks noGrp="1"/>
          </p:cNvSpPr>
          <p:nvPr>
            <p:ph type="title"/>
          </p:nvPr>
        </p:nvSpPr>
        <p:spPr>
          <a:xfrm>
            <a:off x="457202" y="1"/>
            <a:ext cx="8236857" cy="629354"/>
          </a:xfrm>
        </p:spPr>
        <p:txBody>
          <a:bodyPr/>
          <a:lstStyle/>
          <a:p>
            <a:pPr algn="l"/>
            <a:r>
              <a:rPr lang="en-US"/>
              <a:t>How are we using data?</a:t>
            </a:r>
          </a:p>
        </p:txBody>
      </p:sp>
      <p:sp>
        <p:nvSpPr>
          <p:cNvPr id="3" name="TextBox 2">
            <a:extLst>
              <a:ext uri="{FF2B5EF4-FFF2-40B4-BE49-F238E27FC236}">
                <a16:creationId xmlns:a16="http://schemas.microsoft.com/office/drawing/2014/main" id="{B8B6BDD6-3BFA-0249-9614-AAB6DD724591}"/>
              </a:ext>
            </a:extLst>
          </p:cNvPr>
          <p:cNvSpPr txBox="1"/>
          <p:nvPr/>
        </p:nvSpPr>
        <p:spPr>
          <a:xfrm>
            <a:off x="3026979" y="3770048"/>
            <a:ext cx="1997292" cy="261610"/>
          </a:xfrm>
          <a:prstGeom prst="rect">
            <a:avLst/>
          </a:prstGeom>
          <a:noFill/>
        </p:spPr>
        <p:txBody>
          <a:bodyPr wrap="square" rtlCol="0">
            <a:spAutoFit/>
          </a:bodyPr>
          <a:lstStyle>
            <a:defPPr>
              <a:defRPr lang="en-US"/>
            </a:defPPr>
            <a:lvl1pPr>
              <a:defRPr sz="1400">
                <a:solidFill>
                  <a:schemeClr val="tx1">
                    <a:lumMod val="40000"/>
                    <a:lumOff val="60000"/>
                  </a:schemeClr>
                </a:solidFill>
                <a:latin typeface="Arial" panose="020B0604020202020204" pitchFamily="34" charset="0"/>
                <a:cs typeface="Arial" panose="020B0604020202020204" pitchFamily="34" charset="0"/>
              </a:defRPr>
            </a:lvl1pPr>
          </a:lstStyle>
          <a:p>
            <a:r>
              <a:rPr lang="en-US" sz="1050"/>
              <a:t>100,000s of virtual buildings</a:t>
            </a:r>
          </a:p>
        </p:txBody>
      </p:sp>
    </p:spTree>
    <p:extLst>
      <p:ext uri="{BB962C8B-B14F-4D97-AF65-F5344CB8AC3E}">
        <p14:creationId xmlns:p14="http://schemas.microsoft.com/office/powerpoint/2010/main" val="36441888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19EE-0A74-BE4B-97AB-8688EEA57E46}"/>
              </a:ext>
            </a:extLst>
          </p:cNvPr>
          <p:cNvSpPr>
            <a:spLocks noGrp="1"/>
          </p:cNvSpPr>
          <p:nvPr>
            <p:ph type="title"/>
          </p:nvPr>
        </p:nvSpPr>
        <p:spPr/>
        <p:txBody>
          <a:bodyPr/>
          <a:lstStyle/>
          <a:p>
            <a:pPr algn="l"/>
            <a:r>
              <a:rPr lang="en-US"/>
              <a:t>Model Calibration Data</a:t>
            </a:r>
          </a:p>
        </p:txBody>
      </p:sp>
      <p:sp>
        <p:nvSpPr>
          <p:cNvPr id="5" name="Rectangle 4">
            <a:extLst>
              <a:ext uri="{FF2B5EF4-FFF2-40B4-BE49-F238E27FC236}">
                <a16:creationId xmlns:a16="http://schemas.microsoft.com/office/drawing/2014/main" id="{5BD12A6F-9442-5245-B032-1505F01E4C81}"/>
              </a:ext>
            </a:extLst>
          </p:cNvPr>
          <p:cNvSpPr/>
          <p:nvPr/>
        </p:nvSpPr>
        <p:spPr>
          <a:xfrm>
            <a:off x="2670453" y="868170"/>
            <a:ext cx="3803093" cy="260841"/>
          </a:xfrm>
          <a:prstGeom prst="rect">
            <a:avLst/>
          </a:prstGeom>
        </p:spPr>
        <p:txBody>
          <a:bodyPr wrap="none">
            <a:spAutoFit/>
          </a:bodyPr>
          <a:lstStyle/>
          <a:p>
            <a:pPr algn="ctr">
              <a:lnSpc>
                <a:spcPts val="1200"/>
              </a:lnSpc>
              <a:spcBef>
                <a:spcPts val="600"/>
              </a:spcBef>
              <a:spcAft>
                <a:spcPts val="600"/>
              </a:spcAft>
            </a:pPr>
            <a:r>
              <a:rPr lang="en-US" b="1">
                <a:latin typeface="Franklin Gothic Book" panose="020B0503020102020204" pitchFamily="34" charset="0"/>
                <a:ea typeface="Times" pitchFamily="2" charset="0"/>
                <a:cs typeface="Times New Roman" panose="02020603050405020304" pitchFamily="18" charset="0"/>
              </a:rPr>
              <a:t>Summary of Calibration Data Classes</a:t>
            </a:r>
          </a:p>
        </p:txBody>
      </p:sp>
      <p:graphicFrame>
        <p:nvGraphicFramePr>
          <p:cNvPr id="6" name="Table 5">
            <a:extLst>
              <a:ext uri="{FF2B5EF4-FFF2-40B4-BE49-F238E27FC236}">
                <a16:creationId xmlns:a16="http://schemas.microsoft.com/office/drawing/2014/main" id="{F2B4B8A9-6568-2945-912B-8EBD3F9D5E4E}"/>
              </a:ext>
            </a:extLst>
          </p:cNvPr>
          <p:cNvGraphicFramePr>
            <a:graphicFrameLocks noGrp="1"/>
          </p:cNvGraphicFramePr>
          <p:nvPr/>
        </p:nvGraphicFramePr>
        <p:xfrm>
          <a:off x="457201" y="1603948"/>
          <a:ext cx="8187127" cy="2310314"/>
        </p:xfrm>
        <a:graphic>
          <a:graphicData uri="http://schemas.openxmlformats.org/drawingml/2006/table">
            <a:tbl>
              <a:tblPr firstRow="1" firstCol="1" bandRow="1"/>
              <a:tblGrid>
                <a:gridCol w="3962360">
                  <a:extLst>
                    <a:ext uri="{9D8B030D-6E8A-4147-A177-3AD203B41FA5}">
                      <a16:colId xmlns:a16="http://schemas.microsoft.com/office/drawing/2014/main" val="4231363517"/>
                    </a:ext>
                  </a:extLst>
                </a:gridCol>
                <a:gridCol w="4224767">
                  <a:extLst>
                    <a:ext uri="{9D8B030D-6E8A-4147-A177-3AD203B41FA5}">
                      <a16:colId xmlns:a16="http://schemas.microsoft.com/office/drawing/2014/main" val="638209948"/>
                    </a:ext>
                  </a:extLst>
                </a:gridCol>
              </a:tblGrid>
              <a:tr h="274914">
                <a:tc>
                  <a:txBody>
                    <a:bodyPr/>
                    <a:lstStyle/>
                    <a:p>
                      <a:pPr marL="0" marR="0" algn="ctr">
                        <a:lnSpc>
                          <a:spcPts val="1250"/>
                        </a:lnSpc>
                        <a:spcBef>
                          <a:spcPts val="300"/>
                        </a:spcBef>
                        <a:spcAft>
                          <a:spcPts val="300"/>
                        </a:spcAft>
                      </a:pPr>
                      <a:r>
                        <a:rPr lang="en-US" sz="1400" b="1">
                          <a:effectLst/>
                          <a:latin typeface="Franklin Gothic Book" panose="020B0503020102020204" pitchFamily="34" charset="0"/>
                          <a:ea typeface="Times" pitchFamily="2" charset="0"/>
                        </a:rPr>
                        <a:t>Type of Calibration Data</a:t>
                      </a:r>
                      <a:endParaRPr lang="en-US" sz="1800">
                        <a:effectLst/>
                        <a:latin typeface="Times New Roman" panose="02020603050405020304" pitchFamily="18" charset="0"/>
                        <a:ea typeface="Times" pitchFamily="2"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ts val="1250"/>
                        </a:lnSpc>
                        <a:spcBef>
                          <a:spcPts val="300"/>
                        </a:spcBef>
                        <a:spcAft>
                          <a:spcPts val="300"/>
                        </a:spcAft>
                      </a:pPr>
                      <a:r>
                        <a:rPr lang="en-US" sz="1400" b="1">
                          <a:effectLst/>
                          <a:latin typeface="Franklin Gothic Book" panose="020B0503020102020204" pitchFamily="34" charset="0"/>
                          <a:ea typeface="Times" pitchFamily="2" charset="0"/>
                        </a:rPr>
                        <a:t>Summary of Availability</a:t>
                      </a:r>
                      <a:endParaRPr lang="en-US" sz="1800">
                        <a:effectLst/>
                        <a:latin typeface="Times New Roman" panose="02020603050405020304" pitchFamily="18" charset="0"/>
                        <a:ea typeface="Times" pitchFamily="2" charset="0"/>
                      </a:endParaRPr>
                    </a:p>
                  </a:txBody>
                  <a:tcPr marL="45720" marR="4572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1431137"/>
                  </a:ext>
                </a:extLst>
              </a:tr>
              <a:tr h="513510">
                <a:tc>
                  <a:txBody>
                    <a:bodyPr/>
                    <a:lstStyle/>
                    <a:p>
                      <a:pPr marL="0" marR="0">
                        <a:lnSpc>
                          <a:spcPts val="1250"/>
                        </a:lnSpc>
                        <a:spcBef>
                          <a:spcPts val="300"/>
                        </a:spcBef>
                        <a:spcAft>
                          <a:spcPts val="300"/>
                        </a:spcAft>
                      </a:pPr>
                      <a:r>
                        <a:rPr lang="en-US" sz="1400" b="1">
                          <a:solidFill>
                            <a:srgbClr val="000000"/>
                          </a:solidFill>
                          <a:effectLst/>
                          <a:latin typeface="Franklin Gothic Book" panose="020B0503020102020204" pitchFamily="34" charset="0"/>
                          <a:ea typeface="Times" pitchFamily="2" charset="0"/>
                        </a:rPr>
                        <a:t>Utility Sales:</a:t>
                      </a:r>
                      <a:r>
                        <a:rPr lang="en-US" sz="1400">
                          <a:solidFill>
                            <a:srgbClr val="000000"/>
                          </a:solidFill>
                          <a:effectLst/>
                          <a:latin typeface="Franklin Gothic Book" panose="020B0503020102020204" pitchFamily="34" charset="0"/>
                          <a:ea typeface="Times" pitchFamily="2" charset="0"/>
                        </a:rPr>
                        <a:t> Annual sales/consumption data by sector by utility</a:t>
                      </a:r>
                      <a:endParaRPr lang="en-US" sz="1800">
                        <a:effectLst/>
                        <a:latin typeface="Times New Roman" panose="02020603050405020304" pitchFamily="18" charset="0"/>
                        <a:ea typeface="Times" pitchFamily="2"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AD6"/>
                    </a:solidFill>
                  </a:tcPr>
                </a:tc>
                <a:tc>
                  <a:txBody>
                    <a:bodyPr/>
                    <a:lstStyle/>
                    <a:p>
                      <a:pPr marL="0" marR="0">
                        <a:lnSpc>
                          <a:spcPts val="1250"/>
                        </a:lnSpc>
                        <a:spcBef>
                          <a:spcPts val="300"/>
                        </a:spcBef>
                        <a:spcAft>
                          <a:spcPts val="300"/>
                        </a:spcAft>
                      </a:pPr>
                      <a:r>
                        <a:rPr lang="en-US" sz="1400">
                          <a:solidFill>
                            <a:srgbClr val="000000"/>
                          </a:solidFill>
                          <a:effectLst/>
                          <a:latin typeface="Franklin Gothic Book" panose="020B0503020102020204" pitchFamily="34" charset="0"/>
                          <a:ea typeface="Times" pitchFamily="2" charset="0"/>
                        </a:rPr>
                        <a:t>Universally available from U.S. Energy Information Administration (EIA)</a:t>
                      </a:r>
                      <a:endParaRPr lang="en-US" sz="1800">
                        <a:effectLst/>
                        <a:latin typeface="Times New Roman" panose="02020603050405020304" pitchFamily="18" charset="0"/>
                        <a:ea typeface="Times" pitchFamily="2"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AD6"/>
                    </a:solidFill>
                  </a:tcPr>
                </a:tc>
                <a:extLst>
                  <a:ext uri="{0D108BD9-81ED-4DB2-BD59-A6C34878D82A}">
                    <a16:rowId xmlns:a16="http://schemas.microsoft.com/office/drawing/2014/main" val="3237880450"/>
                  </a:ext>
                </a:extLst>
              </a:tr>
              <a:tr h="342428">
                <a:tc>
                  <a:txBody>
                    <a:bodyPr/>
                    <a:lstStyle/>
                    <a:p>
                      <a:pPr marL="0" marR="0">
                        <a:lnSpc>
                          <a:spcPts val="1250"/>
                        </a:lnSpc>
                        <a:spcBef>
                          <a:spcPts val="300"/>
                        </a:spcBef>
                        <a:spcAft>
                          <a:spcPts val="300"/>
                        </a:spcAft>
                      </a:pPr>
                      <a:r>
                        <a:rPr lang="en-US" sz="1400" b="1">
                          <a:effectLst/>
                          <a:latin typeface="Franklin Gothic Book" panose="020B0503020102020204" pitchFamily="34" charset="0"/>
                          <a:ea typeface="Times" pitchFamily="2" charset="0"/>
                        </a:rPr>
                        <a:t>Load research data:</a:t>
                      </a:r>
                      <a:r>
                        <a:rPr lang="en-US" sz="1400">
                          <a:effectLst/>
                          <a:latin typeface="Franklin Gothic Book" panose="020B0503020102020204" pitchFamily="34" charset="0"/>
                          <a:ea typeface="Times" pitchFamily="2" charset="0"/>
                        </a:rPr>
                        <a:t> Utility customer class aggregate load shapes </a:t>
                      </a:r>
                      <a:endParaRPr lang="en-US" sz="1800">
                        <a:effectLst/>
                        <a:latin typeface="Times New Roman" panose="02020603050405020304" pitchFamily="18" charset="0"/>
                        <a:ea typeface="Times" pitchFamily="2"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ts val="1250"/>
                        </a:lnSpc>
                        <a:spcBef>
                          <a:spcPts val="300"/>
                        </a:spcBef>
                        <a:spcAft>
                          <a:spcPts val="300"/>
                        </a:spcAft>
                      </a:pPr>
                      <a:r>
                        <a:rPr lang="en-US" sz="1400">
                          <a:effectLst/>
                          <a:latin typeface="Franklin Gothic Book" panose="020B0503020102020204" pitchFamily="34" charset="0"/>
                          <a:ea typeface="Times" pitchFamily="2" charset="0"/>
                        </a:rPr>
                        <a:t>Acquired for ~20 utility companies and the Electric Reliability Council of Texas</a:t>
                      </a:r>
                      <a:endParaRPr lang="en-US" sz="1800">
                        <a:effectLst/>
                        <a:latin typeface="Times New Roman" panose="02020603050405020304" pitchFamily="18" charset="0"/>
                        <a:ea typeface="Times" pitchFamily="2"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144190"/>
                  </a:ext>
                </a:extLst>
              </a:tr>
              <a:tr h="513510">
                <a:tc>
                  <a:txBody>
                    <a:bodyPr/>
                    <a:lstStyle/>
                    <a:p>
                      <a:pPr marL="0" marR="0" indent="0" algn="l" defTabSz="457186" rtl="0" eaLnBrk="1" fontAlgn="auto" latinLnBrk="0" hangingPunct="1">
                        <a:lnSpc>
                          <a:spcPts val="1250"/>
                        </a:lnSpc>
                        <a:spcBef>
                          <a:spcPts val="300"/>
                        </a:spcBef>
                        <a:spcAft>
                          <a:spcPts val="300"/>
                        </a:spcAft>
                        <a:buClrTx/>
                        <a:buSzTx/>
                        <a:buFontTx/>
                        <a:buNone/>
                        <a:tabLst/>
                        <a:defRPr/>
                      </a:pPr>
                      <a:r>
                        <a:rPr lang="en-US" sz="1400" b="1">
                          <a:solidFill>
                            <a:srgbClr val="000000"/>
                          </a:solidFill>
                          <a:effectLst/>
                          <a:latin typeface="Franklin Gothic Book" panose="020B0503020102020204" pitchFamily="34" charset="0"/>
                          <a:ea typeface="Times" pitchFamily="2" charset="0"/>
                        </a:rPr>
                        <a:t>Advanced metering infrastructure (AMI):</a:t>
                      </a:r>
                      <a:r>
                        <a:rPr lang="en-US" sz="1400">
                          <a:solidFill>
                            <a:srgbClr val="000000"/>
                          </a:solidFill>
                          <a:effectLst/>
                          <a:latin typeface="Franklin Gothic Book" panose="020B0503020102020204" pitchFamily="34" charset="0"/>
                          <a:ea typeface="Times" pitchFamily="2" charset="0"/>
                        </a:rPr>
                        <a:t> Whole-building AMI data </a:t>
                      </a:r>
                      <a:r>
                        <a:rPr lang="en-US" sz="1400">
                          <a:effectLst/>
                          <a:latin typeface="Franklin Gothic Book" panose="020B0503020102020204" pitchFamily="34" charset="0"/>
                          <a:ea typeface="Times" pitchFamily="2" charset="0"/>
                        </a:rPr>
                        <a:t>joined with building characteristic metadata </a:t>
                      </a:r>
                      <a:endParaRPr lang="en-US" sz="1800">
                        <a:effectLst/>
                        <a:latin typeface="Times New Roman" panose="02020603050405020304" pitchFamily="18" charset="0"/>
                        <a:ea typeface="Times" pitchFamily="2"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AD6"/>
                    </a:solidFill>
                  </a:tcPr>
                </a:tc>
                <a:tc>
                  <a:txBody>
                    <a:bodyPr/>
                    <a:lstStyle/>
                    <a:p>
                      <a:pPr marL="0" marR="0">
                        <a:lnSpc>
                          <a:spcPts val="1250"/>
                        </a:lnSpc>
                        <a:spcBef>
                          <a:spcPts val="300"/>
                        </a:spcBef>
                        <a:spcAft>
                          <a:spcPts val="300"/>
                        </a:spcAft>
                      </a:pPr>
                      <a:r>
                        <a:rPr lang="en-US" sz="1400">
                          <a:solidFill>
                            <a:srgbClr val="000000"/>
                          </a:solidFill>
                          <a:effectLst/>
                          <a:latin typeface="Franklin Gothic Book" panose="020B0503020102020204" pitchFamily="34" charset="0"/>
                          <a:ea typeface="Times" pitchFamily="2" charset="0"/>
                        </a:rPr>
                        <a:t>Acquiring in multiple census divisions, via nondisclosure agreements with utility companies </a:t>
                      </a:r>
                      <a:endParaRPr lang="en-US" sz="1800">
                        <a:effectLst/>
                        <a:latin typeface="Times New Roman" panose="02020603050405020304" pitchFamily="18" charset="0"/>
                        <a:ea typeface="Times" pitchFamily="2"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AD6"/>
                    </a:solidFill>
                  </a:tcPr>
                </a:tc>
                <a:extLst>
                  <a:ext uri="{0D108BD9-81ED-4DB2-BD59-A6C34878D82A}">
                    <a16:rowId xmlns:a16="http://schemas.microsoft.com/office/drawing/2014/main" val="1611777718"/>
                  </a:ext>
                </a:extLst>
              </a:tr>
              <a:tr h="513510">
                <a:tc>
                  <a:txBody>
                    <a:bodyPr/>
                    <a:lstStyle/>
                    <a:p>
                      <a:pPr marL="0" marR="0">
                        <a:lnSpc>
                          <a:spcPts val="1250"/>
                        </a:lnSpc>
                        <a:spcBef>
                          <a:spcPts val="300"/>
                        </a:spcBef>
                        <a:spcAft>
                          <a:spcPts val="300"/>
                        </a:spcAft>
                      </a:pPr>
                      <a:r>
                        <a:rPr lang="en-US" sz="1400" b="1">
                          <a:solidFill>
                            <a:srgbClr val="000000"/>
                          </a:solidFill>
                          <a:effectLst/>
                          <a:latin typeface="Franklin Gothic Book" panose="020B0503020102020204" pitchFamily="34" charset="0"/>
                          <a:ea typeface="Times" pitchFamily="2" charset="0"/>
                        </a:rPr>
                        <a:t>Submetered: </a:t>
                      </a:r>
                      <a:r>
                        <a:rPr lang="en-US" sz="1400">
                          <a:solidFill>
                            <a:srgbClr val="000000"/>
                          </a:solidFill>
                          <a:effectLst/>
                          <a:latin typeface="Franklin Gothic Book" panose="020B0503020102020204" pitchFamily="34" charset="0"/>
                          <a:ea typeface="Times" pitchFamily="2" charset="0"/>
                        </a:rPr>
                        <a:t>End-use metering data, including smart thermostat data</a:t>
                      </a:r>
                      <a:endParaRPr lang="en-US" sz="1800">
                        <a:effectLst/>
                        <a:latin typeface="Times New Roman" panose="02020603050405020304" pitchFamily="18" charset="0"/>
                        <a:ea typeface="Times" pitchFamily="2"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ts val="1250"/>
                        </a:lnSpc>
                        <a:spcBef>
                          <a:spcPts val="300"/>
                        </a:spcBef>
                        <a:spcAft>
                          <a:spcPts val="300"/>
                        </a:spcAft>
                      </a:pPr>
                      <a:r>
                        <a:rPr lang="en-US" sz="1400">
                          <a:solidFill>
                            <a:srgbClr val="000000"/>
                          </a:solidFill>
                          <a:effectLst/>
                          <a:latin typeface="Franklin Gothic Book" panose="020B0503020102020204" pitchFamily="34" charset="0"/>
                          <a:ea typeface="Times" pitchFamily="2" charset="0"/>
                        </a:rPr>
                        <a:t>Multiple (3+) strong data sets available for residential; few data sets available for commercial buildings</a:t>
                      </a:r>
                      <a:endParaRPr lang="en-US" sz="1800">
                        <a:effectLst/>
                        <a:latin typeface="Times New Roman" panose="02020603050405020304" pitchFamily="18" charset="0"/>
                        <a:ea typeface="Times" pitchFamily="2" charset="0"/>
                      </a:endParaRPr>
                    </a:p>
                  </a:txBody>
                  <a:tcPr marL="45720" marR="4572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481120"/>
                  </a:ext>
                </a:extLst>
              </a:tr>
            </a:tbl>
          </a:graphicData>
        </a:graphic>
      </p:graphicFrame>
    </p:spTree>
    <p:extLst>
      <p:ext uri="{BB962C8B-B14F-4D97-AF65-F5344CB8AC3E}">
        <p14:creationId xmlns:p14="http://schemas.microsoft.com/office/powerpoint/2010/main" val="14659764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D09A-0F86-4D41-830C-40BB9E71CD60}"/>
              </a:ext>
            </a:extLst>
          </p:cNvPr>
          <p:cNvSpPr>
            <a:spLocks noGrp="1"/>
          </p:cNvSpPr>
          <p:nvPr>
            <p:ph type="title"/>
          </p:nvPr>
        </p:nvSpPr>
        <p:spPr/>
        <p:txBody>
          <a:bodyPr/>
          <a:lstStyle/>
          <a:p>
            <a:pPr algn="l"/>
            <a:r>
              <a:rPr lang="en-US"/>
              <a:t>Addressing Data Gaps</a:t>
            </a:r>
          </a:p>
        </p:txBody>
      </p:sp>
      <p:sp>
        <p:nvSpPr>
          <p:cNvPr id="3" name="Text Placeholder 2">
            <a:extLst>
              <a:ext uri="{FF2B5EF4-FFF2-40B4-BE49-F238E27FC236}">
                <a16:creationId xmlns:a16="http://schemas.microsoft.com/office/drawing/2014/main" id="{2742A09D-089B-6A47-983D-4AE517077807}"/>
              </a:ext>
            </a:extLst>
          </p:cNvPr>
          <p:cNvSpPr>
            <a:spLocks noGrp="1"/>
          </p:cNvSpPr>
          <p:nvPr>
            <p:ph type="body" sz="quarter" idx="10"/>
          </p:nvPr>
        </p:nvSpPr>
        <p:spPr/>
        <p:txBody>
          <a:bodyPr/>
          <a:lstStyle/>
          <a:p>
            <a:pPr marL="76200" indent="0">
              <a:buNone/>
            </a:pPr>
            <a:r>
              <a:rPr lang="en-US"/>
              <a:t>From the initial data collection, the largest identified gap was </a:t>
            </a:r>
            <a:r>
              <a:rPr lang="en-US" err="1"/>
              <a:t>submetered</a:t>
            </a:r>
            <a:r>
              <a:rPr lang="en-US"/>
              <a:t> data for commercial buildings</a:t>
            </a:r>
          </a:p>
          <a:p>
            <a:pPr marL="76200" indent="0">
              <a:buNone/>
            </a:pPr>
            <a:endParaRPr lang="en-US" sz="2000"/>
          </a:p>
          <a:p>
            <a:pPr marL="76200" indent="0">
              <a:buNone/>
            </a:pPr>
            <a:r>
              <a:rPr lang="en-US" sz="2000"/>
              <a:t>To address this gap, we:</a:t>
            </a:r>
          </a:p>
          <a:p>
            <a:pPr marL="533400" indent="-457200">
              <a:buFont typeface="+mj-lt"/>
              <a:buAutoNum type="arabicPeriod"/>
            </a:pPr>
            <a:r>
              <a:rPr lang="en-US" sz="2000"/>
              <a:t>Conducted a targeted market research effort to identify data sets for potential purchase (BAS data, EM&amp;V studies, etc.) </a:t>
            </a:r>
          </a:p>
          <a:p>
            <a:pPr marL="533400" indent="-457200">
              <a:buFont typeface="+mj-lt"/>
              <a:buAutoNum type="arabicPeriod"/>
            </a:pPr>
            <a:r>
              <a:rPr lang="en-US" sz="2000"/>
              <a:t>Are studying transferability between building types and regions</a:t>
            </a:r>
          </a:p>
        </p:txBody>
      </p:sp>
    </p:spTree>
    <p:extLst>
      <p:ext uri="{BB962C8B-B14F-4D97-AF65-F5344CB8AC3E}">
        <p14:creationId xmlns:p14="http://schemas.microsoft.com/office/powerpoint/2010/main" val="42230613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53A37-24A0-E94B-8105-D1E73F4BC313}"/>
              </a:ext>
            </a:extLst>
          </p:cNvPr>
          <p:cNvSpPr>
            <a:spLocks noGrp="1"/>
          </p:cNvSpPr>
          <p:nvPr>
            <p:ph type="title"/>
          </p:nvPr>
        </p:nvSpPr>
        <p:spPr/>
        <p:txBody>
          <a:bodyPr/>
          <a:lstStyle/>
          <a:p>
            <a:r>
              <a:rPr lang="en-US"/>
              <a:t>Commercial End-Use Data Procurement</a:t>
            </a:r>
          </a:p>
        </p:txBody>
      </p:sp>
      <p:sp>
        <p:nvSpPr>
          <p:cNvPr id="3" name="Text Placeholder 2">
            <a:extLst>
              <a:ext uri="{FF2B5EF4-FFF2-40B4-BE49-F238E27FC236}">
                <a16:creationId xmlns:a16="http://schemas.microsoft.com/office/drawing/2014/main" id="{B69963DB-8C73-D443-BF32-86E77BE2EC6A}"/>
              </a:ext>
            </a:extLst>
          </p:cNvPr>
          <p:cNvSpPr>
            <a:spLocks noGrp="1"/>
          </p:cNvSpPr>
          <p:nvPr>
            <p:ph type="body" sz="quarter" idx="10"/>
          </p:nvPr>
        </p:nvSpPr>
        <p:spPr/>
        <p:txBody>
          <a:bodyPr/>
          <a:lstStyle/>
          <a:p>
            <a:r>
              <a:rPr lang="en-US"/>
              <a:t>Summary</a:t>
            </a:r>
          </a:p>
          <a:p>
            <a:pPr lvl="1"/>
            <a:r>
              <a:rPr lang="en-US"/>
              <a:t>Major outreach effort, &gt;700 hours</a:t>
            </a:r>
          </a:p>
          <a:p>
            <a:pPr lvl="1"/>
            <a:r>
              <a:rPr lang="en-US"/>
              <a:t>10 datasets purchased</a:t>
            </a:r>
          </a:p>
        </p:txBody>
      </p:sp>
      <p:pic>
        <p:nvPicPr>
          <p:cNvPr id="5" name="Picture 4">
            <a:extLst>
              <a:ext uri="{FF2B5EF4-FFF2-40B4-BE49-F238E27FC236}">
                <a16:creationId xmlns:a16="http://schemas.microsoft.com/office/drawing/2014/main" id="{5A37DB24-D566-4D41-A2EC-AE60796C04BF}"/>
              </a:ext>
            </a:extLst>
          </p:cNvPr>
          <p:cNvPicPr>
            <a:picLocks noChangeAspect="1"/>
          </p:cNvPicPr>
          <p:nvPr/>
        </p:nvPicPr>
        <p:blipFill>
          <a:blip r:embed="rId3"/>
          <a:stretch>
            <a:fillRect/>
          </a:stretch>
        </p:blipFill>
        <p:spPr>
          <a:xfrm>
            <a:off x="5855595" y="844901"/>
            <a:ext cx="2932213" cy="3750912"/>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58E9E7E5-FD08-3A4A-BC3B-7A9A84BA55BB}"/>
              </a:ext>
            </a:extLst>
          </p:cNvPr>
          <p:cNvSpPr txBox="1"/>
          <p:nvPr/>
        </p:nvSpPr>
        <p:spPr>
          <a:xfrm>
            <a:off x="5910760" y="4620873"/>
            <a:ext cx="2932213" cy="261610"/>
          </a:xfrm>
          <a:prstGeom prst="rect">
            <a:avLst/>
          </a:prstGeom>
          <a:noFill/>
        </p:spPr>
        <p:txBody>
          <a:bodyPr wrap="none" rtlCol="0">
            <a:spAutoFit/>
          </a:bodyPr>
          <a:lstStyle/>
          <a:p>
            <a:r>
              <a:rPr lang="en-US" sz="1100">
                <a:hlinkClick r:id="rId4"/>
              </a:rPr>
              <a:t>https://www.nrel.gov/docs/fy20osti/77102.pdf</a:t>
            </a:r>
            <a:r>
              <a:rPr lang="en-US" sz="1100"/>
              <a:t> </a:t>
            </a:r>
          </a:p>
        </p:txBody>
      </p:sp>
      <p:pic>
        <p:nvPicPr>
          <p:cNvPr id="8" name="Picture 7" descr="Figure 1">
            <a:extLst>
              <a:ext uri="{FF2B5EF4-FFF2-40B4-BE49-F238E27FC236}">
                <a16:creationId xmlns:a16="http://schemas.microsoft.com/office/drawing/2014/main" id="{29F9AFCD-B4D3-46D0-BA48-A19F9444FC2B}"/>
              </a:ext>
            </a:extLst>
          </p:cNvPr>
          <p:cNvPicPr/>
          <p:nvPr/>
        </p:nvPicPr>
        <p:blipFill>
          <a:blip r:embed="rId5">
            <a:extLst>
              <a:ext uri="{28A0092B-C50C-407E-A947-70E740481C1C}">
                <a14:useLocalDpi xmlns:a14="http://schemas.microsoft.com/office/drawing/2010/main" val="0"/>
              </a:ext>
            </a:extLst>
          </a:blip>
          <a:stretch>
            <a:fillRect/>
          </a:stretch>
        </p:blipFill>
        <p:spPr>
          <a:xfrm>
            <a:off x="367145" y="2395946"/>
            <a:ext cx="5029200" cy="2675890"/>
          </a:xfrm>
          <a:prstGeom prst="rect">
            <a:avLst/>
          </a:prstGeom>
        </p:spPr>
      </p:pic>
    </p:spTree>
    <p:extLst>
      <p:ext uri="{BB962C8B-B14F-4D97-AF65-F5344CB8AC3E}">
        <p14:creationId xmlns:p14="http://schemas.microsoft.com/office/powerpoint/2010/main" val="33152746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03BC-C98E-F243-9002-991FF0C3F3C2}"/>
              </a:ext>
            </a:extLst>
          </p:cNvPr>
          <p:cNvSpPr>
            <a:spLocks noGrp="1"/>
          </p:cNvSpPr>
          <p:nvPr>
            <p:ph type="title"/>
          </p:nvPr>
        </p:nvSpPr>
        <p:spPr/>
        <p:txBody>
          <a:bodyPr/>
          <a:lstStyle/>
          <a:p>
            <a:pPr>
              <a:defRPr sz="1400" b="0" i="0" u="none" strike="noStrike" kern="1200" spc="0" baseline="0">
                <a:solidFill>
                  <a:prstClr val="black">
                    <a:lumMod val="65000"/>
                    <a:lumOff val="35000"/>
                  </a:prstClr>
                </a:solidFill>
                <a:latin typeface="Franklin Gothic Book" panose="020B0503020102020204" pitchFamily="34" charset="0"/>
                <a:ea typeface="+mn-ea"/>
                <a:cs typeface="+mn-cs"/>
              </a:defRPr>
            </a:pPr>
            <a:r>
              <a:rPr lang="en-US" sz="3188">
                <a:solidFill>
                  <a:schemeClr val="bg1"/>
                </a:solidFill>
                <a:latin typeface="Franklin Gothic Book"/>
              </a:rPr>
              <a:t>Sample Sizes: Weather-driven End Uses</a:t>
            </a:r>
            <a:endParaRPr lang="en-US" sz="3188" baseline="30000">
              <a:solidFill>
                <a:schemeClr val="bg1"/>
              </a:solidFill>
              <a:latin typeface="Franklin Gothic Book"/>
            </a:endParaRPr>
          </a:p>
        </p:txBody>
      </p:sp>
      <p:graphicFrame>
        <p:nvGraphicFramePr>
          <p:cNvPr id="7" name="Table 6">
            <a:extLst>
              <a:ext uri="{FF2B5EF4-FFF2-40B4-BE49-F238E27FC236}">
                <a16:creationId xmlns:a16="http://schemas.microsoft.com/office/drawing/2014/main" id="{0BE11A1F-D521-C04A-AD49-082E05288C66}"/>
              </a:ext>
            </a:extLst>
          </p:cNvPr>
          <p:cNvGraphicFramePr>
            <a:graphicFrameLocks noGrp="1"/>
          </p:cNvGraphicFramePr>
          <p:nvPr/>
        </p:nvGraphicFramePr>
        <p:xfrm>
          <a:off x="457203" y="814518"/>
          <a:ext cx="4311249" cy="3514465"/>
        </p:xfrm>
        <a:graphic>
          <a:graphicData uri="http://schemas.openxmlformats.org/drawingml/2006/table">
            <a:tbl>
              <a:tblPr firstRow="1" bandRow="1">
                <a:tableStyleId>{5C22544A-7EE6-4342-B048-85BDC9FD1C3A}</a:tableStyleId>
              </a:tblPr>
              <a:tblGrid>
                <a:gridCol w="1246946">
                  <a:extLst>
                    <a:ext uri="{9D8B030D-6E8A-4147-A177-3AD203B41FA5}">
                      <a16:colId xmlns:a16="http://schemas.microsoft.com/office/drawing/2014/main" val="3820227257"/>
                    </a:ext>
                  </a:extLst>
                </a:gridCol>
                <a:gridCol w="961293">
                  <a:extLst>
                    <a:ext uri="{9D8B030D-6E8A-4147-A177-3AD203B41FA5}">
                      <a16:colId xmlns:a16="http://schemas.microsoft.com/office/drawing/2014/main" val="1972102133"/>
                    </a:ext>
                  </a:extLst>
                </a:gridCol>
                <a:gridCol w="1061214">
                  <a:extLst>
                    <a:ext uri="{9D8B030D-6E8A-4147-A177-3AD203B41FA5}">
                      <a16:colId xmlns:a16="http://schemas.microsoft.com/office/drawing/2014/main" val="2062550048"/>
                    </a:ext>
                  </a:extLst>
                </a:gridCol>
                <a:gridCol w="1041796">
                  <a:extLst>
                    <a:ext uri="{9D8B030D-6E8A-4147-A177-3AD203B41FA5}">
                      <a16:colId xmlns:a16="http://schemas.microsoft.com/office/drawing/2014/main" val="651176345"/>
                    </a:ext>
                  </a:extLst>
                </a:gridCol>
              </a:tblGrid>
              <a:tr h="1045585">
                <a:tc>
                  <a:txBody>
                    <a:bodyPr/>
                    <a:lstStyle/>
                    <a:p>
                      <a:pPr algn="l" fontAlgn="b"/>
                      <a:r>
                        <a:rPr lang="en-US" sz="1200" u="none" strike="noStrike">
                          <a:effectLst/>
                        </a:rPr>
                        <a:t>Weather-driven </a:t>
                      </a:r>
                      <a:endParaRPr lang="en-US" sz="1200" b="1"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u="none" strike="noStrike">
                          <a:effectLst/>
                        </a:rPr>
                        <a:t>Proposed Minimum Sample Size</a:t>
                      </a:r>
                      <a:r>
                        <a:rPr lang="en-US" sz="1200" u="none" strike="noStrike" baseline="30000">
                          <a:effectLst/>
                        </a:rPr>
                        <a:t>1</a:t>
                      </a:r>
                      <a:endParaRPr lang="en-US" sz="1200" b="1" i="0" u="none" strike="noStrike" baseline="30000">
                        <a:solidFill>
                          <a:srgbClr val="000000"/>
                        </a:solidFill>
                        <a:effectLst/>
                        <a:latin typeface="Calibri" panose="020F0502020204030204" pitchFamily="34" charset="0"/>
                      </a:endParaRPr>
                    </a:p>
                  </a:txBody>
                  <a:tcPr marL="45720" marR="45720" anchor="b"/>
                </a:tc>
                <a:tc>
                  <a:txBody>
                    <a:bodyPr/>
                    <a:lstStyle/>
                    <a:p>
                      <a:pPr marL="0" algn="ctr" defTabSz="609585" rtl="0" eaLnBrk="1" fontAlgn="b" latinLnBrk="0" hangingPunct="1"/>
                      <a:r>
                        <a:rPr lang="en-US" sz="1200" b="1" u="none" strike="noStrike" kern="1200">
                          <a:solidFill>
                            <a:schemeClr val="lt1"/>
                          </a:solidFill>
                          <a:effectLst/>
                          <a:latin typeface="+mn-lt"/>
                          <a:ea typeface="+mn-ea"/>
                          <a:cs typeface="+mn-cs"/>
                        </a:rPr>
                        <a:t>Oct 31</a:t>
                      </a:r>
                      <a:r>
                        <a:rPr lang="en-US" sz="1200" b="1" u="none" strike="noStrike" kern="1200" baseline="30000">
                          <a:solidFill>
                            <a:schemeClr val="lt1"/>
                          </a:solidFill>
                          <a:effectLst/>
                          <a:latin typeface="+mn-lt"/>
                          <a:ea typeface="+mn-ea"/>
                          <a:cs typeface="+mn-cs"/>
                        </a:rPr>
                        <a:t>st</a:t>
                      </a:r>
                      <a:r>
                        <a:rPr lang="en-US" sz="1200" b="1" u="none" strike="noStrike" kern="1200">
                          <a:solidFill>
                            <a:schemeClr val="lt1"/>
                          </a:solidFill>
                          <a:effectLst/>
                          <a:latin typeface="+mn-lt"/>
                          <a:ea typeface="+mn-ea"/>
                          <a:cs typeface="+mn-cs"/>
                        </a:rPr>
                        <a:t> Package Sample Size</a:t>
                      </a:r>
                      <a:r>
                        <a:rPr lang="en-US" sz="1200" b="1" u="none" strike="noStrike" kern="1200" baseline="30000">
                          <a:solidFill>
                            <a:schemeClr val="lt1"/>
                          </a:solidFill>
                          <a:effectLst/>
                          <a:latin typeface="+mn-lt"/>
                          <a:ea typeface="+mn-ea"/>
                          <a:cs typeface="+mn-cs"/>
                        </a:rPr>
                        <a:t>2</a:t>
                      </a:r>
                    </a:p>
                  </a:txBody>
                  <a:tcPr marL="45720" marR="45720" anchor="b"/>
                </a:tc>
                <a:tc>
                  <a:txBody>
                    <a:bodyPr/>
                    <a:lstStyle/>
                    <a:p>
                      <a:pPr marL="0" algn="ctr" defTabSz="609585" rtl="0" eaLnBrk="1" fontAlgn="b" latinLnBrk="0" hangingPunct="1"/>
                      <a:r>
                        <a:rPr lang="en-US" sz="1200" b="1" u="none" strike="noStrike" kern="1200">
                          <a:solidFill>
                            <a:schemeClr val="bg1"/>
                          </a:solidFill>
                          <a:effectLst/>
                          <a:latin typeface="+mn-lt"/>
                          <a:ea typeface="+mn-ea"/>
                          <a:cs typeface="+mn-cs"/>
                        </a:rPr>
                        <a:t>Procured Sample Size</a:t>
                      </a:r>
                      <a:r>
                        <a:rPr lang="en-US" sz="1200" b="1" u="none" strike="noStrike" kern="1200" baseline="30000">
                          <a:solidFill>
                            <a:schemeClr val="bg1"/>
                          </a:solidFill>
                          <a:effectLst/>
                          <a:latin typeface="+mn-lt"/>
                          <a:ea typeface="+mn-ea"/>
                          <a:cs typeface="+mn-cs"/>
                        </a:rPr>
                        <a:t>3</a:t>
                      </a:r>
                    </a:p>
                  </a:txBody>
                  <a:tcPr marL="45720" marR="45720" anchor="b"/>
                </a:tc>
                <a:extLst>
                  <a:ext uri="{0D108BD9-81ED-4DB2-BD59-A6C34878D82A}">
                    <a16:rowId xmlns:a16="http://schemas.microsoft.com/office/drawing/2014/main" val="1518954883"/>
                  </a:ext>
                </a:extLst>
              </a:tr>
              <a:tr h="274320">
                <a:tc>
                  <a:txBody>
                    <a:bodyPr/>
                    <a:lstStyle/>
                    <a:p>
                      <a:pPr algn="l" fontAlgn="b"/>
                      <a:r>
                        <a:rPr lang="en-US" sz="1200" u="none" strike="noStrike">
                          <a:effectLst/>
                        </a:rPr>
                        <a:t>Heating</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48</a:t>
                      </a:r>
                    </a:p>
                  </a:txBody>
                  <a:tcPr marL="45720" marR="45720" anchor="b"/>
                </a:tc>
                <a:tc>
                  <a:txBody>
                    <a:bodyPr/>
                    <a:lstStyle/>
                    <a:p>
                      <a:pPr algn="ctr" fontAlgn="b"/>
                      <a:r>
                        <a:rPr lang="en-US" sz="1200" b="0" i="0" u="none" strike="noStrike">
                          <a:solidFill>
                            <a:srgbClr val="000000"/>
                          </a:solidFill>
                          <a:effectLst/>
                          <a:latin typeface="Calibri"/>
                        </a:rPr>
                        <a:t>6218</a:t>
                      </a:r>
                    </a:p>
                  </a:txBody>
                  <a:tcPr marL="45720" marR="45720" anchor="b"/>
                </a:tc>
                <a:tc>
                  <a:txBody>
                    <a:bodyPr/>
                    <a:lstStyle/>
                    <a:p>
                      <a:pPr algn="ctr" fontAlgn="b"/>
                      <a:r>
                        <a:rPr lang="en-US" sz="1200" b="1" i="0" u="none" strike="noStrike">
                          <a:solidFill>
                            <a:srgbClr val="000000"/>
                          </a:solidFill>
                          <a:effectLst/>
                          <a:latin typeface="Calibri"/>
                        </a:rPr>
                        <a:t>5176</a:t>
                      </a:r>
                    </a:p>
                  </a:txBody>
                  <a:tcPr marL="45720" marR="45720" anchor="b"/>
                </a:tc>
                <a:extLst>
                  <a:ext uri="{0D108BD9-81ED-4DB2-BD59-A6C34878D82A}">
                    <a16:rowId xmlns:a16="http://schemas.microsoft.com/office/drawing/2014/main" val="12368543"/>
                  </a:ext>
                </a:extLst>
              </a:tr>
              <a:tr h="274320">
                <a:tc>
                  <a:txBody>
                    <a:bodyPr/>
                    <a:lstStyle/>
                    <a:p>
                      <a:pPr algn="l" fontAlgn="b"/>
                      <a:r>
                        <a:rPr lang="en-US" sz="1200" u="none" strike="noStrike">
                          <a:effectLst/>
                        </a:rPr>
                        <a:t>Cooling</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48</a:t>
                      </a:r>
                    </a:p>
                  </a:txBody>
                  <a:tcPr marL="45720" marR="45720" anchor="b"/>
                </a:tc>
                <a:tc>
                  <a:txBody>
                    <a:bodyPr/>
                    <a:lstStyle/>
                    <a:p>
                      <a:pPr algn="ctr" fontAlgn="b"/>
                      <a:r>
                        <a:rPr lang="en-US" sz="1200" b="0" i="0" u="none" strike="noStrike">
                          <a:solidFill>
                            <a:srgbClr val="000000"/>
                          </a:solidFill>
                          <a:effectLst/>
                          <a:latin typeface="Calibri"/>
                        </a:rPr>
                        <a:t>6598</a:t>
                      </a:r>
                    </a:p>
                  </a:txBody>
                  <a:tcPr marL="45720" marR="45720" anchor="b"/>
                </a:tc>
                <a:tc>
                  <a:txBody>
                    <a:bodyPr/>
                    <a:lstStyle/>
                    <a:p>
                      <a:pPr algn="ctr" fontAlgn="b"/>
                      <a:r>
                        <a:rPr lang="en-US" sz="1200" b="1" i="0" u="none" strike="noStrike">
                          <a:solidFill>
                            <a:srgbClr val="000000"/>
                          </a:solidFill>
                          <a:effectLst/>
                          <a:latin typeface="Calibri"/>
                        </a:rPr>
                        <a:t>5351</a:t>
                      </a:r>
                    </a:p>
                  </a:txBody>
                  <a:tcPr marL="45720" marR="45720" anchor="b"/>
                </a:tc>
                <a:extLst>
                  <a:ext uri="{0D108BD9-81ED-4DB2-BD59-A6C34878D82A}">
                    <a16:rowId xmlns:a16="http://schemas.microsoft.com/office/drawing/2014/main" val="2892063009"/>
                  </a:ext>
                </a:extLst>
              </a:tr>
              <a:tr h="274320">
                <a:tc>
                  <a:txBody>
                    <a:bodyPr/>
                    <a:lstStyle/>
                    <a:p>
                      <a:pPr algn="l" fontAlgn="b"/>
                      <a:r>
                        <a:rPr lang="en-US" sz="1200" u="none" strike="noStrike">
                          <a:effectLst/>
                        </a:rPr>
                        <a:t>Fans</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2497</a:t>
                      </a:r>
                    </a:p>
                  </a:txBody>
                  <a:tcPr marL="45720" marR="45720" anchor="b"/>
                </a:tc>
                <a:tc>
                  <a:txBody>
                    <a:bodyPr/>
                    <a:lstStyle/>
                    <a:p>
                      <a:pPr algn="ctr" fontAlgn="b"/>
                      <a:r>
                        <a:rPr lang="en-US" sz="1200" b="1" i="0" u="none" strike="noStrike">
                          <a:solidFill>
                            <a:srgbClr val="000000"/>
                          </a:solidFill>
                          <a:effectLst/>
                          <a:latin typeface="Calibri"/>
                        </a:rPr>
                        <a:t>328</a:t>
                      </a:r>
                    </a:p>
                  </a:txBody>
                  <a:tcPr marL="45720" marR="45720" anchor="b"/>
                </a:tc>
                <a:extLst>
                  <a:ext uri="{0D108BD9-81ED-4DB2-BD59-A6C34878D82A}">
                    <a16:rowId xmlns:a16="http://schemas.microsoft.com/office/drawing/2014/main" val="1260432513"/>
                  </a:ext>
                </a:extLst>
              </a:tr>
              <a:tr h="274320">
                <a:tc>
                  <a:txBody>
                    <a:bodyPr/>
                    <a:lstStyle/>
                    <a:p>
                      <a:pPr algn="l" fontAlgn="b"/>
                      <a:r>
                        <a:rPr lang="en-US" sz="1200" u="none" strike="noStrike">
                          <a:effectLst/>
                        </a:rPr>
                        <a:t>Pumps</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500</a:t>
                      </a:r>
                    </a:p>
                  </a:txBody>
                  <a:tcPr marL="45720" marR="45720" anchor="b"/>
                </a:tc>
                <a:tc>
                  <a:txBody>
                    <a:bodyPr/>
                    <a:lstStyle/>
                    <a:p>
                      <a:pPr algn="ctr" fontAlgn="b"/>
                      <a:r>
                        <a:rPr lang="en-US" sz="1200" b="1" i="0" u="none" strike="noStrike">
                          <a:solidFill>
                            <a:srgbClr val="000000"/>
                          </a:solidFill>
                          <a:effectLst/>
                          <a:latin typeface="Calibri"/>
                        </a:rPr>
                        <a:t>83</a:t>
                      </a:r>
                    </a:p>
                  </a:txBody>
                  <a:tcPr marL="45720" marR="45720" anchor="b"/>
                </a:tc>
                <a:extLst>
                  <a:ext uri="{0D108BD9-81ED-4DB2-BD59-A6C34878D82A}">
                    <a16:rowId xmlns:a16="http://schemas.microsoft.com/office/drawing/2014/main" val="436259090"/>
                  </a:ext>
                </a:extLst>
              </a:tr>
              <a:tr h="274320">
                <a:tc>
                  <a:txBody>
                    <a:bodyPr/>
                    <a:lstStyle/>
                    <a:p>
                      <a:pPr algn="l" fontAlgn="b"/>
                      <a:r>
                        <a:rPr lang="en-US" sz="1200" u="none" strike="noStrike">
                          <a:effectLst/>
                        </a:rPr>
                        <a:t>Heat Rejection</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1" i="0" u="none" strike="noStrike">
                          <a:solidFill>
                            <a:srgbClr val="000000"/>
                          </a:solidFill>
                          <a:effectLst/>
                          <a:latin typeface="Calibri" panose="020F0502020204030204" pitchFamily="34" charset="0"/>
                        </a:rPr>
                        <a:t>41</a:t>
                      </a:r>
                    </a:p>
                  </a:txBody>
                  <a:tcPr marL="45720" marR="45720" anchor="b"/>
                </a:tc>
                <a:extLst>
                  <a:ext uri="{0D108BD9-81ED-4DB2-BD59-A6C34878D82A}">
                    <a16:rowId xmlns:a16="http://schemas.microsoft.com/office/drawing/2014/main" val="902670282"/>
                  </a:ext>
                </a:extLst>
              </a:tr>
              <a:tr h="274320">
                <a:tc>
                  <a:txBody>
                    <a:bodyPr/>
                    <a:lstStyle/>
                    <a:p>
                      <a:pPr algn="l" fontAlgn="b"/>
                      <a:r>
                        <a:rPr lang="en-US" sz="1200" u="none" strike="noStrike">
                          <a:effectLst/>
                        </a:rPr>
                        <a:t>Humidification</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27</a:t>
                      </a:r>
                    </a:p>
                  </a:txBody>
                  <a:tcPr marL="45720" marR="45720" anchor="b"/>
                </a:tc>
                <a:tc>
                  <a:txBody>
                    <a:bodyPr/>
                    <a:lstStyle/>
                    <a:p>
                      <a:pPr algn="ctr" fontAlgn="b"/>
                      <a:r>
                        <a:rPr lang="en-US" sz="1200" b="1" i="0" u="none" strike="noStrike">
                          <a:solidFill>
                            <a:srgbClr val="000000"/>
                          </a:solidFill>
                          <a:effectLst/>
                          <a:latin typeface="Calibri"/>
                        </a:rPr>
                        <a:t>22</a:t>
                      </a:r>
                    </a:p>
                  </a:txBody>
                  <a:tcPr marL="45720" marR="45720" anchor="b"/>
                </a:tc>
                <a:extLst>
                  <a:ext uri="{0D108BD9-81ED-4DB2-BD59-A6C34878D82A}">
                    <a16:rowId xmlns:a16="http://schemas.microsoft.com/office/drawing/2014/main" val="777376717"/>
                  </a:ext>
                </a:extLst>
              </a:tr>
              <a:tr h="274320">
                <a:tc>
                  <a:txBody>
                    <a:bodyPr/>
                    <a:lstStyle/>
                    <a:p>
                      <a:pPr algn="l" fontAlgn="b"/>
                      <a:r>
                        <a:rPr lang="en-US" sz="1200" u="none" strike="noStrike">
                          <a:effectLst/>
                        </a:rPr>
                        <a:t>Heat Recovery</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22</a:t>
                      </a:r>
                    </a:p>
                  </a:txBody>
                  <a:tcPr marL="45720" marR="45720" anchor="b"/>
                </a:tc>
                <a:tc>
                  <a:txBody>
                    <a:bodyPr/>
                    <a:lstStyle/>
                    <a:p>
                      <a:pPr algn="ctr" fontAlgn="b"/>
                      <a:r>
                        <a:rPr lang="en-US" sz="1200" b="1" i="0" u="none" strike="noStrike">
                          <a:solidFill>
                            <a:srgbClr val="000000"/>
                          </a:solidFill>
                          <a:effectLst/>
                          <a:latin typeface="Calibri"/>
                        </a:rPr>
                        <a:t>36</a:t>
                      </a:r>
                    </a:p>
                  </a:txBody>
                  <a:tcPr marL="45720" marR="45720" anchor="b"/>
                </a:tc>
                <a:extLst>
                  <a:ext uri="{0D108BD9-81ED-4DB2-BD59-A6C34878D82A}">
                    <a16:rowId xmlns:a16="http://schemas.microsoft.com/office/drawing/2014/main" val="279801537"/>
                  </a:ext>
                </a:extLst>
              </a:tr>
              <a:tr h="274320">
                <a:tc>
                  <a:txBody>
                    <a:bodyPr/>
                    <a:lstStyle/>
                    <a:p>
                      <a:pPr algn="l" fontAlgn="b"/>
                      <a:r>
                        <a:rPr lang="en-US" sz="1200" u="none" strike="noStrike">
                          <a:effectLst/>
                        </a:rPr>
                        <a:t>Refrigeration</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1076</a:t>
                      </a:r>
                    </a:p>
                  </a:txBody>
                  <a:tcPr marL="45720" marR="45720" anchor="b"/>
                </a:tc>
                <a:tc>
                  <a:txBody>
                    <a:bodyPr/>
                    <a:lstStyle/>
                    <a:p>
                      <a:pPr algn="ctr" fontAlgn="b"/>
                      <a:r>
                        <a:rPr lang="en-US" sz="1200" b="1" i="0" u="none" strike="noStrike">
                          <a:solidFill>
                            <a:srgbClr val="000000"/>
                          </a:solidFill>
                          <a:effectLst/>
                          <a:latin typeface="Calibri"/>
                        </a:rPr>
                        <a:t>1010</a:t>
                      </a:r>
                    </a:p>
                  </a:txBody>
                  <a:tcPr marL="45720" marR="45720" anchor="b"/>
                </a:tc>
                <a:extLst>
                  <a:ext uri="{0D108BD9-81ED-4DB2-BD59-A6C34878D82A}">
                    <a16:rowId xmlns:a16="http://schemas.microsoft.com/office/drawing/2014/main" val="137491598"/>
                  </a:ext>
                </a:extLst>
              </a:tr>
              <a:tr h="274320">
                <a:tc>
                  <a:txBody>
                    <a:bodyPr/>
                    <a:lstStyle/>
                    <a:p>
                      <a:pPr algn="l" fontAlgn="b"/>
                      <a:r>
                        <a:rPr lang="en-US" sz="1200" u="none" strike="noStrike">
                          <a:effectLst/>
                        </a:rPr>
                        <a:t>Exterior Lighting</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846</a:t>
                      </a:r>
                    </a:p>
                  </a:txBody>
                  <a:tcPr marL="45720" marR="45720" anchor="b"/>
                </a:tc>
                <a:tc>
                  <a:txBody>
                    <a:bodyPr/>
                    <a:lstStyle/>
                    <a:p>
                      <a:pPr algn="ctr" fontAlgn="b"/>
                      <a:r>
                        <a:rPr lang="en-US" sz="1200" b="1" i="0" u="none" strike="noStrike">
                          <a:solidFill>
                            <a:srgbClr val="000000"/>
                          </a:solidFill>
                          <a:effectLst/>
                          <a:latin typeface="Calibri" panose="020F0502020204030204" pitchFamily="34" charset="0"/>
                        </a:rPr>
                        <a:t>846</a:t>
                      </a:r>
                    </a:p>
                  </a:txBody>
                  <a:tcPr marL="45720" marR="45720" anchor="b"/>
                </a:tc>
                <a:extLst>
                  <a:ext uri="{0D108BD9-81ED-4DB2-BD59-A6C34878D82A}">
                    <a16:rowId xmlns:a16="http://schemas.microsoft.com/office/drawing/2014/main" val="2955777304"/>
                  </a:ext>
                </a:extLst>
              </a:tr>
            </a:tbl>
          </a:graphicData>
        </a:graphic>
      </p:graphicFrame>
      <p:sp>
        <p:nvSpPr>
          <p:cNvPr id="3" name="TextBox 2">
            <a:extLst>
              <a:ext uri="{FF2B5EF4-FFF2-40B4-BE49-F238E27FC236}">
                <a16:creationId xmlns:a16="http://schemas.microsoft.com/office/drawing/2014/main" id="{10DFE253-306A-4F05-AAB3-5B2FC6523EDC}"/>
              </a:ext>
            </a:extLst>
          </p:cNvPr>
          <p:cNvSpPr txBox="1"/>
          <p:nvPr/>
        </p:nvSpPr>
        <p:spPr>
          <a:xfrm>
            <a:off x="5390241" y="2854774"/>
            <a:ext cx="2697034" cy="3231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p>
            <a:pPr defTabSz="457186"/>
            <a:r>
              <a:rPr lang="en-US" sz="1500">
                <a:solidFill>
                  <a:srgbClr val="FFFFFF"/>
                </a:solidFill>
                <a:latin typeface="Calibri"/>
              </a:rPr>
              <a:t>No gaps identified</a:t>
            </a:r>
            <a:endParaRPr lang="en-US" sz="1879"/>
          </a:p>
        </p:txBody>
      </p:sp>
      <p:sp>
        <p:nvSpPr>
          <p:cNvPr id="8" name="TextBox 7">
            <a:extLst>
              <a:ext uri="{FF2B5EF4-FFF2-40B4-BE49-F238E27FC236}">
                <a16:creationId xmlns:a16="http://schemas.microsoft.com/office/drawing/2014/main" id="{2B7CF35B-2981-41F1-8E7B-3590E1110386}"/>
              </a:ext>
            </a:extLst>
          </p:cNvPr>
          <p:cNvSpPr txBox="1"/>
          <p:nvPr/>
        </p:nvSpPr>
        <p:spPr>
          <a:xfrm>
            <a:off x="457203" y="4366986"/>
            <a:ext cx="4440335" cy="630942"/>
          </a:xfrm>
          <a:prstGeom prst="rect">
            <a:avLst/>
          </a:prstGeom>
          <a:noFill/>
        </p:spPr>
        <p:txBody>
          <a:bodyPr wrap="square" rtlCol="0">
            <a:spAutoFit/>
          </a:bodyPr>
          <a:lstStyle/>
          <a:p>
            <a:r>
              <a:rPr lang="en-US" sz="875" i="1" baseline="30000"/>
              <a:t>1</a:t>
            </a:r>
            <a:r>
              <a:rPr lang="en-US" sz="875" i="1"/>
              <a:t>Minimum sample size targets presented at subject matter expert webinar on 8/28/2019.</a:t>
            </a:r>
          </a:p>
          <a:p>
            <a:r>
              <a:rPr lang="en-US" sz="875" i="1" baseline="30000"/>
              <a:t>2</a:t>
            </a:r>
            <a:r>
              <a:rPr lang="en-US" sz="875" i="1"/>
              <a:t>Counts based on vendor rough estimates obtained during market outreach</a:t>
            </a:r>
          </a:p>
          <a:p>
            <a:r>
              <a:rPr lang="en-US" sz="875" i="1" baseline="30000"/>
              <a:t>3</a:t>
            </a:r>
            <a:r>
              <a:rPr lang="en-US" sz="875" i="1"/>
              <a:t>Procured Sample Size includes data in hand and data that is being contracted for procurement</a:t>
            </a:r>
          </a:p>
        </p:txBody>
      </p:sp>
    </p:spTree>
    <p:extLst>
      <p:ext uri="{BB962C8B-B14F-4D97-AF65-F5344CB8AC3E}">
        <p14:creationId xmlns:p14="http://schemas.microsoft.com/office/powerpoint/2010/main" val="39579787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03BC-C98E-F243-9002-991FF0C3F3C2}"/>
              </a:ext>
            </a:extLst>
          </p:cNvPr>
          <p:cNvSpPr>
            <a:spLocks noGrp="1"/>
          </p:cNvSpPr>
          <p:nvPr>
            <p:ph type="title"/>
          </p:nvPr>
        </p:nvSpPr>
        <p:spPr/>
        <p:txBody>
          <a:bodyPr/>
          <a:lstStyle/>
          <a:p>
            <a:pPr>
              <a:defRPr sz="1400" b="0" i="0" u="none" strike="noStrike" kern="1200" spc="0" baseline="0">
                <a:solidFill>
                  <a:prstClr val="black">
                    <a:lumMod val="65000"/>
                    <a:lumOff val="35000"/>
                  </a:prstClr>
                </a:solidFill>
                <a:latin typeface="Franklin Gothic Book" panose="020B0503020102020204" pitchFamily="34" charset="0"/>
                <a:ea typeface="+mn-ea"/>
                <a:cs typeface="+mn-cs"/>
              </a:defRPr>
            </a:pPr>
            <a:r>
              <a:rPr lang="en-US" sz="3188">
                <a:solidFill>
                  <a:schemeClr val="bg1"/>
                </a:solidFill>
                <a:latin typeface="Franklin Gothic Book"/>
              </a:rPr>
              <a:t>Sample Sizes: Schedule-driven End Uses</a:t>
            </a:r>
          </a:p>
        </p:txBody>
      </p:sp>
      <p:graphicFrame>
        <p:nvGraphicFramePr>
          <p:cNvPr id="3" name="Table 2">
            <a:extLst>
              <a:ext uri="{FF2B5EF4-FFF2-40B4-BE49-F238E27FC236}">
                <a16:creationId xmlns:a16="http://schemas.microsoft.com/office/drawing/2014/main" id="{F58E509A-F9C5-104A-8428-108DBD8400D0}"/>
              </a:ext>
            </a:extLst>
          </p:cNvPr>
          <p:cNvGraphicFramePr>
            <a:graphicFrameLocks noGrp="1"/>
          </p:cNvGraphicFramePr>
          <p:nvPr/>
        </p:nvGraphicFramePr>
        <p:xfrm>
          <a:off x="449939" y="825454"/>
          <a:ext cx="8236864" cy="3791997"/>
        </p:xfrm>
        <a:graphic>
          <a:graphicData uri="http://schemas.openxmlformats.org/drawingml/2006/table">
            <a:tbl>
              <a:tblPr firstRow="1" bandRow="1">
                <a:tableStyleId>{5C22544A-7EE6-4342-B048-85BDC9FD1C3A}</a:tableStyleId>
              </a:tblPr>
              <a:tblGrid>
                <a:gridCol w="1071754">
                  <a:extLst>
                    <a:ext uri="{9D8B030D-6E8A-4147-A177-3AD203B41FA5}">
                      <a16:colId xmlns:a16="http://schemas.microsoft.com/office/drawing/2014/main" val="3032003979"/>
                    </a:ext>
                  </a:extLst>
                </a:gridCol>
                <a:gridCol w="1472614">
                  <a:extLst>
                    <a:ext uri="{9D8B030D-6E8A-4147-A177-3AD203B41FA5}">
                      <a16:colId xmlns:a16="http://schemas.microsoft.com/office/drawing/2014/main" val="2757227206"/>
                    </a:ext>
                  </a:extLst>
                </a:gridCol>
                <a:gridCol w="355781">
                  <a:extLst>
                    <a:ext uri="{9D8B030D-6E8A-4147-A177-3AD203B41FA5}">
                      <a16:colId xmlns:a16="http://schemas.microsoft.com/office/drawing/2014/main" val="3747020990"/>
                    </a:ext>
                  </a:extLst>
                </a:gridCol>
                <a:gridCol w="355781">
                  <a:extLst>
                    <a:ext uri="{9D8B030D-6E8A-4147-A177-3AD203B41FA5}">
                      <a16:colId xmlns:a16="http://schemas.microsoft.com/office/drawing/2014/main" val="2978144551"/>
                    </a:ext>
                  </a:extLst>
                </a:gridCol>
                <a:gridCol w="355781">
                  <a:extLst>
                    <a:ext uri="{9D8B030D-6E8A-4147-A177-3AD203B41FA5}">
                      <a16:colId xmlns:a16="http://schemas.microsoft.com/office/drawing/2014/main" val="3003852155"/>
                    </a:ext>
                  </a:extLst>
                </a:gridCol>
                <a:gridCol w="355781">
                  <a:extLst>
                    <a:ext uri="{9D8B030D-6E8A-4147-A177-3AD203B41FA5}">
                      <a16:colId xmlns:a16="http://schemas.microsoft.com/office/drawing/2014/main" val="4191605490"/>
                    </a:ext>
                  </a:extLst>
                </a:gridCol>
                <a:gridCol w="355781">
                  <a:extLst>
                    <a:ext uri="{9D8B030D-6E8A-4147-A177-3AD203B41FA5}">
                      <a16:colId xmlns:a16="http://schemas.microsoft.com/office/drawing/2014/main" val="2471652449"/>
                    </a:ext>
                  </a:extLst>
                </a:gridCol>
                <a:gridCol w="355781">
                  <a:extLst>
                    <a:ext uri="{9D8B030D-6E8A-4147-A177-3AD203B41FA5}">
                      <a16:colId xmlns:a16="http://schemas.microsoft.com/office/drawing/2014/main" val="1802695542"/>
                    </a:ext>
                  </a:extLst>
                </a:gridCol>
                <a:gridCol w="355781">
                  <a:extLst>
                    <a:ext uri="{9D8B030D-6E8A-4147-A177-3AD203B41FA5}">
                      <a16:colId xmlns:a16="http://schemas.microsoft.com/office/drawing/2014/main" val="2285280277"/>
                    </a:ext>
                  </a:extLst>
                </a:gridCol>
                <a:gridCol w="355781">
                  <a:extLst>
                    <a:ext uri="{9D8B030D-6E8A-4147-A177-3AD203B41FA5}">
                      <a16:colId xmlns:a16="http://schemas.microsoft.com/office/drawing/2014/main" val="2657145531"/>
                    </a:ext>
                  </a:extLst>
                </a:gridCol>
                <a:gridCol w="355781">
                  <a:extLst>
                    <a:ext uri="{9D8B030D-6E8A-4147-A177-3AD203B41FA5}">
                      <a16:colId xmlns:a16="http://schemas.microsoft.com/office/drawing/2014/main" val="1074794475"/>
                    </a:ext>
                  </a:extLst>
                </a:gridCol>
                <a:gridCol w="355781">
                  <a:extLst>
                    <a:ext uri="{9D8B030D-6E8A-4147-A177-3AD203B41FA5}">
                      <a16:colId xmlns:a16="http://schemas.microsoft.com/office/drawing/2014/main" val="1988450884"/>
                    </a:ext>
                  </a:extLst>
                </a:gridCol>
                <a:gridCol w="355781">
                  <a:extLst>
                    <a:ext uri="{9D8B030D-6E8A-4147-A177-3AD203B41FA5}">
                      <a16:colId xmlns:a16="http://schemas.microsoft.com/office/drawing/2014/main" val="707009708"/>
                    </a:ext>
                  </a:extLst>
                </a:gridCol>
                <a:gridCol w="355781">
                  <a:extLst>
                    <a:ext uri="{9D8B030D-6E8A-4147-A177-3AD203B41FA5}">
                      <a16:colId xmlns:a16="http://schemas.microsoft.com/office/drawing/2014/main" val="3290228207"/>
                    </a:ext>
                  </a:extLst>
                </a:gridCol>
                <a:gridCol w="355781">
                  <a:extLst>
                    <a:ext uri="{9D8B030D-6E8A-4147-A177-3AD203B41FA5}">
                      <a16:colId xmlns:a16="http://schemas.microsoft.com/office/drawing/2014/main" val="292959406"/>
                    </a:ext>
                  </a:extLst>
                </a:gridCol>
                <a:gridCol w="355781">
                  <a:extLst>
                    <a:ext uri="{9D8B030D-6E8A-4147-A177-3AD203B41FA5}">
                      <a16:colId xmlns:a16="http://schemas.microsoft.com/office/drawing/2014/main" val="4044349949"/>
                    </a:ext>
                  </a:extLst>
                </a:gridCol>
                <a:gridCol w="355781">
                  <a:extLst>
                    <a:ext uri="{9D8B030D-6E8A-4147-A177-3AD203B41FA5}">
                      <a16:colId xmlns:a16="http://schemas.microsoft.com/office/drawing/2014/main" val="505773981"/>
                    </a:ext>
                  </a:extLst>
                </a:gridCol>
                <a:gridCol w="355781">
                  <a:extLst>
                    <a:ext uri="{9D8B030D-6E8A-4147-A177-3AD203B41FA5}">
                      <a16:colId xmlns:a16="http://schemas.microsoft.com/office/drawing/2014/main" val="2684480646"/>
                    </a:ext>
                  </a:extLst>
                </a:gridCol>
              </a:tblGrid>
              <a:tr h="865917">
                <a:tc gridSpan="2">
                  <a:txBody>
                    <a:bodyPr/>
                    <a:lstStyle/>
                    <a:p>
                      <a:pPr algn="l" fontAlgn="b"/>
                      <a:r>
                        <a:rPr lang="en-US" sz="1100" u="none" strike="noStrike">
                          <a:effectLst/>
                        </a:rPr>
                        <a:t>Schedule-driven</a:t>
                      </a:r>
                      <a:endParaRPr lang="en-US" sz="1100" b="1" i="0" u="none" strike="noStrike">
                        <a:solidFill>
                          <a:srgbClr val="000000"/>
                        </a:solidFill>
                        <a:effectLst/>
                        <a:latin typeface="Calibri" panose="020F0502020204030204" pitchFamily="34" charset="0"/>
                      </a:endParaRPr>
                    </a:p>
                  </a:txBody>
                  <a:tcPr marL="45720" marR="45720" anchor="b"/>
                </a:tc>
                <a:tc hMerge="1">
                  <a:txBody>
                    <a:bodyPr/>
                    <a:lstStyle/>
                    <a:p>
                      <a:pPr algn="l" fontAlgn="b"/>
                      <a:endParaRPr lang="en-US" sz="1600" b="1"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Hospital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Outpatient</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Primary School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Secondary School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Full-Service Restaurant</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Quick Service Restaurant</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Retail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Strip Mall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Supermarket</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Small Hotel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Large Hotel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Warehouse</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marL="0" algn="l" defTabSz="731497" rtl="0" eaLnBrk="1" fontAlgn="b" latinLnBrk="0" hangingPunct="1"/>
                      <a:r>
                        <a:rPr lang="en-US" sz="1000" b="1" u="none" strike="noStrike" kern="1200">
                          <a:solidFill>
                            <a:schemeClr val="lt1"/>
                          </a:solidFill>
                          <a:effectLst/>
                          <a:latin typeface="+mn-lt"/>
                          <a:ea typeface="+mn-ea"/>
                          <a:cs typeface="+mn-cs"/>
                        </a:rPr>
                        <a:t>Multifamily</a:t>
                      </a:r>
                    </a:p>
                  </a:txBody>
                  <a:tcPr marL="45720" marR="45720" vert="vert270" anchor="ctr"/>
                </a:tc>
                <a:tc>
                  <a:txBody>
                    <a:bodyPr/>
                    <a:lstStyle/>
                    <a:p>
                      <a:pPr algn="l" fontAlgn="b"/>
                      <a:r>
                        <a:rPr lang="en-US" sz="1000" u="none" strike="noStrike">
                          <a:effectLst/>
                        </a:rPr>
                        <a:t>Small Office</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Medium Office</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Large Office</a:t>
                      </a:r>
                      <a:endParaRPr lang="en-US" sz="1000" b="0" i="0" u="none" strike="noStrike">
                        <a:solidFill>
                          <a:srgbClr val="000000"/>
                        </a:solidFill>
                        <a:effectLst/>
                        <a:latin typeface="Calibri" panose="020F0502020204030204" pitchFamily="34" charset="0"/>
                      </a:endParaRPr>
                    </a:p>
                  </a:txBody>
                  <a:tcPr marL="45720" marR="45720" vert="vert270" anchor="ctr"/>
                </a:tc>
                <a:extLst>
                  <a:ext uri="{0D108BD9-81ED-4DB2-BD59-A6C34878D82A}">
                    <a16:rowId xmlns:a16="http://schemas.microsoft.com/office/drawing/2014/main" val="29473639"/>
                  </a:ext>
                </a:extLst>
              </a:tr>
              <a:tr h="243840">
                <a:tc rowSpan="4">
                  <a:txBody>
                    <a:bodyPr/>
                    <a:lstStyle/>
                    <a:p>
                      <a:pPr marL="0" algn="l" defTabSz="609585" rtl="0" eaLnBrk="1" fontAlgn="b" latinLnBrk="0" hangingPunct="1"/>
                      <a:r>
                        <a:rPr lang="en-US" sz="1100" b="1" u="none" strike="noStrike" kern="1200">
                          <a:solidFill>
                            <a:schemeClr val="lt1"/>
                          </a:solidFill>
                          <a:effectLst/>
                          <a:latin typeface="+mn-lt"/>
                          <a:ea typeface="+mn-ea"/>
                          <a:cs typeface="+mn-cs"/>
                        </a:rPr>
                        <a:t>Proposed Minimum Sample Size</a:t>
                      </a:r>
                      <a:r>
                        <a:rPr lang="en-US" sz="1100" b="1" u="none" strike="noStrike" kern="1200" baseline="30000">
                          <a:solidFill>
                            <a:schemeClr val="lt1"/>
                          </a:solidFill>
                          <a:effectLst/>
                          <a:latin typeface="+mn-lt"/>
                          <a:ea typeface="+mn-ea"/>
                          <a:cs typeface="+mn-cs"/>
                        </a:rPr>
                        <a:t>1</a:t>
                      </a:r>
                    </a:p>
                  </a:txBody>
                  <a:tcPr marL="45720" marR="45720" anchor="ctr">
                    <a:solidFill>
                      <a:schemeClr val="accent1"/>
                    </a:solidFill>
                  </a:tcPr>
                </a:tc>
                <a:tc>
                  <a:txBody>
                    <a:bodyPr/>
                    <a:lstStyle/>
                    <a:p>
                      <a:pPr algn="l" fontAlgn="b"/>
                      <a:r>
                        <a:rPr lang="en-US" sz="1000" u="none" strike="noStrike">
                          <a:effectLst/>
                        </a:rPr>
                        <a:t>Interior Lighting</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n/a</a:t>
                      </a:r>
                    </a:p>
                  </a:txBody>
                  <a:tcPr marL="45720" marR="45720" anchor="b"/>
                </a:tc>
                <a:tc gridSpan="3">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6238604"/>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Interior Equipment</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gridSpan="3">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2836885"/>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Service Water Heating</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gridSpan="3">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2794770"/>
                  </a:ext>
                </a:extLst>
              </a:tr>
              <a:tr h="243840">
                <a:tc vMerge="1">
                  <a:txBody>
                    <a:bodyPr/>
                    <a:lstStyle/>
                    <a:p>
                      <a:pPr marL="0" algn="l" defTabSz="609585" rtl="0" eaLnBrk="1" fontAlgn="b" latinLnBrk="0" hangingPunct="1"/>
                      <a:endParaRPr lang="en-US" sz="1800" b="1" u="none" strike="noStrike" kern="1200" baseline="30000">
                        <a:solidFill>
                          <a:schemeClr val="lt1"/>
                        </a:solidFill>
                        <a:effectLst/>
                        <a:latin typeface="+mn-lt"/>
                        <a:ea typeface="+mn-ea"/>
                        <a:cs typeface="+mn-cs"/>
                      </a:endParaRPr>
                    </a:p>
                  </a:txBody>
                  <a:tcPr marL="73152" marR="73152" marT="73152" marB="73152" anchor="ctr">
                    <a:solidFill>
                      <a:schemeClr val="accent1"/>
                    </a:solidFill>
                  </a:tcPr>
                </a:tc>
                <a:tc>
                  <a:txBody>
                    <a:bodyPr/>
                    <a:lstStyle/>
                    <a:p>
                      <a:pPr algn="l" fontAlgn="b"/>
                      <a:r>
                        <a:rPr lang="en-US" sz="1000" b="0" i="0" u="none" strike="noStrike">
                          <a:solidFill>
                            <a:srgbClr val="000000"/>
                          </a:solidFill>
                          <a:effectLst/>
                          <a:latin typeface="Calibri" panose="020F0502020204030204" pitchFamily="34" charset="0"/>
                        </a:rPr>
                        <a:t>Cooking</a:t>
                      </a:r>
                    </a:p>
                  </a:txBody>
                  <a:tcPr marL="45720" marR="45720" anchor="b"/>
                </a:tc>
                <a:tc gridSpan="2">
                  <a:txBody>
                    <a:bodyPr/>
                    <a:lstStyle/>
                    <a:p>
                      <a:pPr algn="ctr" fontAlgn="b"/>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gridSpan="3">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0538509"/>
                  </a:ext>
                </a:extLst>
              </a:tr>
              <a:tr h="243840">
                <a:tc rowSpan="4">
                  <a:txBody>
                    <a:bodyPr/>
                    <a:lstStyle/>
                    <a:p>
                      <a:pPr marL="0" algn="l" rtl="0" eaLnBrk="1" fontAlgn="b" latinLnBrk="0" hangingPunct="1"/>
                      <a:r>
                        <a:rPr lang="en-US" sz="1100" b="1" u="none" strike="noStrike" kern="1200">
                          <a:solidFill>
                            <a:schemeClr val="lt1"/>
                          </a:solidFill>
                          <a:effectLst/>
                          <a:latin typeface="+mn-lt"/>
                          <a:ea typeface="+mn-ea"/>
                          <a:cs typeface="+mn-cs"/>
                        </a:rPr>
                        <a:t>Oct 31</a:t>
                      </a:r>
                      <a:r>
                        <a:rPr lang="en-US" sz="1100" b="1" u="none" strike="noStrike" kern="1200" baseline="30000">
                          <a:solidFill>
                            <a:schemeClr val="lt1"/>
                          </a:solidFill>
                          <a:effectLst/>
                          <a:latin typeface="+mn-lt"/>
                          <a:ea typeface="+mn-ea"/>
                          <a:cs typeface="+mn-cs"/>
                        </a:rPr>
                        <a:t>st</a:t>
                      </a:r>
                      <a:r>
                        <a:rPr lang="en-US" sz="1100" b="1" u="none" strike="noStrike" kern="1200">
                          <a:solidFill>
                            <a:schemeClr val="lt1"/>
                          </a:solidFill>
                          <a:effectLst/>
                          <a:latin typeface="+mn-lt"/>
                          <a:ea typeface="+mn-ea"/>
                          <a:cs typeface="+mn-cs"/>
                        </a:rPr>
                        <a:t> Package Sample Size</a:t>
                      </a:r>
                      <a:r>
                        <a:rPr lang="en-US" sz="1100" b="1" u="none" strike="noStrike" kern="1200" baseline="30000">
                          <a:solidFill>
                            <a:schemeClr val="lt1"/>
                          </a:solidFill>
                          <a:effectLst/>
                          <a:latin typeface="+mn-lt"/>
                          <a:ea typeface="+mn-ea"/>
                          <a:cs typeface="+mn-cs"/>
                        </a:rPr>
                        <a:t>2</a:t>
                      </a:r>
                    </a:p>
                  </a:txBody>
                  <a:tcPr marL="45720" marR="45720" anchor="ctr">
                    <a:solidFill>
                      <a:schemeClr val="accent1"/>
                    </a:solidFill>
                  </a:tcPr>
                </a:tc>
                <a:tc>
                  <a:txBody>
                    <a:bodyPr/>
                    <a:lstStyle/>
                    <a:p>
                      <a:pPr algn="l" fontAlgn="b"/>
                      <a:r>
                        <a:rPr lang="en-US" sz="1000" u="none" strike="noStrike">
                          <a:effectLst/>
                        </a:rPr>
                        <a:t>Interior Lighting</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103</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281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760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1046</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137</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53</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270</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20</a:t>
                      </a:r>
                    </a:p>
                  </a:txBody>
                  <a:tcPr marL="45720" marR="45720" anchor="b"/>
                </a:tc>
                <a:tc gridSpan="3">
                  <a:txBody>
                    <a:bodyPr/>
                    <a:lstStyle/>
                    <a:p>
                      <a:pPr algn="ctr" fontAlgn="b"/>
                      <a:r>
                        <a:rPr lang="en-US" sz="1000" u="none" strike="noStrike">
                          <a:effectLst/>
                        </a:rPr>
                        <a:t>337</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3521173"/>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Interior Equipment</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mn-lt"/>
                          <a:ea typeface="+mn-ea"/>
                          <a:cs typeface="+mn-cs"/>
                        </a:rPr>
                        <a:t>2</a:t>
                      </a:r>
                      <a:endParaRPr kumimoji="0" lang="en-US" sz="1000" b="0" i="0" u="none" strike="noStrike" kern="1200" cap="none" spc="0" normalizeH="0" baseline="0" noProof="0">
                        <a:ln>
                          <a:noFill/>
                        </a:ln>
                        <a:solidFill>
                          <a:srgbClr val="333333"/>
                        </a:solidFill>
                        <a:effectLst/>
                        <a:uLnTx/>
                        <a:uFillTx/>
                        <a:latin typeface="Calibri" panose="020F0502020204030204" pitchFamily="34" charset="0"/>
                        <a:ea typeface="+mn-ea"/>
                        <a:cs typeface="+mn-cs"/>
                      </a:endParaRPr>
                    </a:p>
                  </a:txBody>
                  <a:tcPr marL="45720" marR="45720" anchor="b">
                    <a:solidFill>
                      <a:schemeClr val="accent3"/>
                    </a:solidFill>
                  </a:tcPr>
                </a:tc>
                <a:tc hMerge="1">
                  <a:txBody>
                    <a:bodyPr/>
                    <a:lstStyle/>
                    <a:p>
                      <a:endParaRPr lang="en-US"/>
                    </a:p>
                  </a:txBody>
                  <a:tcPr/>
                </a:tc>
                <a:tc gridSpan="2">
                  <a:txBody>
                    <a:bodyPr/>
                    <a:lstStyle/>
                    <a:p>
                      <a:pPr algn="ctr" fontAlgn="b"/>
                      <a:r>
                        <a:rPr lang="en-US" sz="1000" u="none" strike="noStrike">
                          <a:effectLst/>
                        </a:rPr>
                        <a:t>285</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196</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214</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marL="0" algn="ctr" defTabSz="609585" rtl="0" eaLnBrk="1" fontAlgn="b" latinLnBrk="0" hangingPunct="1"/>
                      <a:r>
                        <a:rPr lang="en-US" sz="1000" u="none" strike="noStrike" kern="1200">
                          <a:effectLst/>
                        </a:rPr>
                        <a:t>4</a:t>
                      </a:r>
                      <a:endParaRPr lang="en-US" sz="1000" b="0" i="0" u="none" strike="noStrike" kern="1200">
                        <a:solidFill>
                          <a:schemeClr val="tx1"/>
                        </a:solidFill>
                        <a:effectLst/>
                        <a:latin typeface="Calibri" panose="020F0502020204030204" pitchFamily="34" charset="0"/>
                        <a:ea typeface="+mn-ea"/>
                        <a:cs typeface="+mn-cs"/>
                      </a:endParaRPr>
                    </a:p>
                  </a:txBody>
                  <a:tcPr marL="45720" marR="45720" anchor="b">
                    <a:solidFill>
                      <a:schemeClr val="accent3"/>
                    </a:solidFill>
                  </a:tcPr>
                </a:tc>
                <a:tc gridSpan="2">
                  <a:txBody>
                    <a:bodyPr/>
                    <a:lstStyle/>
                    <a:p>
                      <a:pPr marL="0" algn="ctr" defTabSz="609585" rtl="0" eaLnBrk="1" fontAlgn="b" latinLnBrk="0" hangingPunct="1"/>
                      <a:r>
                        <a:rPr lang="en-US" sz="1000" u="none" strike="noStrike" kern="1200">
                          <a:effectLst/>
                        </a:rPr>
                        <a:t>5</a:t>
                      </a:r>
                      <a:endParaRPr lang="en-US" sz="1000" b="0" i="0" u="none" strike="noStrike" kern="1200">
                        <a:solidFill>
                          <a:schemeClr val="tx1"/>
                        </a:solidFill>
                        <a:effectLst/>
                        <a:latin typeface="Calibri" panose="020F0502020204030204" pitchFamily="34" charset="0"/>
                        <a:ea typeface="+mn-ea"/>
                        <a:cs typeface="+mn-cs"/>
                      </a:endParaRPr>
                    </a:p>
                  </a:txBody>
                  <a:tcPr marL="45720" marR="45720" anchor="b">
                    <a:solidFill>
                      <a:schemeClr val="accent3"/>
                    </a:solidFill>
                  </a:tcPr>
                </a:tc>
                <a:tc hMerge="1">
                  <a:txBody>
                    <a:bodyPr/>
                    <a:lstStyle/>
                    <a:p>
                      <a:endParaRPr lang="en-US"/>
                    </a:p>
                  </a:txBody>
                  <a:tcPr/>
                </a:tc>
                <a:tc>
                  <a:txBody>
                    <a:bodyPr/>
                    <a:lstStyle/>
                    <a:p>
                      <a:pPr algn="ctr" fontAlgn="b"/>
                      <a:r>
                        <a:rPr lang="en-US" sz="1000" u="none" strike="noStrike">
                          <a:effectLst/>
                        </a:rPr>
                        <a:t>25</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22</a:t>
                      </a:r>
                    </a:p>
                  </a:txBody>
                  <a:tcPr marL="45720" marR="45720" anchor="b"/>
                </a:tc>
                <a:tc gridSpan="3">
                  <a:txBody>
                    <a:bodyPr/>
                    <a:lstStyle/>
                    <a:p>
                      <a:pPr algn="ctr" fontAlgn="b"/>
                      <a:r>
                        <a:rPr lang="en-US" sz="1000" u="none" strike="noStrike">
                          <a:effectLst/>
                        </a:rPr>
                        <a:t>270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6752042"/>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Service Water Heating</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316</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106</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gridSpan="3">
                  <a:txBody>
                    <a:bodyPr/>
                    <a:lstStyle/>
                    <a:p>
                      <a:pPr algn="ctr" fontAlgn="b"/>
                      <a:r>
                        <a:rPr lang="en-US" sz="1000" u="none" strike="noStrike">
                          <a:effectLst/>
                        </a:rPr>
                        <a:t>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6387761"/>
                  </a:ext>
                </a:extLst>
              </a:tr>
              <a:tr h="243840">
                <a:tc vMerge="1">
                  <a:txBody>
                    <a:bodyPr/>
                    <a:lstStyle/>
                    <a:p>
                      <a:pPr marL="0" algn="l" defTabSz="609585" rtl="0" eaLnBrk="1" fontAlgn="b" latinLnBrk="0" hangingPunct="1"/>
                      <a:endParaRPr lang="en-US" sz="1800" b="1" u="none" strike="noStrike" kern="1200" baseline="30000">
                        <a:solidFill>
                          <a:schemeClr val="lt1"/>
                        </a:solidFill>
                        <a:effectLst/>
                        <a:latin typeface="+mn-lt"/>
                        <a:ea typeface="+mn-ea"/>
                        <a:cs typeface="+mn-cs"/>
                      </a:endParaRPr>
                    </a:p>
                  </a:txBody>
                  <a:tcPr marL="73152" marR="73152" marT="73152" marB="73152" anchor="ctr">
                    <a:solidFill>
                      <a:schemeClr val="accent1"/>
                    </a:solidFill>
                  </a:tcPr>
                </a:tc>
                <a:tc>
                  <a:txBody>
                    <a:bodyPr/>
                    <a:lstStyle/>
                    <a:p>
                      <a:pPr marL="0" marR="0" lvl="0" indent="0" algn="l" defTabSz="731497"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panose="020F0502020204030204" pitchFamily="34" charset="0"/>
                        </a:rPr>
                        <a:t>Cooking</a:t>
                      </a:r>
                    </a:p>
                  </a:txBody>
                  <a:tcPr marL="45720" marR="45720" anchor="b"/>
                </a:tc>
                <a:tc gridSpan="2">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gridSpan="2">
                  <a:txBody>
                    <a:bodyPr/>
                    <a:lstStyle/>
                    <a:p>
                      <a:pPr algn="ctr" fontAlgn="b"/>
                      <a:r>
                        <a:rPr lang="en-US" sz="1000" b="0" i="0" u="none" strike="noStrike">
                          <a:solidFill>
                            <a:schemeClr val="tx1"/>
                          </a:solidFill>
                          <a:effectLst/>
                          <a:latin typeface="Calibri" panose="020F0502020204030204" pitchFamily="34" charset="0"/>
                        </a:rPr>
                        <a:t>2</a:t>
                      </a:r>
                    </a:p>
                  </a:txBody>
                  <a:tcPr marL="45720" marR="45720" anchor="b"/>
                </a:tc>
                <a:tc hMerge="1">
                  <a:txBody>
                    <a:bodyPr/>
                    <a:lstStyle/>
                    <a:p>
                      <a:endParaRPr lang="en-US"/>
                    </a:p>
                  </a:txBody>
                  <a:tcPr/>
                </a:tc>
                <a:tc gridSpan="2">
                  <a:txBody>
                    <a:bodyPr/>
                    <a:lstStyle/>
                    <a:p>
                      <a:pPr algn="ctr" fontAlgn="b"/>
                      <a:r>
                        <a:rPr lang="en-US" sz="1000" b="0" i="0" u="none" strike="noStrike">
                          <a:solidFill>
                            <a:schemeClr val="tx1"/>
                          </a:solidFill>
                          <a:effectLst/>
                          <a:latin typeface="Calibri" panose="020F0502020204030204" pitchFamily="34" charset="0"/>
                        </a:rPr>
                        <a:t>2618</a:t>
                      </a:r>
                    </a:p>
                  </a:txBody>
                  <a:tcPr marL="45720" marR="45720" anchor="b"/>
                </a:tc>
                <a:tc hMerge="1">
                  <a:txBody>
                    <a:bodyPr/>
                    <a:lstStyle/>
                    <a:p>
                      <a:endParaRPr lang="en-US"/>
                    </a:p>
                  </a:txBody>
                  <a:tcPr/>
                </a:tc>
                <a:tc gridSpan="2">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gridSpan="2">
                  <a:txBody>
                    <a:bodyPr/>
                    <a:lstStyle/>
                    <a:p>
                      <a:pPr algn="ctr" fontAlgn="b"/>
                      <a:r>
                        <a:rPr lang="en-US" sz="1000" b="0" i="0" u="none" strike="noStrike">
                          <a:solidFill>
                            <a:schemeClr val="tx1"/>
                          </a:solidFill>
                          <a:effectLst/>
                          <a:latin typeface="Calibri" panose="020F0502020204030204" pitchFamily="34" charset="0"/>
                        </a:rPr>
                        <a:t>1</a:t>
                      </a:r>
                    </a:p>
                  </a:txBody>
                  <a:tcPr marL="45720" marR="45720" anchor="b"/>
                </a:tc>
                <a:tc hMerge="1">
                  <a:txBody>
                    <a:bodyPr/>
                    <a:lstStyle/>
                    <a:p>
                      <a:endParaRPr lang="en-US"/>
                    </a:p>
                  </a:txBody>
                  <a:tcPr/>
                </a:tc>
                <a:tc>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gridSpan="3">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0815628"/>
                  </a:ext>
                </a:extLst>
              </a:tr>
              <a:tr h="243840">
                <a:tc rowSpan="4">
                  <a:txBody>
                    <a:bodyPr/>
                    <a:lstStyle/>
                    <a:p>
                      <a:pPr marL="0" algn="l" defTabSz="609585" rtl="0" eaLnBrk="1" fontAlgn="b" latinLnBrk="0" hangingPunct="1"/>
                      <a:r>
                        <a:rPr lang="en-US" sz="1100" b="1" u="none" strike="noStrike" kern="1200">
                          <a:solidFill>
                            <a:schemeClr val="bg1"/>
                          </a:solidFill>
                          <a:effectLst/>
                          <a:latin typeface="+mn-lt"/>
                          <a:ea typeface="+mn-ea"/>
                          <a:cs typeface="+mn-cs"/>
                        </a:rPr>
                        <a:t>Procured Sample Size</a:t>
                      </a:r>
                      <a:r>
                        <a:rPr lang="en-US" sz="1100" b="1" u="none" strike="noStrike" kern="1200" baseline="30000">
                          <a:solidFill>
                            <a:schemeClr val="bg1"/>
                          </a:solidFill>
                          <a:effectLst/>
                          <a:latin typeface="+mn-lt"/>
                          <a:ea typeface="+mn-ea"/>
                          <a:cs typeface="+mn-cs"/>
                        </a:rPr>
                        <a:t>3</a:t>
                      </a:r>
                    </a:p>
                  </a:txBody>
                  <a:tcPr marL="45720" marR="45720" anchor="ctr">
                    <a:solidFill>
                      <a:schemeClr val="accent1"/>
                    </a:solidFill>
                  </a:tcPr>
                </a:tc>
                <a:tc>
                  <a:txBody>
                    <a:bodyPr/>
                    <a:lstStyle/>
                    <a:p>
                      <a:pPr algn="l" fontAlgn="b"/>
                      <a:r>
                        <a:rPr lang="en-US" sz="1000" b="1" u="none" strike="noStrike">
                          <a:effectLst/>
                        </a:rPr>
                        <a:t>Interior Lighting</a:t>
                      </a:r>
                      <a:endParaRPr lang="en-US" sz="1000" b="1"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b="1" i="0" u="none" strike="noStrike">
                          <a:solidFill>
                            <a:schemeClr val="tx1"/>
                          </a:solidFill>
                          <a:effectLst/>
                          <a:latin typeface="Calibri"/>
                        </a:rPr>
                        <a:t>76</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162</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710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800</a:t>
                      </a:r>
                    </a:p>
                  </a:txBody>
                  <a:tcPr marL="45720" marR="45720" anchor="b"/>
                </a:tc>
                <a:tc hMerge="1">
                  <a:txBody>
                    <a:bodyPr/>
                    <a:lstStyle/>
                    <a:p>
                      <a:endParaRPr lang="en-US"/>
                    </a:p>
                  </a:txBody>
                  <a:tcPr/>
                </a:tc>
                <a:tc>
                  <a:txBody>
                    <a:bodyPr/>
                    <a:lstStyle/>
                    <a:p>
                      <a:pPr algn="ctr" fontAlgn="b"/>
                      <a:r>
                        <a:rPr lang="en-US" sz="1000" b="1" i="0" u="none" strike="noStrike">
                          <a:solidFill>
                            <a:schemeClr val="tx1"/>
                          </a:solidFill>
                          <a:effectLst/>
                          <a:latin typeface="Calibri"/>
                        </a:rPr>
                        <a:t>71</a:t>
                      </a:r>
                    </a:p>
                  </a:txBody>
                  <a:tcPr marL="45720" marR="45720" anchor="b"/>
                </a:tc>
                <a:tc gridSpan="2">
                  <a:txBody>
                    <a:bodyPr/>
                    <a:lstStyle/>
                    <a:p>
                      <a:pPr algn="ctr" fontAlgn="b"/>
                      <a:r>
                        <a:rPr lang="en-US" sz="1000" b="1" i="0" u="none" strike="noStrike">
                          <a:solidFill>
                            <a:schemeClr val="tx1"/>
                          </a:solidFill>
                          <a:effectLst/>
                          <a:latin typeface="Calibri"/>
                        </a:rPr>
                        <a:t>42</a:t>
                      </a:r>
                    </a:p>
                  </a:txBody>
                  <a:tcPr marL="45720" marR="45720" anchor="b"/>
                </a:tc>
                <a:tc hMerge="1">
                  <a:txBody>
                    <a:bodyPr/>
                    <a:lstStyle/>
                    <a:p>
                      <a:endParaRPr lang="en-US"/>
                    </a:p>
                  </a:txBody>
                  <a:tcPr/>
                </a:tc>
                <a:tc>
                  <a:txBody>
                    <a:bodyPr/>
                    <a:lstStyle/>
                    <a:p>
                      <a:pPr algn="ctr" fontAlgn="b"/>
                      <a:r>
                        <a:rPr lang="en-US" sz="1000" b="1" i="0" u="none" strike="noStrike">
                          <a:solidFill>
                            <a:schemeClr val="tx1"/>
                          </a:solidFill>
                          <a:effectLst/>
                          <a:latin typeface="Calibri" panose="020F0502020204030204" pitchFamily="34" charset="0"/>
                        </a:rPr>
                        <a:t>131</a:t>
                      </a:r>
                    </a:p>
                  </a:txBody>
                  <a:tcPr marL="45720" marR="45720" anchor="b"/>
                </a:tc>
                <a:tc>
                  <a:txBody>
                    <a:bodyPr/>
                    <a:lstStyle/>
                    <a:p>
                      <a:pPr algn="ctr" fontAlgn="b"/>
                      <a:r>
                        <a:rPr lang="en-US" sz="1000" b="1" i="0" u="none" strike="noStrike">
                          <a:solidFill>
                            <a:schemeClr val="tx1"/>
                          </a:solidFill>
                          <a:effectLst/>
                          <a:latin typeface="Calibri" panose="020F0502020204030204" pitchFamily="34" charset="0"/>
                        </a:rPr>
                        <a:t>65</a:t>
                      </a:r>
                    </a:p>
                  </a:txBody>
                  <a:tcPr marL="45720" marR="45720" anchor="b"/>
                </a:tc>
                <a:tc gridSpan="3">
                  <a:txBody>
                    <a:bodyPr/>
                    <a:lstStyle/>
                    <a:p>
                      <a:pPr algn="ctr" fontAlgn="b"/>
                      <a:r>
                        <a:rPr lang="en-US" sz="1000" b="1" i="0" u="none" strike="noStrike">
                          <a:solidFill>
                            <a:schemeClr val="tx1"/>
                          </a:solidFill>
                          <a:effectLst/>
                          <a:latin typeface="Calibri" panose="020F0502020204030204" pitchFamily="34" charset="0"/>
                        </a:rPr>
                        <a:t>118</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2008330"/>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solidFill>
                      <a:schemeClr val="accent1"/>
                    </a:solidFill>
                  </a:tcPr>
                </a:tc>
                <a:tc>
                  <a:txBody>
                    <a:bodyPr/>
                    <a:lstStyle/>
                    <a:p>
                      <a:pPr algn="l" fontAlgn="b"/>
                      <a:r>
                        <a:rPr lang="en-US" sz="1000" b="1" u="none" strike="noStrike">
                          <a:effectLst/>
                        </a:rPr>
                        <a:t>Interior Equipment</a:t>
                      </a:r>
                      <a:endParaRPr lang="en-US" sz="1000" b="1" i="0" u="none" strike="noStrike">
                        <a:solidFill>
                          <a:srgbClr val="000000"/>
                        </a:solidFill>
                        <a:effectLst/>
                        <a:latin typeface="Calibri" panose="020F0502020204030204" pitchFamily="34" charset="0"/>
                      </a:endParaRPr>
                    </a:p>
                  </a:txBody>
                  <a:tcPr marL="45720" marR="45720" anchor="b"/>
                </a:tc>
                <a:tc gridSpan="2">
                  <a:txBody>
                    <a:bodyPr/>
                    <a:lstStyle/>
                    <a:p>
                      <a:pPr marL="0" algn="ctr" defTabSz="609585" rtl="0" eaLnBrk="1" fontAlgn="b" latinLnBrk="0" hangingPunct="1"/>
                      <a:r>
                        <a:rPr lang="en-US" sz="1000" b="1" u="none" strike="noStrike" kern="1200">
                          <a:solidFill>
                            <a:schemeClr val="dk1"/>
                          </a:solidFill>
                          <a:effectLst/>
                          <a:latin typeface="+mn-lt"/>
                          <a:ea typeface="+mn-ea"/>
                          <a:cs typeface="+mn-cs"/>
                        </a:rPr>
                        <a:t>4</a:t>
                      </a:r>
                    </a:p>
                  </a:txBody>
                  <a:tcPr marL="45720" marR="45720" anchor="b">
                    <a:solidFill>
                      <a:schemeClr val="accent3"/>
                    </a:solidFill>
                  </a:tcPr>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284</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200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196</a:t>
                      </a:r>
                    </a:p>
                  </a:txBody>
                  <a:tcPr marL="45720" marR="45720" anchor="b"/>
                </a:tc>
                <a:tc hMerge="1">
                  <a:txBody>
                    <a:bodyPr/>
                    <a:lstStyle/>
                    <a:p>
                      <a:endParaRPr lang="en-US"/>
                    </a:p>
                  </a:txBody>
                  <a:tcPr/>
                </a:tc>
                <a:tc>
                  <a:txBody>
                    <a:bodyPr/>
                    <a:lstStyle/>
                    <a:p>
                      <a:pPr marL="0" algn="ctr" defTabSz="609585" rtl="0" eaLnBrk="1" fontAlgn="b" latinLnBrk="0" hangingPunct="1"/>
                      <a:r>
                        <a:rPr lang="en-US" sz="1000" b="1" i="0" u="none" strike="noStrike" kern="1200">
                          <a:solidFill>
                            <a:schemeClr val="tx1"/>
                          </a:solidFill>
                          <a:effectLst/>
                          <a:latin typeface="Calibri"/>
                          <a:ea typeface="+mn-ea"/>
                          <a:cs typeface="+mn-cs"/>
                        </a:rPr>
                        <a:t>3</a:t>
                      </a:r>
                    </a:p>
                  </a:txBody>
                  <a:tcPr marL="45720" marR="45720" anchor="b">
                    <a:solidFill>
                      <a:schemeClr val="accent3"/>
                    </a:solidFill>
                  </a:tcPr>
                </a:tc>
                <a:tc gridSpan="2">
                  <a:txBody>
                    <a:bodyPr/>
                    <a:lstStyle/>
                    <a:p>
                      <a:pPr marL="0" algn="ctr" defTabSz="609585" rtl="0" eaLnBrk="1" fontAlgn="b" latinLnBrk="0" hangingPunct="1"/>
                      <a:r>
                        <a:rPr lang="en-US" sz="1000" b="1" i="0" u="none" strike="noStrike" kern="1200">
                          <a:solidFill>
                            <a:schemeClr val="tx1"/>
                          </a:solidFill>
                          <a:effectLst/>
                          <a:latin typeface="Calibri" panose="020F0502020204030204" pitchFamily="34" charset="0"/>
                          <a:ea typeface="+mn-ea"/>
                          <a:cs typeface="+mn-cs"/>
                        </a:rPr>
                        <a:t>2</a:t>
                      </a:r>
                    </a:p>
                  </a:txBody>
                  <a:tcPr marL="45720" marR="45720" anchor="b">
                    <a:solidFill>
                      <a:schemeClr val="accent3"/>
                    </a:solidFill>
                  </a:tcPr>
                </a:tc>
                <a:tc hMerge="1">
                  <a:txBody>
                    <a:bodyPr/>
                    <a:lstStyle/>
                    <a:p>
                      <a:endParaRPr lang="en-US"/>
                    </a:p>
                  </a:txBody>
                  <a:tcPr/>
                </a:tc>
                <a:tc>
                  <a:txBody>
                    <a:bodyPr/>
                    <a:lstStyle/>
                    <a:p>
                      <a:pPr algn="ctr" fontAlgn="b"/>
                      <a:r>
                        <a:rPr lang="en-US" sz="1000" b="1" i="0" u="none" strike="noStrike">
                          <a:solidFill>
                            <a:schemeClr val="tx1"/>
                          </a:solidFill>
                          <a:effectLst/>
                          <a:latin typeface="Calibri" panose="020F0502020204030204" pitchFamily="34" charset="0"/>
                        </a:rPr>
                        <a:t>50</a:t>
                      </a:r>
                    </a:p>
                  </a:txBody>
                  <a:tcPr marL="45720" marR="45720" anchor="b"/>
                </a:tc>
                <a:tc>
                  <a:txBody>
                    <a:bodyPr/>
                    <a:lstStyle/>
                    <a:p>
                      <a:pPr algn="ctr" fontAlgn="b"/>
                      <a:r>
                        <a:rPr lang="en-US" sz="1000" b="1" i="0" u="none" strike="noStrike">
                          <a:solidFill>
                            <a:schemeClr val="tx1"/>
                          </a:solidFill>
                          <a:effectLst/>
                          <a:latin typeface="Calibri" panose="020F0502020204030204" pitchFamily="34" charset="0"/>
                        </a:rPr>
                        <a:t>367</a:t>
                      </a:r>
                    </a:p>
                  </a:txBody>
                  <a:tcPr marL="45720" marR="45720" anchor="b"/>
                </a:tc>
                <a:tc gridSpan="3">
                  <a:txBody>
                    <a:bodyPr/>
                    <a:lstStyle/>
                    <a:p>
                      <a:pPr algn="ctr" fontAlgn="b"/>
                      <a:r>
                        <a:rPr lang="en-US" sz="1000" b="1" i="0" u="none" strike="noStrike">
                          <a:solidFill>
                            <a:schemeClr val="tx1"/>
                          </a:solidFill>
                          <a:effectLst/>
                          <a:latin typeface="Calibri"/>
                        </a:rPr>
                        <a:t>53</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0671300"/>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solidFill>
                      <a:schemeClr val="accent1"/>
                    </a:solidFill>
                  </a:tcPr>
                </a:tc>
                <a:tc>
                  <a:txBody>
                    <a:bodyPr/>
                    <a:lstStyle/>
                    <a:p>
                      <a:pPr algn="l" fontAlgn="b"/>
                      <a:r>
                        <a:rPr lang="en-US" sz="1000" b="1" u="none" strike="noStrike">
                          <a:effectLst/>
                        </a:rPr>
                        <a:t>Service Water Heating</a:t>
                      </a:r>
                      <a:endParaRPr lang="en-US" sz="1000" b="1"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b="1" i="0" u="none" strike="noStrike">
                          <a:solidFill>
                            <a:schemeClr val="tx1"/>
                          </a:solidFill>
                          <a:effectLst/>
                          <a:latin typeface="Calibri"/>
                        </a:rPr>
                        <a:t>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317</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107</a:t>
                      </a:r>
                    </a:p>
                  </a:txBody>
                  <a:tcPr marL="45720" marR="45720" anchor="b"/>
                </a:tc>
                <a:tc hMerge="1">
                  <a:txBody>
                    <a:bodyPr/>
                    <a:lstStyle/>
                    <a:p>
                      <a:endParaRPr lang="en-US"/>
                    </a:p>
                  </a:txBody>
                  <a:tcPr/>
                </a:tc>
                <a:tc>
                  <a:txBody>
                    <a:bodyPr/>
                    <a:lstStyle/>
                    <a:p>
                      <a:pPr marL="0" algn="ctr" defTabSz="609585" rtl="0" eaLnBrk="1" fontAlgn="b" latinLnBrk="0" hangingPunct="1"/>
                      <a:r>
                        <a:rPr lang="en-US" sz="1000" b="1" i="0" u="none" strike="noStrike" kern="1200">
                          <a:solidFill>
                            <a:schemeClr val="tx1"/>
                          </a:solidFill>
                          <a:effectLst/>
                          <a:latin typeface="Calibri"/>
                          <a:ea typeface="+mn-ea"/>
                          <a:cs typeface="+mn-cs"/>
                        </a:rPr>
                        <a:t>1</a:t>
                      </a:r>
                    </a:p>
                  </a:txBody>
                  <a:tcPr marL="45720" marR="45720" anchor="b"/>
                </a:tc>
                <a:tc gridSpan="2">
                  <a:txBody>
                    <a:bodyPr/>
                    <a:lstStyle/>
                    <a:p>
                      <a:pPr marL="0" algn="ctr" defTabSz="609585" rtl="0" eaLnBrk="1" fontAlgn="b" latinLnBrk="0" hangingPunct="1"/>
                      <a:r>
                        <a:rPr lang="en-US" sz="1000" b="1" i="0" u="none" strike="noStrike" kern="1200">
                          <a:solidFill>
                            <a:schemeClr val="tx1"/>
                          </a:solidFill>
                          <a:effectLst/>
                          <a:latin typeface="Calibri"/>
                          <a:ea typeface="+mn-ea"/>
                          <a:cs typeface="+mn-cs"/>
                        </a:rPr>
                        <a:t>0</a:t>
                      </a:r>
                    </a:p>
                  </a:txBody>
                  <a:tcPr marL="45720" marR="45720" anchor="b"/>
                </a:tc>
                <a:tc hMerge="1">
                  <a:txBody>
                    <a:bodyPr/>
                    <a:lstStyle/>
                    <a:p>
                      <a:endParaRPr lang="en-US"/>
                    </a:p>
                  </a:txBody>
                  <a:tcPr/>
                </a:tc>
                <a:tc>
                  <a:txBody>
                    <a:bodyPr/>
                    <a:lstStyle/>
                    <a:p>
                      <a:pPr algn="ctr" fontAlgn="b"/>
                      <a:r>
                        <a:rPr lang="en-US" sz="1000" b="1" i="0" u="none" strike="noStrike">
                          <a:solidFill>
                            <a:schemeClr val="tx1"/>
                          </a:solidFill>
                          <a:effectLst/>
                          <a:latin typeface="Calibri" panose="020F0502020204030204" pitchFamily="34" charset="0"/>
                        </a:rPr>
                        <a:t>15</a:t>
                      </a:r>
                    </a:p>
                  </a:txBody>
                  <a:tcPr marL="45720" marR="45720" anchor="b"/>
                </a:tc>
                <a:tc>
                  <a:txBody>
                    <a:bodyPr/>
                    <a:lstStyle/>
                    <a:p>
                      <a:pPr algn="ctr" fontAlgn="b"/>
                      <a:r>
                        <a:rPr lang="en-US" sz="1000" b="1" i="0" u="none" strike="noStrike">
                          <a:solidFill>
                            <a:schemeClr val="tx1"/>
                          </a:solidFill>
                          <a:effectLst/>
                          <a:latin typeface="Calibri" panose="020F0502020204030204" pitchFamily="34" charset="0"/>
                        </a:rPr>
                        <a:t>98</a:t>
                      </a:r>
                    </a:p>
                  </a:txBody>
                  <a:tcPr marL="45720" marR="45720" anchor="b"/>
                </a:tc>
                <a:tc gridSpan="3">
                  <a:txBody>
                    <a:bodyPr/>
                    <a:lstStyle/>
                    <a:p>
                      <a:pPr algn="ctr" fontAlgn="b"/>
                      <a:r>
                        <a:rPr lang="en-US" sz="1000" b="1" i="0" u="none" strike="noStrike">
                          <a:solidFill>
                            <a:schemeClr val="tx1"/>
                          </a:solidFill>
                          <a:effectLst/>
                          <a:latin typeface="Calibri" panose="020F0502020204030204" pitchFamily="34" charset="0"/>
                        </a:rPr>
                        <a:t>1</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2739748"/>
                  </a:ext>
                </a:extLst>
              </a:tr>
              <a:tr h="243840">
                <a:tc vMerge="1">
                  <a:txBody>
                    <a:bodyPr/>
                    <a:lstStyle/>
                    <a:p>
                      <a:pPr marL="0" algn="l" defTabSz="609585" rtl="0" eaLnBrk="1" fontAlgn="b" latinLnBrk="0" hangingPunct="1"/>
                      <a:endParaRPr lang="en-US" sz="1600" b="1" u="none" strike="noStrike" kern="1200" baseline="30000">
                        <a:solidFill>
                          <a:schemeClr val="bg1"/>
                        </a:solidFill>
                        <a:effectLst/>
                        <a:latin typeface="+mn-lt"/>
                        <a:ea typeface="+mn-ea"/>
                        <a:cs typeface="+mn-cs"/>
                      </a:endParaRPr>
                    </a:p>
                  </a:txBody>
                  <a:tcPr marL="73152" marR="73152" marT="73152" marB="73152" anchor="ctr">
                    <a:solidFill>
                      <a:schemeClr val="accent1"/>
                    </a:solidFill>
                  </a:tcPr>
                </a:tc>
                <a:tc>
                  <a:txBody>
                    <a:bodyPr/>
                    <a:lstStyle/>
                    <a:p>
                      <a:pPr algn="l" fontAlgn="b"/>
                      <a:r>
                        <a:rPr lang="en-US" sz="1000" b="1" i="0" u="none" strike="noStrike">
                          <a:solidFill>
                            <a:srgbClr val="000000"/>
                          </a:solidFill>
                          <a:effectLst/>
                          <a:latin typeface="Calibri" panose="020F0502020204030204" pitchFamily="34" charset="0"/>
                        </a:rPr>
                        <a:t>Cooking</a:t>
                      </a:r>
                    </a:p>
                  </a:txBody>
                  <a:tcPr marL="45720" marR="45720" anchor="b"/>
                </a:tc>
                <a:tc gridSpan="2">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2620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1</a:t>
                      </a:r>
                    </a:p>
                  </a:txBody>
                  <a:tcPr marL="45720" marR="45720" anchor="b"/>
                </a:tc>
                <a:tc hMerge="1">
                  <a:txBody>
                    <a:bodyPr/>
                    <a:lstStyle/>
                    <a:p>
                      <a:endParaRPr lang="en-US"/>
                    </a:p>
                  </a:txBody>
                  <a:tcPr/>
                </a:tc>
                <a:tc>
                  <a:txBody>
                    <a:bodyPr/>
                    <a:lstStyle/>
                    <a:p>
                      <a:pPr marL="0" algn="ctr" defTabSz="609585" rtl="0" eaLnBrk="1" fontAlgn="b" latinLnBrk="0" hangingPunct="1"/>
                      <a:r>
                        <a:rPr lang="en-US" sz="1000" b="1" i="0" u="none" strike="noStrike" kern="1200">
                          <a:solidFill>
                            <a:schemeClr val="tx1"/>
                          </a:solidFill>
                          <a:effectLst/>
                          <a:latin typeface="Calibri" panose="020F0502020204030204" pitchFamily="34" charset="0"/>
                          <a:ea typeface="+mn-ea"/>
                          <a:cs typeface="+mn-cs"/>
                        </a:rPr>
                        <a:t>1</a:t>
                      </a:r>
                    </a:p>
                  </a:txBody>
                  <a:tcPr marL="45720" marR="45720" anchor="b"/>
                </a:tc>
                <a:tc gridSpan="2">
                  <a:txBody>
                    <a:bodyPr/>
                    <a:lstStyle/>
                    <a:p>
                      <a:pPr marL="0" algn="ctr" defTabSz="609585" rtl="0" eaLnBrk="1" fontAlgn="b" latinLnBrk="0" hangingPunct="1"/>
                      <a:r>
                        <a:rPr lang="en-US" sz="1000" b="1" i="0" u="none" strike="noStrike" kern="1200">
                          <a:solidFill>
                            <a:schemeClr val="tx1"/>
                          </a:solidFill>
                          <a:effectLst/>
                          <a:latin typeface="Calibri" panose="020F0502020204030204" pitchFamily="34" charset="0"/>
                          <a:ea typeface="+mn-ea"/>
                          <a:cs typeface="+mn-cs"/>
                        </a:rPr>
                        <a:t>0</a:t>
                      </a:r>
                    </a:p>
                  </a:txBody>
                  <a:tcPr marL="45720" marR="45720" anchor="b"/>
                </a:tc>
                <a:tc hMerge="1">
                  <a:txBody>
                    <a:bodyPr/>
                    <a:lstStyle/>
                    <a:p>
                      <a:endParaRPr lang="en-US"/>
                    </a:p>
                  </a:txBody>
                  <a:tcPr/>
                </a:tc>
                <a:tc>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gridSpan="3">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7997846"/>
                  </a:ext>
                </a:extLst>
              </a:tr>
            </a:tbl>
          </a:graphicData>
        </a:graphic>
      </p:graphicFrame>
      <p:sp>
        <p:nvSpPr>
          <p:cNvPr id="8" name="TextBox 7">
            <a:extLst>
              <a:ext uri="{FF2B5EF4-FFF2-40B4-BE49-F238E27FC236}">
                <a16:creationId xmlns:a16="http://schemas.microsoft.com/office/drawing/2014/main" id="{31E07A64-A35C-422E-ADB2-B5B64A7951FA}"/>
              </a:ext>
            </a:extLst>
          </p:cNvPr>
          <p:cNvSpPr txBox="1"/>
          <p:nvPr/>
        </p:nvSpPr>
        <p:spPr>
          <a:xfrm>
            <a:off x="388979" y="4663171"/>
            <a:ext cx="7938910" cy="496290"/>
          </a:xfrm>
          <a:prstGeom prst="rect">
            <a:avLst/>
          </a:prstGeom>
          <a:noFill/>
        </p:spPr>
        <p:txBody>
          <a:bodyPr wrap="square" rtlCol="0" anchor="t">
            <a:spAutoFit/>
          </a:bodyPr>
          <a:lstStyle/>
          <a:p>
            <a:r>
              <a:rPr lang="en-US" sz="875" i="1" baseline="30000"/>
              <a:t>1</a:t>
            </a:r>
            <a:r>
              <a:rPr lang="en-US" sz="875" i="1"/>
              <a:t>Minimum sample size targets presented at subject matter expert webinar on 8/28/2019. </a:t>
            </a:r>
            <a:endParaRPr lang="en-US" sz="1125"/>
          </a:p>
          <a:p>
            <a:r>
              <a:rPr lang="en-US" sz="875" i="1" baseline="30000"/>
              <a:t>2</a:t>
            </a:r>
            <a:r>
              <a:rPr lang="en-US" sz="875" i="1"/>
              <a:t>Counts based on vendor rough estimates obtained during market outreach</a:t>
            </a:r>
            <a:endParaRPr lang="en-US" sz="1563">
              <a:cs typeface="Calibri"/>
            </a:endParaRPr>
          </a:p>
          <a:p>
            <a:r>
              <a:rPr lang="en-US" sz="875" i="1" baseline="30000"/>
              <a:t>3</a:t>
            </a:r>
            <a:r>
              <a:rPr lang="en-US" sz="875" i="1"/>
              <a:t>Procured Sample Size includes data in hand and data that is being contracted for procurement</a:t>
            </a:r>
          </a:p>
        </p:txBody>
      </p:sp>
      <p:sp>
        <p:nvSpPr>
          <p:cNvPr id="6" name="Rectangle 5">
            <a:extLst>
              <a:ext uri="{FF2B5EF4-FFF2-40B4-BE49-F238E27FC236}">
                <a16:creationId xmlns:a16="http://schemas.microsoft.com/office/drawing/2014/main" id="{B4B100ED-4507-4936-BCE5-26E2C05BE4B2}"/>
              </a:ext>
            </a:extLst>
          </p:cNvPr>
          <p:cNvSpPr/>
          <p:nvPr/>
        </p:nvSpPr>
        <p:spPr>
          <a:xfrm>
            <a:off x="6087139" y="4785847"/>
            <a:ext cx="571500" cy="216313"/>
          </a:xfrm>
          <a:prstGeom prst="rect">
            <a:avLst/>
          </a:prstGeom>
          <a:solidFill>
            <a:schemeClr val="accent3"/>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tx1"/>
                </a:solidFill>
              </a:rPr>
              <a:t> =gap</a:t>
            </a:r>
          </a:p>
        </p:txBody>
      </p:sp>
    </p:spTree>
    <p:extLst>
      <p:ext uri="{BB962C8B-B14F-4D97-AF65-F5344CB8AC3E}">
        <p14:creationId xmlns:p14="http://schemas.microsoft.com/office/powerpoint/2010/main" val="27507736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BAE843D-E651-AF45-B7A8-0C110F7C8811}"/>
              </a:ext>
            </a:extLst>
          </p:cNvPr>
          <p:cNvGraphicFramePr/>
          <p:nvPr/>
        </p:nvGraphicFramePr>
        <p:xfrm>
          <a:off x="1650872" y="871218"/>
          <a:ext cx="5842256" cy="393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53382"/>
            <a:ext cx="8236857" cy="776514"/>
          </a:xfrm>
        </p:spPr>
        <p:txBody>
          <a:bodyPr/>
          <a:lstStyle/>
          <a:p>
            <a:r>
              <a:rPr lang="en-US"/>
              <a:t>Commercial Calibration Dimensions</a:t>
            </a:r>
          </a:p>
        </p:txBody>
      </p:sp>
      <p:sp>
        <p:nvSpPr>
          <p:cNvPr id="22" name="TextBox 21">
            <a:extLst>
              <a:ext uri="{FF2B5EF4-FFF2-40B4-BE49-F238E27FC236}">
                <a16:creationId xmlns:a16="http://schemas.microsoft.com/office/drawing/2014/main" id="{5A959A88-EF84-594B-AA45-94722BE91D11}"/>
              </a:ext>
            </a:extLst>
          </p:cNvPr>
          <p:cNvSpPr txBox="1"/>
          <p:nvPr/>
        </p:nvSpPr>
        <p:spPr>
          <a:xfrm>
            <a:off x="6089224" y="1467442"/>
            <a:ext cx="1572983" cy="646331"/>
          </a:xfrm>
          <a:prstGeom prst="rect">
            <a:avLst/>
          </a:prstGeom>
          <a:noFill/>
        </p:spPr>
        <p:txBody>
          <a:bodyPr wrap="square" lIns="91440" tIns="45720" rIns="91440" bIns="45720" rtlCol="0" anchor="t">
            <a:spAutoFit/>
          </a:bodyPr>
          <a:lstStyle/>
          <a:p>
            <a:r>
              <a:rPr lang="en-US" sz="1200">
                <a:cs typeface="Calibri"/>
              </a:rPr>
              <a:t>Annual gas and electricity EUIs by building type</a:t>
            </a:r>
          </a:p>
        </p:txBody>
      </p:sp>
      <p:sp>
        <p:nvSpPr>
          <p:cNvPr id="23" name="TextBox 22">
            <a:extLst>
              <a:ext uri="{FF2B5EF4-FFF2-40B4-BE49-F238E27FC236}">
                <a16:creationId xmlns:a16="http://schemas.microsoft.com/office/drawing/2014/main" id="{8465E910-51A2-6A45-A760-5F50FB1B71B1}"/>
              </a:ext>
            </a:extLst>
          </p:cNvPr>
          <p:cNvSpPr txBox="1"/>
          <p:nvPr/>
        </p:nvSpPr>
        <p:spPr>
          <a:xfrm>
            <a:off x="6546501" y="2607271"/>
            <a:ext cx="2602108" cy="461665"/>
          </a:xfrm>
          <a:prstGeom prst="rect">
            <a:avLst/>
          </a:prstGeom>
          <a:noFill/>
        </p:spPr>
        <p:txBody>
          <a:bodyPr wrap="square" rtlCol="0">
            <a:spAutoFit/>
          </a:bodyPr>
          <a:lstStyle/>
          <a:p>
            <a:r>
              <a:rPr lang="en-US" sz="1200"/>
              <a:t>Sub-metered end-use load data </a:t>
            </a:r>
            <a:br>
              <a:rPr lang="en-US" sz="1200"/>
            </a:br>
            <a:r>
              <a:rPr lang="en-US" sz="1200"/>
              <a:t>(10 datasets)</a:t>
            </a:r>
          </a:p>
        </p:txBody>
      </p:sp>
      <p:sp>
        <p:nvSpPr>
          <p:cNvPr id="25" name="TextBox 24">
            <a:extLst>
              <a:ext uri="{FF2B5EF4-FFF2-40B4-BE49-F238E27FC236}">
                <a16:creationId xmlns:a16="http://schemas.microsoft.com/office/drawing/2014/main" id="{4B5A9F13-7759-A84F-B612-DB75C328D8C9}"/>
              </a:ext>
            </a:extLst>
          </p:cNvPr>
          <p:cNvSpPr txBox="1"/>
          <p:nvPr/>
        </p:nvSpPr>
        <p:spPr>
          <a:xfrm>
            <a:off x="2266605" y="4489892"/>
            <a:ext cx="2437611" cy="461665"/>
          </a:xfrm>
          <a:prstGeom prst="rect">
            <a:avLst/>
          </a:prstGeom>
          <a:noFill/>
        </p:spPr>
        <p:txBody>
          <a:bodyPr wrap="square" rtlCol="0">
            <a:spAutoFit/>
          </a:bodyPr>
          <a:lstStyle/>
          <a:p>
            <a:r>
              <a:rPr lang="en-US" sz="1200"/>
              <a:t>AMI data from </a:t>
            </a:r>
            <a:r>
              <a:rPr lang="en-US" sz="1200" b="1"/>
              <a:t>Fort Collins </a:t>
            </a:r>
            <a:r>
              <a:rPr lang="en-US" sz="1200"/>
              <a:t>municipal service territory (CO)</a:t>
            </a:r>
          </a:p>
        </p:txBody>
      </p:sp>
      <p:sp>
        <p:nvSpPr>
          <p:cNvPr id="27" name="TextBox 26">
            <a:extLst>
              <a:ext uri="{FF2B5EF4-FFF2-40B4-BE49-F238E27FC236}">
                <a16:creationId xmlns:a16="http://schemas.microsoft.com/office/drawing/2014/main" id="{088D4C5B-61EE-FC4A-9EF8-C9DB2645D5EA}"/>
              </a:ext>
            </a:extLst>
          </p:cNvPr>
          <p:cNvSpPr txBox="1"/>
          <p:nvPr/>
        </p:nvSpPr>
        <p:spPr>
          <a:xfrm>
            <a:off x="1737137" y="1158614"/>
            <a:ext cx="2239223" cy="830997"/>
          </a:xfrm>
          <a:prstGeom prst="rect">
            <a:avLst/>
          </a:prstGeom>
          <a:noFill/>
        </p:spPr>
        <p:txBody>
          <a:bodyPr wrap="square" lIns="91440" tIns="45720" rIns="91440" bIns="45720" rtlCol="0" anchor="t">
            <a:spAutoFit/>
          </a:bodyPr>
          <a:lstStyle/>
          <a:p>
            <a:r>
              <a:rPr lang="en-US" sz="1200"/>
              <a:t>AMI data from (likely)</a:t>
            </a:r>
            <a:endParaRPr lang="en-US" sz="1200" b="1"/>
          </a:p>
          <a:p>
            <a:r>
              <a:rPr lang="en-US" sz="1200" b="1"/>
              <a:t>Horry County, SC</a:t>
            </a:r>
            <a:r>
              <a:rPr lang="en-US" sz="1200"/>
              <a:t>; </a:t>
            </a:r>
            <a:endParaRPr lang="en-US" sz="1200" b="1"/>
          </a:p>
          <a:p>
            <a:r>
              <a:rPr lang="en-US" sz="1200" b="1"/>
              <a:t>Chatanooga TN;</a:t>
            </a:r>
            <a:endParaRPr lang="en-US" sz="1200" b="1">
              <a:cs typeface="Calibri"/>
            </a:endParaRPr>
          </a:p>
          <a:p>
            <a:r>
              <a:rPr lang="en-US" sz="1200" b="1"/>
              <a:t>Tallahassee, FL</a:t>
            </a:r>
          </a:p>
        </p:txBody>
      </p:sp>
      <p:sp>
        <p:nvSpPr>
          <p:cNvPr id="29" name="TextBox 28">
            <a:extLst>
              <a:ext uri="{FF2B5EF4-FFF2-40B4-BE49-F238E27FC236}">
                <a16:creationId xmlns:a16="http://schemas.microsoft.com/office/drawing/2014/main" id="{CF4B1577-B7D2-6F4A-8965-32A2F2D35BB3}"/>
              </a:ext>
            </a:extLst>
          </p:cNvPr>
          <p:cNvSpPr txBox="1"/>
          <p:nvPr/>
        </p:nvSpPr>
        <p:spPr>
          <a:xfrm>
            <a:off x="6030024" y="3973101"/>
            <a:ext cx="2920309" cy="461665"/>
          </a:xfrm>
          <a:prstGeom prst="rect">
            <a:avLst/>
          </a:prstGeom>
          <a:noFill/>
        </p:spPr>
        <p:txBody>
          <a:bodyPr wrap="square" rtlCol="0">
            <a:spAutoFit/>
          </a:bodyPr>
          <a:lstStyle/>
          <a:p>
            <a:r>
              <a:rPr lang="en-US" sz="1200"/>
              <a:t>Load duration curves and seasonal load shapes of ~16 utilities around U.S.</a:t>
            </a:r>
          </a:p>
        </p:txBody>
      </p:sp>
      <p:sp>
        <p:nvSpPr>
          <p:cNvPr id="14" name="TextBox 13">
            <a:extLst>
              <a:ext uri="{FF2B5EF4-FFF2-40B4-BE49-F238E27FC236}">
                <a16:creationId xmlns:a16="http://schemas.microsoft.com/office/drawing/2014/main" id="{212573EA-D0D4-5145-B304-69A213B38DC6}"/>
              </a:ext>
            </a:extLst>
          </p:cNvPr>
          <p:cNvSpPr txBox="1"/>
          <p:nvPr/>
        </p:nvSpPr>
        <p:spPr>
          <a:xfrm>
            <a:off x="5020853" y="866460"/>
            <a:ext cx="2789324" cy="461665"/>
          </a:xfrm>
          <a:prstGeom prst="rect">
            <a:avLst/>
          </a:prstGeom>
          <a:noFill/>
        </p:spPr>
        <p:txBody>
          <a:bodyPr wrap="square" rtlCol="0">
            <a:spAutoFit/>
          </a:bodyPr>
          <a:lstStyle/>
          <a:p>
            <a:r>
              <a:rPr lang="en-US" sz="1200"/>
              <a:t>Annual and monthly electricity and natural gas consumption by state, sector</a:t>
            </a:r>
          </a:p>
        </p:txBody>
      </p:sp>
      <p:sp>
        <p:nvSpPr>
          <p:cNvPr id="15" name="TextBox 14">
            <a:extLst>
              <a:ext uri="{FF2B5EF4-FFF2-40B4-BE49-F238E27FC236}">
                <a16:creationId xmlns:a16="http://schemas.microsoft.com/office/drawing/2014/main" id="{5B5F0445-3C30-D240-B057-65634FE69C10}"/>
              </a:ext>
            </a:extLst>
          </p:cNvPr>
          <p:cNvSpPr txBox="1"/>
          <p:nvPr/>
        </p:nvSpPr>
        <p:spPr>
          <a:xfrm>
            <a:off x="1183257" y="3534410"/>
            <a:ext cx="2151191" cy="830997"/>
          </a:xfrm>
          <a:prstGeom prst="rect">
            <a:avLst/>
          </a:prstGeom>
          <a:noFill/>
        </p:spPr>
        <p:txBody>
          <a:bodyPr wrap="square" lIns="91440" tIns="45720" rIns="91440" bIns="45720" rtlCol="0" anchor="t">
            <a:spAutoFit/>
          </a:bodyPr>
          <a:lstStyle/>
          <a:p>
            <a:r>
              <a:rPr lang="en-US" sz="1200"/>
              <a:t>AMI data (aggregated by building type) from </a:t>
            </a:r>
            <a:br>
              <a:rPr lang="en-US" sz="1200"/>
            </a:br>
            <a:r>
              <a:rPr lang="en-US" sz="1200" b="1"/>
              <a:t>Seattle City Light, WA </a:t>
            </a:r>
            <a:r>
              <a:rPr lang="en-US" sz="1200"/>
              <a:t>and </a:t>
            </a:r>
            <a:r>
              <a:rPr lang="en-US" sz="1200" b="1"/>
              <a:t>Portland General Electric, OR</a:t>
            </a:r>
          </a:p>
        </p:txBody>
      </p:sp>
      <p:sp>
        <p:nvSpPr>
          <p:cNvPr id="32" name="TextBox 31">
            <a:extLst>
              <a:ext uri="{FF2B5EF4-FFF2-40B4-BE49-F238E27FC236}">
                <a16:creationId xmlns:a16="http://schemas.microsoft.com/office/drawing/2014/main" id="{A5917D0C-652D-804C-A9EE-BADCE727E1EE}"/>
              </a:ext>
            </a:extLst>
          </p:cNvPr>
          <p:cNvSpPr txBox="1"/>
          <p:nvPr/>
        </p:nvSpPr>
        <p:spPr>
          <a:xfrm>
            <a:off x="979587" y="2556264"/>
            <a:ext cx="2011668" cy="461665"/>
          </a:xfrm>
          <a:prstGeom prst="rect">
            <a:avLst/>
          </a:prstGeom>
          <a:noFill/>
        </p:spPr>
        <p:txBody>
          <a:bodyPr wrap="square" rtlCol="0">
            <a:spAutoFit/>
          </a:bodyPr>
          <a:lstStyle/>
          <a:p>
            <a:r>
              <a:rPr lang="en-US" sz="1200"/>
              <a:t>AMI data from </a:t>
            </a:r>
            <a:r>
              <a:rPr lang="en-US" sz="1200" b="1"/>
              <a:t>Vermont; Maine; Cherryland, MI</a:t>
            </a:r>
          </a:p>
        </p:txBody>
      </p:sp>
      <p:pic>
        <p:nvPicPr>
          <p:cNvPr id="28" name="Picture 27">
            <a:extLst>
              <a:ext uri="{FF2B5EF4-FFF2-40B4-BE49-F238E27FC236}">
                <a16:creationId xmlns:a16="http://schemas.microsoft.com/office/drawing/2014/main" id="{6B6A9226-2FED-864C-90D0-5FD50B4CABD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0354" y="1994580"/>
            <a:ext cx="341334" cy="346023"/>
          </a:xfrm>
          <a:prstGeom prst="rect">
            <a:avLst/>
          </a:prstGeom>
        </p:spPr>
      </p:pic>
      <p:pic>
        <p:nvPicPr>
          <p:cNvPr id="30" name="Graphic 29">
            <a:extLst>
              <a:ext uri="{FF2B5EF4-FFF2-40B4-BE49-F238E27FC236}">
                <a16:creationId xmlns:a16="http://schemas.microsoft.com/office/drawing/2014/main" id="{E0558F14-6EA4-B540-9B0D-C37E4358A58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848579" y="3026753"/>
            <a:ext cx="309410" cy="309410"/>
          </a:xfrm>
          <a:prstGeom prst="rect">
            <a:avLst/>
          </a:prstGeom>
        </p:spPr>
      </p:pic>
      <p:pic>
        <p:nvPicPr>
          <p:cNvPr id="31" name="Picture 30">
            <a:extLst>
              <a:ext uri="{FF2B5EF4-FFF2-40B4-BE49-F238E27FC236}">
                <a16:creationId xmlns:a16="http://schemas.microsoft.com/office/drawing/2014/main" id="{185EA00D-8911-B740-9984-149D7C430A1C}"/>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89392" y="3019068"/>
            <a:ext cx="341334" cy="346023"/>
          </a:xfrm>
          <a:prstGeom prst="rect">
            <a:avLst/>
          </a:prstGeom>
        </p:spPr>
      </p:pic>
      <p:pic>
        <p:nvPicPr>
          <p:cNvPr id="33" name="Picture 32">
            <a:extLst>
              <a:ext uri="{FF2B5EF4-FFF2-40B4-BE49-F238E27FC236}">
                <a16:creationId xmlns:a16="http://schemas.microsoft.com/office/drawing/2014/main" id="{22FC4373-3C96-454F-9807-A6B21FAA138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0478" y="4018078"/>
            <a:ext cx="341334" cy="346023"/>
          </a:xfrm>
          <a:prstGeom prst="rect">
            <a:avLst/>
          </a:prstGeom>
        </p:spPr>
      </p:pic>
      <p:pic>
        <p:nvPicPr>
          <p:cNvPr id="34" name="Picture 33">
            <a:extLst>
              <a:ext uri="{FF2B5EF4-FFF2-40B4-BE49-F238E27FC236}">
                <a16:creationId xmlns:a16="http://schemas.microsoft.com/office/drawing/2014/main" id="{336A2ADB-5270-6342-AC82-A77C302FD007}"/>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21320" y="4438354"/>
            <a:ext cx="341334" cy="346023"/>
          </a:xfrm>
          <a:prstGeom prst="rect">
            <a:avLst/>
          </a:prstGeom>
        </p:spPr>
      </p:pic>
      <p:pic>
        <p:nvPicPr>
          <p:cNvPr id="38" name="Graphic 37">
            <a:extLst>
              <a:ext uri="{FF2B5EF4-FFF2-40B4-BE49-F238E27FC236}">
                <a16:creationId xmlns:a16="http://schemas.microsoft.com/office/drawing/2014/main" id="{B2DE0C53-4A07-D04C-B8A7-9108CCFC24F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463972" y="1848064"/>
            <a:ext cx="260383" cy="260383"/>
          </a:xfrm>
          <a:prstGeom prst="rect">
            <a:avLst/>
          </a:prstGeom>
        </p:spPr>
      </p:pic>
      <p:grpSp>
        <p:nvGrpSpPr>
          <p:cNvPr id="45" name="Group 44">
            <a:extLst>
              <a:ext uri="{FF2B5EF4-FFF2-40B4-BE49-F238E27FC236}">
                <a16:creationId xmlns:a16="http://schemas.microsoft.com/office/drawing/2014/main" id="{D02E339B-8020-654E-B4EF-643FAA340B8E}"/>
              </a:ext>
            </a:extLst>
          </p:cNvPr>
          <p:cNvGrpSpPr/>
          <p:nvPr/>
        </p:nvGrpSpPr>
        <p:grpSpPr>
          <a:xfrm>
            <a:off x="4368877" y="1649736"/>
            <a:ext cx="398264" cy="205826"/>
            <a:chOff x="3943350" y="1943100"/>
            <a:chExt cx="2467794" cy="1275373"/>
          </a:xfrm>
        </p:grpSpPr>
        <p:pic>
          <p:nvPicPr>
            <p:cNvPr id="42" name="Graphic 41">
              <a:extLst>
                <a:ext uri="{FF2B5EF4-FFF2-40B4-BE49-F238E27FC236}">
                  <a16:creationId xmlns:a16="http://schemas.microsoft.com/office/drawing/2014/main" id="{7E811AEA-DC40-9D43-9CA3-049348EDFB8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943350" y="1943100"/>
              <a:ext cx="1257300" cy="1257300"/>
            </a:xfrm>
            <a:prstGeom prst="rect">
              <a:avLst/>
            </a:prstGeom>
          </p:spPr>
        </p:pic>
        <p:pic>
          <p:nvPicPr>
            <p:cNvPr id="44" name="Graphic 43">
              <a:extLst>
                <a:ext uri="{FF2B5EF4-FFF2-40B4-BE49-F238E27FC236}">
                  <a16:creationId xmlns:a16="http://schemas.microsoft.com/office/drawing/2014/main" id="{2FC96F2D-AE02-B44D-95AC-1A096294C8F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5153843" y="1961175"/>
              <a:ext cx="1257301" cy="1257298"/>
            </a:xfrm>
            <a:prstGeom prst="rect">
              <a:avLst/>
            </a:prstGeom>
          </p:spPr>
        </p:pic>
      </p:grpSp>
      <p:pic>
        <p:nvPicPr>
          <p:cNvPr id="60" name="Graphic 59">
            <a:extLst>
              <a:ext uri="{FF2B5EF4-FFF2-40B4-BE49-F238E27FC236}">
                <a16:creationId xmlns:a16="http://schemas.microsoft.com/office/drawing/2014/main" id="{14E2E1DC-D22C-6E49-816E-8A1FD239A0C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223503" y="2898200"/>
            <a:ext cx="646331" cy="646331"/>
          </a:xfrm>
          <a:prstGeom prst="rect">
            <a:avLst/>
          </a:prstGeom>
        </p:spPr>
      </p:pic>
      <p:pic>
        <p:nvPicPr>
          <p:cNvPr id="24" name="Picture 23">
            <a:extLst>
              <a:ext uri="{FF2B5EF4-FFF2-40B4-BE49-F238E27FC236}">
                <a16:creationId xmlns:a16="http://schemas.microsoft.com/office/drawing/2014/main" id="{537D42B2-0337-A74F-9E42-F7C9716926B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23496" y="4030921"/>
            <a:ext cx="341334" cy="346023"/>
          </a:xfrm>
          <a:prstGeom prst="rect">
            <a:avLst/>
          </a:prstGeom>
        </p:spPr>
      </p:pic>
    </p:spTree>
    <p:extLst>
      <p:ext uri="{BB962C8B-B14F-4D97-AF65-F5344CB8AC3E}">
        <p14:creationId xmlns:p14="http://schemas.microsoft.com/office/powerpoint/2010/main" val="3115775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Guiding Principles</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rmAutofit/>
          </a:bodyPr>
          <a:lstStyle/>
          <a:p>
            <a:r>
              <a:rPr lang="en-US"/>
              <a:t>We want to get the “why” right so we can ask questions about changes to the stock (i.e., savings load shapes)</a:t>
            </a:r>
          </a:p>
          <a:p>
            <a:r>
              <a:rPr lang="en-US"/>
              <a:t>Make changes that are supported by data and domain experience, not simply to get a better fit</a:t>
            </a:r>
          </a:p>
          <a:p>
            <a:r>
              <a:rPr lang="en-US"/>
              <a:t>Report out accuracy and uncertainty so users can decide if they want to use</a:t>
            </a:r>
          </a:p>
          <a:p>
            <a:r>
              <a:rPr lang="en-US"/>
              <a:t>Calibrating outputs (true-up model) may be appropriate in some instances</a:t>
            </a:r>
          </a:p>
        </p:txBody>
      </p:sp>
      <p:sp>
        <p:nvSpPr>
          <p:cNvPr id="6" name="Rectangle 5">
            <a:extLst>
              <a:ext uri="{FF2B5EF4-FFF2-40B4-BE49-F238E27FC236}">
                <a16:creationId xmlns:a16="http://schemas.microsoft.com/office/drawing/2014/main" id="{04A41613-F754-714B-9956-7F54D3614CF1}"/>
              </a:ext>
            </a:extLst>
          </p:cNvPr>
          <p:cNvSpPr/>
          <p:nvPr/>
        </p:nvSpPr>
        <p:spPr>
          <a:xfrm>
            <a:off x="391886" y="1932214"/>
            <a:ext cx="8294915" cy="254181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835513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BAE843D-E651-AF45-B7A8-0C110F7C8811}"/>
              </a:ext>
            </a:extLst>
          </p:cNvPr>
          <p:cNvGraphicFramePr/>
          <p:nvPr/>
        </p:nvGraphicFramePr>
        <p:xfrm>
          <a:off x="1650872" y="871218"/>
          <a:ext cx="5842256" cy="393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53382"/>
            <a:ext cx="8236857" cy="776514"/>
          </a:xfrm>
        </p:spPr>
        <p:txBody>
          <a:bodyPr/>
          <a:lstStyle/>
          <a:p>
            <a:r>
              <a:rPr lang="en-US"/>
              <a:t>Residential Calibration Dimensions</a:t>
            </a:r>
          </a:p>
        </p:txBody>
      </p:sp>
      <p:sp>
        <p:nvSpPr>
          <p:cNvPr id="20" name="TextBox 19">
            <a:extLst>
              <a:ext uri="{FF2B5EF4-FFF2-40B4-BE49-F238E27FC236}">
                <a16:creationId xmlns:a16="http://schemas.microsoft.com/office/drawing/2014/main" id="{46B5C9B2-4532-7B4D-ADC4-0AA341921A6B}"/>
              </a:ext>
            </a:extLst>
          </p:cNvPr>
          <p:cNvSpPr txBox="1"/>
          <p:nvPr/>
        </p:nvSpPr>
        <p:spPr>
          <a:xfrm>
            <a:off x="4997015" y="871218"/>
            <a:ext cx="2732351" cy="276999"/>
          </a:xfrm>
          <a:prstGeom prst="rect">
            <a:avLst/>
          </a:prstGeom>
          <a:noFill/>
        </p:spPr>
        <p:txBody>
          <a:bodyPr wrap="none" rtlCol="0">
            <a:spAutoFit/>
          </a:bodyPr>
          <a:lstStyle/>
          <a:p>
            <a:r>
              <a:rPr lang="en-US" sz="1200"/>
              <a:t>Annual electric sales of all utilities in U.S.</a:t>
            </a:r>
          </a:p>
        </p:txBody>
      </p:sp>
      <p:sp>
        <p:nvSpPr>
          <p:cNvPr id="22" name="TextBox 21">
            <a:extLst>
              <a:ext uri="{FF2B5EF4-FFF2-40B4-BE49-F238E27FC236}">
                <a16:creationId xmlns:a16="http://schemas.microsoft.com/office/drawing/2014/main" id="{5A959A88-EF84-594B-AA45-94722BE91D11}"/>
              </a:ext>
            </a:extLst>
          </p:cNvPr>
          <p:cNvSpPr txBox="1"/>
          <p:nvPr/>
        </p:nvSpPr>
        <p:spPr>
          <a:xfrm>
            <a:off x="6569531" y="1819907"/>
            <a:ext cx="2319669" cy="1200329"/>
          </a:xfrm>
          <a:prstGeom prst="rect">
            <a:avLst/>
          </a:prstGeom>
          <a:noFill/>
        </p:spPr>
        <p:txBody>
          <a:bodyPr wrap="square" rtlCol="0">
            <a:spAutoFit/>
          </a:bodyPr>
          <a:lstStyle/>
          <a:p>
            <a:r>
              <a:rPr lang="en-US" sz="1200"/>
              <a:t>Annual end-use loads of occupied dwelling units</a:t>
            </a:r>
          </a:p>
          <a:p>
            <a:pPr marL="171450" indent="-171450">
              <a:buFont typeface="Arial" panose="020B0604020202020204" pitchFamily="34" charset="0"/>
              <a:buChar char="•"/>
            </a:pPr>
            <a:r>
              <a:rPr lang="en-US" sz="1200"/>
              <a:t>Building type</a:t>
            </a:r>
          </a:p>
          <a:p>
            <a:pPr marL="171450" indent="-171450">
              <a:buFont typeface="Arial" panose="020B0604020202020204" pitchFamily="34" charset="0"/>
              <a:buChar char="•"/>
            </a:pPr>
            <a:r>
              <a:rPr lang="en-US" sz="1200"/>
              <a:t>Climate zone</a:t>
            </a:r>
          </a:p>
          <a:p>
            <a:pPr marL="171450" indent="-171450">
              <a:buFont typeface="Arial" panose="020B0604020202020204" pitchFamily="34" charset="0"/>
              <a:buChar char="•"/>
            </a:pPr>
            <a:r>
              <a:rPr lang="en-US" sz="1200"/>
              <a:t>Fuel (electricity, natural gas, propane, fuel oil)</a:t>
            </a:r>
          </a:p>
        </p:txBody>
      </p:sp>
      <p:sp>
        <p:nvSpPr>
          <p:cNvPr id="23" name="TextBox 22">
            <a:extLst>
              <a:ext uri="{FF2B5EF4-FFF2-40B4-BE49-F238E27FC236}">
                <a16:creationId xmlns:a16="http://schemas.microsoft.com/office/drawing/2014/main" id="{8465E910-51A2-6A45-A760-5F50FB1B71B1}"/>
              </a:ext>
            </a:extLst>
          </p:cNvPr>
          <p:cNvSpPr txBox="1"/>
          <p:nvPr/>
        </p:nvSpPr>
        <p:spPr>
          <a:xfrm>
            <a:off x="6428311" y="3184559"/>
            <a:ext cx="2602108" cy="461665"/>
          </a:xfrm>
          <a:prstGeom prst="rect">
            <a:avLst/>
          </a:prstGeom>
          <a:noFill/>
        </p:spPr>
        <p:txBody>
          <a:bodyPr wrap="square" rtlCol="0">
            <a:spAutoFit/>
          </a:bodyPr>
          <a:lstStyle/>
          <a:p>
            <a:r>
              <a:rPr lang="en-US" sz="1200"/>
              <a:t>Sub-metered end-use load data (5 datasets)</a:t>
            </a:r>
          </a:p>
        </p:txBody>
      </p:sp>
      <p:sp>
        <p:nvSpPr>
          <p:cNvPr id="24" name="TextBox 23">
            <a:extLst>
              <a:ext uri="{FF2B5EF4-FFF2-40B4-BE49-F238E27FC236}">
                <a16:creationId xmlns:a16="http://schemas.microsoft.com/office/drawing/2014/main" id="{A8ABFF9E-DB11-7449-92AB-1D083F7F253F}"/>
              </a:ext>
            </a:extLst>
          </p:cNvPr>
          <p:cNvSpPr txBox="1"/>
          <p:nvPr/>
        </p:nvSpPr>
        <p:spPr>
          <a:xfrm>
            <a:off x="2272828" y="4783842"/>
            <a:ext cx="5220300" cy="276999"/>
          </a:xfrm>
          <a:prstGeom prst="rect">
            <a:avLst/>
          </a:prstGeom>
          <a:noFill/>
        </p:spPr>
        <p:txBody>
          <a:bodyPr wrap="square" rtlCol="0">
            <a:spAutoFit/>
          </a:bodyPr>
          <a:lstStyle/>
          <a:p>
            <a:r>
              <a:rPr lang="en-US" sz="1200"/>
              <a:t>Advanced metering infrastructure (AMI) data from </a:t>
            </a:r>
            <a:r>
              <a:rPr lang="en-US" sz="1200" b="1"/>
              <a:t>ComEd</a:t>
            </a:r>
            <a:r>
              <a:rPr lang="en-US" sz="1200"/>
              <a:t> service territory (IL)</a:t>
            </a:r>
          </a:p>
        </p:txBody>
      </p:sp>
      <p:sp>
        <p:nvSpPr>
          <p:cNvPr id="25" name="TextBox 24">
            <a:extLst>
              <a:ext uri="{FF2B5EF4-FFF2-40B4-BE49-F238E27FC236}">
                <a16:creationId xmlns:a16="http://schemas.microsoft.com/office/drawing/2014/main" id="{4B5A9F13-7759-A84F-B612-DB75C328D8C9}"/>
              </a:ext>
            </a:extLst>
          </p:cNvPr>
          <p:cNvSpPr txBox="1"/>
          <p:nvPr/>
        </p:nvSpPr>
        <p:spPr>
          <a:xfrm>
            <a:off x="955992" y="3890000"/>
            <a:ext cx="2437611" cy="461665"/>
          </a:xfrm>
          <a:prstGeom prst="rect">
            <a:avLst/>
          </a:prstGeom>
          <a:noFill/>
        </p:spPr>
        <p:txBody>
          <a:bodyPr wrap="square" rtlCol="0">
            <a:spAutoFit/>
          </a:bodyPr>
          <a:lstStyle/>
          <a:p>
            <a:r>
              <a:rPr lang="en-US" sz="1200"/>
              <a:t>AMI data from </a:t>
            </a:r>
            <a:r>
              <a:rPr lang="en-US" sz="1200" b="1"/>
              <a:t>Fort Collins </a:t>
            </a:r>
            <a:r>
              <a:rPr lang="en-US" sz="1200"/>
              <a:t>municipal service territory (CO)</a:t>
            </a:r>
          </a:p>
        </p:txBody>
      </p:sp>
      <p:sp>
        <p:nvSpPr>
          <p:cNvPr id="27" name="TextBox 26">
            <a:extLst>
              <a:ext uri="{FF2B5EF4-FFF2-40B4-BE49-F238E27FC236}">
                <a16:creationId xmlns:a16="http://schemas.microsoft.com/office/drawing/2014/main" id="{088D4C5B-61EE-FC4A-9EF8-C9DB2645D5EA}"/>
              </a:ext>
            </a:extLst>
          </p:cNvPr>
          <p:cNvSpPr txBox="1"/>
          <p:nvPr/>
        </p:nvSpPr>
        <p:spPr>
          <a:xfrm>
            <a:off x="643062" y="1894192"/>
            <a:ext cx="2090665" cy="830997"/>
          </a:xfrm>
          <a:prstGeom prst="rect">
            <a:avLst/>
          </a:prstGeom>
          <a:noFill/>
        </p:spPr>
        <p:txBody>
          <a:bodyPr wrap="square" rtlCol="0">
            <a:spAutoFit/>
          </a:bodyPr>
          <a:lstStyle/>
          <a:p>
            <a:r>
              <a:rPr lang="en-US" sz="1200"/>
              <a:t>AMI data from Electric Power Board of </a:t>
            </a:r>
            <a:r>
              <a:rPr lang="en-US" sz="1200" b="1"/>
              <a:t>Chattanooga, TN</a:t>
            </a:r>
          </a:p>
          <a:p>
            <a:r>
              <a:rPr lang="en-US" sz="1200" b="1"/>
              <a:t>Horry Electric (SC), </a:t>
            </a:r>
            <a:r>
              <a:rPr lang="en-US" sz="1200"/>
              <a:t>and City of </a:t>
            </a:r>
            <a:r>
              <a:rPr lang="en-US" sz="1200" b="1"/>
              <a:t>Tallahassee, FL</a:t>
            </a:r>
          </a:p>
        </p:txBody>
      </p:sp>
      <p:sp>
        <p:nvSpPr>
          <p:cNvPr id="29" name="TextBox 28">
            <a:extLst>
              <a:ext uri="{FF2B5EF4-FFF2-40B4-BE49-F238E27FC236}">
                <a16:creationId xmlns:a16="http://schemas.microsoft.com/office/drawing/2014/main" id="{CF4B1577-B7D2-6F4A-8965-32A2F2D35BB3}"/>
              </a:ext>
            </a:extLst>
          </p:cNvPr>
          <p:cNvSpPr txBox="1"/>
          <p:nvPr/>
        </p:nvSpPr>
        <p:spPr>
          <a:xfrm>
            <a:off x="5903472" y="4089243"/>
            <a:ext cx="2920309" cy="461665"/>
          </a:xfrm>
          <a:prstGeom prst="rect">
            <a:avLst/>
          </a:prstGeom>
          <a:noFill/>
        </p:spPr>
        <p:txBody>
          <a:bodyPr wrap="square" rtlCol="0">
            <a:spAutoFit/>
          </a:bodyPr>
          <a:lstStyle/>
          <a:p>
            <a:r>
              <a:rPr lang="en-US" sz="1200"/>
              <a:t>Load duration curves and seasonal load shapes of ~16 utilities around U.S.</a:t>
            </a:r>
          </a:p>
        </p:txBody>
      </p:sp>
      <p:sp>
        <p:nvSpPr>
          <p:cNvPr id="14" name="TextBox 13">
            <a:extLst>
              <a:ext uri="{FF2B5EF4-FFF2-40B4-BE49-F238E27FC236}">
                <a16:creationId xmlns:a16="http://schemas.microsoft.com/office/drawing/2014/main" id="{212573EA-D0D4-5145-B304-69A213B38DC6}"/>
              </a:ext>
            </a:extLst>
          </p:cNvPr>
          <p:cNvSpPr txBox="1"/>
          <p:nvPr/>
        </p:nvSpPr>
        <p:spPr>
          <a:xfrm>
            <a:off x="6099876" y="1266444"/>
            <a:ext cx="2789324" cy="461665"/>
          </a:xfrm>
          <a:prstGeom prst="rect">
            <a:avLst/>
          </a:prstGeom>
          <a:noFill/>
        </p:spPr>
        <p:txBody>
          <a:bodyPr wrap="square" rtlCol="0">
            <a:spAutoFit/>
          </a:bodyPr>
          <a:lstStyle/>
          <a:p>
            <a:r>
              <a:rPr lang="en-US" sz="1200"/>
              <a:t>Annual and monthly electricity and natural gas consumption by state, sector</a:t>
            </a:r>
          </a:p>
        </p:txBody>
      </p:sp>
      <p:sp>
        <p:nvSpPr>
          <p:cNvPr id="15" name="TextBox 14">
            <a:extLst>
              <a:ext uri="{FF2B5EF4-FFF2-40B4-BE49-F238E27FC236}">
                <a16:creationId xmlns:a16="http://schemas.microsoft.com/office/drawing/2014/main" id="{5B5F0445-3C30-D240-B057-65634FE69C10}"/>
              </a:ext>
            </a:extLst>
          </p:cNvPr>
          <p:cNvSpPr txBox="1"/>
          <p:nvPr/>
        </p:nvSpPr>
        <p:spPr>
          <a:xfrm>
            <a:off x="643062" y="3029868"/>
            <a:ext cx="2015619" cy="646331"/>
          </a:xfrm>
          <a:prstGeom prst="rect">
            <a:avLst/>
          </a:prstGeom>
          <a:noFill/>
        </p:spPr>
        <p:txBody>
          <a:bodyPr wrap="square" lIns="91440" tIns="45720" rIns="91440" bIns="45720" rtlCol="0" anchor="t">
            <a:spAutoFit/>
          </a:bodyPr>
          <a:lstStyle/>
          <a:p>
            <a:r>
              <a:rPr lang="en-US" sz="1200"/>
              <a:t>AMI data (aggregated by building type) from </a:t>
            </a:r>
            <a:br>
              <a:rPr lang="en-US" sz="1200"/>
            </a:br>
            <a:r>
              <a:rPr lang="en-US" sz="1200" b="1"/>
              <a:t>Seattle City Light, WA</a:t>
            </a:r>
          </a:p>
        </p:txBody>
      </p:sp>
      <p:sp>
        <p:nvSpPr>
          <p:cNvPr id="32" name="TextBox 31">
            <a:extLst>
              <a:ext uri="{FF2B5EF4-FFF2-40B4-BE49-F238E27FC236}">
                <a16:creationId xmlns:a16="http://schemas.microsoft.com/office/drawing/2014/main" id="{A5917D0C-652D-804C-A9EE-BADCE727E1EE}"/>
              </a:ext>
            </a:extLst>
          </p:cNvPr>
          <p:cNvSpPr txBox="1"/>
          <p:nvPr/>
        </p:nvSpPr>
        <p:spPr>
          <a:xfrm>
            <a:off x="925764" y="1219693"/>
            <a:ext cx="2349748" cy="461665"/>
          </a:xfrm>
          <a:prstGeom prst="rect">
            <a:avLst/>
          </a:prstGeom>
          <a:noFill/>
        </p:spPr>
        <p:txBody>
          <a:bodyPr wrap="square" rtlCol="0">
            <a:spAutoFit/>
          </a:bodyPr>
          <a:lstStyle/>
          <a:p>
            <a:r>
              <a:rPr lang="en-US" sz="1200"/>
              <a:t>AMI data from </a:t>
            </a:r>
            <a:r>
              <a:rPr lang="en-US" sz="1200" b="1"/>
              <a:t>Vermont; Cherryland, MI</a:t>
            </a:r>
          </a:p>
        </p:txBody>
      </p:sp>
      <p:pic>
        <p:nvPicPr>
          <p:cNvPr id="28" name="Picture 27">
            <a:extLst>
              <a:ext uri="{FF2B5EF4-FFF2-40B4-BE49-F238E27FC236}">
                <a16:creationId xmlns:a16="http://schemas.microsoft.com/office/drawing/2014/main" id="{6B6A9226-2FED-864C-90D0-5FD50B4CABD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0870" y="1819907"/>
            <a:ext cx="341334" cy="346023"/>
          </a:xfrm>
          <a:prstGeom prst="rect">
            <a:avLst/>
          </a:prstGeom>
        </p:spPr>
      </p:pic>
      <p:pic>
        <p:nvPicPr>
          <p:cNvPr id="30" name="Graphic 29">
            <a:extLst>
              <a:ext uri="{FF2B5EF4-FFF2-40B4-BE49-F238E27FC236}">
                <a16:creationId xmlns:a16="http://schemas.microsoft.com/office/drawing/2014/main" id="{E0558F14-6EA4-B540-9B0D-C37E4358A58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795512" y="3461512"/>
            <a:ext cx="309410" cy="309410"/>
          </a:xfrm>
          <a:prstGeom prst="rect">
            <a:avLst/>
          </a:prstGeom>
        </p:spPr>
      </p:pic>
      <p:pic>
        <p:nvPicPr>
          <p:cNvPr id="31" name="Picture 30">
            <a:extLst>
              <a:ext uri="{FF2B5EF4-FFF2-40B4-BE49-F238E27FC236}">
                <a16:creationId xmlns:a16="http://schemas.microsoft.com/office/drawing/2014/main" id="{185EA00D-8911-B740-9984-149D7C430A1C}"/>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7719" y="2552177"/>
            <a:ext cx="341334" cy="346023"/>
          </a:xfrm>
          <a:prstGeom prst="rect">
            <a:avLst/>
          </a:prstGeom>
        </p:spPr>
      </p:pic>
      <p:pic>
        <p:nvPicPr>
          <p:cNvPr id="33" name="Picture 32">
            <a:extLst>
              <a:ext uri="{FF2B5EF4-FFF2-40B4-BE49-F238E27FC236}">
                <a16:creationId xmlns:a16="http://schemas.microsoft.com/office/drawing/2014/main" id="{22FC4373-3C96-454F-9807-A6B21FAA138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7720" y="3412174"/>
            <a:ext cx="341334" cy="346023"/>
          </a:xfrm>
          <a:prstGeom prst="rect">
            <a:avLst/>
          </a:prstGeom>
        </p:spPr>
      </p:pic>
      <p:pic>
        <p:nvPicPr>
          <p:cNvPr id="34" name="Picture 33">
            <a:extLst>
              <a:ext uri="{FF2B5EF4-FFF2-40B4-BE49-F238E27FC236}">
                <a16:creationId xmlns:a16="http://schemas.microsoft.com/office/drawing/2014/main" id="{336A2ADB-5270-6342-AC82-A77C302FD007}"/>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0870" y="4114889"/>
            <a:ext cx="341334" cy="346023"/>
          </a:xfrm>
          <a:prstGeom prst="rect">
            <a:avLst/>
          </a:prstGeom>
        </p:spPr>
      </p:pic>
      <p:pic>
        <p:nvPicPr>
          <p:cNvPr id="35" name="Picture 34">
            <a:extLst>
              <a:ext uri="{FF2B5EF4-FFF2-40B4-BE49-F238E27FC236}">
                <a16:creationId xmlns:a16="http://schemas.microsoft.com/office/drawing/2014/main" id="{D034F69B-322E-824C-9630-A17A27575B1A}"/>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8825" y="4398617"/>
            <a:ext cx="341334" cy="346023"/>
          </a:xfrm>
          <a:prstGeom prst="rect">
            <a:avLst/>
          </a:prstGeom>
        </p:spPr>
      </p:pic>
      <p:pic>
        <p:nvPicPr>
          <p:cNvPr id="36" name="Picture 35">
            <a:extLst>
              <a:ext uri="{FF2B5EF4-FFF2-40B4-BE49-F238E27FC236}">
                <a16:creationId xmlns:a16="http://schemas.microsoft.com/office/drawing/2014/main" id="{86E66B41-A7F4-0E41-9A79-573E86E270A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96778" y="4225605"/>
            <a:ext cx="341334" cy="346023"/>
          </a:xfrm>
          <a:prstGeom prst="rect">
            <a:avLst/>
          </a:prstGeom>
        </p:spPr>
      </p:pic>
      <p:pic>
        <p:nvPicPr>
          <p:cNvPr id="38" name="Graphic 37">
            <a:extLst>
              <a:ext uri="{FF2B5EF4-FFF2-40B4-BE49-F238E27FC236}">
                <a16:creationId xmlns:a16="http://schemas.microsoft.com/office/drawing/2014/main" id="{B2DE0C53-4A07-D04C-B8A7-9108CCFC24F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815819" y="2609692"/>
            <a:ext cx="260383" cy="260383"/>
          </a:xfrm>
          <a:prstGeom prst="rect">
            <a:avLst/>
          </a:prstGeom>
        </p:spPr>
      </p:pic>
      <p:grpSp>
        <p:nvGrpSpPr>
          <p:cNvPr id="45" name="Group 44">
            <a:extLst>
              <a:ext uri="{FF2B5EF4-FFF2-40B4-BE49-F238E27FC236}">
                <a16:creationId xmlns:a16="http://schemas.microsoft.com/office/drawing/2014/main" id="{D02E339B-8020-654E-B4EF-643FAA340B8E}"/>
              </a:ext>
            </a:extLst>
          </p:cNvPr>
          <p:cNvGrpSpPr/>
          <p:nvPr/>
        </p:nvGrpSpPr>
        <p:grpSpPr>
          <a:xfrm>
            <a:off x="5226926" y="2044799"/>
            <a:ext cx="398264" cy="205826"/>
            <a:chOff x="3943350" y="1943100"/>
            <a:chExt cx="2467794" cy="1275373"/>
          </a:xfrm>
        </p:grpSpPr>
        <p:pic>
          <p:nvPicPr>
            <p:cNvPr id="42" name="Graphic 41">
              <a:extLst>
                <a:ext uri="{FF2B5EF4-FFF2-40B4-BE49-F238E27FC236}">
                  <a16:creationId xmlns:a16="http://schemas.microsoft.com/office/drawing/2014/main" id="{7E811AEA-DC40-9D43-9CA3-049348EDFB8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943350" y="1943100"/>
              <a:ext cx="1257300" cy="1257300"/>
            </a:xfrm>
            <a:prstGeom prst="rect">
              <a:avLst/>
            </a:prstGeom>
          </p:spPr>
        </p:pic>
        <p:pic>
          <p:nvPicPr>
            <p:cNvPr id="44" name="Graphic 43">
              <a:extLst>
                <a:ext uri="{FF2B5EF4-FFF2-40B4-BE49-F238E27FC236}">
                  <a16:creationId xmlns:a16="http://schemas.microsoft.com/office/drawing/2014/main" id="{2FC96F2D-AE02-B44D-95AC-1A096294C8F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5153843" y="1961175"/>
              <a:ext cx="1257301" cy="1257298"/>
            </a:xfrm>
            <a:prstGeom prst="rect">
              <a:avLst/>
            </a:prstGeom>
          </p:spPr>
        </p:pic>
      </p:grpSp>
      <p:pic>
        <p:nvPicPr>
          <p:cNvPr id="53" name="Graphic 52">
            <a:extLst>
              <a:ext uri="{FF2B5EF4-FFF2-40B4-BE49-F238E27FC236}">
                <a16:creationId xmlns:a16="http://schemas.microsoft.com/office/drawing/2014/main" id="{98AA860F-6803-514D-BA6E-167C412E1A9D}"/>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408013" y="1588548"/>
            <a:ext cx="341334" cy="341334"/>
          </a:xfrm>
          <a:prstGeom prst="rect">
            <a:avLst/>
          </a:prstGeom>
        </p:spPr>
      </p:pic>
      <p:pic>
        <p:nvPicPr>
          <p:cNvPr id="60" name="Graphic 59">
            <a:extLst>
              <a:ext uri="{FF2B5EF4-FFF2-40B4-BE49-F238E27FC236}">
                <a16:creationId xmlns:a16="http://schemas.microsoft.com/office/drawing/2014/main" id="{14E2E1DC-D22C-6E49-816E-8A1FD239A0CA}"/>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223503" y="2898200"/>
            <a:ext cx="646331" cy="646331"/>
          </a:xfrm>
          <a:prstGeom prst="rect">
            <a:avLst/>
          </a:prstGeom>
        </p:spPr>
      </p:pic>
    </p:spTree>
    <p:extLst>
      <p:ext uri="{BB962C8B-B14F-4D97-AF65-F5344CB8AC3E}">
        <p14:creationId xmlns:p14="http://schemas.microsoft.com/office/powerpoint/2010/main" val="59666131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3BA55AA-2BBC-8341-96DB-66DA454C7D84}"/>
              </a:ext>
            </a:extLst>
          </p:cNvPr>
          <p:cNvSpPr>
            <a:spLocks noGrp="1"/>
          </p:cNvSpPr>
          <p:nvPr>
            <p:ph type="body" idx="1"/>
          </p:nvPr>
        </p:nvSpPr>
        <p:spPr>
          <a:xfrm>
            <a:off x="467453" y="1252017"/>
            <a:ext cx="4957987" cy="1348326"/>
          </a:xfrm>
        </p:spPr>
        <p:txBody>
          <a:bodyPr/>
          <a:lstStyle/>
          <a:p>
            <a:pPr marL="456565" indent="-227965"/>
            <a:r>
              <a:rPr lang="en-US">
                <a:latin typeface="Roboto Light"/>
                <a:ea typeface="Roboto Light" panose="02000000000000000000" pitchFamily="2" charset="0"/>
              </a:rPr>
              <a:t>Uncertainty quantification framework</a:t>
            </a:r>
          </a:p>
        </p:txBody>
      </p:sp>
    </p:spTree>
    <p:extLst>
      <p:ext uri="{BB962C8B-B14F-4D97-AF65-F5344CB8AC3E}">
        <p14:creationId xmlns:p14="http://schemas.microsoft.com/office/powerpoint/2010/main" val="41769209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EE8C65-7666-9842-8B01-12C51909A0FA}"/>
              </a:ext>
            </a:extLst>
          </p:cNvPr>
          <p:cNvSpPr>
            <a:spLocks noGrp="1"/>
          </p:cNvSpPr>
          <p:nvPr>
            <p:ph type="title"/>
          </p:nvPr>
        </p:nvSpPr>
        <p:spPr>
          <a:xfrm>
            <a:off x="457200" y="2"/>
            <a:ext cx="4290645" cy="1200151"/>
          </a:xfrm>
        </p:spPr>
        <p:txBody>
          <a:bodyPr/>
          <a:lstStyle/>
          <a:p>
            <a:r>
              <a:rPr lang="en-US"/>
              <a:t>“Quantities of Interest” = Key Model Outputs</a:t>
            </a:r>
          </a:p>
        </p:txBody>
      </p:sp>
      <p:sp>
        <p:nvSpPr>
          <p:cNvPr id="8" name="Text Placeholder 7">
            <a:extLst>
              <a:ext uri="{FF2B5EF4-FFF2-40B4-BE49-F238E27FC236}">
                <a16:creationId xmlns:a16="http://schemas.microsoft.com/office/drawing/2014/main" id="{4FB25DEC-C436-B14D-ADF8-35EE616562DF}"/>
              </a:ext>
            </a:extLst>
          </p:cNvPr>
          <p:cNvSpPr>
            <a:spLocks noGrp="1"/>
          </p:cNvSpPr>
          <p:nvPr>
            <p:ph type="body" sz="quarter" idx="10"/>
          </p:nvPr>
        </p:nvSpPr>
        <p:spPr/>
        <p:txBody>
          <a:bodyPr>
            <a:normAutofit/>
          </a:bodyPr>
          <a:lstStyle/>
          <a:p>
            <a:r>
              <a:rPr lang="en-US"/>
              <a:t>Quantities to be primary focus for calibration</a:t>
            </a:r>
          </a:p>
          <a:p>
            <a:r>
              <a:rPr lang="en-US"/>
              <a:t>Outputs that will contain uncertainty bounds</a:t>
            </a:r>
          </a:p>
          <a:p>
            <a:endParaRPr lang="en-US"/>
          </a:p>
          <a:p>
            <a:endParaRPr lang="en-US"/>
          </a:p>
          <a:p>
            <a:endParaRPr lang="en-US"/>
          </a:p>
        </p:txBody>
      </p:sp>
    </p:spTree>
    <p:extLst>
      <p:ext uri="{BB962C8B-B14F-4D97-AF65-F5344CB8AC3E}">
        <p14:creationId xmlns:p14="http://schemas.microsoft.com/office/powerpoint/2010/main" val="207656565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FB25DEC-C436-B14D-ADF8-35EE616562DF}"/>
              </a:ext>
            </a:extLst>
          </p:cNvPr>
          <p:cNvSpPr>
            <a:spLocks noGrp="1"/>
          </p:cNvSpPr>
          <p:nvPr>
            <p:ph type="body" sz="quarter" idx="10"/>
          </p:nvPr>
        </p:nvSpPr>
        <p:spPr>
          <a:xfrm>
            <a:off x="247338" y="1371600"/>
            <a:ext cx="4114799" cy="3375025"/>
          </a:xfrm>
        </p:spPr>
        <p:txBody>
          <a:bodyPr>
            <a:noAutofit/>
          </a:bodyPr>
          <a:lstStyle/>
          <a:p>
            <a:r>
              <a:rPr lang="en-US" sz="1600"/>
              <a:t>Annual energy use (MWh)</a:t>
            </a:r>
          </a:p>
          <a:p>
            <a:r>
              <a:rPr lang="en-US" sz="1600"/>
              <a:t>Average daily minimum magnitude (MW)</a:t>
            </a:r>
          </a:p>
          <a:p>
            <a:pPr lvl="1"/>
            <a:r>
              <a:rPr lang="en-US" sz="1600"/>
              <a:t>Summer, 	All days</a:t>
            </a:r>
          </a:p>
          <a:p>
            <a:pPr lvl="1"/>
            <a:r>
              <a:rPr lang="en-US" sz="1600"/>
              <a:t>Winter, 	All days</a:t>
            </a:r>
          </a:p>
          <a:p>
            <a:pPr lvl="1"/>
            <a:r>
              <a:rPr lang="en-US" sz="1600"/>
              <a:t>Shoulder, 	All days</a:t>
            </a:r>
          </a:p>
          <a:p>
            <a:r>
              <a:rPr lang="en-US" sz="1600"/>
              <a:t>Average daily maximum magnitude (MW) </a:t>
            </a:r>
          </a:p>
          <a:p>
            <a:pPr lvl="1"/>
            <a:r>
              <a:rPr lang="en-US" sz="1600"/>
              <a:t>Summer, 	All days</a:t>
            </a:r>
          </a:p>
          <a:p>
            <a:pPr lvl="1"/>
            <a:r>
              <a:rPr lang="en-US" sz="1600"/>
              <a:t>Summer, 	Top 10 days</a:t>
            </a:r>
          </a:p>
          <a:p>
            <a:pPr lvl="1"/>
            <a:r>
              <a:rPr lang="en-US" sz="1600"/>
              <a:t>Winter, 	All days</a:t>
            </a:r>
          </a:p>
          <a:p>
            <a:pPr lvl="1"/>
            <a:r>
              <a:rPr lang="en-US" sz="1600"/>
              <a:t>Winter, 	Top 10 days</a:t>
            </a:r>
          </a:p>
          <a:p>
            <a:pPr lvl="1"/>
            <a:r>
              <a:rPr lang="en-US" sz="1600"/>
              <a:t>Shoulder, 	All days</a:t>
            </a:r>
          </a:p>
        </p:txBody>
      </p:sp>
      <p:sp>
        <p:nvSpPr>
          <p:cNvPr id="6" name="Text Placeholder 7">
            <a:extLst>
              <a:ext uri="{FF2B5EF4-FFF2-40B4-BE49-F238E27FC236}">
                <a16:creationId xmlns:a16="http://schemas.microsoft.com/office/drawing/2014/main" id="{75118635-9096-2F4E-9305-6C4638A29CD3}"/>
              </a:ext>
            </a:extLst>
          </p:cNvPr>
          <p:cNvSpPr txBox="1">
            <a:spLocks/>
          </p:cNvSpPr>
          <p:nvPr/>
        </p:nvSpPr>
        <p:spPr>
          <a:xfrm>
            <a:off x="4497048" y="2941782"/>
            <a:ext cx="4646952" cy="1804843"/>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2400" b="0" i="0" kern="1200">
                <a:solidFill>
                  <a:schemeClr val="tx1"/>
                </a:solidFill>
                <a:latin typeface="Franklin Gothic Book Regular"/>
                <a:ea typeface="+mn-ea"/>
                <a:cs typeface="+mn-cs"/>
              </a:defRPr>
            </a:lvl1pPr>
            <a:lvl2pPr marL="742932" indent="-285744" algn="l" defTabSz="457189" rtl="0" eaLnBrk="1" latinLnBrk="0" hangingPunct="1">
              <a:spcBef>
                <a:spcPct val="20000"/>
              </a:spcBef>
              <a:buFont typeface="Arial"/>
              <a:buChar char="–"/>
              <a:defRPr sz="2400" b="0" i="0" kern="1200">
                <a:solidFill>
                  <a:schemeClr val="tx1"/>
                </a:solidFill>
                <a:latin typeface="Franklin Gothic Book Regular"/>
                <a:ea typeface="+mn-ea"/>
                <a:cs typeface="+mn-cs"/>
              </a:defRPr>
            </a:lvl2pPr>
            <a:lvl3pPr marL="1142971" indent="-228594" algn="l" defTabSz="457189" rtl="0" eaLnBrk="1" latinLnBrk="0" hangingPunct="1">
              <a:spcBef>
                <a:spcPct val="20000"/>
              </a:spcBef>
              <a:buFont typeface="Arial"/>
              <a:buChar char="•"/>
              <a:defRPr sz="2200" b="0" i="0" kern="1200">
                <a:solidFill>
                  <a:schemeClr val="tx1"/>
                </a:solidFill>
                <a:latin typeface="Franklin Gothic Book Regular"/>
                <a:ea typeface="+mn-ea"/>
                <a:cs typeface="+mn-cs"/>
              </a:defRPr>
            </a:lvl3pPr>
            <a:lvl4pPr marL="1600160" indent="-228594" algn="l" defTabSz="457189" rtl="0" eaLnBrk="1" latinLnBrk="0" hangingPunct="1">
              <a:spcBef>
                <a:spcPct val="20000"/>
              </a:spcBef>
              <a:buFont typeface="Arial"/>
              <a:buChar char="–"/>
              <a:defRPr sz="2000" b="0" i="0" kern="1200">
                <a:solidFill>
                  <a:schemeClr val="tx1"/>
                </a:solidFill>
                <a:latin typeface="Franklin Gothic Book Regular"/>
                <a:ea typeface="+mn-ea"/>
                <a:cs typeface="+mn-cs"/>
              </a:defRPr>
            </a:lvl4pPr>
            <a:lvl5pPr marL="2057349" indent="-228594" algn="l" defTabSz="457189" rtl="0" eaLnBrk="1" latinLnBrk="0" hangingPunct="1">
              <a:spcBef>
                <a:spcPct val="20000"/>
              </a:spcBef>
              <a:buFont typeface="Arial"/>
              <a:buChar char="»"/>
              <a:defRPr sz="1800" b="0" i="0" kern="1200">
                <a:solidFill>
                  <a:schemeClr val="tx1"/>
                </a:solidFill>
                <a:latin typeface="Franklin Gothic Book Regular"/>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latin typeface="Calibri" panose="020F0502020204030204" pitchFamily="34" charset="0"/>
                <a:cs typeface="Calibri" panose="020F0502020204030204" pitchFamily="34" charset="0"/>
              </a:rPr>
              <a:t>Average daily maximum load timing (hour of day)</a:t>
            </a:r>
          </a:p>
          <a:p>
            <a:pPr lvl="1"/>
            <a:r>
              <a:rPr lang="en-US" sz="1600">
                <a:latin typeface="Calibri" panose="020F0502020204030204" pitchFamily="34" charset="0"/>
                <a:cs typeface="Calibri" panose="020F0502020204030204" pitchFamily="34" charset="0"/>
              </a:rPr>
              <a:t>Summer, 	All days</a:t>
            </a:r>
          </a:p>
          <a:p>
            <a:pPr lvl="1"/>
            <a:r>
              <a:rPr lang="en-US" sz="1600">
                <a:latin typeface="Calibri" panose="020F0502020204030204" pitchFamily="34" charset="0"/>
                <a:cs typeface="Calibri" panose="020F0502020204030204" pitchFamily="34" charset="0"/>
              </a:rPr>
              <a:t>Summer, 	Top 10 days</a:t>
            </a:r>
          </a:p>
          <a:p>
            <a:pPr lvl="1"/>
            <a:r>
              <a:rPr lang="en-US" sz="1600">
                <a:latin typeface="Calibri" panose="020F0502020204030204" pitchFamily="34" charset="0"/>
                <a:cs typeface="Calibri" panose="020F0502020204030204" pitchFamily="34" charset="0"/>
              </a:rPr>
              <a:t>Winter, 	All days</a:t>
            </a:r>
          </a:p>
          <a:p>
            <a:pPr lvl="1"/>
            <a:r>
              <a:rPr lang="en-US" sz="1600">
                <a:latin typeface="Calibri" panose="020F0502020204030204" pitchFamily="34" charset="0"/>
                <a:cs typeface="Calibri" panose="020F0502020204030204" pitchFamily="34" charset="0"/>
              </a:rPr>
              <a:t>Winter, 	Top 10 days</a:t>
            </a:r>
          </a:p>
          <a:p>
            <a:pPr lvl="1"/>
            <a:r>
              <a:rPr lang="en-US" sz="1600">
                <a:latin typeface="Calibri" panose="020F0502020204030204" pitchFamily="34" charset="0"/>
                <a:cs typeface="Calibri" panose="020F0502020204030204" pitchFamily="34" charset="0"/>
              </a:rPr>
              <a:t>Shoulder, 	All days</a:t>
            </a:r>
          </a:p>
        </p:txBody>
      </p:sp>
      <p:pic>
        <p:nvPicPr>
          <p:cNvPr id="5" name="Picture 4" descr="Chart&#10;&#10;Description automatically generated">
            <a:extLst>
              <a:ext uri="{FF2B5EF4-FFF2-40B4-BE49-F238E27FC236}">
                <a16:creationId xmlns:a16="http://schemas.microsoft.com/office/drawing/2014/main" id="{84B8A8B0-C22A-D547-AF7F-217BFF0CA5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9806"/>
          <a:stretch/>
        </p:blipFill>
        <p:spPr>
          <a:xfrm>
            <a:off x="5619266" y="1163207"/>
            <a:ext cx="2065388" cy="1366092"/>
          </a:xfrm>
          <a:prstGeom prst="rect">
            <a:avLst/>
          </a:prstGeom>
        </p:spPr>
      </p:pic>
      <p:sp>
        <p:nvSpPr>
          <p:cNvPr id="9" name="TextBox 8">
            <a:extLst>
              <a:ext uri="{FF2B5EF4-FFF2-40B4-BE49-F238E27FC236}">
                <a16:creationId xmlns:a16="http://schemas.microsoft.com/office/drawing/2014/main" id="{17D31632-4B70-A746-BD64-C73D1DF0AE1F}"/>
              </a:ext>
            </a:extLst>
          </p:cNvPr>
          <p:cNvSpPr txBox="1"/>
          <p:nvPr/>
        </p:nvSpPr>
        <p:spPr>
          <a:xfrm>
            <a:off x="6175135" y="2529299"/>
            <a:ext cx="1039067" cy="230832"/>
          </a:xfrm>
          <a:prstGeom prst="rect">
            <a:avLst/>
          </a:prstGeom>
          <a:noFill/>
        </p:spPr>
        <p:txBody>
          <a:bodyPr wrap="none" rtlCol="0">
            <a:spAutoFit/>
          </a:bodyPr>
          <a:lstStyle/>
          <a:p>
            <a:r>
              <a:rPr lang="en-US" sz="900"/>
              <a:t>Hour of day (0-23)</a:t>
            </a:r>
          </a:p>
        </p:txBody>
      </p:sp>
      <p:sp>
        <p:nvSpPr>
          <p:cNvPr id="10" name="Up-Down Arrow 9">
            <a:extLst>
              <a:ext uri="{FF2B5EF4-FFF2-40B4-BE49-F238E27FC236}">
                <a16:creationId xmlns:a16="http://schemas.microsoft.com/office/drawing/2014/main" id="{0BD656DD-B1B1-B94E-A0EF-5BE99FAABFE5}"/>
              </a:ext>
            </a:extLst>
          </p:cNvPr>
          <p:cNvSpPr/>
          <p:nvPr/>
        </p:nvSpPr>
        <p:spPr>
          <a:xfrm>
            <a:off x="6092008" y="2050546"/>
            <a:ext cx="106218" cy="387928"/>
          </a:xfrm>
          <a:prstGeom prst="upDownArrow">
            <a:avLst/>
          </a:prstGeom>
          <a:solidFill>
            <a:schemeClr val="tx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Down Arrow 10">
            <a:extLst>
              <a:ext uri="{FF2B5EF4-FFF2-40B4-BE49-F238E27FC236}">
                <a16:creationId xmlns:a16="http://schemas.microsoft.com/office/drawing/2014/main" id="{3F9C7E2E-F081-404E-8C41-32C22BECBC61}"/>
              </a:ext>
            </a:extLst>
          </p:cNvPr>
          <p:cNvSpPr/>
          <p:nvPr/>
        </p:nvSpPr>
        <p:spPr>
          <a:xfrm>
            <a:off x="7071062" y="1509160"/>
            <a:ext cx="106218" cy="929314"/>
          </a:xfrm>
          <a:prstGeom prst="upDownArrow">
            <a:avLst/>
          </a:prstGeom>
          <a:solidFill>
            <a:schemeClr val="tx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5BAC0C11-D053-714D-8AD0-5CA76D29BB01}"/>
              </a:ext>
            </a:extLst>
          </p:cNvPr>
          <p:cNvCxnSpPr>
            <a:cxnSpLocks/>
          </p:cNvCxnSpPr>
          <p:nvPr/>
        </p:nvCxnSpPr>
        <p:spPr>
          <a:xfrm>
            <a:off x="4174836" y="1810327"/>
            <a:ext cx="1917172" cy="4202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3E074CA-FFE4-8F41-97B6-C872420B6843}"/>
              </a:ext>
            </a:extLst>
          </p:cNvPr>
          <p:cNvCxnSpPr>
            <a:cxnSpLocks/>
          </p:cNvCxnSpPr>
          <p:nvPr/>
        </p:nvCxnSpPr>
        <p:spPr>
          <a:xfrm flipV="1">
            <a:off x="4119418" y="2244510"/>
            <a:ext cx="2951644" cy="723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B8DD3FB-7AAD-524F-A85B-815A0CE65D99}"/>
              </a:ext>
            </a:extLst>
          </p:cNvPr>
          <p:cNvCxnSpPr>
            <a:cxnSpLocks/>
          </p:cNvCxnSpPr>
          <p:nvPr/>
        </p:nvCxnSpPr>
        <p:spPr>
          <a:xfrm flipH="1" flipV="1">
            <a:off x="7151891" y="2493818"/>
            <a:ext cx="380365" cy="4881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itle 20">
            <a:extLst>
              <a:ext uri="{FF2B5EF4-FFF2-40B4-BE49-F238E27FC236}">
                <a16:creationId xmlns:a16="http://schemas.microsoft.com/office/drawing/2014/main" id="{2DE9DE03-774F-1C4D-A8C0-59A5FC41C5C0}"/>
              </a:ext>
            </a:extLst>
          </p:cNvPr>
          <p:cNvSpPr>
            <a:spLocks noGrp="1"/>
          </p:cNvSpPr>
          <p:nvPr>
            <p:ph type="title"/>
          </p:nvPr>
        </p:nvSpPr>
        <p:spPr/>
        <p:txBody>
          <a:bodyPr/>
          <a:lstStyle/>
          <a:p>
            <a:endParaRPr lang="en-US"/>
          </a:p>
        </p:txBody>
      </p:sp>
      <p:sp>
        <p:nvSpPr>
          <p:cNvPr id="22" name="Title 6">
            <a:extLst>
              <a:ext uri="{FF2B5EF4-FFF2-40B4-BE49-F238E27FC236}">
                <a16:creationId xmlns:a16="http://schemas.microsoft.com/office/drawing/2014/main" id="{245D4373-673B-F448-A780-94F555AA674C}"/>
              </a:ext>
            </a:extLst>
          </p:cNvPr>
          <p:cNvSpPr txBox="1">
            <a:spLocks/>
          </p:cNvSpPr>
          <p:nvPr/>
        </p:nvSpPr>
        <p:spPr>
          <a:xfrm>
            <a:off x="457200" y="2"/>
            <a:ext cx="4290645" cy="1200151"/>
          </a:xfrm>
          <a:prstGeom prst="rect">
            <a:avLst/>
          </a:prstGeom>
          <a:solidFill>
            <a:schemeClr val="accent1"/>
          </a:solidFill>
        </p:spPr>
        <p:txBody>
          <a:bodyPr vert="horz" lIns="91440" tIns="45720" rIns="91440" bIns="45720" rtlCol="0" anchor="ctr">
            <a:no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pPr algn="l"/>
            <a:r>
              <a:rPr lang="en-US" sz="2400"/>
              <a:t>Quantities of Interest (QOI) </a:t>
            </a:r>
            <a:r>
              <a:rPr lang="en-US" sz="2000"/>
              <a:t/>
            </a:r>
            <a:br>
              <a:rPr lang="en-US" sz="2000"/>
            </a:br>
            <a:r>
              <a:rPr lang="en-US" sz="2000"/>
              <a:t>by building type and region</a:t>
            </a:r>
          </a:p>
        </p:txBody>
      </p:sp>
    </p:spTree>
    <p:extLst>
      <p:ext uri="{BB962C8B-B14F-4D97-AF65-F5344CB8AC3E}">
        <p14:creationId xmlns:p14="http://schemas.microsoft.com/office/powerpoint/2010/main" val="32479462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A7FA-0E34-624B-8603-A6843A914612}"/>
              </a:ext>
            </a:extLst>
          </p:cNvPr>
          <p:cNvSpPr>
            <a:spLocks noGrp="1"/>
          </p:cNvSpPr>
          <p:nvPr>
            <p:ph type="title"/>
          </p:nvPr>
        </p:nvSpPr>
        <p:spPr>
          <a:xfrm>
            <a:off x="36268" y="1"/>
            <a:ext cx="4123076" cy="1200151"/>
          </a:xfrm>
        </p:spPr>
        <p:txBody>
          <a:bodyPr/>
          <a:lstStyle/>
          <a:p>
            <a:r>
              <a:rPr lang="en-US"/>
              <a:t>Sensitivity Analyses</a:t>
            </a:r>
          </a:p>
        </p:txBody>
      </p:sp>
      <p:grpSp>
        <p:nvGrpSpPr>
          <p:cNvPr id="9" name="Group 8">
            <a:extLst>
              <a:ext uri="{FF2B5EF4-FFF2-40B4-BE49-F238E27FC236}">
                <a16:creationId xmlns:a16="http://schemas.microsoft.com/office/drawing/2014/main" id="{0D18781E-4043-C643-A74B-92159DAACEA2}"/>
              </a:ext>
            </a:extLst>
          </p:cNvPr>
          <p:cNvGrpSpPr/>
          <p:nvPr/>
        </p:nvGrpSpPr>
        <p:grpSpPr>
          <a:xfrm>
            <a:off x="7525250" y="4041540"/>
            <a:ext cx="1618751" cy="1080464"/>
            <a:chOff x="7525249" y="4041539"/>
            <a:chExt cx="1618751" cy="1080464"/>
          </a:xfrm>
        </p:grpSpPr>
        <p:sp>
          <p:nvSpPr>
            <p:cNvPr id="11" name="Rectangle 10">
              <a:extLst>
                <a:ext uri="{FF2B5EF4-FFF2-40B4-BE49-F238E27FC236}">
                  <a16:creationId xmlns:a16="http://schemas.microsoft.com/office/drawing/2014/main" id="{6BB13416-6DAD-054C-944D-2BB874C78D80}"/>
                </a:ext>
              </a:extLst>
            </p:cNvPr>
            <p:cNvSpPr/>
            <p:nvPr/>
          </p:nvSpPr>
          <p:spPr>
            <a:xfrm>
              <a:off x="7525249" y="4041539"/>
              <a:ext cx="1611086" cy="10804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a:solidFill>
                  <a:srgbClr val="FFFFFF"/>
                </a:solidFill>
                <a:latin typeface="Calibri"/>
              </a:endParaRPr>
            </a:p>
          </p:txBody>
        </p:sp>
        <p:pic>
          <p:nvPicPr>
            <p:cNvPr id="12" name="Picture 11">
              <a:extLst>
                <a:ext uri="{FF2B5EF4-FFF2-40B4-BE49-F238E27FC236}">
                  <a16:creationId xmlns:a16="http://schemas.microsoft.com/office/drawing/2014/main" id="{58DD6765-C705-CB47-9A62-020CCB70CF50}"/>
                </a:ext>
              </a:extLst>
            </p:cNvPr>
            <p:cNvPicPr>
              <a:picLocks noChangeAspect="1"/>
            </p:cNvPicPr>
            <p:nvPr/>
          </p:nvPicPr>
          <p:blipFill>
            <a:blip r:embed="rId2"/>
            <a:stretch>
              <a:fillRect/>
            </a:stretch>
          </p:blipFill>
          <p:spPr>
            <a:xfrm>
              <a:off x="7749767" y="4173215"/>
              <a:ext cx="1162050" cy="431800"/>
            </a:xfrm>
            <a:prstGeom prst="rect">
              <a:avLst/>
            </a:prstGeom>
          </p:spPr>
        </p:pic>
        <p:pic>
          <p:nvPicPr>
            <p:cNvPr id="13" name="Picture 4" descr="logos">
              <a:extLst>
                <a:ext uri="{FF2B5EF4-FFF2-40B4-BE49-F238E27FC236}">
                  <a16:creationId xmlns:a16="http://schemas.microsoft.com/office/drawing/2014/main" id="{D63CEBD2-DB0B-7042-8808-94D2667E86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256" r="50000"/>
            <a:stretch/>
          </p:blipFill>
          <p:spPr bwMode="auto">
            <a:xfrm>
              <a:off x="7749767" y="4739877"/>
              <a:ext cx="1394233" cy="335918"/>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827CA517-A6C1-D24A-8AFC-5EBB8E71146B}"/>
              </a:ext>
            </a:extLst>
          </p:cNvPr>
          <p:cNvPicPr>
            <a:picLocks noChangeAspect="1"/>
          </p:cNvPicPr>
          <p:nvPr/>
        </p:nvPicPr>
        <p:blipFill>
          <a:blip r:embed="rId4"/>
          <a:stretch>
            <a:fillRect/>
          </a:stretch>
        </p:blipFill>
        <p:spPr>
          <a:xfrm>
            <a:off x="4428743" y="1812917"/>
            <a:ext cx="4707593" cy="2360299"/>
          </a:xfrm>
          <a:prstGeom prst="rect">
            <a:avLst/>
          </a:prstGeom>
        </p:spPr>
      </p:pic>
      <p:pic>
        <p:nvPicPr>
          <p:cNvPr id="8" name="Content Placeholder 8" descr="A screenshot of a social media post&#10;&#10;Description automatically generated">
            <a:extLst>
              <a:ext uri="{FF2B5EF4-FFF2-40B4-BE49-F238E27FC236}">
                <a16:creationId xmlns:a16="http://schemas.microsoft.com/office/drawing/2014/main" id="{58963261-9275-994F-9DF8-CD179BE66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629" y="1869964"/>
            <a:ext cx="1763816" cy="1469846"/>
          </a:xfrm>
          <a:prstGeom prst="rect">
            <a:avLst/>
          </a:prstGeom>
        </p:spPr>
      </p:pic>
      <p:pic>
        <p:nvPicPr>
          <p:cNvPr id="10" name="Content Placeholder 12" descr="A screenshot of a social media post&#10;&#10;Description automatically generated">
            <a:extLst>
              <a:ext uri="{FF2B5EF4-FFF2-40B4-BE49-F238E27FC236}">
                <a16:creationId xmlns:a16="http://schemas.microsoft.com/office/drawing/2014/main" id="{C03BB6A8-5DCF-D64F-AD16-5849E53A7E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7806" y="1871370"/>
            <a:ext cx="1745218" cy="1454348"/>
          </a:xfrm>
          <a:prstGeom prst="rect">
            <a:avLst/>
          </a:prstGeom>
        </p:spPr>
      </p:pic>
      <p:pic>
        <p:nvPicPr>
          <p:cNvPr id="14" name="Picture 13">
            <a:extLst>
              <a:ext uri="{FF2B5EF4-FFF2-40B4-BE49-F238E27FC236}">
                <a16:creationId xmlns:a16="http://schemas.microsoft.com/office/drawing/2014/main" id="{58BDE160-0E4B-DA4D-B23D-AE095D695D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3538" y="3566181"/>
            <a:ext cx="1769434" cy="1474528"/>
          </a:xfrm>
          <a:prstGeom prst="rect">
            <a:avLst/>
          </a:prstGeom>
        </p:spPr>
      </p:pic>
      <p:sp>
        <p:nvSpPr>
          <p:cNvPr id="16" name="TextBox 15">
            <a:extLst>
              <a:ext uri="{FF2B5EF4-FFF2-40B4-BE49-F238E27FC236}">
                <a16:creationId xmlns:a16="http://schemas.microsoft.com/office/drawing/2014/main" id="{355D261A-CA87-364B-86E6-1F532A6C8373}"/>
              </a:ext>
            </a:extLst>
          </p:cNvPr>
          <p:cNvSpPr txBox="1"/>
          <p:nvPr/>
        </p:nvSpPr>
        <p:spPr>
          <a:xfrm>
            <a:off x="746086" y="1744572"/>
            <a:ext cx="819150" cy="300082"/>
          </a:xfrm>
          <a:prstGeom prst="rect">
            <a:avLst/>
          </a:prstGeom>
          <a:noFill/>
        </p:spPr>
        <p:txBody>
          <a:bodyPr wrap="square" rtlCol="0">
            <a:spAutoFit/>
          </a:bodyPr>
          <a:lstStyle/>
          <a:p>
            <a:pPr algn="ctr" defTabSz="457189"/>
            <a:r>
              <a:rPr lang="en-US" sz="1350">
                <a:solidFill>
                  <a:srgbClr val="333333"/>
                </a:solidFill>
                <a:latin typeface="Calibri"/>
              </a:rPr>
              <a:t>LA</a:t>
            </a:r>
          </a:p>
        </p:txBody>
      </p:sp>
      <p:sp>
        <p:nvSpPr>
          <p:cNvPr id="17" name="TextBox 16">
            <a:extLst>
              <a:ext uri="{FF2B5EF4-FFF2-40B4-BE49-F238E27FC236}">
                <a16:creationId xmlns:a16="http://schemas.microsoft.com/office/drawing/2014/main" id="{66F123E1-688B-5E4D-8968-5B4FB273BC30}"/>
              </a:ext>
            </a:extLst>
          </p:cNvPr>
          <p:cNvSpPr txBox="1"/>
          <p:nvPr/>
        </p:nvSpPr>
        <p:spPr>
          <a:xfrm>
            <a:off x="2533708" y="1719922"/>
            <a:ext cx="819150" cy="300082"/>
          </a:xfrm>
          <a:prstGeom prst="rect">
            <a:avLst/>
          </a:prstGeom>
          <a:noFill/>
        </p:spPr>
        <p:txBody>
          <a:bodyPr wrap="square" rtlCol="0">
            <a:spAutoFit/>
          </a:bodyPr>
          <a:lstStyle/>
          <a:p>
            <a:pPr algn="ctr" defTabSz="457189"/>
            <a:r>
              <a:rPr lang="en-US" sz="1350">
                <a:solidFill>
                  <a:srgbClr val="333333"/>
                </a:solidFill>
                <a:latin typeface="Calibri"/>
              </a:rPr>
              <a:t>Chicago</a:t>
            </a:r>
          </a:p>
        </p:txBody>
      </p:sp>
      <p:sp>
        <p:nvSpPr>
          <p:cNvPr id="18" name="TextBox 17">
            <a:extLst>
              <a:ext uri="{FF2B5EF4-FFF2-40B4-BE49-F238E27FC236}">
                <a16:creationId xmlns:a16="http://schemas.microsoft.com/office/drawing/2014/main" id="{CFA89789-F619-334D-8A3B-B9BAFC83C823}"/>
              </a:ext>
            </a:extLst>
          </p:cNvPr>
          <p:cNvSpPr txBox="1"/>
          <p:nvPr/>
        </p:nvSpPr>
        <p:spPr>
          <a:xfrm>
            <a:off x="1635870" y="3428788"/>
            <a:ext cx="819150" cy="300082"/>
          </a:xfrm>
          <a:prstGeom prst="rect">
            <a:avLst/>
          </a:prstGeom>
          <a:noFill/>
        </p:spPr>
        <p:txBody>
          <a:bodyPr wrap="square" rtlCol="0">
            <a:spAutoFit/>
          </a:bodyPr>
          <a:lstStyle/>
          <a:p>
            <a:pPr algn="ctr" defTabSz="457189"/>
            <a:r>
              <a:rPr lang="en-US" sz="1350">
                <a:solidFill>
                  <a:srgbClr val="333333"/>
                </a:solidFill>
                <a:latin typeface="Calibri"/>
              </a:rPr>
              <a:t>Miami</a:t>
            </a:r>
          </a:p>
        </p:txBody>
      </p:sp>
      <p:graphicFrame>
        <p:nvGraphicFramePr>
          <p:cNvPr id="19" name="Table 18">
            <a:extLst>
              <a:ext uri="{FF2B5EF4-FFF2-40B4-BE49-F238E27FC236}">
                <a16:creationId xmlns:a16="http://schemas.microsoft.com/office/drawing/2014/main" id="{11BEAF86-6C11-C344-8854-D1641961D616}"/>
              </a:ext>
            </a:extLst>
          </p:cNvPr>
          <p:cNvGraphicFramePr>
            <a:graphicFrameLocks noGrp="1"/>
          </p:cNvGraphicFramePr>
          <p:nvPr/>
        </p:nvGraphicFramePr>
        <p:xfrm>
          <a:off x="779218" y="2134549"/>
          <a:ext cx="1211899" cy="1009104"/>
        </p:xfrm>
        <a:graphic>
          <a:graphicData uri="http://schemas.openxmlformats.org/drawingml/2006/table">
            <a:tbl>
              <a:tblPr/>
              <a:tblGrid>
                <a:gridCol w="273482">
                  <a:extLst>
                    <a:ext uri="{9D8B030D-6E8A-4147-A177-3AD203B41FA5}">
                      <a16:colId xmlns:a16="http://schemas.microsoft.com/office/drawing/2014/main" val="4218095445"/>
                    </a:ext>
                  </a:extLst>
                </a:gridCol>
                <a:gridCol w="938417">
                  <a:extLst>
                    <a:ext uri="{9D8B030D-6E8A-4147-A177-3AD203B41FA5}">
                      <a16:colId xmlns:a16="http://schemas.microsoft.com/office/drawing/2014/main" val="2879584765"/>
                    </a:ext>
                  </a:extLst>
                </a:gridCol>
              </a:tblGrid>
              <a:tr h="84092">
                <a:tc>
                  <a:txBody>
                    <a:bodyPr/>
                    <a:lstStyle/>
                    <a:p>
                      <a:pPr algn="l" fontAlgn="b"/>
                      <a:r>
                        <a:rPr lang="en-US" sz="500" b="0" i="0" u="none" strike="noStrike">
                          <a:solidFill>
                            <a:srgbClr val="C00000"/>
                          </a:solidFill>
                          <a:effectLst/>
                          <a:latin typeface="Calibri" panose="020F0502020204030204" pitchFamily="34" charset="0"/>
                        </a:rPr>
                        <a:t>X17</a:t>
                      </a:r>
                    </a:p>
                  </a:txBody>
                  <a:tcPr marL="4082" marR="4082" marT="4082" marB="0" anchor="b">
                    <a:lnL>
                      <a:noFill/>
                    </a:lnL>
                    <a:lnR>
                      <a:noFill/>
                    </a:lnR>
                    <a:lnT>
                      <a:noFill/>
                    </a:lnT>
                    <a:lnB>
                      <a:noFill/>
                    </a:lnB>
                  </a:tcPr>
                </a:tc>
                <a:tc>
                  <a:txBody>
                    <a:bodyPr/>
                    <a:lstStyle/>
                    <a:p>
                      <a:pPr algn="l" fontAlgn="b"/>
                      <a:r>
                        <a:rPr lang="en-US" sz="500" b="0" i="0" u="none" strike="noStrike" err="1">
                          <a:solidFill>
                            <a:srgbClr val="C00000"/>
                          </a:solidFill>
                          <a:effectLst/>
                          <a:latin typeface="Calibri" panose="020F0502020204030204" pitchFamily="34" charset="0"/>
                        </a:rPr>
                        <a:t>InternalLoad_PlugLoad</a:t>
                      </a:r>
                      <a:endParaRPr lang="en-US" sz="500" b="0" i="0" u="none" strike="noStrike">
                        <a:solidFill>
                          <a:srgbClr val="C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88296002"/>
                  </a:ext>
                </a:extLst>
              </a:tr>
              <a:tr h="84092">
                <a:tc>
                  <a:txBody>
                    <a:bodyPr/>
                    <a:lstStyle/>
                    <a:p>
                      <a:pPr algn="l" fontAlgn="b"/>
                      <a:r>
                        <a:rPr lang="en-US" sz="500" b="0" i="0" u="none" strike="noStrike">
                          <a:solidFill>
                            <a:srgbClr val="0070C0"/>
                          </a:solidFill>
                          <a:effectLst/>
                          <a:latin typeface="Calibri" panose="020F0502020204030204" pitchFamily="34" charset="0"/>
                        </a:rPr>
                        <a:t>X12</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70C0"/>
                          </a:solidFill>
                          <a:effectLst/>
                          <a:latin typeface="Calibri" panose="020F0502020204030204" pitchFamily="34" charset="0"/>
                        </a:rPr>
                        <a:t>InternalLoad_Lights</a:t>
                      </a:r>
                      <a:endParaRPr lang="en-US" sz="500" b="0" i="0" u="none" strike="noStrike">
                        <a:solidFill>
                          <a:srgbClr val="0070C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2467575045"/>
                  </a:ext>
                </a:extLst>
              </a:tr>
              <a:tr h="84092">
                <a:tc>
                  <a:txBody>
                    <a:bodyPr/>
                    <a:lstStyle/>
                    <a:p>
                      <a:pPr algn="l" fontAlgn="b"/>
                      <a:r>
                        <a:rPr lang="en-US" sz="500" b="0" i="0" u="none" strike="noStrike">
                          <a:solidFill>
                            <a:srgbClr val="0070C0"/>
                          </a:solidFill>
                          <a:effectLst/>
                          <a:latin typeface="Calibri" panose="020F0502020204030204" pitchFamily="34" charset="0"/>
                        </a:rPr>
                        <a:t>X1</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70C0"/>
                          </a:solidFill>
                          <a:effectLst/>
                          <a:latin typeface="Calibri" panose="020F0502020204030204" pitchFamily="34" charset="0"/>
                        </a:rPr>
                        <a:t>Fabric_Absorptance</a:t>
                      </a:r>
                      <a:endParaRPr lang="en-US" sz="500" b="0" i="0" u="none" strike="noStrike">
                        <a:solidFill>
                          <a:srgbClr val="0070C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1003082395"/>
                  </a:ext>
                </a:extLst>
              </a:tr>
              <a:tr h="84092">
                <a:tc>
                  <a:txBody>
                    <a:bodyPr/>
                    <a:lstStyle/>
                    <a:p>
                      <a:pPr algn="l" fontAlgn="b"/>
                      <a:r>
                        <a:rPr lang="en-US" sz="500" b="0" i="0" u="none" strike="noStrike">
                          <a:solidFill>
                            <a:srgbClr val="0070C0"/>
                          </a:solidFill>
                          <a:effectLst/>
                          <a:latin typeface="Calibri" panose="020F0502020204030204" pitchFamily="34" charset="0"/>
                        </a:rPr>
                        <a:t>X6</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70C0"/>
                          </a:solidFill>
                          <a:effectLst/>
                          <a:latin typeface="Calibri" panose="020F0502020204030204" pitchFamily="34" charset="0"/>
                        </a:rPr>
                        <a:t>Fabric_InfiltrationFlowCoef</a:t>
                      </a:r>
                      <a:endParaRPr lang="en-US" sz="500" b="0" i="0" u="none" strike="noStrike">
                        <a:solidFill>
                          <a:srgbClr val="0070C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1277079998"/>
                  </a:ext>
                </a:extLst>
              </a:tr>
              <a:tr h="84092">
                <a:tc>
                  <a:txBody>
                    <a:bodyPr/>
                    <a:lstStyle/>
                    <a:p>
                      <a:pPr algn="l" fontAlgn="b"/>
                      <a:r>
                        <a:rPr lang="en-US" sz="500" b="0" i="0" u="none" strike="noStrike">
                          <a:solidFill>
                            <a:srgbClr val="000000"/>
                          </a:solidFill>
                          <a:effectLst/>
                          <a:latin typeface="Calibri" panose="020F0502020204030204" pitchFamily="34" charset="0"/>
                        </a:rPr>
                        <a:t>X8</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Fabric_InternalMassMultiplier</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4277452654"/>
                  </a:ext>
                </a:extLst>
              </a:tr>
              <a:tr h="84092">
                <a:tc>
                  <a:txBody>
                    <a:bodyPr/>
                    <a:lstStyle/>
                    <a:p>
                      <a:pPr algn="l" fontAlgn="b"/>
                      <a:r>
                        <a:rPr lang="en-US" sz="500" b="0" i="0" u="none" strike="noStrike">
                          <a:solidFill>
                            <a:srgbClr val="000000"/>
                          </a:solidFill>
                          <a:effectLst/>
                          <a:latin typeface="Calibri" panose="020F0502020204030204" pitchFamily="34" charset="0"/>
                        </a:rPr>
                        <a:t>X19</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Site_GroundReflectance</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4064519226"/>
                  </a:ext>
                </a:extLst>
              </a:tr>
              <a:tr h="84092">
                <a:tc>
                  <a:txBody>
                    <a:bodyPr/>
                    <a:lstStyle/>
                    <a:p>
                      <a:pPr algn="l" fontAlgn="b"/>
                      <a:r>
                        <a:rPr lang="en-US" sz="500" b="0" i="0" u="none" strike="noStrike">
                          <a:solidFill>
                            <a:srgbClr val="000000"/>
                          </a:solidFill>
                          <a:effectLst/>
                          <a:latin typeface="Calibri" panose="020F0502020204030204" pitchFamily="34" charset="0"/>
                        </a:rPr>
                        <a:t>X2</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Fabric_Conductivity</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3708899010"/>
                  </a:ext>
                </a:extLst>
              </a:tr>
              <a:tr h="84092">
                <a:tc>
                  <a:txBody>
                    <a:bodyPr/>
                    <a:lstStyle/>
                    <a:p>
                      <a:pPr algn="l" fontAlgn="b"/>
                      <a:r>
                        <a:rPr lang="en-US" sz="500" b="0" i="0" u="none" strike="noStrike">
                          <a:solidFill>
                            <a:srgbClr val="000000"/>
                          </a:solidFill>
                          <a:effectLst/>
                          <a:latin typeface="Calibri" panose="020F0502020204030204" pitchFamily="34" charset="0"/>
                        </a:rPr>
                        <a:t>X21</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System_DXCoilCoolingCOP</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1145463567"/>
                  </a:ext>
                </a:extLst>
              </a:tr>
              <a:tr h="84092">
                <a:tc>
                  <a:txBody>
                    <a:bodyPr/>
                    <a:lstStyle/>
                    <a:p>
                      <a:pPr algn="l" fontAlgn="b"/>
                      <a:r>
                        <a:rPr lang="en-US" sz="500" b="0" i="0" u="none" strike="noStrike">
                          <a:solidFill>
                            <a:srgbClr val="000000"/>
                          </a:solidFill>
                          <a:effectLst/>
                          <a:latin typeface="Calibri" panose="020F0502020204030204" pitchFamily="34" charset="0"/>
                        </a:rPr>
                        <a:t>X10</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Fabric_WindowSHGC</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4018045709"/>
                  </a:ext>
                </a:extLst>
              </a:tr>
              <a:tr h="84092">
                <a:tc>
                  <a:txBody>
                    <a:bodyPr/>
                    <a:lstStyle/>
                    <a:p>
                      <a:pPr algn="l" fontAlgn="b"/>
                      <a:r>
                        <a:rPr lang="en-US" sz="500" b="0" i="0" u="none" strike="noStrike">
                          <a:solidFill>
                            <a:srgbClr val="000000"/>
                          </a:solidFill>
                          <a:effectLst/>
                          <a:latin typeface="Calibri" panose="020F0502020204030204" pitchFamily="34" charset="0"/>
                        </a:rPr>
                        <a:t>X26</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System_FanTotalEfficiency</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1984090170"/>
                  </a:ext>
                </a:extLst>
              </a:tr>
              <a:tr h="84092">
                <a:tc>
                  <a:txBody>
                    <a:bodyPr/>
                    <a:lstStyle/>
                    <a:p>
                      <a:pPr algn="l" fontAlgn="b"/>
                      <a:r>
                        <a:rPr lang="en-US" sz="500" b="0" i="0" u="none" strike="noStrike">
                          <a:solidFill>
                            <a:srgbClr val="000000"/>
                          </a:solidFill>
                          <a:effectLst/>
                          <a:latin typeface="Calibri" panose="020F0502020204030204" pitchFamily="34" charset="0"/>
                        </a:rPr>
                        <a:t>X25</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System_FanPressureRise</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643150430"/>
                  </a:ext>
                </a:extLst>
              </a:tr>
              <a:tr h="84092">
                <a:tc>
                  <a:txBody>
                    <a:bodyPr/>
                    <a:lstStyle/>
                    <a:p>
                      <a:pPr algn="l" fontAlgn="b"/>
                      <a:r>
                        <a:rPr lang="en-US" sz="500" b="0" i="0" u="none" strike="noStrike">
                          <a:solidFill>
                            <a:srgbClr val="000000"/>
                          </a:solidFill>
                          <a:effectLst/>
                          <a:latin typeface="Calibri" panose="020F0502020204030204" pitchFamily="34" charset="0"/>
                        </a:rPr>
                        <a:t>X15</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InternalLoad_People</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2751361790"/>
                  </a:ext>
                </a:extLst>
              </a:tr>
            </a:tbl>
          </a:graphicData>
        </a:graphic>
      </p:graphicFrame>
      <p:graphicFrame>
        <p:nvGraphicFramePr>
          <p:cNvPr id="20" name="Table 19">
            <a:extLst>
              <a:ext uri="{FF2B5EF4-FFF2-40B4-BE49-F238E27FC236}">
                <a16:creationId xmlns:a16="http://schemas.microsoft.com/office/drawing/2014/main" id="{66CA9C7E-7C2C-B044-BB5E-5989BC776A57}"/>
              </a:ext>
            </a:extLst>
          </p:cNvPr>
          <p:cNvGraphicFramePr>
            <a:graphicFrameLocks noGrp="1"/>
          </p:cNvGraphicFramePr>
          <p:nvPr/>
        </p:nvGraphicFramePr>
        <p:xfrm>
          <a:off x="2533708" y="2278306"/>
          <a:ext cx="1155706" cy="789111"/>
        </p:xfrm>
        <a:graphic>
          <a:graphicData uri="http://schemas.openxmlformats.org/drawingml/2006/table">
            <a:tbl>
              <a:tblPr/>
              <a:tblGrid>
                <a:gridCol w="260801">
                  <a:extLst>
                    <a:ext uri="{9D8B030D-6E8A-4147-A177-3AD203B41FA5}">
                      <a16:colId xmlns:a16="http://schemas.microsoft.com/office/drawing/2014/main" val="1471145862"/>
                    </a:ext>
                  </a:extLst>
                </a:gridCol>
                <a:gridCol w="894905">
                  <a:extLst>
                    <a:ext uri="{9D8B030D-6E8A-4147-A177-3AD203B41FA5}">
                      <a16:colId xmlns:a16="http://schemas.microsoft.com/office/drawing/2014/main" val="2744048309"/>
                    </a:ext>
                  </a:extLst>
                </a:gridCol>
              </a:tblGrid>
              <a:tr h="87679">
                <a:tc>
                  <a:txBody>
                    <a:bodyPr/>
                    <a:lstStyle/>
                    <a:p>
                      <a:pPr algn="l" fontAlgn="b"/>
                      <a:r>
                        <a:rPr lang="en-US" sz="500" b="0" i="0" u="none" strike="noStrike">
                          <a:solidFill>
                            <a:srgbClr val="C00000"/>
                          </a:solidFill>
                          <a:effectLst/>
                          <a:latin typeface="Calibri" panose="020F0502020204030204" pitchFamily="34" charset="0"/>
                        </a:rPr>
                        <a:t>X17</a:t>
                      </a:r>
                    </a:p>
                  </a:txBody>
                  <a:tcPr marL="4082" marR="4082" marT="4082" marB="0" anchor="b">
                    <a:lnL>
                      <a:noFill/>
                    </a:lnL>
                    <a:lnR>
                      <a:noFill/>
                    </a:lnR>
                    <a:lnT>
                      <a:noFill/>
                    </a:lnT>
                    <a:lnB>
                      <a:noFill/>
                    </a:lnB>
                  </a:tcPr>
                </a:tc>
                <a:tc>
                  <a:txBody>
                    <a:bodyPr/>
                    <a:lstStyle/>
                    <a:p>
                      <a:pPr algn="l" fontAlgn="b"/>
                      <a:r>
                        <a:rPr lang="en-US" sz="500" b="0" i="0" u="none" strike="noStrike" err="1">
                          <a:solidFill>
                            <a:srgbClr val="C00000"/>
                          </a:solidFill>
                          <a:effectLst/>
                          <a:latin typeface="Calibri" panose="020F0502020204030204" pitchFamily="34" charset="0"/>
                        </a:rPr>
                        <a:t>InternalLoad_PlugLoad</a:t>
                      </a:r>
                      <a:endParaRPr lang="en-US" sz="500" b="0" i="0" u="none" strike="noStrike">
                        <a:solidFill>
                          <a:srgbClr val="C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2643865307"/>
                  </a:ext>
                </a:extLst>
              </a:tr>
              <a:tr h="87679">
                <a:tc>
                  <a:txBody>
                    <a:bodyPr/>
                    <a:lstStyle/>
                    <a:p>
                      <a:pPr algn="l" fontAlgn="b"/>
                      <a:r>
                        <a:rPr lang="en-US" sz="500" b="0" i="0" u="none" strike="noStrike">
                          <a:solidFill>
                            <a:srgbClr val="0070C0"/>
                          </a:solidFill>
                          <a:effectLst/>
                          <a:latin typeface="Calibri" panose="020F0502020204030204" pitchFamily="34" charset="0"/>
                        </a:rPr>
                        <a:t>X12</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70C0"/>
                          </a:solidFill>
                          <a:effectLst/>
                          <a:latin typeface="Calibri" panose="020F0502020204030204" pitchFamily="34" charset="0"/>
                        </a:rPr>
                        <a:t>InternalLoad_Lights</a:t>
                      </a:r>
                      <a:endParaRPr lang="en-US" sz="500" b="0" i="0" u="none" strike="noStrike">
                        <a:solidFill>
                          <a:srgbClr val="0070C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1054617130"/>
                  </a:ext>
                </a:extLst>
              </a:tr>
              <a:tr h="87679">
                <a:tc>
                  <a:txBody>
                    <a:bodyPr/>
                    <a:lstStyle/>
                    <a:p>
                      <a:pPr algn="l" fontAlgn="b"/>
                      <a:r>
                        <a:rPr lang="en-US" sz="500" b="0" i="0" u="none" strike="noStrike">
                          <a:solidFill>
                            <a:srgbClr val="000000"/>
                          </a:solidFill>
                          <a:effectLst/>
                          <a:latin typeface="Calibri" panose="020F0502020204030204" pitchFamily="34" charset="0"/>
                        </a:rPr>
                        <a:t>X6</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Fabric_InfiltrationFlowCoef</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2275654673"/>
                  </a:ext>
                </a:extLst>
              </a:tr>
              <a:tr h="87679">
                <a:tc>
                  <a:txBody>
                    <a:bodyPr/>
                    <a:lstStyle/>
                    <a:p>
                      <a:pPr algn="l" fontAlgn="b"/>
                      <a:r>
                        <a:rPr lang="en-US" sz="500" b="0" i="0" u="none" strike="noStrike">
                          <a:solidFill>
                            <a:srgbClr val="000000"/>
                          </a:solidFill>
                          <a:effectLst/>
                          <a:latin typeface="Calibri" panose="020F0502020204030204" pitchFamily="34" charset="0"/>
                        </a:rPr>
                        <a:t>X1</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Fabric_Absorptance</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167166567"/>
                  </a:ext>
                </a:extLst>
              </a:tr>
              <a:tr h="87679">
                <a:tc>
                  <a:txBody>
                    <a:bodyPr/>
                    <a:lstStyle/>
                    <a:p>
                      <a:pPr algn="l" fontAlgn="b"/>
                      <a:r>
                        <a:rPr lang="en-US" sz="500" b="0" i="0" u="none" strike="noStrike">
                          <a:solidFill>
                            <a:srgbClr val="000000"/>
                          </a:solidFill>
                          <a:effectLst/>
                          <a:latin typeface="Calibri" panose="020F0502020204030204" pitchFamily="34" charset="0"/>
                        </a:rPr>
                        <a:t>X21</a:t>
                      </a:r>
                    </a:p>
                  </a:txBody>
                  <a:tcPr marL="4082" marR="4082" marT="4082" marB="0" anchor="b">
                    <a:lnL>
                      <a:noFill/>
                    </a:lnL>
                    <a:lnR>
                      <a:noFill/>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System_DXCoilCoolingCOP</a:t>
                      </a:r>
                    </a:p>
                  </a:txBody>
                  <a:tcPr marL="4082" marR="4082" marT="4082" marB="0" anchor="b">
                    <a:lnL>
                      <a:noFill/>
                    </a:lnL>
                    <a:lnR>
                      <a:noFill/>
                    </a:lnR>
                    <a:lnT>
                      <a:noFill/>
                    </a:lnT>
                    <a:lnB>
                      <a:noFill/>
                    </a:lnB>
                  </a:tcPr>
                </a:tc>
                <a:extLst>
                  <a:ext uri="{0D108BD9-81ED-4DB2-BD59-A6C34878D82A}">
                    <a16:rowId xmlns:a16="http://schemas.microsoft.com/office/drawing/2014/main" val="2536664771"/>
                  </a:ext>
                </a:extLst>
              </a:tr>
              <a:tr h="87679">
                <a:tc>
                  <a:txBody>
                    <a:bodyPr/>
                    <a:lstStyle/>
                    <a:p>
                      <a:pPr algn="l" fontAlgn="b"/>
                      <a:r>
                        <a:rPr lang="en-US" sz="500" b="0" i="0" u="none" strike="noStrike">
                          <a:solidFill>
                            <a:srgbClr val="000000"/>
                          </a:solidFill>
                          <a:effectLst/>
                          <a:latin typeface="Calibri" panose="020F0502020204030204" pitchFamily="34" charset="0"/>
                        </a:rPr>
                        <a:t>X19</a:t>
                      </a:r>
                    </a:p>
                  </a:txBody>
                  <a:tcPr marL="4082" marR="4082" marT="4082" marB="0" anchor="b">
                    <a:lnL>
                      <a:noFill/>
                    </a:lnL>
                    <a:lnR>
                      <a:noFill/>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Site_GroundReflectance</a:t>
                      </a:r>
                    </a:p>
                  </a:txBody>
                  <a:tcPr marL="4082" marR="4082" marT="4082" marB="0" anchor="b">
                    <a:lnL>
                      <a:noFill/>
                    </a:lnL>
                    <a:lnR>
                      <a:noFill/>
                    </a:lnR>
                    <a:lnT>
                      <a:noFill/>
                    </a:lnT>
                    <a:lnB>
                      <a:noFill/>
                    </a:lnB>
                  </a:tcPr>
                </a:tc>
                <a:extLst>
                  <a:ext uri="{0D108BD9-81ED-4DB2-BD59-A6C34878D82A}">
                    <a16:rowId xmlns:a16="http://schemas.microsoft.com/office/drawing/2014/main" val="870188511"/>
                  </a:ext>
                </a:extLst>
              </a:tr>
              <a:tr h="87679">
                <a:tc>
                  <a:txBody>
                    <a:bodyPr/>
                    <a:lstStyle/>
                    <a:p>
                      <a:pPr algn="l" fontAlgn="b"/>
                      <a:r>
                        <a:rPr lang="en-US" sz="500" b="0" i="0" u="none" strike="noStrike">
                          <a:solidFill>
                            <a:srgbClr val="000000"/>
                          </a:solidFill>
                          <a:effectLst/>
                          <a:latin typeface="Calibri" panose="020F0502020204030204" pitchFamily="34" charset="0"/>
                        </a:rPr>
                        <a:t>X28</a:t>
                      </a:r>
                    </a:p>
                  </a:txBody>
                  <a:tcPr marL="4082" marR="4082" marT="4082" marB="0" anchor="b">
                    <a:lnL>
                      <a:noFill/>
                    </a:lnL>
                    <a:lnR>
                      <a:noFill/>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System_FanTotalEfficiency</a:t>
                      </a:r>
                    </a:p>
                  </a:txBody>
                  <a:tcPr marL="4082" marR="4082" marT="4082" marB="0" anchor="b">
                    <a:lnL>
                      <a:noFill/>
                    </a:lnL>
                    <a:lnR>
                      <a:noFill/>
                    </a:lnR>
                    <a:lnT>
                      <a:noFill/>
                    </a:lnT>
                    <a:lnB>
                      <a:noFill/>
                    </a:lnB>
                  </a:tcPr>
                </a:tc>
                <a:extLst>
                  <a:ext uri="{0D108BD9-81ED-4DB2-BD59-A6C34878D82A}">
                    <a16:rowId xmlns:a16="http://schemas.microsoft.com/office/drawing/2014/main" val="454996288"/>
                  </a:ext>
                </a:extLst>
              </a:tr>
              <a:tr h="87679">
                <a:tc>
                  <a:txBody>
                    <a:bodyPr/>
                    <a:lstStyle/>
                    <a:p>
                      <a:pPr algn="l" fontAlgn="b"/>
                      <a:r>
                        <a:rPr lang="en-US" sz="500" b="0" i="0" u="none" strike="noStrike">
                          <a:solidFill>
                            <a:srgbClr val="000000"/>
                          </a:solidFill>
                          <a:effectLst/>
                          <a:latin typeface="Calibri" panose="020F0502020204030204" pitchFamily="34" charset="0"/>
                        </a:rPr>
                        <a:t>X27</a:t>
                      </a:r>
                    </a:p>
                  </a:txBody>
                  <a:tcPr marL="4082" marR="4082" marT="4082" marB="0" anchor="b">
                    <a:lnL>
                      <a:noFill/>
                    </a:lnL>
                    <a:lnR>
                      <a:noFill/>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System_FanPressureRise</a:t>
                      </a:r>
                    </a:p>
                  </a:txBody>
                  <a:tcPr marL="4082" marR="4082" marT="4082" marB="0" anchor="b">
                    <a:lnL>
                      <a:noFill/>
                    </a:lnL>
                    <a:lnR>
                      <a:noFill/>
                    </a:lnR>
                    <a:lnT>
                      <a:noFill/>
                    </a:lnT>
                    <a:lnB>
                      <a:noFill/>
                    </a:lnB>
                  </a:tcPr>
                </a:tc>
                <a:extLst>
                  <a:ext uri="{0D108BD9-81ED-4DB2-BD59-A6C34878D82A}">
                    <a16:rowId xmlns:a16="http://schemas.microsoft.com/office/drawing/2014/main" val="922741293"/>
                  </a:ext>
                </a:extLst>
              </a:tr>
              <a:tr h="87679">
                <a:tc>
                  <a:txBody>
                    <a:bodyPr/>
                    <a:lstStyle/>
                    <a:p>
                      <a:pPr algn="l" fontAlgn="b"/>
                      <a:r>
                        <a:rPr lang="en-US" sz="500" b="0" i="0" u="none" strike="noStrike">
                          <a:solidFill>
                            <a:srgbClr val="000000"/>
                          </a:solidFill>
                          <a:effectLst/>
                          <a:latin typeface="Calibri" panose="020F0502020204030204" pitchFamily="34" charset="0"/>
                        </a:rPr>
                        <a:t>X2</a:t>
                      </a:r>
                    </a:p>
                  </a:txBody>
                  <a:tcPr marL="4082" marR="4082" marT="4082"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Fabric_Conductivity</a:t>
                      </a:r>
                      <a:endParaRPr lang="en-US" sz="500" b="0" i="0" u="none" strike="noStrike">
                        <a:solidFill>
                          <a:srgbClr val="000000"/>
                        </a:solidFill>
                        <a:effectLst/>
                        <a:latin typeface="Calibri" panose="020F0502020204030204" pitchFamily="34" charset="0"/>
                      </a:endParaRPr>
                    </a:p>
                  </a:txBody>
                  <a:tcPr marL="4082" marR="4082" marT="4082" marB="0" anchor="b">
                    <a:lnL>
                      <a:noFill/>
                    </a:lnL>
                    <a:lnR>
                      <a:noFill/>
                    </a:lnR>
                    <a:lnT>
                      <a:noFill/>
                    </a:lnT>
                    <a:lnB>
                      <a:noFill/>
                    </a:lnB>
                  </a:tcPr>
                </a:tc>
                <a:extLst>
                  <a:ext uri="{0D108BD9-81ED-4DB2-BD59-A6C34878D82A}">
                    <a16:rowId xmlns:a16="http://schemas.microsoft.com/office/drawing/2014/main" val="1761085175"/>
                  </a:ext>
                </a:extLst>
              </a:tr>
            </a:tbl>
          </a:graphicData>
        </a:graphic>
      </p:graphicFrame>
      <p:sp>
        <p:nvSpPr>
          <p:cNvPr id="21" name="TextBox 20">
            <a:extLst>
              <a:ext uri="{FF2B5EF4-FFF2-40B4-BE49-F238E27FC236}">
                <a16:creationId xmlns:a16="http://schemas.microsoft.com/office/drawing/2014/main" id="{1DDDBA80-D286-5B4B-80E8-0BDF2459825F}"/>
              </a:ext>
            </a:extLst>
          </p:cNvPr>
          <p:cNvSpPr txBox="1"/>
          <p:nvPr/>
        </p:nvSpPr>
        <p:spPr>
          <a:xfrm>
            <a:off x="87463" y="3252998"/>
            <a:ext cx="2152148" cy="207749"/>
          </a:xfrm>
          <a:prstGeom prst="rect">
            <a:avLst/>
          </a:prstGeom>
          <a:noFill/>
        </p:spPr>
        <p:txBody>
          <a:bodyPr wrap="square" rtlCol="0">
            <a:spAutoFit/>
          </a:bodyPr>
          <a:lstStyle/>
          <a:p>
            <a:pPr algn="ctr" defTabSz="457189"/>
            <a:r>
              <a:rPr lang="en-US" sz="750">
                <a:solidFill>
                  <a:srgbClr val="333333"/>
                </a:solidFill>
                <a:latin typeface="Calibri"/>
              </a:rPr>
              <a:t>Stock average: 33.34GJ</a:t>
            </a:r>
          </a:p>
        </p:txBody>
      </p:sp>
      <p:sp>
        <p:nvSpPr>
          <p:cNvPr id="22" name="TextBox 21">
            <a:extLst>
              <a:ext uri="{FF2B5EF4-FFF2-40B4-BE49-F238E27FC236}">
                <a16:creationId xmlns:a16="http://schemas.microsoft.com/office/drawing/2014/main" id="{F3EEA993-557D-DC43-A06D-1E2DBBA36332}"/>
              </a:ext>
            </a:extLst>
          </p:cNvPr>
          <p:cNvSpPr txBox="1"/>
          <p:nvPr/>
        </p:nvSpPr>
        <p:spPr>
          <a:xfrm>
            <a:off x="1965244" y="3258645"/>
            <a:ext cx="2152148" cy="207749"/>
          </a:xfrm>
          <a:prstGeom prst="rect">
            <a:avLst/>
          </a:prstGeom>
          <a:noFill/>
        </p:spPr>
        <p:txBody>
          <a:bodyPr wrap="square" rtlCol="0">
            <a:spAutoFit/>
          </a:bodyPr>
          <a:lstStyle/>
          <a:p>
            <a:pPr algn="ctr" defTabSz="457189"/>
            <a:r>
              <a:rPr lang="en-US" sz="750">
                <a:solidFill>
                  <a:srgbClr val="333333"/>
                </a:solidFill>
                <a:latin typeface="Calibri"/>
              </a:rPr>
              <a:t>Stock average: 100.00GJ</a:t>
            </a:r>
          </a:p>
        </p:txBody>
      </p:sp>
      <p:sp>
        <p:nvSpPr>
          <p:cNvPr id="23" name="TextBox 22">
            <a:extLst>
              <a:ext uri="{FF2B5EF4-FFF2-40B4-BE49-F238E27FC236}">
                <a16:creationId xmlns:a16="http://schemas.microsoft.com/office/drawing/2014/main" id="{E33132E6-2EF3-DF40-B109-17FE1A2DA7A5}"/>
              </a:ext>
            </a:extLst>
          </p:cNvPr>
          <p:cNvSpPr txBox="1"/>
          <p:nvPr/>
        </p:nvSpPr>
        <p:spPr>
          <a:xfrm>
            <a:off x="1021732" y="4971921"/>
            <a:ext cx="2152148" cy="207749"/>
          </a:xfrm>
          <a:prstGeom prst="rect">
            <a:avLst/>
          </a:prstGeom>
          <a:noFill/>
        </p:spPr>
        <p:txBody>
          <a:bodyPr wrap="square" rtlCol="0">
            <a:spAutoFit/>
          </a:bodyPr>
          <a:lstStyle/>
          <a:p>
            <a:pPr algn="ctr" defTabSz="457189"/>
            <a:r>
              <a:rPr lang="en-US" sz="750">
                <a:solidFill>
                  <a:srgbClr val="333333"/>
                </a:solidFill>
                <a:latin typeface="Calibri"/>
              </a:rPr>
              <a:t>Stock average: 162.09GJ</a:t>
            </a:r>
          </a:p>
        </p:txBody>
      </p:sp>
      <p:graphicFrame>
        <p:nvGraphicFramePr>
          <p:cNvPr id="24" name="Table 23">
            <a:extLst>
              <a:ext uri="{FF2B5EF4-FFF2-40B4-BE49-F238E27FC236}">
                <a16:creationId xmlns:a16="http://schemas.microsoft.com/office/drawing/2014/main" id="{92BF7C59-1072-3B4D-9DF1-D543F902F07A}"/>
              </a:ext>
            </a:extLst>
          </p:cNvPr>
          <p:cNvGraphicFramePr>
            <a:graphicFrameLocks noGrp="1"/>
          </p:cNvGraphicFramePr>
          <p:nvPr/>
        </p:nvGraphicFramePr>
        <p:xfrm>
          <a:off x="1652612" y="3941259"/>
          <a:ext cx="1422166" cy="857034"/>
        </p:xfrm>
        <a:graphic>
          <a:graphicData uri="http://schemas.openxmlformats.org/drawingml/2006/table">
            <a:tbl>
              <a:tblPr/>
              <a:tblGrid>
                <a:gridCol w="296800">
                  <a:extLst>
                    <a:ext uri="{9D8B030D-6E8A-4147-A177-3AD203B41FA5}">
                      <a16:colId xmlns:a16="http://schemas.microsoft.com/office/drawing/2014/main" val="3078122472"/>
                    </a:ext>
                  </a:extLst>
                </a:gridCol>
                <a:gridCol w="1125366">
                  <a:extLst>
                    <a:ext uri="{9D8B030D-6E8A-4147-A177-3AD203B41FA5}">
                      <a16:colId xmlns:a16="http://schemas.microsoft.com/office/drawing/2014/main" val="506894196"/>
                    </a:ext>
                  </a:extLst>
                </a:gridCol>
              </a:tblGrid>
              <a:tr h="95226">
                <a:tc>
                  <a:txBody>
                    <a:bodyPr/>
                    <a:lstStyle/>
                    <a:p>
                      <a:pPr algn="l" fontAlgn="b"/>
                      <a:r>
                        <a:rPr lang="en-US" sz="500" b="0" i="0" u="none" strike="noStrike">
                          <a:solidFill>
                            <a:srgbClr val="C00000"/>
                          </a:solidFill>
                          <a:effectLst/>
                          <a:latin typeface="Calibri" panose="020F0502020204030204" pitchFamily="34" charset="0"/>
                        </a:rPr>
                        <a:t>X17</a:t>
                      </a:r>
                    </a:p>
                  </a:txBody>
                  <a:tcPr marL="7144" marR="7144" marT="7144" marB="0" anchor="b">
                    <a:lnL>
                      <a:noFill/>
                    </a:lnL>
                    <a:lnR>
                      <a:noFill/>
                    </a:lnR>
                    <a:lnT>
                      <a:noFill/>
                    </a:lnT>
                    <a:lnB>
                      <a:noFill/>
                    </a:lnB>
                  </a:tcPr>
                </a:tc>
                <a:tc>
                  <a:txBody>
                    <a:bodyPr/>
                    <a:lstStyle/>
                    <a:p>
                      <a:pPr algn="l" fontAlgn="b"/>
                      <a:r>
                        <a:rPr lang="en-US" sz="500" b="0" i="0" u="none" strike="noStrike" err="1">
                          <a:solidFill>
                            <a:srgbClr val="C00000"/>
                          </a:solidFill>
                          <a:effectLst/>
                          <a:latin typeface="Calibri" panose="020F0502020204030204" pitchFamily="34" charset="0"/>
                        </a:rPr>
                        <a:t>InternalLoad_PlugLoad</a:t>
                      </a:r>
                      <a:endParaRPr lang="en-US" sz="500" b="0" i="0" u="none" strike="noStrike">
                        <a:solidFill>
                          <a:srgbClr val="C0000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623183314"/>
                  </a:ext>
                </a:extLst>
              </a:tr>
              <a:tr h="95226">
                <a:tc>
                  <a:txBody>
                    <a:bodyPr/>
                    <a:lstStyle/>
                    <a:p>
                      <a:pPr algn="l" fontAlgn="b"/>
                      <a:r>
                        <a:rPr lang="en-US" sz="500" b="0" i="0" u="none" strike="noStrike">
                          <a:solidFill>
                            <a:srgbClr val="0070C0"/>
                          </a:solidFill>
                          <a:effectLst/>
                          <a:latin typeface="Calibri" panose="020F0502020204030204" pitchFamily="34" charset="0"/>
                        </a:rPr>
                        <a:t>X12</a:t>
                      </a:r>
                    </a:p>
                  </a:txBody>
                  <a:tcPr marL="7144" marR="7144" marT="7144" marB="0" anchor="b">
                    <a:lnL>
                      <a:noFill/>
                    </a:lnL>
                    <a:lnR>
                      <a:noFill/>
                    </a:lnR>
                    <a:lnT>
                      <a:noFill/>
                    </a:lnT>
                    <a:lnB>
                      <a:noFill/>
                    </a:lnB>
                  </a:tcPr>
                </a:tc>
                <a:tc>
                  <a:txBody>
                    <a:bodyPr/>
                    <a:lstStyle/>
                    <a:p>
                      <a:pPr algn="l" fontAlgn="b"/>
                      <a:r>
                        <a:rPr lang="en-US" sz="500" b="0" i="0" u="none" strike="noStrike" err="1">
                          <a:solidFill>
                            <a:srgbClr val="0070C0"/>
                          </a:solidFill>
                          <a:effectLst/>
                          <a:latin typeface="Calibri" panose="020F0502020204030204" pitchFamily="34" charset="0"/>
                        </a:rPr>
                        <a:t>InternalLoad_Lights</a:t>
                      </a:r>
                      <a:endParaRPr lang="en-US" sz="500" b="0" i="0" u="none" strike="noStrike">
                        <a:solidFill>
                          <a:srgbClr val="0070C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3225210908"/>
                  </a:ext>
                </a:extLst>
              </a:tr>
              <a:tr h="95226">
                <a:tc>
                  <a:txBody>
                    <a:bodyPr/>
                    <a:lstStyle/>
                    <a:p>
                      <a:pPr algn="l" fontAlgn="b"/>
                      <a:r>
                        <a:rPr lang="en-US" sz="500" b="0" i="0" u="none" strike="noStrike">
                          <a:solidFill>
                            <a:srgbClr val="000000"/>
                          </a:solidFill>
                          <a:effectLst/>
                          <a:latin typeface="Calibri" panose="020F0502020204030204" pitchFamily="34" charset="0"/>
                        </a:rPr>
                        <a:t>X21</a:t>
                      </a:r>
                    </a:p>
                  </a:txBody>
                  <a:tcPr marL="7144" marR="7144" marT="7144"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System_DXCoilCoolingCOP</a:t>
                      </a:r>
                      <a:endParaRPr lang="en-US" sz="500" b="0" i="0" u="none" strike="noStrike">
                        <a:solidFill>
                          <a:srgbClr val="00000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1037005557"/>
                  </a:ext>
                </a:extLst>
              </a:tr>
              <a:tr h="95226">
                <a:tc>
                  <a:txBody>
                    <a:bodyPr/>
                    <a:lstStyle/>
                    <a:p>
                      <a:pPr algn="l" fontAlgn="b"/>
                      <a:r>
                        <a:rPr lang="en-US" sz="500" b="0" i="0" u="none" strike="noStrike">
                          <a:solidFill>
                            <a:srgbClr val="000000"/>
                          </a:solidFill>
                          <a:effectLst/>
                          <a:latin typeface="Calibri" panose="020F0502020204030204" pitchFamily="34" charset="0"/>
                        </a:rPr>
                        <a:t>X6</a:t>
                      </a:r>
                    </a:p>
                  </a:txBody>
                  <a:tcPr marL="7144" marR="7144" marT="7144" marB="0" anchor="b">
                    <a:lnL>
                      <a:noFill/>
                    </a:lnL>
                    <a:lnR>
                      <a:noFill/>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Fabric_InfiltrationFlowCoef</a:t>
                      </a:r>
                    </a:p>
                  </a:txBody>
                  <a:tcPr marL="7144" marR="7144" marT="7144" marB="0" anchor="b">
                    <a:lnL>
                      <a:noFill/>
                    </a:lnL>
                    <a:lnR>
                      <a:noFill/>
                    </a:lnR>
                    <a:lnT>
                      <a:noFill/>
                    </a:lnT>
                    <a:lnB>
                      <a:noFill/>
                    </a:lnB>
                  </a:tcPr>
                </a:tc>
                <a:extLst>
                  <a:ext uri="{0D108BD9-81ED-4DB2-BD59-A6C34878D82A}">
                    <a16:rowId xmlns:a16="http://schemas.microsoft.com/office/drawing/2014/main" val="17272554"/>
                  </a:ext>
                </a:extLst>
              </a:tr>
              <a:tr h="95226">
                <a:tc>
                  <a:txBody>
                    <a:bodyPr/>
                    <a:lstStyle/>
                    <a:p>
                      <a:pPr algn="l" fontAlgn="b"/>
                      <a:r>
                        <a:rPr lang="en-US" sz="500" b="0" i="0" u="none" strike="noStrike">
                          <a:solidFill>
                            <a:srgbClr val="000000"/>
                          </a:solidFill>
                          <a:effectLst/>
                          <a:latin typeface="Calibri" panose="020F0502020204030204" pitchFamily="34" charset="0"/>
                        </a:rPr>
                        <a:t>X1</a:t>
                      </a:r>
                    </a:p>
                  </a:txBody>
                  <a:tcPr marL="7144" marR="7144" marT="7144" marB="0" anchor="b">
                    <a:lnL>
                      <a:noFill/>
                    </a:lnL>
                    <a:lnR>
                      <a:noFill/>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Fabric_Absorptance</a:t>
                      </a:r>
                    </a:p>
                  </a:txBody>
                  <a:tcPr marL="7144" marR="7144" marT="7144" marB="0" anchor="b">
                    <a:lnL>
                      <a:noFill/>
                    </a:lnL>
                    <a:lnR>
                      <a:noFill/>
                    </a:lnR>
                    <a:lnT>
                      <a:noFill/>
                    </a:lnT>
                    <a:lnB>
                      <a:noFill/>
                    </a:lnB>
                  </a:tcPr>
                </a:tc>
                <a:extLst>
                  <a:ext uri="{0D108BD9-81ED-4DB2-BD59-A6C34878D82A}">
                    <a16:rowId xmlns:a16="http://schemas.microsoft.com/office/drawing/2014/main" val="2189020700"/>
                  </a:ext>
                </a:extLst>
              </a:tr>
              <a:tr h="95226">
                <a:tc>
                  <a:txBody>
                    <a:bodyPr/>
                    <a:lstStyle/>
                    <a:p>
                      <a:pPr algn="l" fontAlgn="b"/>
                      <a:r>
                        <a:rPr lang="en-US" sz="500" b="0" i="0" u="none" strike="noStrike">
                          <a:solidFill>
                            <a:srgbClr val="000000"/>
                          </a:solidFill>
                          <a:effectLst/>
                          <a:latin typeface="Calibri" panose="020F0502020204030204" pitchFamily="34" charset="0"/>
                        </a:rPr>
                        <a:t>X19</a:t>
                      </a:r>
                    </a:p>
                  </a:txBody>
                  <a:tcPr marL="7144" marR="7144" marT="7144" marB="0" anchor="b">
                    <a:lnL>
                      <a:noFill/>
                    </a:lnL>
                    <a:lnR>
                      <a:noFill/>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Site_GroundReflectance</a:t>
                      </a:r>
                    </a:p>
                  </a:txBody>
                  <a:tcPr marL="7144" marR="7144" marT="7144" marB="0" anchor="b">
                    <a:lnL>
                      <a:noFill/>
                    </a:lnL>
                    <a:lnR>
                      <a:noFill/>
                    </a:lnR>
                    <a:lnT>
                      <a:noFill/>
                    </a:lnT>
                    <a:lnB>
                      <a:noFill/>
                    </a:lnB>
                  </a:tcPr>
                </a:tc>
                <a:extLst>
                  <a:ext uri="{0D108BD9-81ED-4DB2-BD59-A6C34878D82A}">
                    <a16:rowId xmlns:a16="http://schemas.microsoft.com/office/drawing/2014/main" val="3846265133"/>
                  </a:ext>
                </a:extLst>
              </a:tr>
              <a:tr h="95226">
                <a:tc>
                  <a:txBody>
                    <a:bodyPr/>
                    <a:lstStyle/>
                    <a:p>
                      <a:pPr algn="l" fontAlgn="b"/>
                      <a:r>
                        <a:rPr lang="en-US" sz="500" b="0" i="0" u="none" strike="noStrike">
                          <a:solidFill>
                            <a:srgbClr val="000000"/>
                          </a:solidFill>
                          <a:effectLst/>
                          <a:latin typeface="Calibri" panose="020F0502020204030204" pitchFamily="34" charset="0"/>
                        </a:rPr>
                        <a:t>X27</a:t>
                      </a:r>
                    </a:p>
                  </a:txBody>
                  <a:tcPr marL="7144" marR="7144" marT="7144" marB="0" anchor="b">
                    <a:lnL>
                      <a:noFill/>
                    </a:lnL>
                    <a:lnR>
                      <a:noFill/>
                    </a:lnR>
                    <a:lnT>
                      <a:noFill/>
                    </a:lnT>
                    <a:lnB>
                      <a:noFill/>
                    </a:lnB>
                  </a:tcPr>
                </a:tc>
                <a:tc>
                  <a:txBody>
                    <a:bodyPr/>
                    <a:lstStyle/>
                    <a:p>
                      <a:pPr algn="l" fontAlgn="b"/>
                      <a:r>
                        <a:rPr lang="en-US" sz="500" b="0" i="0" u="none" strike="noStrike">
                          <a:solidFill>
                            <a:srgbClr val="000000"/>
                          </a:solidFill>
                          <a:effectLst/>
                          <a:latin typeface="Calibri" panose="020F0502020204030204" pitchFamily="34" charset="0"/>
                        </a:rPr>
                        <a:t>System_FanPressureRise</a:t>
                      </a:r>
                    </a:p>
                  </a:txBody>
                  <a:tcPr marL="7144" marR="7144" marT="7144" marB="0" anchor="b">
                    <a:lnL>
                      <a:noFill/>
                    </a:lnL>
                    <a:lnR>
                      <a:noFill/>
                    </a:lnR>
                    <a:lnT>
                      <a:noFill/>
                    </a:lnT>
                    <a:lnB>
                      <a:noFill/>
                    </a:lnB>
                  </a:tcPr>
                </a:tc>
                <a:extLst>
                  <a:ext uri="{0D108BD9-81ED-4DB2-BD59-A6C34878D82A}">
                    <a16:rowId xmlns:a16="http://schemas.microsoft.com/office/drawing/2014/main" val="2584358887"/>
                  </a:ext>
                </a:extLst>
              </a:tr>
              <a:tr h="95226">
                <a:tc>
                  <a:txBody>
                    <a:bodyPr/>
                    <a:lstStyle/>
                    <a:p>
                      <a:pPr algn="l" fontAlgn="b"/>
                      <a:r>
                        <a:rPr lang="en-US" sz="500" b="0" i="0" u="none" strike="noStrike">
                          <a:solidFill>
                            <a:srgbClr val="000000"/>
                          </a:solidFill>
                          <a:effectLst/>
                          <a:latin typeface="Calibri" panose="020F0502020204030204" pitchFamily="34" charset="0"/>
                        </a:rPr>
                        <a:t>X28</a:t>
                      </a:r>
                    </a:p>
                  </a:txBody>
                  <a:tcPr marL="7144" marR="7144" marT="7144"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System_FanTotalEfficiency</a:t>
                      </a:r>
                      <a:endParaRPr lang="en-US" sz="500" b="0" i="0" u="none" strike="noStrike">
                        <a:solidFill>
                          <a:srgbClr val="00000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4105031691"/>
                  </a:ext>
                </a:extLst>
              </a:tr>
              <a:tr h="95226">
                <a:tc>
                  <a:txBody>
                    <a:bodyPr/>
                    <a:lstStyle/>
                    <a:p>
                      <a:pPr algn="l" fontAlgn="b"/>
                      <a:r>
                        <a:rPr lang="en-US" sz="500" b="0" i="0" u="none" strike="noStrike">
                          <a:solidFill>
                            <a:srgbClr val="000000"/>
                          </a:solidFill>
                          <a:effectLst/>
                          <a:latin typeface="Calibri" panose="020F0502020204030204" pitchFamily="34" charset="0"/>
                        </a:rPr>
                        <a:t>X15</a:t>
                      </a:r>
                    </a:p>
                  </a:txBody>
                  <a:tcPr marL="7144" marR="7144" marT="7144" marB="0" anchor="b">
                    <a:lnL>
                      <a:noFill/>
                    </a:lnL>
                    <a:lnR>
                      <a:noFill/>
                    </a:lnR>
                    <a:lnT>
                      <a:noFill/>
                    </a:lnT>
                    <a:lnB>
                      <a:noFill/>
                    </a:lnB>
                  </a:tcPr>
                </a:tc>
                <a:tc>
                  <a:txBody>
                    <a:bodyPr/>
                    <a:lstStyle/>
                    <a:p>
                      <a:pPr algn="l" fontAlgn="b"/>
                      <a:r>
                        <a:rPr lang="en-US" sz="500" b="0" i="0" u="none" strike="noStrike" err="1">
                          <a:solidFill>
                            <a:srgbClr val="000000"/>
                          </a:solidFill>
                          <a:effectLst/>
                          <a:latin typeface="Calibri" panose="020F0502020204030204" pitchFamily="34" charset="0"/>
                        </a:rPr>
                        <a:t>InternalLoad_People</a:t>
                      </a:r>
                      <a:endParaRPr lang="en-US" sz="500" b="0" i="0" u="none" strike="noStrike">
                        <a:solidFill>
                          <a:srgbClr val="000000"/>
                        </a:solidFill>
                        <a:effectLst/>
                        <a:latin typeface="Calibri" panose="020F0502020204030204" pitchFamily="34" charset="0"/>
                      </a:endParaRPr>
                    </a:p>
                  </a:txBody>
                  <a:tcPr marL="7144" marR="7144" marT="7144" marB="0" anchor="b">
                    <a:lnL>
                      <a:noFill/>
                    </a:lnL>
                    <a:lnR>
                      <a:noFill/>
                    </a:lnR>
                    <a:lnT>
                      <a:noFill/>
                    </a:lnT>
                    <a:lnB>
                      <a:noFill/>
                    </a:lnB>
                  </a:tcPr>
                </a:tc>
                <a:extLst>
                  <a:ext uri="{0D108BD9-81ED-4DB2-BD59-A6C34878D82A}">
                    <a16:rowId xmlns:a16="http://schemas.microsoft.com/office/drawing/2014/main" val="44629404"/>
                  </a:ext>
                </a:extLst>
              </a:tr>
            </a:tbl>
          </a:graphicData>
        </a:graphic>
      </p:graphicFrame>
      <p:sp>
        <p:nvSpPr>
          <p:cNvPr id="3" name="Rectangle 2">
            <a:extLst>
              <a:ext uri="{FF2B5EF4-FFF2-40B4-BE49-F238E27FC236}">
                <a16:creationId xmlns:a16="http://schemas.microsoft.com/office/drawing/2014/main" id="{B5B98BB9-C930-9549-AD2A-471CD67398FB}"/>
              </a:ext>
            </a:extLst>
          </p:cNvPr>
          <p:cNvSpPr/>
          <p:nvPr/>
        </p:nvSpPr>
        <p:spPr>
          <a:xfrm>
            <a:off x="281630" y="1335801"/>
            <a:ext cx="4008676" cy="4246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a:solidFill>
                  <a:srgbClr val="FFFFFF"/>
                </a:solidFill>
                <a:latin typeface="Calibri"/>
              </a:rPr>
              <a:t>Ranking of Critical </a:t>
            </a:r>
            <a:r>
              <a:rPr lang="en-US" err="1">
                <a:solidFill>
                  <a:srgbClr val="FFFFFF"/>
                </a:solidFill>
                <a:latin typeface="Calibri"/>
              </a:rPr>
              <a:t>EnergyPlus</a:t>
            </a:r>
            <a:r>
              <a:rPr lang="en-US">
                <a:solidFill>
                  <a:srgbClr val="FFFFFF"/>
                </a:solidFill>
                <a:latin typeface="Calibri"/>
              </a:rPr>
              <a:t> Inputs</a:t>
            </a:r>
          </a:p>
        </p:txBody>
      </p:sp>
      <p:sp>
        <p:nvSpPr>
          <p:cNvPr id="25" name="Rectangle 24">
            <a:extLst>
              <a:ext uri="{FF2B5EF4-FFF2-40B4-BE49-F238E27FC236}">
                <a16:creationId xmlns:a16="http://schemas.microsoft.com/office/drawing/2014/main" id="{B83EFE51-569A-294A-A98E-44C5FACF5609}"/>
              </a:ext>
            </a:extLst>
          </p:cNvPr>
          <p:cNvSpPr/>
          <p:nvPr/>
        </p:nvSpPr>
        <p:spPr>
          <a:xfrm>
            <a:off x="4726209" y="1335801"/>
            <a:ext cx="4008676" cy="42465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r>
              <a:rPr lang="en-US">
                <a:solidFill>
                  <a:srgbClr val="FFFFFF"/>
                </a:solidFill>
                <a:latin typeface="Calibri"/>
              </a:rPr>
              <a:t>Ranking of </a:t>
            </a:r>
            <a:r>
              <a:rPr lang="en-US" err="1">
                <a:solidFill>
                  <a:srgbClr val="FFFFFF"/>
                </a:solidFill>
                <a:latin typeface="Calibri"/>
              </a:rPr>
              <a:t>ResStock</a:t>
            </a:r>
            <a:r>
              <a:rPr lang="en-US">
                <a:solidFill>
                  <a:srgbClr val="FFFFFF"/>
                </a:solidFill>
                <a:latin typeface="Calibri"/>
              </a:rPr>
              <a:t> / </a:t>
            </a:r>
            <a:r>
              <a:rPr lang="en-US" err="1">
                <a:solidFill>
                  <a:srgbClr val="FFFFFF"/>
                </a:solidFill>
                <a:latin typeface="Calibri"/>
              </a:rPr>
              <a:t>ComStock</a:t>
            </a:r>
            <a:r>
              <a:rPr lang="en-US">
                <a:solidFill>
                  <a:srgbClr val="FFFFFF"/>
                </a:solidFill>
                <a:latin typeface="Calibri"/>
              </a:rPr>
              <a:t> Inputs</a:t>
            </a:r>
          </a:p>
        </p:txBody>
      </p:sp>
    </p:spTree>
    <p:extLst>
      <p:ext uri="{BB962C8B-B14F-4D97-AF65-F5344CB8AC3E}">
        <p14:creationId xmlns:p14="http://schemas.microsoft.com/office/powerpoint/2010/main" val="121898271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B5E19-B574-42DD-899C-B99E8AF0F046}"/>
              </a:ext>
            </a:extLst>
          </p:cNvPr>
          <p:cNvSpPr>
            <a:spLocks noGrp="1"/>
          </p:cNvSpPr>
          <p:nvPr>
            <p:ph type="title"/>
          </p:nvPr>
        </p:nvSpPr>
        <p:spPr/>
        <p:txBody>
          <a:bodyPr/>
          <a:lstStyle/>
          <a:p>
            <a:r>
              <a:rPr lang="en-US"/>
              <a:t>Uncertainty Quantification (UQ)</a:t>
            </a:r>
          </a:p>
        </p:txBody>
      </p:sp>
      <p:sp>
        <p:nvSpPr>
          <p:cNvPr id="13" name="TextBox 12">
            <a:extLst>
              <a:ext uri="{FF2B5EF4-FFF2-40B4-BE49-F238E27FC236}">
                <a16:creationId xmlns:a16="http://schemas.microsoft.com/office/drawing/2014/main" id="{1EE6BCD5-410B-4AFD-B6D4-3475B54D852F}"/>
              </a:ext>
            </a:extLst>
          </p:cNvPr>
          <p:cNvSpPr txBox="1"/>
          <p:nvPr/>
        </p:nvSpPr>
        <p:spPr>
          <a:xfrm>
            <a:off x="457201" y="1666120"/>
            <a:ext cx="1260308" cy="300082"/>
          </a:xfrm>
          <a:prstGeom prst="rect">
            <a:avLst/>
          </a:prstGeom>
          <a:noFill/>
        </p:spPr>
        <p:txBody>
          <a:bodyPr wrap="square" rtlCol="0">
            <a:spAutoFit/>
          </a:bodyPr>
          <a:lstStyle/>
          <a:p>
            <a:pPr defTabSz="457189"/>
            <a:r>
              <a:rPr lang="en-US" sz="1350">
                <a:solidFill>
                  <a:srgbClr val="333333"/>
                </a:solidFill>
                <a:latin typeface="Calibri"/>
              </a:rPr>
              <a:t>Without UQ</a:t>
            </a:r>
          </a:p>
        </p:txBody>
      </p:sp>
      <p:sp>
        <p:nvSpPr>
          <p:cNvPr id="17" name="Rectangle 16">
            <a:extLst>
              <a:ext uri="{FF2B5EF4-FFF2-40B4-BE49-F238E27FC236}">
                <a16:creationId xmlns:a16="http://schemas.microsoft.com/office/drawing/2014/main" id="{E29FCA1A-2F5A-4443-AC24-74256C2ECF86}"/>
              </a:ext>
            </a:extLst>
          </p:cNvPr>
          <p:cNvSpPr/>
          <p:nvPr/>
        </p:nvSpPr>
        <p:spPr>
          <a:xfrm>
            <a:off x="4319707" y="1735115"/>
            <a:ext cx="950495" cy="692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350">
                <a:solidFill>
                  <a:srgbClr val="FFFFFF"/>
                </a:solidFill>
                <a:latin typeface="Calibri"/>
              </a:rPr>
              <a:t>Run</a:t>
            </a:r>
            <a:br>
              <a:rPr lang="en-US" sz="1350">
                <a:solidFill>
                  <a:srgbClr val="FFFFFF"/>
                </a:solidFill>
                <a:latin typeface="Calibri"/>
              </a:rPr>
            </a:br>
            <a:r>
              <a:rPr lang="en-US" sz="1350">
                <a:solidFill>
                  <a:srgbClr val="FFFFFF"/>
                </a:solidFill>
                <a:latin typeface="Calibri"/>
              </a:rPr>
              <a:t>Model</a:t>
            </a:r>
          </a:p>
        </p:txBody>
      </p:sp>
      <p:cxnSp>
        <p:nvCxnSpPr>
          <p:cNvPr id="18" name="Straight Arrow Connector 17">
            <a:extLst>
              <a:ext uri="{FF2B5EF4-FFF2-40B4-BE49-F238E27FC236}">
                <a16:creationId xmlns:a16="http://schemas.microsoft.com/office/drawing/2014/main" id="{F217F1C5-4250-4926-AE48-65A1EEF2DC92}"/>
              </a:ext>
            </a:extLst>
          </p:cNvPr>
          <p:cNvCxnSpPr>
            <a:cxnSpLocks/>
          </p:cNvCxnSpPr>
          <p:nvPr/>
        </p:nvCxnSpPr>
        <p:spPr>
          <a:xfrm>
            <a:off x="3711380" y="1921143"/>
            <a:ext cx="608327" cy="1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049ECD8-3667-4833-AFD0-A0B4C026B356}"/>
              </a:ext>
            </a:extLst>
          </p:cNvPr>
          <p:cNvSpPr txBox="1"/>
          <p:nvPr/>
        </p:nvSpPr>
        <p:spPr>
          <a:xfrm>
            <a:off x="457201" y="3264471"/>
            <a:ext cx="1682564" cy="300082"/>
          </a:xfrm>
          <a:prstGeom prst="rect">
            <a:avLst/>
          </a:prstGeom>
          <a:noFill/>
        </p:spPr>
        <p:txBody>
          <a:bodyPr wrap="square" rtlCol="0">
            <a:spAutoFit/>
          </a:bodyPr>
          <a:lstStyle/>
          <a:p>
            <a:pPr defTabSz="457189"/>
            <a:r>
              <a:rPr lang="en-US" sz="1350">
                <a:solidFill>
                  <a:srgbClr val="333333"/>
                </a:solidFill>
                <a:latin typeface="Calibri"/>
              </a:rPr>
              <a:t>With UQ</a:t>
            </a:r>
          </a:p>
        </p:txBody>
      </p:sp>
      <p:cxnSp>
        <p:nvCxnSpPr>
          <p:cNvPr id="34" name="Straight Arrow Connector 33">
            <a:extLst>
              <a:ext uri="{FF2B5EF4-FFF2-40B4-BE49-F238E27FC236}">
                <a16:creationId xmlns:a16="http://schemas.microsoft.com/office/drawing/2014/main" id="{AAF6BEE2-9FA6-4A1F-930E-33F969FC0670}"/>
              </a:ext>
            </a:extLst>
          </p:cNvPr>
          <p:cNvCxnSpPr>
            <a:cxnSpLocks/>
            <a:stCxn id="17" idx="3"/>
          </p:cNvCxnSpPr>
          <p:nvPr/>
        </p:nvCxnSpPr>
        <p:spPr>
          <a:xfrm flipV="1">
            <a:off x="5270201" y="2079787"/>
            <a:ext cx="474705" cy="1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A19F10-9D3A-644A-8617-4D3845552D98}"/>
              </a:ext>
            </a:extLst>
          </p:cNvPr>
          <p:cNvCxnSpPr>
            <a:cxnSpLocks/>
          </p:cNvCxnSpPr>
          <p:nvPr/>
        </p:nvCxnSpPr>
        <p:spPr>
          <a:xfrm flipH="1">
            <a:off x="5904282" y="3030530"/>
            <a:ext cx="2" cy="751433"/>
          </a:xfrm>
          <a:prstGeom prst="line">
            <a:avLst/>
          </a:prstGeom>
          <a:ln w="12700"/>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B430B5A6-5915-FB4C-8503-909FE19B83D9}"/>
              </a:ext>
            </a:extLst>
          </p:cNvPr>
          <p:cNvCxnSpPr>
            <a:cxnSpLocks/>
          </p:cNvCxnSpPr>
          <p:nvPr/>
        </p:nvCxnSpPr>
        <p:spPr>
          <a:xfrm>
            <a:off x="5896003" y="3781963"/>
            <a:ext cx="1080311" cy="2"/>
          </a:xfrm>
          <a:prstGeom prst="line">
            <a:avLst/>
          </a:prstGeom>
          <a:ln w="12700"/>
        </p:spPr>
        <p:style>
          <a:lnRef idx="1">
            <a:schemeClr val="dk1"/>
          </a:lnRef>
          <a:fillRef idx="0">
            <a:schemeClr val="dk1"/>
          </a:fillRef>
          <a:effectRef idx="0">
            <a:schemeClr val="dk1"/>
          </a:effectRef>
          <a:fontRef idx="minor">
            <a:schemeClr val="tx1"/>
          </a:fontRef>
        </p:style>
      </p:cxnSp>
      <p:sp>
        <p:nvSpPr>
          <p:cNvPr id="44" name="Freeform: Shape 8">
            <a:extLst>
              <a:ext uri="{FF2B5EF4-FFF2-40B4-BE49-F238E27FC236}">
                <a16:creationId xmlns:a16="http://schemas.microsoft.com/office/drawing/2014/main" id="{F5C1C209-822F-DA48-9D3F-034F7E461892}"/>
              </a:ext>
            </a:extLst>
          </p:cNvPr>
          <p:cNvSpPr/>
          <p:nvPr/>
        </p:nvSpPr>
        <p:spPr>
          <a:xfrm>
            <a:off x="5914802" y="3244848"/>
            <a:ext cx="1028868" cy="527458"/>
          </a:xfrm>
          <a:custGeom>
            <a:avLst/>
            <a:gdLst>
              <a:gd name="connsiteX0" fmla="*/ 0 w 641684"/>
              <a:gd name="connsiteY0" fmla="*/ 396596 h 396596"/>
              <a:gd name="connsiteX1" fmla="*/ 312821 w 641684"/>
              <a:gd name="connsiteY1" fmla="*/ 3565 h 396596"/>
              <a:gd name="connsiteX2" fmla="*/ 457200 w 641684"/>
              <a:gd name="connsiteY2" fmla="*/ 212112 h 396596"/>
              <a:gd name="connsiteX3" fmla="*/ 641684 w 641684"/>
              <a:gd name="connsiteY3" fmla="*/ 380554 h 396596"/>
            </a:gdLst>
            <a:ahLst/>
            <a:cxnLst>
              <a:cxn ang="0">
                <a:pos x="connsiteX0" y="connsiteY0"/>
              </a:cxn>
              <a:cxn ang="0">
                <a:pos x="connsiteX1" y="connsiteY1"/>
              </a:cxn>
              <a:cxn ang="0">
                <a:pos x="connsiteX2" y="connsiteY2"/>
              </a:cxn>
              <a:cxn ang="0">
                <a:pos x="connsiteX3" y="connsiteY3"/>
              </a:cxn>
            </a:cxnLst>
            <a:rect l="l" t="t" r="r" b="b"/>
            <a:pathLst>
              <a:path w="641684" h="396596">
                <a:moveTo>
                  <a:pt x="0" y="396596"/>
                </a:moveTo>
                <a:cubicBezTo>
                  <a:pt x="118310" y="215454"/>
                  <a:pt x="236621" y="34312"/>
                  <a:pt x="312821" y="3565"/>
                </a:cubicBezTo>
                <a:cubicBezTo>
                  <a:pt x="389021" y="-27182"/>
                  <a:pt x="402390" y="149281"/>
                  <a:pt x="457200" y="212112"/>
                </a:cubicBezTo>
                <a:cubicBezTo>
                  <a:pt x="512010" y="274943"/>
                  <a:pt x="573505" y="352480"/>
                  <a:pt x="641684" y="380554"/>
                </a:cubicBezTo>
              </a:path>
            </a:pathLst>
          </a:custGeom>
          <a:noFill/>
          <a:ln>
            <a:solidFill>
              <a:srgbClr val="00B0F0">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0">
              <a:solidFill>
                <a:srgbClr val="FFFFFF"/>
              </a:solidFill>
              <a:latin typeface="Calibri"/>
            </a:endParaRPr>
          </a:p>
        </p:txBody>
      </p:sp>
      <p:sp>
        <p:nvSpPr>
          <p:cNvPr id="45" name="Freeform: Shape 8">
            <a:extLst>
              <a:ext uri="{FF2B5EF4-FFF2-40B4-BE49-F238E27FC236}">
                <a16:creationId xmlns:a16="http://schemas.microsoft.com/office/drawing/2014/main" id="{C76C8D0F-4E94-7247-B619-59401C92E7CF}"/>
              </a:ext>
            </a:extLst>
          </p:cNvPr>
          <p:cNvSpPr/>
          <p:nvPr/>
        </p:nvSpPr>
        <p:spPr>
          <a:xfrm>
            <a:off x="5914802" y="3020873"/>
            <a:ext cx="1028868" cy="751433"/>
          </a:xfrm>
          <a:custGeom>
            <a:avLst/>
            <a:gdLst>
              <a:gd name="connsiteX0" fmla="*/ 0 w 641684"/>
              <a:gd name="connsiteY0" fmla="*/ 396596 h 396596"/>
              <a:gd name="connsiteX1" fmla="*/ 312821 w 641684"/>
              <a:gd name="connsiteY1" fmla="*/ 3565 h 396596"/>
              <a:gd name="connsiteX2" fmla="*/ 457200 w 641684"/>
              <a:gd name="connsiteY2" fmla="*/ 212112 h 396596"/>
              <a:gd name="connsiteX3" fmla="*/ 641684 w 641684"/>
              <a:gd name="connsiteY3" fmla="*/ 380554 h 396596"/>
            </a:gdLst>
            <a:ahLst/>
            <a:cxnLst>
              <a:cxn ang="0">
                <a:pos x="connsiteX0" y="connsiteY0"/>
              </a:cxn>
              <a:cxn ang="0">
                <a:pos x="connsiteX1" y="connsiteY1"/>
              </a:cxn>
              <a:cxn ang="0">
                <a:pos x="connsiteX2" y="connsiteY2"/>
              </a:cxn>
              <a:cxn ang="0">
                <a:pos x="connsiteX3" y="connsiteY3"/>
              </a:cxn>
            </a:cxnLst>
            <a:rect l="l" t="t" r="r" b="b"/>
            <a:pathLst>
              <a:path w="641684" h="396596">
                <a:moveTo>
                  <a:pt x="0" y="396596"/>
                </a:moveTo>
                <a:cubicBezTo>
                  <a:pt x="118310" y="215454"/>
                  <a:pt x="236621" y="34312"/>
                  <a:pt x="312821" y="3565"/>
                </a:cubicBezTo>
                <a:cubicBezTo>
                  <a:pt x="389021" y="-27182"/>
                  <a:pt x="402390" y="149281"/>
                  <a:pt x="457200" y="212112"/>
                </a:cubicBezTo>
                <a:cubicBezTo>
                  <a:pt x="512010" y="274943"/>
                  <a:pt x="573505" y="352480"/>
                  <a:pt x="641684" y="380554"/>
                </a:cubicBezTo>
              </a:path>
            </a:pathLst>
          </a:custGeom>
          <a:noFill/>
          <a:ln>
            <a:solidFill>
              <a:srgbClr val="00B0F0">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0">
              <a:solidFill>
                <a:srgbClr val="FFFFFF"/>
              </a:solidFill>
              <a:latin typeface="Calibri"/>
            </a:endParaRPr>
          </a:p>
        </p:txBody>
      </p:sp>
      <p:cxnSp>
        <p:nvCxnSpPr>
          <p:cNvPr id="46" name="Straight Connector 45">
            <a:extLst>
              <a:ext uri="{FF2B5EF4-FFF2-40B4-BE49-F238E27FC236}">
                <a16:creationId xmlns:a16="http://schemas.microsoft.com/office/drawing/2014/main" id="{0A2F580F-009E-C44F-ACC8-A154365371EF}"/>
              </a:ext>
            </a:extLst>
          </p:cNvPr>
          <p:cNvCxnSpPr>
            <a:cxnSpLocks/>
          </p:cNvCxnSpPr>
          <p:nvPr/>
        </p:nvCxnSpPr>
        <p:spPr>
          <a:xfrm flipH="1">
            <a:off x="5888292" y="1712725"/>
            <a:ext cx="2" cy="751433"/>
          </a:xfrm>
          <a:prstGeom prst="line">
            <a:avLst/>
          </a:prstGeom>
          <a:ln w="12700"/>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97CF1A5F-09AE-EB4F-8362-BE4EF78BB4A3}"/>
              </a:ext>
            </a:extLst>
          </p:cNvPr>
          <p:cNvCxnSpPr>
            <a:cxnSpLocks/>
          </p:cNvCxnSpPr>
          <p:nvPr/>
        </p:nvCxnSpPr>
        <p:spPr>
          <a:xfrm>
            <a:off x="5889019" y="2467797"/>
            <a:ext cx="1080311" cy="2"/>
          </a:xfrm>
          <a:prstGeom prst="line">
            <a:avLst/>
          </a:prstGeom>
          <a:ln w="12700"/>
        </p:spPr>
        <p:style>
          <a:lnRef idx="1">
            <a:schemeClr val="dk1"/>
          </a:lnRef>
          <a:fillRef idx="0">
            <a:schemeClr val="dk1"/>
          </a:fillRef>
          <a:effectRef idx="0">
            <a:schemeClr val="dk1"/>
          </a:effectRef>
          <a:fontRef idx="minor">
            <a:schemeClr val="tx1"/>
          </a:fontRef>
        </p:style>
      </p:cxnSp>
      <p:sp>
        <p:nvSpPr>
          <p:cNvPr id="48" name="Freeform: Shape 8">
            <a:extLst>
              <a:ext uri="{FF2B5EF4-FFF2-40B4-BE49-F238E27FC236}">
                <a16:creationId xmlns:a16="http://schemas.microsoft.com/office/drawing/2014/main" id="{29991031-9BF5-8543-8E54-5802E1C670C8}"/>
              </a:ext>
            </a:extLst>
          </p:cNvPr>
          <p:cNvSpPr/>
          <p:nvPr/>
        </p:nvSpPr>
        <p:spPr>
          <a:xfrm>
            <a:off x="5907818" y="1822244"/>
            <a:ext cx="1028868" cy="635897"/>
          </a:xfrm>
          <a:custGeom>
            <a:avLst/>
            <a:gdLst>
              <a:gd name="connsiteX0" fmla="*/ 0 w 641684"/>
              <a:gd name="connsiteY0" fmla="*/ 396596 h 396596"/>
              <a:gd name="connsiteX1" fmla="*/ 312821 w 641684"/>
              <a:gd name="connsiteY1" fmla="*/ 3565 h 396596"/>
              <a:gd name="connsiteX2" fmla="*/ 457200 w 641684"/>
              <a:gd name="connsiteY2" fmla="*/ 212112 h 396596"/>
              <a:gd name="connsiteX3" fmla="*/ 641684 w 641684"/>
              <a:gd name="connsiteY3" fmla="*/ 380554 h 396596"/>
            </a:gdLst>
            <a:ahLst/>
            <a:cxnLst>
              <a:cxn ang="0">
                <a:pos x="connsiteX0" y="connsiteY0"/>
              </a:cxn>
              <a:cxn ang="0">
                <a:pos x="connsiteX1" y="connsiteY1"/>
              </a:cxn>
              <a:cxn ang="0">
                <a:pos x="connsiteX2" y="connsiteY2"/>
              </a:cxn>
              <a:cxn ang="0">
                <a:pos x="connsiteX3" y="connsiteY3"/>
              </a:cxn>
            </a:cxnLst>
            <a:rect l="l" t="t" r="r" b="b"/>
            <a:pathLst>
              <a:path w="641684" h="396596">
                <a:moveTo>
                  <a:pt x="0" y="396596"/>
                </a:moveTo>
                <a:cubicBezTo>
                  <a:pt x="118310" y="215454"/>
                  <a:pt x="236621" y="34312"/>
                  <a:pt x="312821" y="3565"/>
                </a:cubicBezTo>
                <a:cubicBezTo>
                  <a:pt x="389021" y="-27182"/>
                  <a:pt x="402390" y="149281"/>
                  <a:pt x="457200" y="212112"/>
                </a:cubicBezTo>
                <a:cubicBezTo>
                  <a:pt x="512010" y="274943"/>
                  <a:pt x="573505" y="352480"/>
                  <a:pt x="641684" y="3805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0">
              <a:solidFill>
                <a:srgbClr val="FFFFFF"/>
              </a:solidFill>
              <a:latin typeface="Calibri"/>
            </a:endParaRPr>
          </a:p>
        </p:txBody>
      </p:sp>
      <p:sp>
        <p:nvSpPr>
          <p:cNvPr id="51" name="TextBox 50">
            <a:extLst>
              <a:ext uri="{FF2B5EF4-FFF2-40B4-BE49-F238E27FC236}">
                <a16:creationId xmlns:a16="http://schemas.microsoft.com/office/drawing/2014/main" id="{FE932805-C557-F249-B7A6-85A5D77DC4B6}"/>
              </a:ext>
            </a:extLst>
          </p:cNvPr>
          <p:cNvSpPr txBox="1"/>
          <p:nvPr/>
        </p:nvSpPr>
        <p:spPr>
          <a:xfrm>
            <a:off x="1857600" y="1666120"/>
            <a:ext cx="184893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189"/>
            <a:r>
              <a:rPr lang="en-US" sz="1200">
                <a:solidFill>
                  <a:srgbClr val="333333"/>
                </a:solidFill>
                <a:latin typeface="Calibri"/>
              </a:rPr>
              <a:t>Percent of homes with AC </a:t>
            </a:r>
            <a:r>
              <a:rPr lang="en-US" sz="900">
                <a:solidFill>
                  <a:srgbClr val="333333"/>
                </a:solidFill>
                <a:latin typeface="Calibri"/>
              </a:rPr>
              <a:t>(in specific county/vintage):</a:t>
            </a:r>
            <a:r>
              <a:rPr lang="en-US" sz="1200">
                <a:solidFill>
                  <a:srgbClr val="333333"/>
                </a:solidFill>
                <a:latin typeface="Calibri"/>
              </a:rPr>
              <a:t> </a:t>
            </a:r>
            <a:r>
              <a:rPr lang="en-US" sz="1200" b="1">
                <a:solidFill>
                  <a:srgbClr val="333333"/>
                </a:solidFill>
                <a:latin typeface="Calibri"/>
              </a:rPr>
              <a:t>50%</a:t>
            </a:r>
          </a:p>
        </p:txBody>
      </p:sp>
      <p:sp>
        <p:nvSpPr>
          <p:cNvPr id="53" name="TextBox 52">
            <a:extLst>
              <a:ext uri="{FF2B5EF4-FFF2-40B4-BE49-F238E27FC236}">
                <a16:creationId xmlns:a16="http://schemas.microsoft.com/office/drawing/2014/main" id="{EB026E90-B5EC-0946-A17A-C7CA3DEF4C63}"/>
              </a:ext>
            </a:extLst>
          </p:cNvPr>
          <p:cNvSpPr txBox="1"/>
          <p:nvPr/>
        </p:nvSpPr>
        <p:spPr>
          <a:xfrm>
            <a:off x="1846282" y="2190800"/>
            <a:ext cx="185533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189"/>
            <a:r>
              <a:rPr lang="en-US" sz="1200">
                <a:solidFill>
                  <a:srgbClr val="333333"/>
                </a:solidFill>
                <a:latin typeface="Calibri"/>
              </a:rPr>
              <a:t>Other inputs</a:t>
            </a:r>
          </a:p>
        </p:txBody>
      </p:sp>
      <p:cxnSp>
        <p:nvCxnSpPr>
          <p:cNvPr id="54" name="Straight Arrow Connector 53">
            <a:extLst>
              <a:ext uri="{FF2B5EF4-FFF2-40B4-BE49-F238E27FC236}">
                <a16:creationId xmlns:a16="http://schemas.microsoft.com/office/drawing/2014/main" id="{20910C04-CB2B-F946-BBF7-046FADCFE7A3}"/>
              </a:ext>
            </a:extLst>
          </p:cNvPr>
          <p:cNvCxnSpPr>
            <a:cxnSpLocks/>
          </p:cNvCxnSpPr>
          <p:nvPr/>
        </p:nvCxnSpPr>
        <p:spPr>
          <a:xfrm>
            <a:off x="3711380" y="2335402"/>
            <a:ext cx="608327" cy="15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92988DA-051A-D94E-A179-895C12C5F340}"/>
              </a:ext>
            </a:extLst>
          </p:cNvPr>
          <p:cNvSpPr txBox="1"/>
          <p:nvPr/>
        </p:nvSpPr>
        <p:spPr>
          <a:xfrm>
            <a:off x="5888292" y="1204893"/>
            <a:ext cx="1494476" cy="507831"/>
          </a:xfrm>
          <a:prstGeom prst="rect">
            <a:avLst/>
          </a:prstGeom>
          <a:noFill/>
        </p:spPr>
        <p:txBody>
          <a:bodyPr wrap="square" rtlCol="0">
            <a:spAutoFit/>
          </a:bodyPr>
          <a:lstStyle/>
          <a:p>
            <a:pPr defTabSz="457189"/>
            <a:r>
              <a:rPr lang="en-US" sz="1350">
                <a:solidFill>
                  <a:srgbClr val="333333"/>
                </a:solidFill>
                <a:latin typeface="Calibri"/>
              </a:rPr>
              <a:t>Peak day </a:t>
            </a:r>
            <a:br>
              <a:rPr lang="en-US" sz="1350">
                <a:solidFill>
                  <a:srgbClr val="333333"/>
                </a:solidFill>
                <a:latin typeface="Calibri"/>
              </a:rPr>
            </a:br>
            <a:r>
              <a:rPr lang="en-US" sz="1350">
                <a:solidFill>
                  <a:srgbClr val="333333"/>
                </a:solidFill>
                <a:latin typeface="Calibri"/>
              </a:rPr>
              <a:t>cooling load shape</a:t>
            </a:r>
          </a:p>
        </p:txBody>
      </p:sp>
      <p:sp>
        <p:nvSpPr>
          <p:cNvPr id="56" name="Rectangle 55">
            <a:extLst>
              <a:ext uri="{FF2B5EF4-FFF2-40B4-BE49-F238E27FC236}">
                <a16:creationId xmlns:a16="http://schemas.microsoft.com/office/drawing/2014/main" id="{69F5370C-218D-6B49-946C-1E7CE1C51C57}"/>
              </a:ext>
            </a:extLst>
          </p:cNvPr>
          <p:cNvSpPr/>
          <p:nvPr/>
        </p:nvSpPr>
        <p:spPr>
          <a:xfrm>
            <a:off x="4180655" y="2957417"/>
            <a:ext cx="950495" cy="692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350">
                <a:solidFill>
                  <a:srgbClr val="FFFFFF"/>
                </a:solidFill>
                <a:latin typeface="Calibri"/>
              </a:rPr>
              <a:t>Model</a:t>
            </a:r>
          </a:p>
        </p:txBody>
      </p:sp>
      <p:cxnSp>
        <p:nvCxnSpPr>
          <p:cNvPr id="57" name="Straight Arrow Connector 56">
            <a:extLst>
              <a:ext uri="{FF2B5EF4-FFF2-40B4-BE49-F238E27FC236}">
                <a16:creationId xmlns:a16="http://schemas.microsoft.com/office/drawing/2014/main" id="{51DAED29-5FC9-BE4E-94A5-F0EC3A53D85B}"/>
              </a:ext>
            </a:extLst>
          </p:cNvPr>
          <p:cNvCxnSpPr>
            <a:cxnSpLocks/>
          </p:cNvCxnSpPr>
          <p:nvPr/>
        </p:nvCxnSpPr>
        <p:spPr>
          <a:xfrm>
            <a:off x="3722699" y="3265432"/>
            <a:ext cx="41870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4578E2A-08FA-E44F-BEFE-C33E4B86B1B6}"/>
              </a:ext>
            </a:extLst>
          </p:cNvPr>
          <p:cNvCxnSpPr>
            <a:cxnSpLocks/>
          </p:cNvCxnSpPr>
          <p:nvPr/>
        </p:nvCxnSpPr>
        <p:spPr>
          <a:xfrm>
            <a:off x="5444229" y="3415093"/>
            <a:ext cx="45353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5E1C9C3-4C1C-B541-B5F2-0D0F55A7EB2F}"/>
              </a:ext>
            </a:extLst>
          </p:cNvPr>
          <p:cNvSpPr txBox="1"/>
          <p:nvPr/>
        </p:nvSpPr>
        <p:spPr>
          <a:xfrm>
            <a:off x="1868919" y="3010410"/>
            <a:ext cx="1848936"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189"/>
            <a:r>
              <a:rPr lang="en-US" sz="1200">
                <a:solidFill>
                  <a:srgbClr val="333333"/>
                </a:solidFill>
                <a:latin typeface="Calibri"/>
              </a:rPr>
              <a:t>Percent of homes with AC: </a:t>
            </a:r>
            <a:r>
              <a:rPr lang="en-US" sz="1200">
                <a:solidFill>
                  <a:srgbClr val="00B0F0"/>
                </a:solidFill>
                <a:latin typeface="Calibri"/>
              </a:rPr>
              <a:t>40%, 43%, 50%, 56%, 59%</a:t>
            </a:r>
          </a:p>
        </p:txBody>
      </p:sp>
      <p:sp>
        <p:nvSpPr>
          <p:cNvPr id="60" name="TextBox 59">
            <a:extLst>
              <a:ext uri="{FF2B5EF4-FFF2-40B4-BE49-F238E27FC236}">
                <a16:creationId xmlns:a16="http://schemas.microsoft.com/office/drawing/2014/main" id="{3FA9F588-F7D5-B542-9445-73B9AE9ADF28}"/>
              </a:ext>
            </a:extLst>
          </p:cNvPr>
          <p:cNvSpPr txBox="1"/>
          <p:nvPr/>
        </p:nvSpPr>
        <p:spPr>
          <a:xfrm>
            <a:off x="1857601" y="3535090"/>
            <a:ext cx="1855335" cy="27699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457189"/>
            <a:r>
              <a:rPr lang="en-US" sz="1200">
                <a:solidFill>
                  <a:srgbClr val="333333"/>
                </a:solidFill>
                <a:latin typeface="Calibri"/>
              </a:rPr>
              <a:t>Other inputs</a:t>
            </a:r>
          </a:p>
        </p:txBody>
      </p:sp>
      <p:cxnSp>
        <p:nvCxnSpPr>
          <p:cNvPr id="61" name="Straight Arrow Connector 60">
            <a:extLst>
              <a:ext uri="{FF2B5EF4-FFF2-40B4-BE49-F238E27FC236}">
                <a16:creationId xmlns:a16="http://schemas.microsoft.com/office/drawing/2014/main" id="{135F305A-8A93-F14F-948F-0D5F262A910C}"/>
              </a:ext>
            </a:extLst>
          </p:cNvPr>
          <p:cNvCxnSpPr>
            <a:cxnSpLocks/>
          </p:cNvCxnSpPr>
          <p:nvPr/>
        </p:nvCxnSpPr>
        <p:spPr>
          <a:xfrm>
            <a:off x="3717856" y="3656335"/>
            <a:ext cx="42354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A11985E-752B-D243-92E4-8DD794898E04}"/>
              </a:ext>
            </a:extLst>
          </p:cNvPr>
          <p:cNvSpPr/>
          <p:nvPr/>
        </p:nvSpPr>
        <p:spPr>
          <a:xfrm>
            <a:off x="2495247" y="4267948"/>
            <a:ext cx="4626110" cy="62084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defTabSz="457189"/>
            <a:r>
              <a:rPr lang="en-US">
                <a:solidFill>
                  <a:srgbClr val="FFFFFF"/>
                </a:solidFill>
                <a:latin typeface="Calibri"/>
              </a:rPr>
              <a:t>The uncertainty range is propagated through the model to determine uncertainty of outputs  </a:t>
            </a:r>
          </a:p>
        </p:txBody>
      </p:sp>
      <p:sp>
        <p:nvSpPr>
          <p:cNvPr id="27" name="Rectangle 26">
            <a:extLst>
              <a:ext uri="{FF2B5EF4-FFF2-40B4-BE49-F238E27FC236}">
                <a16:creationId xmlns:a16="http://schemas.microsoft.com/office/drawing/2014/main" id="{C4072958-AB35-0346-B6AF-07259B3222D5}"/>
              </a:ext>
            </a:extLst>
          </p:cNvPr>
          <p:cNvSpPr/>
          <p:nvPr/>
        </p:nvSpPr>
        <p:spPr>
          <a:xfrm>
            <a:off x="4250180" y="3040343"/>
            <a:ext cx="950495" cy="692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350">
                <a:solidFill>
                  <a:srgbClr val="FFFFFF"/>
                </a:solidFill>
                <a:latin typeface="Calibri"/>
              </a:rPr>
              <a:t>Model</a:t>
            </a:r>
          </a:p>
        </p:txBody>
      </p:sp>
      <p:sp>
        <p:nvSpPr>
          <p:cNvPr id="28" name="Rectangle 27">
            <a:extLst>
              <a:ext uri="{FF2B5EF4-FFF2-40B4-BE49-F238E27FC236}">
                <a16:creationId xmlns:a16="http://schemas.microsoft.com/office/drawing/2014/main" id="{05900B5A-BBCA-3C46-AF27-3737A792DBF7}"/>
              </a:ext>
            </a:extLst>
          </p:cNvPr>
          <p:cNvSpPr/>
          <p:nvPr/>
        </p:nvSpPr>
        <p:spPr>
          <a:xfrm>
            <a:off x="4333055" y="3109817"/>
            <a:ext cx="950495" cy="692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350">
                <a:solidFill>
                  <a:srgbClr val="FFFFFF"/>
                </a:solidFill>
                <a:latin typeface="Calibri"/>
              </a:rPr>
              <a:t>Model</a:t>
            </a:r>
          </a:p>
        </p:txBody>
      </p:sp>
      <p:sp>
        <p:nvSpPr>
          <p:cNvPr id="29" name="Rectangle 28">
            <a:extLst>
              <a:ext uri="{FF2B5EF4-FFF2-40B4-BE49-F238E27FC236}">
                <a16:creationId xmlns:a16="http://schemas.microsoft.com/office/drawing/2014/main" id="{B0DB92A9-9FB2-F949-82AF-A8B2EE9F5444}"/>
              </a:ext>
            </a:extLst>
          </p:cNvPr>
          <p:cNvSpPr/>
          <p:nvPr/>
        </p:nvSpPr>
        <p:spPr>
          <a:xfrm>
            <a:off x="4415360" y="3179459"/>
            <a:ext cx="950495" cy="692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350">
                <a:solidFill>
                  <a:srgbClr val="FFFFFF"/>
                </a:solidFill>
                <a:latin typeface="Calibri"/>
              </a:rPr>
              <a:t>Model</a:t>
            </a:r>
          </a:p>
        </p:txBody>
      </p:sp>
      <p:sp>
        <p:nvSpPr>
          <p:cNvPr id="31" name="Rectangle 30">
            <a:extLst>
              <a:ext uri="{FF2B5EF4-FFF2-40B4-BE49-F238E27FC236}">
                <a16:creationId xmlns:a16="http://schemas.microsoft.com/office/drawing/2014/main" id="{24E148A4-EF07-FB4A-A098-E2CE25041E02}"/>
              </a:ext>
            </a:extLst>
          </p:cNvPr>
          <p:cNvSpPr/>
          <p:nvPr/>
        </p:nvSpPr>
        <p:spPr>
          <a:xfrm>
            <a:off x="4485455" y="3262217"/>
            <a:ext cx="950495" cy="692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en-US" sz="1350">
                <a:solidFill>
                  <a:srgbClr val="FFFFFF"/>
                </a:solidFill>
                <a:latin typeface="Calibri"/>
              </a:rPr>
              <a:t>Run </a:t>
            </a:r>
            <a:br>
              <a:rPr lang="en-US" sz="1350">
                <a:solidFill>
                  <a:srgbClr val="FFFFFF"/>
                </a:solidFill>
                <a:latin typeface="Calibri"/>
              </a:rPr>
            </a:br>
            <a:r>
              <a:rPr lang="en-US" sz="1350">
                <a:solidFill>
                  <a:srgbClr val="FFFFFF"/>
                </a:solidFill>
                <a:latin typeface="Calibri"/>
              </a:rPr>
              <a:t>Model</a:t>
            </a:r>
          </a:p>
        </p:txBody>
      </p:sp>
      <p:sp>
        <p:nvSpPr>
          <p:cNvPr id="35" name="Freeform: Shape 8">
            <a:extLst>
              <a:ext uri="{FF2B5EF4-FFF2-40B4-BE49-F238E27FC236}">
                <a16:creationId xmlns:a16="http://schemas.microsoft.com/office/drawing/2014/main" id="{D41A1EF1-8F7B-5E41-8F20-6602E431DF55}"/>
              </a:ext>
            </a:extLst>
          </p:cNvPr>
          <p:cNvSpPr/>
          <p:nvPr/>
        </p:nvSpPr>
        <p:spPr>
          <a:xfrm>
            <a:off x="5919268" y="3084893"/>
            <a:ext cx="1028868" cy="684579"/>
          </a:xfrm>
          <a:custGeom>
            <a:avLst/>
            <a:gdLst>
              <a:gd name="connsiteX0" fmla="*/ 0 w 641684"/>
              <a:gd name="connsiteY0" fmla="*/ 396596 h 396596"/>
              <a:gd name="connsiteX1" fmla="*/ 312821 w 641684"/>
              <a:gd name="connsiteY1" fmla="*/ 3565 h 396596"/>
              <a:gd name="connsiteX2" fmla="*/ 457200 w 641684"/>
              <a:gd name="connsiteY2" fmla="*/ 212112 h 396596"/>
              <a:gd name="connsiteX3" fmla="*/ 641684 w 641684"/>
              <a:gd name="connsiteY3" fmla="*/ 380554 h 396596"/>
            </a:gdLst>
            <a:ahLst/>
            <a:cxnLst>
              <a:cxn ang="0">
                <a:pos x="connsiteX0" y="connsiteY0"/>
              </a:cxn>
              <a:cxn ang="0">
                <a:pos x="connsiteX1" y="connsiteY1"/>
              </a:cxn>
              <a:cxn ang="0">
                <a:pos x="connsiteX2" y="connsiteY2"/>
              </a:cxn>
              <a:cxn ang="0">
                <a:pos x="connsiteX3" y="connsiteY3"/>
              </a:cxn>
            </a:cxnLst>
            <a:rect l="l" t="t" r="r" b="b"/>
            <a:pathLst>
              <a:path w="641684" h="396596">
                <a:moveTo>
                  <a:pt x="0" y="396596"/>
                </a:moveTo>
                <a:cubicBezTo>
                  <a:pt x="118310" y="215454"/>
                  <a:pt x="236621" y="34312"/>
                  <a:pt x="312821" y="3565"/>
                </a:cubicBezTo>
                <a:cubicBezTo>
                  <a:pt x="389021" y="-27182"/>
                  <a:pt x="402390" y="149281"/>
                  <a:pt x="457200" y="212112"/>
                </a:cubicBezTo>
                <a:cubicBezTo>
                  <a:pt x="512010" y="274943"/>
                  <a:pt x="573505" y="352480"/>
                  <a:pt x="641684" y="380554"/>
                </a:cubicBezTo>
              </a:path>
            </a:pathLst>
          </a:custGeom>
          <a:noFill/>
          <a:ln>
            <a:solidFill>
              <a:srgbClr val="00B0F0">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0">
              <a:solidFill>
                <a:srgbClr val="FFFFFF"/>
              </a:solidFill>
              <a:latin typeface="Calibri"/>
            </a:endParaRPr>
          </a:p>
        </p:txBody>
      </p:sp>
      <p:sp>
        <p:nvSpPr>
          <p:cNvPr id="39" name="Freeform: Shape 8">
            <a:extLst>
              <a:ext uri="{FF2B5EF4-FFF2-40B4-BE49-F238E27FC236}">
                <a16:creationId xmlns:a16="http://schemas.microsoft.com/office/drawing/2014/main" id="{C7FF11CC-AFE7-694E-B461-29C268E2A718}"/>
              </a:ext>
            </a:extLst>
          </p:cNvPr>
          <p:cNvSpPr/>
          <p:nvPr/>
        </p:nvSpPr>
        <p:spPr>
          <a:xfrm>
            <a:off x="5919268" y="3179459"/>
            <a:ext cx="1028868" cy="588045"/>
          </a:xfrm>
          <a:custGeom>
            <a:avLst/>
            <a:gdLst>
              <a:gd name="connsiteX0" fmla="*/ 0 w 641684"/>
              <a:gd name="connsiteY0" fmla="*/ 396596 h 396596"/>
              <a:gd name="connsiteX1" fmla="*/ 312821 w 641684"/>
              <a:gd name="connsiteY1" fmla="*/ 3565 h 396596"/>
              <a:gd name="connsiteX2" fmla="*/ 457200 w 641684"/>
              <a:gd name="connsiteY2" fmla="*/ 212112 h 396596"/>
              <a:gd name="connsiteX3" fmla="*/ 641684 w 641684"/>
              <a:gd name="connsiteY3" fmla="*/ 380554 h 396596"/>
            </a:gdLst>
            <a:ahLst/>
            <a:cxnLst>
              <a:cxn ang="0">
                <a:pos x="connsiteX0" y="connsiteY0"/>
              </a:cxn>
              <a:cxn ang="0">
                <a:pos x="connsiteX1" y="connsiteY1"/>
              </a:cxn>
              <a:cxn ang="0">
                <a:pos x="connsiteX2" y="connsiteY2"/>
              </a:cxn>
              <a:cxn ang="0">
                <a:pos x="connsiteX3" y="connsiteY3"/>
              </a:cxn>
            </a:cxnLst>
            <a:rect l="l" t="t" r="r" b="b"/>
            <a:pathLst>
              <a:path w="641684" h="396596">
                <a:moveTo>
                  <a:pt x="0" y="396596"/>
                </a:moveTo>
                <a:cubicBezTo>
                  <a:pt x="118310" y="215454"/>
                  <a:pt x="236621" y="34312"/>
                  <a:pt x="312821" y="3565"/>
                </a:cubicBezTo>
                <a:cubicBezTo>
                  <a:pt x="389021" y="-27182"/>
                  <a:pt x="402390" y="149281"/>
                  <a:pt x="457200" y="212112"/>
                </a:cubicBezTo>
                <a:cubicBezTo>
                  <a:pt x="512010" y="274943"/>
                  <a:pt x="573505" y="352480"/>
                  <a:pt x="641684" y="380554"/>
                </a:cubicBezTo>
              </a:path>
            </a:pathLst>
          </a:custGeom>
          <a:noFill/>
          <a:ln>
            <a:solidFill>
              <a:srgbClr val="00B0F0">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0">
              <a:solidFill>
                <a:srgbClr val="FFFFFF"/>
              </a:solidFill>
              <a:latin typeface="Calibri"/>
            </a:endParaRPr>
          </a:p>
        </p:txBody>
      </p:sp>
      <p:cxnSp>
        <p:nvCxnSpPr>
          <p:cNvPr id="9" name="Straight Connector 8">
            <a:extLst>
              <a:ext uri="{FF2B5EF4-FFF2-40B4-BE49-F238E27FC236}">
                <a16:creationId xmlns:a16="http://schemas.microsoft.com/office/drawing/2014/main" id="{E95B05AF-4825-654B-9D82-FEE6A5D5ADEC}"/>
              </a:ext>
            </a:extLst>
          </p:cNvPr>
          <p:cNvCxnSpPr/>
          <p:nvPr/>
        </p:nvCxnSpPr>
        <p:spPr>
          <a:xfrm>
            <a:off x="6375825" y="3010409"/>
            <a:ext cx="13963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40" name="Straight Connector 39">
            <a:extLst>
              <a:ext uri="{FF2B5EF4-FFF2-40B4-BE49-F238E27FC236}">
                <a16:creationId xmlns:a16="http://schemas.microsoft.com/office/drawing/2014/main" id="{37890971-84CC-A34A-AFE7-61D4DC579721}"/>
              </a:ext>
            </a:extLst>
          </p:cNvPr>
          <p:cNvCxnSpPr>
            <a:cxnSpLocks/>
          </p:cNvCxnSpPr>
          <p:nvPr/>
        </p:nvCxnSpPr>
        <p:spPr>
          <a:xfrm>
            <a:off x="6375825" y="3264367"/>
            <a:ext cx="139637"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41" name="Straight Connector 40">
            <a:extLst>
              <a:ext uri="{FF2B5EF4-FFF2-40B4-BE49-F238E27FC236}">
                <a16:creationId xmlns:a16="http://schemas.microsoft.com/office/drawing/2014/main" id="{34957A03-050F-9945-A9C3-0EC261CF19EF}"/>
              </a:ext>
            </a:extLst>
          </p:cNvPr>
          <p:cNvCxnSpPr>
            <a:cxnSpLocks/>
          </p:cNvCxnSpPr>
          <p:nvPr/>
        </p:nvCxnSpPr>
        <p:spPr>
          <a:xfrm>
            <a:off x="6438915" y="3027627"/>
            <a:ext cx="0" cy="221962"/>
          </a:xfrm>
          <a:prstGeom prst="line">
            <a:avLst/>
          </a:prstGeom>
        </p:spPr>
        <p:style>
          <a:lnRef idx="1">
            <a:schemeClr val="accent6"/>
          </a:lnRef>
          <a:fillRef idx="0">
            <a:schemeClr val="accent6"/>
          </a:fillRef>
          <a:effectRef idx="0">
            <a:schemeClr val="accent6"/>
          </a:effectRef>
          <a:fontRef idx="minor">
            <a:schemeClr val="tx1"/>
          </a:fontRef>
        </p:style>
      </p:cxnSp>
      <p:sp>
        <p:nvSpPr>
          <p:cNvPr id="49" name="TextBox 48">
            <a:extLst>
              <a:ext uri="{FF2B5EF4-FFF2-40B4-BE49-F238E27FC236}">
                <a16:creationId xmlns:a16="http://schemas.microsoft.com/office/drawing/2014/main" id="{2514CC6B-34CE-DD45-B82F-B5A43473ACE7}"/>
              </a:ext>
            </a:extLst>
          </p:cNvPr>
          <p:cNvSpPr txBox="1"/>
          <p:nvPr/>
        </p:nvSpPr>
        <p:spPr>
          <a:xfrm>
            <a:off x="7451956" y="1625626"/>
            <a:ext cx="1193766" cy="507831"/>
          </a:xfrm>
          <a:prstGeom prst="rect">
            <a:avLst/>
          </a:prstGeom>
          <a:noFill/>
        </p:spPr>
        <p:txBody>
          <a:bodyPr wrap="square" rtlCol="0">
            <a:spAutoFit/>
          </a:bodyPr>
          <a:lstStyle/>
          <a:p>
            <a:pPr defTabSz="457189"/>
            <a:r>
              <a:rPr lang="en-US" sz="1350">
                <a:solidFill>
                  <a:srgbClr val="333333"/>
                </a:solidFill>
                <a:latin typeface="Calibri"/>
              </a:rPr>
              <a:t>Peak = </a:t>
            </a:r>
            <a:br>
              <a:rPr lang="en-US" sz="1350">
                <a:solidFill>
                  <a:srgbClr val="333333"/>
                </a:solidFill>
                <a:latin typeface="Calibri"/>
              </a:rPr>
            </a:br>
            <a:r>
              <a:rPr lang="en-US" sz="1350">
                <a:solidFill>
                  <a:srgbClr val="333333"/>
                </a:solidFill>
                <a:latin typeface="Calibri"/>
              </a:rPr>
              <a:t>4 MW</a:t>
            </a:r>
          </a:p>
        </p:txBody>
      </p:sp>
      <p:sp>
        <p:nvSpPr>
          <p:cNvPr id="50" name="TextBox 49">
            <a:extLst>
              <a:ext uri="{FF2B5EF4-FFF2-40B4-BE49-F238E27FC236}">
                <a16:creationId xmlns:a16="http://schemas.microsoft.com/office/drawing/2014/main" id="{17F5AAEB-D6E5-4E45-AC85-7DA68973C13D}"/>
              </a:ext>
            </a:extLst>
          </p:cNvPr>
          <p:cNvSpPr txBox="1"/>
          <p:nvPr/>
        </p:nvSpPr>
        <p:spPr>
          <a:xfrm>
            <a:off x="7400227" y="2873957"/>
            <a:ext cx="1513805" cy="507831"/>
          </a:xfrm>
          <a:prstGeom prst="rect">
            <a:avLst/>
          </a:prstGeom>
          <a:noFill/>
        </p:spPr>
        <p:txBody>
          <a:bodyPr wrap="square" rtlCol="0">
            <a:spAutoFit/>
          </a:bodyPr>
          <a:lstStyle/>
          <a:p>
            <a:pPr defTabSz="457189"/>
            <a:r>
              <a:rPr lang="en-US" sz="1350">
                <a:solidFill>
                  <a:srgbClr val="333333"/>
                </a:solidFill>
                <a:latin typeface="Calibri"/>
              </a:rPr>
              <a:t>Peak =</a:t>
            </a:r>
            <a:br>
              <a:rPr lang="en-US" sz="1350">
                <a:solidFill>
                  <a:srgbClr val="333333"/>
                </a:solidFill>
                <a:latin typeface="Calibri"/>
              </a:rPr>
            </a:br>
            <a:r>
              <a:rPr lang="en-US" sz="1350">
                <a:solidFill>
                  <a:srgbClr val="333333"/>
                </a:solidFill>
                <a:latin typeface="Calibri"/>
              </a:rPr>
              <a:t>3.7–4.2 MW</a:t>
            </a:r>
          </a:p>
        </p:txBody>
      </p:sp>
      <p:sp>
        <p:nvSpPr>
          <p:cNvPr id="38" name="Freeform: Shape 8">
            <a:extLst>
              <a:ext uri="{FF2B5EF4-FFF2-40B4-BE49-F238E27FC236}">
                <a16:creationId xmlns:a16="http://schemas.microsoft.com/office/drawing/2014/main" id="{3CE2357E-8F6C-5043-AAFD-7C230BBBBF49}"/>
              </a:ext>
            </a:extLst>
          </p:cNvPr>
          <p:cNvSpPr/>
          <p:nvPr/>
        </p:nvSpPr>
        <p:spPr>
          <a:xfrm>
            <a:off x="5914802" y="3136410"/>
            <a:ext cx="1028868" cy="635897"/>
          </a:xfrm>
          <a:custGeom>
            <a:avLst/>
            <a:gdLst>
              <a:gd name="connsiteX0" fmla="*/ 0 w 641684"/>
              <a:gd name="connsiteY0" fmla="*/ 396596 h 396596"/>
              <a:gd name="connsiteX1" fmla="*/ 312821 w 641684"/>
              <a:gd name="connsiteY1" fmla="*/ 3565 h 396596"/>
              <a:gd name="connsiteX2" fmla="*/ 457200 w 641684"/>
              <a:gd name="connsiteY2" fmla="*/ 212112 h 396596"/>
              <a:gd name="connsiteX3" fmla="*/ 641684 w 641684"/>
              <a:gd name="connsiteY3" fmla="*/ 380554 h 396596"/>
            </a:gdLst>
            <a:ahLst/>
            <a:cxnLst>
              <a:cxn ang="0">
                <a:pos x="connsiteX0" y="connsiteY0"/>
              </a:cxn>
              <a:cxn ang="0">
                <a:pos x="connsiteX1" y="connsiteY1"/>
              </a:cxn>
              <a:cxn ang="0">
                <a:pos x="connsiteX2" y="connsiteY2"/>
              </a:cxn>
              <a:cxn ang="0">
                <a:pos x="connsiteX3" y="connsiteY3"/>
              </a:cxn>
            </a:cxnLst>
            <a:rect l="l" t="t" r="r" b="b"/>
            <a:pathLst>
              <a:path w="641684" h="396596">
                <a:moveTo>
                  <a:pt x="0" y="396596"/>
                </a:moveTo>
                <a:cubicBezTo>
                  <a:pt x="118310" y="215454"/>
                  <a:pt x="236621" y="34312"/>
                  <a:pt x="312821" y="3565"/>
                </a:cubicBezTo>
                <a:cubicBezTo>
                  <a:pt x="389021" y="-27182"/>
                  <a:pt x="402390" y="149281"/>
                  <a:pt x="457200" y="212112"/>
                </a:cubicBezTo>
                <a:cubicBezTo>
                  <a:pt x="512010" y="274943"/>
                  <a:pt x="573505" y="352480"/>
                  <a:pt x="641684" y="380554"/>
                </a:cubicBezTo>
              </a:path>
            </a:pathLst>
          </a:custGeom>
          <a:noFill/>
          <a:ln>
            <a:solidFill>
              <a:srgbClr val="00B0F0">
                <a:alpha val="2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350">
              <a:solidFill>
                <a:srgbClr val="FFFFFF"/>
              </a:solidFill>
              <a:latin typeface="Calibri"/>
            </a:endParaRPr>
          </a:p>
        </p:txBody>
      </p:sp>
    </p:spTree>
    <p:extLst>
      <p:ext uri="{BB962C8B-B14F-4D97-AF65-F5344CB8AC3E}">
        <p14:creationId xmlns:p14="http://schemas.microsoft.com/office/powerpoint/2010/main" val="23524646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5D86B6-CBE4-0148-B49B-14EF097810E7}"/>
              </a:ext>
            </a:extLst>
          </p:cNvPr>
          <p:cNvSpPr>
            <a:spLocks noGrp="1"/>
          </p:cNvSpPr>
          <p:nvPr>
            <p:ph type="body" idx="1"/>
          </p:nvPr>
        </p:nvSpPr>
        <p:spPr>
          <a:xfrm>
            <a:off x="467454" y="1252017"/>
            <a:ext cx="7493674" cy="1348326"/>
          </a:xfrm>
        </p:spPr>
        <p:txBody>
          <a:bodyPr/>
          <a:lstStyle/>
          <a:p>
            <a:pPr marL="285353" indent="-142478"/>
            <a:r>
              <a:rPr lang="en-US">
                <a:latin typeface="Roboto Light"/>
                <a:ea typeface="Roboto Light" panose="02000000000000000000" pitchFamily="2" charset="0"/>
              </a:rPr>
              <a:t>Residential end-use transferability study</a:t>
            </a:r>
          </a:p>
        </p:txBody>
      </p:sp>
    </p:spTree>
    <p:extLst>
      <p:ext uri="{BB962C8B-B14F-4D97-AF65-F5344CB8AC3E}">
        <p14:creationId xmlns:p14="http://schemas.microsoft.com/office/powerpoint/2010/main" val="26769913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09A0-21DF-594C-9020-9D9DAC69FF8E}"/>
              </a:ext>
            </a:extLst>
          </p:cNvPr>
          <p:cNvSpPr>
            <a:spLocks noGrp="1"/>
          </p:cNvSpPr>
          <p:nvPr>
            <p:ph type="title"/>
          </p:nvPr>
        </p:nvSpPr>
        <p:spPr>
          <a:solidFill>
            <a:schemeClr val="accent1"/>
          </a:solidFill>
          <a:ln>
            <a:noFill/>
          </a:ln>
        </p:spPr>
        <p:txBody>
          <a:bodyPr spcFirstLastPara="1" vert="horz" wrap="square" lIns="91425" tIns="45700" rIns="91425" bIns="45700" rtlCol="0" anchor="ctr" anchorCtr="0">
            <a:noAutofit/>
          </a:bodyPr>
          <a:lstStyle/>
          <a:p>
            <a:pPr algn="l"/>
            <a:r>
              <a:rPr lang="en-US"/>
              <a:t>Residential end use transferability</a:t>
            </a:r>
          </a:p>
        </p:txBody>
      </p:sp>
      <p:sp>
        <p:nvSpPr>
          <p:cNvPr id="3" name="Text Placeholder 2">
            <a:extLst>
              <a:ext uri="{FF2B5EF4-FFF2-40B4-BE49-F238E27FC236}">
                <a16:creationId xmlns:a16="http://schemas.microsoft.com/office/drawing/2014/main" id="{69D68AF3-F84D-0D46-A579-12B28F248544}"/>
              </a:ext>
            </a:extLst>
          </p:cNvPr>
          <p:cNvSpPr>
            <a:spLocks noGrp="1"/>
          </p:cNvSpPr>
          <p:nvPr>
            <p:ph type="body" sz="quarter" idx="10"/>
          </p:nvPr>
        </p:nvSpPr>
        <p:spPr>
          <a:xfrm>
            <a:off x="457200" y="1283203"/>
            <a:ext cx="8237538" cy="3705314"/>
          </a:xfrm>
        </p:spPr>
        <p:txBody>
          <a:bodyPr>
            <a:normAutofit lnSpcReduction="10000"/>
          </a:bodyPr>
          <a:lstStyle/>
          <a:p>
            <a:r>
              <a:rPr lang="en-US" sz="1400"/>
              <a:t>Navigant Massachusetts Residential Baseline Study </a:t>
            </a:r>
            <a:r>
              <a:rPr lang="en-US" sz="1400" b="1"/>
              <a:t>(Mass Res 1)</a:t>
            </a:r>
          </a:p>
          <a:p>
            <a:pPr lvl="1"/>
            <a:r>
              <a:rPr lang="en-US" sz="1400" b="1"/>
              <a:t>356 sites, </a:t>
            </a:r>
            <a:r>
              <a:rPr lang="en-US" sz="1400"/>
              <a:t>metered between May 2017 and April 2018</a:t>
            </a:r>
          </a:p>
          <a:p>
            <a:pPr lvl="1"/>
            <a:r>
              <a:rPr lang="en-US" sz="1400" b="1"/>
              <a:t>Massachusetts</a:t>
            </a:r>
            <a:r>
              <a:rPr lang="en-US" sz="1400"/>
              <a:t>, representative sample</a:t>
            </a:r>
          </a:p>
          <a:p>
            <a:pPr lvl="0"/>
            <a:r>
              <a:rPr lang="en-US" sz="1400"/>
              <a:t>NEEA Residential Building Stock Assessment: Metering Study </a:t>
            </a:r>
            <a:r>
              <a:rPr lang="en-US" sz="1400" b="1"/>
              <a:t>(RBSAM)</a:t>
            </a:r>
          </a:p>
          <a:p>
            <a:pPr lvl="1"/>
            <a:r>
              <a:rPr lang="en-US" sz="1400" b="1"/>
              <a:t>101 homes,</a:t>
            </a:r>
            <a:r>
              <a:rPr lang="en-US" sz="1400"/>
              <a:t> metered from 2012-04-01 to 2014-07-31</a:t>
            </a:r>
          </a:p>
          <a:p>
            <a:pPr lvl="1"/>
            <a:r>
              <a:rPr lang="en-US" sz="1400" b="1"/>
              <a:t>Pacific Northwest</a:t>
            </a:r>
            <a:r>
              <a:rPr lang="en-US" sz="1400"/>
              <a:t>, representative sample</a:t>
            </a:r>
          </a:p>
          <a:p>
            <a:pPr lvl="0"/>
            <a:r>
              <a:rPr lang="en-US" sz="1400"/>
              <a:t>Florida Solar Energy Center - Phased Deep Retrofit Study </a:t>
            </a:r>
            <a:r>
              <a:rPr lang="en-US" sz="1400" b="1"/>
              <a:t>(FSEC) </a:t>
            </a:r>
            <a:endParaRPr lang="en-US" sz="1400"/>
          </a:p>
          <a:p>
            <a:pPr lvl="1"/>
            <a:r>
              <a:rPr lang="en-US" sz="1400" b="1"/>
              <a:t>56 homes,</a:t>
            </a:r>
            <a:r>
              <a:rPr lang="en-US" sz="1400"/>
              <a:t> metered from 2012 to 2016 </a:t>
            </a:r>
          </a:p>
          <a:p>
            <a:pPr lvl="1"/>
            <a:r>
              <a:rPr lang="en-US" sz="1400"/>
              <a:t>Central Florida, biased sample</a:t>
            </a:r>
          </a:p>
          <a:p>
            <a:pPr lvl="0"/>
            <a:r>
              <a:rPr lang="en-US" sz="1400"/>
              <a:t>Pecan Street </a:t>
            </a:r>
            <a:r>
              <a:rPr lang="en-US" sz="1400" err="1"/>
              <a:t>Dataport</a:t>
            </a:r>
            <a:r>
              <a:rPr lang="en-US" sz="1400"/>
              <a:t> </a:t>
            </a:r>
            <a:r>
              <a:rPr lang="en-US" sz="1400" b="1"/>
              <a:t>(Pecan Street)</a:t>
            </a:r>
            <a:endParaRPr lang="en-US" sz="1400"/>
          </a:p>
          <a:p>
            <a:pPr lvl="1"/>
            <a:r>
              <a:rPr lang="en-US" sz="1400" b="1"/>
              <a:t>998 homes,</a:t>
            </a:r>
            <a:r>
              <a:rPr lang="en-US" sz="1400"/>
              <a:t> metered between 2011 to 2014</a:t>
            </a:r>
          </a:p>
          <a:p>
            <a:pPr lvl="1"/>
            <a:r>
              <a:rPr lang="en-US" sz="1400" b="1"/>
              <a:t>Texas </a:t>
            </a:r>
            <a:r>
              <a:rPr lang="en-US" sz="1400"/>
              <a:t>(97%), biased sample</a:t>
            </a:r>
          </a:p>
          <a:p>
            <a:r>
              <a:rPr lang="en-US" sz="1400"/>
              <a:t>American Time Use Survey </a:t>
            </a:r>
            <a:r>
              <a:rPr lang="en-US" sz="1400" b="1"/>
              <a:t>(ATUS)</a:t>
            </a:r>
          </a:p>
          <a:p>
            <a:pPr lvl="1"/>
            <a:r>
              <a:rPr lang="en-US" sz="1400" b="1"/>
              <a:t>~55,000 </a:t>
            </a:r>
            <a:r>
              <a:rPr lang="en-US" sz="1400"/>
              <a:t>respondents from 2013–2017 (one day of activities per respondent)</a:t>
            </a:r>
          </a:p>
          <a:p>
            <a:pPr lvl="1"/>
            <a:r>
              <a:rPr lang="en-US" sz="1400"/>
              <a:t>National, representative sample</a:t>
            </a:r>
          </a:p>
        </p:txBody>
      </p:sp>
      <p:sp>
        <p:nvSpPr>
          <p:cNvPr id="4" name="Text Placeholder 4">
            <a:extLst>
              <a:ext uri="{FF2B5EF4-FFF2-40B4-BE49-F238E27FC236}">
                <a16:creationId xmlns:a16="http://schemas.microsoft.com/office/drawing/2014/main" id="{C669B214-130A-2F47-9E6D-A4E2065496A8}"/>
              </a:ext>
            </a:extLst>
          </p:cNvPr>
          <p:cNvSpPr txBox="1">
            <a:spLocks/>
          </p:cNvSpPr>
          <p:nvPr/>
        </p:nvSpPr>
        <p:spPr>
          <a:xfrm>
            <a:off x="457200" y="708322"/>
            <a:ext cx="8237538" cy="405034"/>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Light" panose="020F0302020204030204" pitchFamily="34" charset="0"/>
                <a:ea typeface="Roboto" panose="02000000000000000000" pitchFamily="2" charset="0"/>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Light" panose="020F0302020204030204" pitchFamily="34" charset="0"/>
                <a:ea typeface="Roboto" panose="02000000000000000000" pitchFamily="2" charset="0"/>
                <a:cs typeface="Calibri"/>
                <a:sym typeface="Calibri"/>
              </a:defRPr>
            </a:lvl2pPr>
            <a:lvl3pPr marL="1371600" marR="0" lvl="2" indent="-368300" algn="l" rtl="0">
              <a:lnSpc>
                <a:spcPct val="100000"/>
              </a:lnSpc>
              <a:spcBef>
                <a:spcPts val="440"/>
              </a:spcBef>
              <a:spcAft>
                <a:spcPts val="0"/>
              </a:spcAft>
              <a:buClr>
                <a:schemeClr val="dk1"/>
              </a:buClr>
              <a:buSzPts val="2200"/>
              <a:buFont typeface="Arial"/>
              <a:buChar char="•"/>
              <a:defRPr sz="2200" b="0" i="0" u="none" strike="noStrike" cap="none">
                <a:solidFill>
                  <a:schemeClr val="dk1"/>
                </a:solidFill>
                <a:latin typeface="Calibri Light" panose="020F0302020204030204" pitchFamily="34" charset="0"/>
                <a:ea typeface="Roboto" panose="02000000000000000000" pitchFamily="2" charset="0"/>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Light" panose="020F0302020204030204" pitchFamily="34" charset="0"/>
                <a:ea typeface="Roboto" panose="02000000000000000000" pitchFamily="2" charset="0"/>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Light" panose="020F0302020204030204" pitchFamily="34" charset="0"/>
                <a:ea typeface="Roboto" panose="02000000000000000000" pitchFamily="2" charset="0"/>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76200" indent="0">
              <a:buNone/>
            </a:pPr>
            <a:r>
              <a:rPr lang="en-US" sz="2000"/>
              <a:t>Question: Are residential end use patterns the same across regions?</a:t>
            </a:r>
          </a:p>
        </p:txBody>
      </p:sp>
    </p:spTree>
    <p:extLst>
      <p:ext uri="{BB962C8B-B14F-4D97-AF65-F5344CB8AC3E}">
        <p14:creationId xmlns:p14="http://schemas.microsoft.com/office/powerpoint/2010/main" val="208496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2656-8790-054F-B7FE-2445C3C06B65}"/>
              </a:ext>
            </a:extLst>
          </p:cNvPr>
          <p:cNvSpPr>
            <a:spLocks noGrp="1"/>
          </p:cNvSpPr>
          <p:nvPr>
            <p:ph type="title"/>
          </p:nvPr>
        </p:nvSpPr>
        <p:spPr>
          <a:xfrm>
            <a:off x="457202" y="1"/>
            <a:ext cx="8236857" cy="589546"/>
          </a:xfrm>
          <a:solidFill>
            <a:schemeClr val="accent1"/>
          </a:solidFill>
          <a:ln>
            <a:noFill/>
          </a:ln>
        </p:spPr>
        <p:txBody>
          <a:bodyPr spcFirstLastPara="1" vert="horz" wrap="square" lIns="91425" tIns="45700" rIns="91425" bIns="45700" rtlCol="0" anchor="ctr" anchorCtr="0">
            <a:noAutofit/>
          </a:bodyPr>
          <a:lstStyle/>
          <a:p>
            <a:r>
              <a:rPr lang="en-US">
                <a:latin typeface="Roboto Light" panose="02000000000000000000" pitchFamily="2" charset="0"/>
                <a:ea typeface="Roboto Light" panose="02000000000000000000" pitchFamily="2" charset="0"/>
              </a:rPr>
              <a:t>Comparing ATUS to end-use datasets</a:t>
            </a:r>
          </a:p>
        </p:txBody>
      </p:sp>
      <p:sp>
        <p:nvSpPr>
          <p:cNvPr id="3" name="Rectangle 2">
            <a:extLst>
              <a:ext uri="{FF2B5EF4-FFF2-40B4-BE49-F238E27FC236}">
                <a16:creationId xmlns:a16="http://schemas.microsoft.com/office/drawing/2014/main" id="{736A95E9-2C44-7640-952F-CEB4C813D48C}"/>
              </a:ext>
            </a:extLst>
          </p:cNvPr>
          <p:cNvSpPr/>
          <p:nvPr/>
        </p:nvSpPr>
        <p:spPr>
          <a:xfrm>
            <a:off x="811163" y="815843"/>
            <a:ext cx="7359444" cy="954107"/>
          </a:xfrm>
          <a:prstGeom prst="rect">
            <a:avLst/>
          </a:prstGeom>
        </p:spPr>
        <p:txBody>
          <a:bodyPr wrap="square">
            <a:spAutoFit/>
          </a:bodyPr>
          <a:lstStyle/>
          <a:p>
            <a:pPr marL="285750" indent="-285750">
              <a:buFont typeface="Arial" panose="020B0604020202020204" pitchFamily="34" charset="0"/>
              <a:buChar char="•"/>
            </a:pPr>
            <a:endParaRPr lang="en-US" sz="2800">
              <a:solidFill>
                <a:srgbClr val="222222"/>
              </a:solidFill>
              <a:latin typeface="Calibri Light" panose="020F0302020204030204" pitchFamily="34" charset="0"/>
            </a:endParaRPr>
          </a:p>
          <a:p>
            <a:pPr marL="285750" indent="-285750">
              <a:buFont typeface="Arial" panose="020B0604020202020204" pitchFamily="34" charset="0"/>
              <a:buChar char="•"/>
            </a:pPr>
            <a:endParaRPr lang="en-US" sz="2800">
              <a:solidFill>
                <a:srgbClr val="222222"/>
              </a:solidFill>
              <a:latin typeface="Calibri Light" panose="020F0302020204030204" pitchFamily="34" charset="0"/>
            </a:endParaRPr>
          </a:p>
        </p:txBody>
      </p:sp>
      <p:pic>
        <p:nvPicPr>
          <p:cNvPr id="5" name="Picture 4">
            <a:extLst>
              <a:ext uri="{FF2B5EF4-FFF2-40B4-BE49-F238E27FC236}">
                <a16:creationId xmlns:a16="http://schemas.microsoft.com/office/drawing/2014/main" id="{2CF2D725-6658-47F2-8B98-2FF9F09F8CCB}"/>
              </a:ext>
            </a:extLst>
          </p:cNvPr>
          <p:cNvPicPr>
            <a:picLocks noChangeAspect="1"/>
          </p:cNvPicPr>
          <p:nvPr/>
        </p:nvPicPr>
        <p:blipFill rotWithShape="1">
          <a:blip r:embed="rId2"/>
          <a:srcRect b="61883"/>
          <a:stretch/>
        </p:blipFill>
        <p:spPr>
          <a:xfrm>
            <a:off x="547339" y="662525"/>
            <a:ext cx="3972169" cy="2142396"/>
          </a:xfrm>
          <a:prstGeom prst="rect">
            <a:avLst/>
          </a:prstGeom>
        </p:spPr>
      </p:pic>
      <p:pic>
        <p:nvPicPr>
          <p:cNvPr id="6" name="Picture 5">
            <a:extLst>
              <a:ext uri="{FF2B5EF4-FFF2-40B4-BE49-F238E27FC236}">
                <a16:creationId xmlns:a16="http://schemas.microsoft.com/office/drawing/2014/main" id="{8B79060E-DC53-BD48-B054-12B50A867229}"/>
              </a:ext>
            </a:extLst>
          </p:cNvPr>
          <p:cNvPicPr>
            <a:picLocks noChangeAspect="1"/>
          </p:cNvPicPr>
          <p:nvPr/>
        </p:nvPicPr>
        <p:blipFill rotWithShape="1">
          <a:blip r:embed="rId3"/>
          <a:srcRect t="-1" b="61711"/>
          <a:stretch/>
        </p:blipFill>
        <p:spPr>
          <a:xfrm>
            <a:off x="4843993" y="2915921"/>
            <a:ext cx="3967161" cy="2112919"/>
          </a:xfrm>
          <a:prstGeom prst="rect">
            <a:avLst/>
          </a:prstGeom>
        </p:spPr>
      </p:pic>
      <p:pic>
        <p:nvPicPr>
          <p:cNvPr id="7" name="Picture 6">
            <a:extLst>
              <a:ext uri="{FF2B5EF4-FFF2-40B4-BE49-F238E27FC236}">
                <a16:creationId xmlns:a16="http://schemas.microsoft.com/office/drawing/2014/main" id="{FE6CEC18-803D-A243-BAD7-66CB7771D338}"/>
              </a:ext>
            </a:extLst>
          </p:cNvPr>
          <p:cNvPicPr>
            <a:picLocks noChangeAspect="1"/>
          </p:cNvPicPr>
          <p:nvPr/>
        </p:nvPicPr>
        <p:blipFill rotWithShape="1">
          <a:blip r:embed="rId4"/>
          <a:srcRect b="61791"/>
          <a:stretch/>
        </p:blipFill>
        <p:spPr>
          <a:xfrm>
            <a:off x="547339" y="2883226"/>
            <a:ext cx="4033527" cy="2180741"/>
          </a:xfrm>
          <a:prstGeom prst="rect">
            <a:avLst/>
          </a:prstGeom>
        </p:spPr>
      </p:pic>
      <p:pic>
        <p:nvPicPr>
          <p:cNvPr id="8" name="Picture 7">
            <a:extLst>
              <a:ext uri="{FF2B5EF4-FFF2-40B4-BE49-F238E27FC236}">
                <a16:creationId xmlns:a16="http://schemas.microsoft.com/office/drawing/2014/main" id="{965BDF35-E856-B947-A159-1A7377C3BB1F}"/>
              </a:ext>
            </a:extLst>
          </p:cNvPr>
          <p:cNvPicPr>
            <a:picLocks noChangeAspect="1"/>
          </p:cNvPicPr>
          <p:nvPr/>
        </p:nvPicPr>
        <p:blipFill rotWithShape="1">
          <a:blip r:embed="rId5"/>
          <a:srcRect b="61460"/>
          <a:stretch/>
        </p:blipFill>
        <p:spPr>
          <a:xfrm>
            <a:off x="4843993" y="662525"/>
            <a:ext cx="3928613" cy="2142396"/>
          </a:xfrm>
          <a:prstGeom prst="rect">
            <a:avLst/>
          </a:prstGeom>
        </p:spPr>
      </p:pic>
    </p:spTree>
    <p:extLst>
      <p:ext uri="{BB962C8B-B14F-4D97-AF65-F5344CB8AC3E}">
        <p14:creationId xmlns:p14="http://schemas.microsoft.com/office/powerpoint/2010/main" val="213353160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New Residential Stochastic Occupant Behavior Model</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83889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Guiding Principles</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rmAutofit/>
          </a:bodyPr>
          <a:lstStyle/>
          <a:p>
            <a:r>
              <a:rPr lang="en-US"/>
              <a:t>We want to get the “why” right so we can ask questions about changes to the stock (i.e., savings load shapes)</a:t>
            </a:r>
          </a:p>
          <a:p>
            <a:r>
              <a:rPr lang="en-US"/>
              <a:t>Make changes that are supported by data and domain experience, not simply to get a better fit</a:t>
            </a:r>
          </a:p>
          <a:p>
            <a:r>
              <a:rPr lang="en-US"/>
              <a:t>Report out accuracy and uncertainty so users can decide if they want to use</a:t>
            </a:r>
          </a:p>
          <a:p>
            <a:r>
              <a:rPr lang="en-US"/>
              <a:t>Calibrating outputs (true-up model) may be appropriate in some instances</a:t>
            </a:r>
          </a:p>
        </p:txBody>
      </p:sp>
      <p:sp>
        <p:nvSpPr>
          <p:cNvPr id="6" name="Rectangle 5">
            <a:extLst>
              <a:ext uri="{FF2B5EF4-FFF2-40B4-BE49-F238E27FC236}">
                <a16:creationId xmlns:a16="http://schemas.microsoft.com/office/drawing/2014/main" id="{F121B948-F9D4-8C4B-8AD6-2C5E55C8228D}"/>
              </a:ext>
            </a:extLst>
          </p:cNvPr>
          <p:cNvSpPr/>
          <p:nvPr/>
        </p:nvSpPr>
        <p:spPr>
          <a:xfrm>
            <a:off x="391886" y="2732314"/>
            <a:ext cx="8294915" cy="174171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473665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199" y="1"/>
            <a:ext cx="8236857" cy="588230"/>
          </a:xfrm>
        </p:spPr>
        <p:txBody>
          <a:bodyPr/>
          <a:lstStyle/>
          <a:p>
            <a:r>
              <a:rPr lang="en-US"/>
              <a:t>Summary of Changes</a:t>
            </a:r>
          </a:p>
        </p:txBody>
      </p:sp>
      <p:graphicFrame>
        <p:nvGraphicFramePr>
          <p:cNvPr id="14" name="Table 13">
            <a:extLst>
              <a:ext uri="{FF2B5EF4-FFF2-40B4-BE49-F238E27FC236}">
                <a16:creationId xmlns:a16="http://schemas.microsoft.com/office/drawing/2014/main" id="{C020AC26-2FC8-7042-A81C-0B991CAA725A}"/>
              </a:ext>
            </a:extLst>
          </p:cNvPr>
          <p:cNvGraphicFramePr>
            <a:graphicFrameLocks noGrp="1"/>
          </p:cNvGraphicFramePr>
          <p:nvPr/>
        </p:nvGraphicFramePr>
        <p:xfrm>
          <a:off x="714696" y="780560"/>
          <a:ext cx="7956242" cy="2950071"/>
        </p:xfrm>
        <a:graphic>
          <a:graphicData uri="http://schemas.openxmlformats.org/drawingml/2006/table">
            <a:tbl>
              <a:tblPr/>
              <a:tblGrid>
                <a:gridCol w="1203231">
                  <a:extLst>
                    <a:ext uri="{9D8B030D-6E8A-4147-A177-3AD203B41FA5}">
                      <a16:colId xmlns:a16="http://schemas.microsoft.com/office/drawing/2014/main" val="2256465540"/>
                    </a:ext>
                  </a:extLst>
                </a:gridCol>
                <a:gridCol w="888873">
                  <a:extLst>
                    <a:ext uri="{9D8B030D-6E8A-4147-A177-3AD203B41FA5}">
                      <a16:colId xmlns:a16="http://schemas.microsoft.com/office/drawing/2014/main" val="660285528"/>
                    </a:ext>
                  </a:extLst>
                </a:gridCol>
                <a:gridCol w="780474">
                  <a:extLst>
                    <a:ext uri="{9D8B030D-6E8A-4147-A177-3AD203B41FA5}">
                      <a16:colId xmlns:a16="http://schemas.microsoft.com/office/drawing/2014/main" val="2319255289"/>
                    </a:ext>
                  </a:extLst>
                </a:gridCol>
                <a:gridCol w="888873">
                  <a:extLst>
                    <a:ext uri="{9D8B030D-6E8A-4147-A177-3AD203B41FA5}">
                      <a16:colId xmlns:a16="http://schemas.microsoft.com/office/drawing/2014/main" val="2596382250"/>
                    </a:ext>
                  </a:extLst>
                </a:gridCol>
                <a:gridCol w="780474">
                  <a:extLst>
                    <a:ext uri="{9D8B030D-6E8A-4147-A177-3AD203B41FA5}">
                      <a16:colId xmlns:a16="http://schemas.microsoft.com/office/drawing/2014/main" val="3740707985"/>
                    </a:ext>
                  </a:extLst>
                </a:gridCol>
                <a:gridCol w="661734">
                  <a:extLst>
                    <a:ext uri="{9D8B030D-6E8A-4147-A177-3AD203B41FA5}">
                      <a16:colId xmlns:a16="http://schemas.microsoft.com/office/drawing/2014/main" val="1076817007"/>
                    </a:ext>
                  </a:extLst>
                </a:gridCol>
                <a:gridCol w="845015">
                  <a:extLst>
                    <a:ext uri="{9D8B030D-6E8A-4147-A177-3AD203B41FA5}">
                      <a16:colId xmlns:a16="http://schemas.microsoft.com/office/drawing/2014/main" val="1701790731"/>
                    </a:ext>
                  </a:extLst>
                </a:gridCol>
                <a:gridCol w="921135">
                  <a:extLst>
                    <a:ext uri="{9D8B030D-6E8A-4147-A177-3AD203B41FA5}">
                      <a16:colId xmlns:a16="http://schemas.microsoft.com/office/drawing/2014/main" val="4196329391"/>
                    </a:ext>
                  </a:extLst>
                </a:gridCol>
                <a:gridCol w="986433">
                  <a:extLst>
                    <a:ext uri="{9D8B030D-6E8A-4147-A177-3AD203B41FA5}">
                      <a16:colId xmlns:a16="http://schemas.microsoft.com/office/drawing/2014/main" val="3337002997"/>
                    </a:ext>
                  </a:extLst>
                </a:gridCol>
              </a:tblGrid>
              <a:tr h="173439">
                <a:tc>
                  <a:txBody>
                    <a:bodyPr/>
                    <a:lstStyle/>
                    <a:p>
                      <a:pPr algn="l" fontAlgn="b"/>
                      <a:r>
                        <a:rPr lang="en-US" sz="1000" b="1" i="0" u="none" strike="noStrike">
                          <a:solidFill>
                            <a:srgbClr val="000000"/>
                          </a:solidFill>
                          <a:effectLst/>
                          <a:latin typeface="Calibri" panose="020F0502020204030204" pitchFamily="34" charset="0"/>
                        </a:rPr>
                        <a:t> </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gridSpan="2">
                  <a:txBody>
                    <a:bodyPr/>
                    <a:lstStyle/>
                    <a:p>
                      <a:pPr algn="ctr" fontAlgn="b"/>
                      <a:r>
                        <a:rPr lang="en-US" sz="1000" b="1" i="0" u="none" strike="noStrike">
                          <a:solidFill>
                            <a:srgbClr val="000000"/>
                          </a:solidFill>
                          <a:effectLst/>
                          <a:latin typeface="Calibri" panose="020F0502020204030204" pitchFamily="34" charset="0"/>
                        </a:rPr>
                        <a:t>2019 Status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gridSpan="2">
                  <a:txBody>
                    <a:bodyPr/>
                    <a:lstStyle/>
                    <a:p>
                      <a:pPr algn="ctr" fontAlgn="b"/>
                      <a:r>
                        <a:rPr lang="en-US" sz="1000" b="1" i="0" u="none" strike="noStrike">
                          <a:solidFill>
                            <a:srgbClr val="000000"/>
                          </a:solidFill>
                          <a:effectLst/>
                          <a:latin typeface="Calibri" panose="020F0502020204030204" pitchFamily="34" charset="0"/>
                        </a:rPr>
                        <a:t>March 2020 Status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a:txBody>
                    <a:bodyPr/>
                    <a:lstStyle/>
                    <a:p>
                      <a:pPr algn="ctr" fontAlgn="b"/>
                      <a:r>
                        <a:rPr lang="en-US" sz="1000" b="1" i="0" u="none" strike="noStrike">
                          <a:solidFill>
                            <a:srgbClr val="000000"/>
                          </a:solidFill>
                          <a:effectLst/>
                          <a:latin typeface="Calibri" panose="020F0502020204030204" pitchFamily="34" charset="0"/>
                        </a:rPr>
                        <a:t>Type</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en-US" sz="1000" b="1" i="0" u="none" strike="noStrike">
                          <a:solidFill>
                            <a:srgbClr val="000000"/>
                          </a:solidFill>
                          <a:effectLst/>
                          <a:latin typeface="Calibri" panose="020F0502020204030204" pitchFamily="34" charset="0"/>
                        </a:rPr>
                        <a:t>Data sources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9513286"/>
                  </a:ext>
                </a:extLst>
              </a:tr>
              <a:tr h="368557">
                <a:tc>
                  <a:txBody>
                    <a:bodyPr/>
                    <a:lstStyle/>
                    <a:p>
                      <a:pPr algn="l" fontAlgn="b"/>
                      <a:r>
                        <a:rPr lang="en-US" sz="1000" b="1" i="0" u="none" strike="noStrike">
                          <a:solidFill>
                            <a:srgbClr val="000000"/>
                          </a:solidFill>
                          <a:effectLst/>
                          <a:latin typeface="Calibri" panose="020F0502020204030204" pitchFamily="34" charset="0"/>
                        </a:rPr>
                        <a:t>Activity</a:t>
                      </a:r>
                    </a:p>
                  </a:txBody>
                  <a:tcPr marL="8130" marR="8130" marT="813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Schedule Heterogeneity</a:t>
                      </a:r>
                    </a:p>
                  </a:txBody>
                  <a:tcPr marL="8130" marR="8130" marT="813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Schedule Stochasticity</a:t>
                      </a:r>
                    </a:p>
                  </a:txBody>
                  <a:tcPr marL="8130" marR="8130" marT="813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Schedule Heterogeneity</a:t>
                      </a:r>
                    </a:p>
                  </a:txBody>
                  <a:tcPr marL="8130" marR="8130" marT="813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Schedule Stochasticity</a:t>
                      </a:r>
                    </a:p>
                  </a:txBody>
                  <a:tcPr marL="8130" marR="8130" marT="813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Occupants/Household</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Start time</a:t>
                      </a:r>
                    </a:p>
                  </a:txBody>
                  <a:tcPr marL="8130" marR="8130" marT="813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Duration</a:t>
                      </a:r>
                    </a:p>
                  </a:txBody>
                  <a:tcPr marL="8130" marR="8130" marT="813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000" b="1" i="0" u="none" strike="noStrike">
                          <a:solidFill>
                            <a:srgbClr val="000000"/>
                          </a:solidFill>
                          <a:effectLst/>
                          <a:latin typeface="Calibri" panose="020F0502020204030204" pitchFamily="34" charset="0"/>
                        </a:rPr>
                        <a:t>Magnitude (Power, Flow)</a:t>
                      </a:r>
                    </a:p>
                  </a:txBody>
                  <a:tcPr marL="8130" marR="8130" marT="813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0627278"/>
                  </a:ext>
                </a:extLst>
              </a:tr>
              <a:tr h="173439">
                <a:tc>
                  <a:txBody>
                    <a:bodyPr/>
                    <a:lstStyle/>
                    <a:p>
                      <a:pPr algn="l" fontAlgn="b"/>
                      <a:r>
                        <a:rPr lang="en-US" sz="1000" b="0" i="0" u="none" strike="noStrike">
                          <a:solidFill>
                            <a:srgbClr val="000000"/>
                          </a:solidFill>
                          <a:effectLst/>
                          <a:latin typeface="Calibri" panose="020F0502020204030204" pitchFamily="34" charset="0"/>
                        </a:rPr>
                        <a:t>Occupant (heat gain)</a:t>
                      </a:r>
                    </a:p>
                  </a:txBody>
                  <a:tcPr marL="8130" marR="8130" marT="813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C7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Occupants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88529675"/>
                  </a:ext>
                </a:extLst>
              </a:tr>
              <a:tr h="173439">
                <a:tc>
                  <a:txBody>
                    <a:bodyPr/>
                    <a:lstStyle/>
                    <a:p>
                      <a:pPr algn="l" fontAlgn="b"/>
                      <a:r>
                        <a:rPr lang="en-US" sz="1000" b="0" i="0" u="none" strike="noStrike">
                          <a:solidFill>
                            <a:srgbClr val="000000"/>
                          </a:solidFill>
                          <a:effectLst/>
                          <a:latin typeface="Calibri" panose="020F0502020204030204" pitchFamily="34" charset="0"/>
                        </a:rPr>
                        <a:t>Sinks HW</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EB9C"/>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Household</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DHWESG</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DHWESG</a:t>
                      </a:r>
                    </a:p>
                  </a:txBody>
                  <a:tcPr marL="8130" marR="8130" marT="8130" marB="0" anchor="b">
                    <a:lnL>
                      <a:noFill/>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DHWESG</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414593610"/>
                  </a:ext>
                </a:extLst>
              </a:tr>
              <a:tr h="173439">
                <a:tc>
                  <a:txBody>
                    <a:bodyPr/>
                    <a:lstStyle/>
                    <a:p>
                      <a:pPr algn="l" fontAlgn="b"/>
                      <a:r>
                        <a:rPr lang="en-US" sz="1000" b="0" i="0" u="none" strike="noStrike">
                          <a:solidFill>
                            <a:srgbClr val="000000"/>
                          </a:solidFill>
                          <a:effectLst/>
                          <a:latin typeface="Calibri" panose="020F0502020204030204" pitchFamily="34" charset="0"/>
                        </a:rPr>
                        <a:t>Showers/Baths HW</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EB9C"/>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Occupants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DHWESG</a:t>
                      </a:r>
                    </a:p>
                  </a:txBody>
                  <a:tcPr marL="8130" marR="8130" marT="8130" marB="0" anchor="b">
                    <a:lnL>
                      <a:noFill/>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DHWESG</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468658840"/>
                  </a:ext>
                </a:extLst>
              </a:tr>
              <a:tr h="173439">
                <a:tc>
                  <a:txBody>
                    <a:bodyPr/>
                    <a:lstStyle/>
                    <a:p>
                      <a:pPr algn="l" fontAlgn="b"/>
                      <a:r>
                        <a:rPr lang="en-US" sz="1000" b="0" i="0" u="none" strike="noStrike">
                          <a:solidFill>
                            <a:srgbClr val="000000"/>
                          </a:solidFill>
                          <a:effectLst/>
                          <a:latin typeface="Calibri" panose="020F0502020204030204" pitchFamily="34" charset="0"/>
                        </a:rPr>
                        <a:t>Dishwasher HW</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EB9C"/>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Occupants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a:noFill/>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DHWESG</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724353773"/>
                  </a:ext>
                </a:extLst>
              </a:tr>
              <a:tr h="173439">
                <a:tc>
                  <a:txBody>
                    <a:bodyPr/>
                    <a:lstStyle/>
                    <a:p>
                      <a:pPr algn="l" fontAlgn="b"/>
                      <a:r>
                        <a:rPr lang="en-US" sz="1000" b="0" i="0" u="none" strike="noStrike">
                          <a:solidFill>
                            <a:srgbClr val="000000"/>
                          </a:solidFill>
                          <a:effectLst/>
                          <a:latin typeface="Calibri" panose="020F0502020204030204" pitchFamily="34" charset="0"/>
                        </a:rPr>
                        <a:t>Dishwasher kW</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EB9C"/>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Occupants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a:noFill/>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End-use datasets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136217234"/>
                  </a:ext>
                </a:extLst>
              </a:tr>
              <a:tr h="143932">
                <a:tc>
                  <a:txBody>
                    <a:bodyPr/>
                    <a:lstStyle/>
                    <a:p>
                      <a:pPr algn="l" fontAlgn="b"/>
                      <a:r>
                        <a:rPr lang="en-US" sz="1000" b="0" i="0" u="none" strike="noStrike">
                          <a:solidFill>
                            <a:srgbClr val="000000"/>
                          </a:solidFill>
                          <a:effectLst/>
                          <a:latin typeface="Calibri" panose="020F0502020204030204" pitchFamily="34" charset="0"/>
                        </a:rPr>
                        <a:t>Clothes Washer HW</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EB9C"/>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Occupants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End-use datasets</a:t>
                      </a:r>
                    </a:p>
                  </a:txBody>
                  <a:tcPr marL="8130" marR="8130" marT="8130" marB="0" anchor="b">
                    <a:lnL>
                      <a:noFill/>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DHWESG</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945686918"/>
                  </a:ext>
                </a:extLst>
              </a:tr>
              <a:tr h="173439">
                <a:tc>
                  <a:txBody>
                    <a:bodyPr/>
                    <a:lstStyle/>
                    <a:p>
                      <a:pPr algn="l" fontAlgn="b"/>
                      <a:r>
                        <a:rPr lang="en-US" sz="1000" b="0" i="0" u="none" strike="noStrike">
                          <a:solidFill>
                            <a:srgbClr val="000000"/>
                          </a:solidFill>
                          <a:effectLst/>
                          <a:latin typeface="Calibri" panose="020F0502020204030204" pitchFamily="34" charset="0"/>
                        </a:rPr>
                        <a:t>Clothes Washer kW</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EB9C"/>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Occupants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DHWESG</a:t>
                      </a:r>
                    </a:p>
                  </a:txBody>
                  <a:tcPr marL="8130" marR="8130" marT="8130" marB="0" anchor="b">
                    <a:lnL>
                      <a:noFill/>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End-use datasets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205556796"/>
                  </a:ext>
                </a:extLst>
              </a:tr>
              <a:tr h="166277">
                <a:tc>
                  <a:txBody>
                    <a:bodyPr/>
                    <a:lstStyle/>
                    <a:p>
                      <a:pPr algn="l" fontAlgn="b"/>
                      <a:r>
                        <a:rPr lang="en-US" sz="1000" b="0" i="0" u="none" strike="noStrike">
                          <a:solidFill>
                            <a:srgbClr val="000000"/>
                          </a:solidFill>
                          <a:effectLst/>
                          <a:latin typeface="Calibri" panose="020F0502020204030204" pitchFamily="34" charset="0"/>
                        </a:rPr>
                        <a:t>Clothes Dryer kW</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EB9C"/>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Occupants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End-use datasets</a:t>
                      </a:r>
                    </a:p>
                  </a:txBody>
                  <a:tcPr marL="8130" marR="8130" marT="8130" marB="0" anchor="b">
                    <a:lnL>
                      <a:noFill/>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End-use datasets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326119282"/>
                  </a:ext>
                </a:extLst>
              </a:tr>
              <a:tr h="173439">
                <a:tc>
                  <a:txBody>
                    <a:bodyPr/>
                    <a:lstStyle/>
                    <a:p>
                      <a:pPr algn="l" fontAlgn="b"/>
                      <a:r>
                        <a:rPr lang="en-US" sz="1000" b="0" i="0" u="none" strike="noStrike">
                          <a:solidFill>
                            <a:srgbClr val="000000"/>
                          </a:solidFill>
                          <a:effectLst/>
                          <a:latin typeface="Calibri" panose="020F0502020204030204" pitchFamily="34" charset="0"/>
                        </a:rPr>
                        <a:t>Cooking Range</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C7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C6EFCE"/>
                    </a:solidFill>
                  </a:tcPr>
                </a:tc>
                <a:tc>
                  <a:txBody>
                    <a:bodyPr/>
                    <a:lstStyle/>
                    <a:p>
                      <a:pPr algn="ctr" fontAlgn="b"/>
                      <a:r>
                        <a:rPr lang="en-US" sz="1000" b="0" i="0" u="none" strike="noStrike">
                          <a:solidFill>
                            <a:srgbClr val="000000"/>
                          </a:solidFill>
                          <a:effectLst/>
                          <a:latin typeface="Calibri" panose="020F0502020204030204" pitchFamily="34" charset="0"/>
                        </a:rPr>
                        <a:t>Occupants</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ATUS</a:t>
                      </a:r>
                    </a:p>
                  </a:txBody>
                  <a:tcPr marL="8130" marR="8130" marT="8130" marB="0" anchor="b">
                    <a:lnL>
                      <a:noFill/>
                    </a:lnL>
                    <a:lnR>
                      <a:noFill/>
                    </a:lnR>
                    <a:lnT>
                      <a:noFill/>
                    </a:lnT>
                    <a:lnB>
                      <a:noFill/>
                    </a:lnB>
                    <a:solidFill>
                      <a:srgbClr val="FFFFFF"/>
                    </a:solidFill>
                  </a:tcPr>
                </a:tc>
                <a:tc>
                  <a:txBody>
                    <a:bodyPr/>
                    <a:lstStyle/>
                    <a:p>
                      <a:pPr algn="ctr" fontAlgn="b"/>
                      <a:r>
                        <a:rPr lang="en-US" sz="1000" b="0" i="0" u="none" strike="noStrike">
                          <a:solidFill>
                            <a:srgbClr val="000000"/>
                          </a:solidFill>
                          <a:effectLst/>
                          <a:latin typeface="Calibri" panose="020F0502020204030204" pitchFamily="34" charset="0"/>
                        </a:rPr>
                        <a:t>End-use datasets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269324727"/>
                  </a:ext>
                </a:extLst>
              </a:tr>
              <a:tr h="173439">
                <a:tc>
                  <a:txBody>
                    <a:bodyPr/>
                    <a:lstStyle/>
                    <a:p>
                      <a:pPr algn="l" fontAlgn="b"/>
                      <a:r>
                        <a:rPr lang="en-US" sz="1000" b="0" i="0" u="none" strike="noStrike">
                          <a:solidFill>
                            <a:srgbClr val="000000"/>
                          </a:solidFill>
                          <a:effectLst/>
                          <a:latin typeface="Calibri" panose="020F0502020204030204" pitchFamily="34" charset="0"/>
                        </a:rPr>
                        <a:t>Misc. Electric Loads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C7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0000"/>
                          </a:solidFill>
                          <a:effectLst/>
                          <a:latin typeface="Calibri" panose="020F0502020204030204" pitchFamily="34" charset="0"/>
                        </a:rPr>
                        <a:t>Household</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en-US" sz="1000" b="0" i="0" u="none" strike="noStrike">
                          <a:solidFill>
                            <a:srgbClr val="000000"/>
                          </a:solidFill>
                          <a:effectLst/>
                          <a:latin typeface="Calibri" panose="020F0502020204030204" pitchFamily="34" charset="0"/>
                        </a:rPr>
                        <a:t>Modify avg. schedule based on occupancy</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8134448"/>
                  </a:ext>
                </a:extLst>
              </a:tr>
              <a:tr h="173439">
                <a:tc>
                  <a:txBody>
                    <a:bodyPr/>
                    <a:lstStyle/>
                    <a:p>
                      <a:pPr algn="l" fontAlgn="b"/>
                      <a:r>
                        <a:rPr lang="en-US" sz="1000" b="0" i="0" u="none" strike="noStrike">
                          <a:solidFill>
                            <a:srgbClr val="000000"/>
                          </a:solidFill>
                          <a:effectLst/>
                          <a:latin typeface="Calibri" panose="020F0502020204030204" pitchFamily="34" charset="0"/>
                        </a:rPr>
                        <a:t>Lighting</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C7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9C5700"/>
                          </a:solidFill>
                          <a:effectLst/>
                          <a:latin typeface="Calibri" panose="020F0502020204030204" pitchFamily="34" charset="0"/>
                        </a:rPr>
                        <a:t>Yes*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EB9C"/>
                    </a:solidFill>
                  </a:tcPr>
                </a:tc>
                <a:tc>
                  <a:txBody>
                    <a:bodyPr/>
                    <a:lstStyle/>
                    <a:p>
                      <a:pPr algn="ctr" fontAlgn="b"/>
                      <a:r>
                        <a:rPr lang="en-US" sz="1000" b="0" i="0" u="none" strike="noStrike">
                          <a:solidFill>
                            <a:srgbClr val="000000"/>
                          </a:solidFill>
                          <a:effectLst/>
                          <a:latin typeface="Calibri" panose="020F0502020204030204" pitchFamily="34" charset="0"/>
                        </a:rPr>
                        <a:t>Household</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en-US" sz="1000" b="0" i="0" u="none" strike="noStrike">
                          <a:solidFill>
                            <a:srgbClr val="000000"/>
                          </a:solidFill>
                          <a:effectLst/>
                          <a:latin typeface="Calibri" panose="020F0502020204030204" pitchFamily="34" charset="0"/>
                        </a:rPr>
                        <a:t>Modify avg. schedule based on occupancy</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85759524"/>
                  </a:ext>
                </a:extLst>
              </a:tr>
              <a:tr h="173439">
                <a:tc>
                  <a:txBody>
                    <a:bodyPr/>
                    <a:lstStyle/>
                    <a:p>
                      <a:pPr algn="l" fontAlgn="b"/>
                      <a:r>
                        <a:rPr lang="en-US" sz="1000" b="0" i="0" u="none" strike="noStrike">
                          <a:solidFill>
                            <a:srgbClr val="000000"/>
                          </a:solidFill>
                          <a:effectLst/>
                          <a:latin typeface="Calibri" panose="020F0502020204030204" pitchFamily="34" charset="0"/>
                        </a:rPr>
                        <a:t>Thermostat setpoints</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C7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0000"/>
                          </a:solidFill>
                          <a:effectLst/>
                          <a:latin typeface="Calibri" panose="020F0502020204030204" pitchFamily="34" charset="0"/>
                        </a:rPr>
                        <a:t>Household</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en-US" sz="1000" b="0" i="0" u="none" strike="noStrike">
                          <a:solidFill>
                            <a:srgbClr val="000000"/>
                          </a:solidFill>
                          <a:effectLst/>
                          <a:latin typeface="Calibri" panose="020F0502020204030204" pitchFamily="34" charset="0"/>
                        </a:rPr>
                        <a:t>RECS, </a:t>
                      </a:r>
                      <a:r>
                        <a:rPr lang="en-US" sz="1000" b="0" i="0" u="none" strike="noStrike" err="1">
                          <a:solidFill>
                            <a:srgbClr val="000000"/>
                          </a:solidFill>
                          <a:effectLst/>
                          <a:latin typeface="Calibri" panose="020F0502020204030204" pitchFamily="34" charset="0"/>
                        </a:rPr>
                        <a:t>ecobee</a:t>
                      </a:r>
                      <a:endParaRPr lang="en-US" sz="1000" b="0" i="0" u="none" strike="noStrike">
                        <a:solidFill>
                          <a:srgbClr val="000000"/>
                        </a:solidFill>
                        <a:effectLst/>
                        <a:latin typeface="Calibri" panose="020F0502020204030204" pitchFamily="34" charset="0"/>
                      </a:endParaRP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61970853"/>
                  </a:ext>
                </a:extLst>
              </a:tr>
              <a:tr h="173439">
                <a:tc>
                  <a:txBody>
                    <a:bodyPr/>
                    <a:lstStyle/>
                    <a:p>
                      <a:pPr algn="l" fontAlgn="b"/>
                      <a:r>
                        <a:rPr lang="en-US" sz="1000" b="0" i="0" u="none" strike="noStrike">
                          <a:solidFill>
                            <a:srgbClr val="000000"/>
                          </a:solidFill>
                          <a:effectLst/>
                          <a:latin typeface="Calibri" panose="020F0502020204030204" pitchFamily="34" charset="0"/>
                        </a:rPr>
                        <a:t>Bath exhaust fan</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C7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0000"/>
                          </a:solidFill>
                          <a:effectLst/>
                          <a:latin typeface="Calibri" panose="020F0502020204030204" pitchFamily="34" charset="0"/>
                        </a:rPr>
                        <a:t>Household</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en-US" sz="1000" b="0" i="0" u="none" strike="noStrike">
                          <a:solidFill>
                            <a:srgbClr val="000000"/>
                          </a:solidFill>
                          <a:effectLst/>
                          <a:latin typeface="Calibri" panose="020F0502020204030204" pitchFamily="34" charset="0"/>
                        </a:rPr>
                        <a:t>Modify schedule based on occupancy</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2347023"/>
                  </a:ext>
                </a:extLst>
              </a:tr>
              <a:tr h="173439">
                <a:tc>
                  <a:txBody>
                    <a:bodyPr/>
                    <a:lstStyle/>
                    <a:p>
                      <a:pPr algn="l" fontAlgn="b"/>
                      <a:r>
                        <a:rPr lang="en-US" sz="1000" b="0" i="0" u="none" strike="noStrike">
                          <a:solidFill>
                            <a:srgbClr val="000000"/>
                          </a:solidFill>
                          <a:effectLst/>
                          <a:latin typeface="Calibri" panose="020F0502020204030204" pitchFamily="34" charset="0"/>
                        </a:rPr>
                        <a:t>Kitchen exhaust fan</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FFC7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6100"/>
                          </a:solidFill>
                          <a:effectLst/>
                          <a:latin typeface="Calibri" panose="020F0502020204030204" pitchFamily="34" charset="0"/>
                        </a:rPr>
                        <a:t>Yes</a:t>
                      </a:r>
                    </a:p>
                  </a:txBody>
                  <a:tcPr marL="8130" marR="8130" marT="8130" marB="0" anchor="b">
                    <a:lnL w="6350" cap="flat" cmpd="sng" algn="ctr">
                      <a:solidFill>
                        <a:srgbClr val="000000"/>
                      </a:solidFill>
                      <a:prstDash val="solid"/>
                      <a:round/>
                      <a:headEnd type="none" w="med" len="med"/>
                      <a:tailEnd type="none" w="med" len="med"/>
                    </a:lnL>
                    <a:lnR>
                      <a:noFill/>
                    </a:lnR>
                    <a:lnT>
                      <a:noFill/>
                    </a:lnT>
                    <a:lnB>
                      <a:noFill/>
                    </a:lnB>
                    <a:solidFill>
                      <a:srgbClr val="C6EFCE"/>
                    </a:solidFill>
                  </a:tcPr>
                </a:tc>
                <a:tc>
                  <a:txBody>
                    <a:bodyPr/>
                    <a:lstStyle/>
                    <a:p>
                      <a:pPr algn="ctr" fontAlgn="b"/>
                      <a:r>
                        <a:rPr lang="en-US" sz="1000" b="0" i="0" u="none" strike="noStrike">
                          <a:solidFill>
                            <a:srgbClr val="9C0006"/>
                          </a:solidFill>
                          <a:effectLst/>
                          <a:latin typeface="Calibri" panose="020F0502020204030204" pitchFamily="34" charset="0"/>
                        </a:rPr>
                        <a:t>No</a:t>
                      </a:r>
                    </a:p>
                  </a:txBody>
                  <a:tcPr marL="8130" marR="8130" marT="8130" marB="0" anchor="b">
                    <a:lnL>
                      <a:noFill/>
                    </a:lnL>
                    <a:lnR w="6350" cap="flat" cmpd="sng" algn="ctr">
                      <a:solidFill>
                        <a:srgbClr val="000000"/>
                      </a:solidFill>
                      <a:prstDash val="solid"/>
                      <a:round/>
                      <a:headEnd type="none" w="med" len="med"/>
                      <a:tailEnd type="none" w="med" len="med"/>
                    </a:lnR>
                    <a:lnT>
                      <a:noFill/>
                    </a:lnT>
                    <a:lnB>
                      <a:noFill/>
                    </a:lnB>
                    <a:solidFill>
                      <a:srgbClr val="FFC7CE"/>
                    </a:solidFill>
                  </a:tcPr>
                </a:tc>
                <a:tc>
                  <a:txBody>
                    <a:bodyPr/>
                    <a:lstStyle/>
                    <a:p>
                      <a:pPr algn="ctr" fontAlgn="b"/>
                      <a:r>
                        <a:rPr lang="en-US" sz="1000" b="0" i="0" u="none" strike="noStrike">
                          <a:solidFill>
                            <a:srgbClr val="000000"/>
                          </a:solidFill>
                          <a:effectLst/>
                          <a:latin typeface="Calibri" panose="020F0502020204030204" pitchFamily="34" charset="0"/>
                        </a:rPr>
                        <a:t>Household</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gridSpan="3">
                  <a:txBody>
                    <a:bodyPr/>
                    <a:lstStyle/>
                    <a:p>
                      <a:pPr algn="ctr" fontAlgn="b"/>
                      <a:r>
                        <a:rPr lang="en-US" sz="1000" b="0" i="0" u="none" strike="noStrike">
                          <a:solidFill>
                            <a:srgbClr val="000000"/>
                          </a:solidFill>
                          <a:effectLst/>
                          <a:latin typeface="Calibri" panose="020F0502020204030204" pitchFamily="34" charset="0"/>
                        </a:rPr>
                        <a:t>Modify schedule based on occupancy</a:t>
                      </a:r>
                    </a:p>
                  </a:txBody>
                  <a:tcPr marL="8130" marR="8130" marT="813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20219064"/>
                  </a:ext>
                </a:extLst>
              </a:tr>
            </a:tbl>
          </a:graphicData>
        </a:graphic>
      </p:graphicFrame>
      <p:graphicFrame>
        <p:nvGraphicFramePr>
          <p:cNvPr id="16" name="Table 15">
            <a:extLst>
              <a:ext uri="{FF2B5EF4-FFF2-40B4-BE49-F238E27FC236}">
                <a16:creationId xmlns:a16="http://schemas.microsoft.com/office/drawing/2014/main" id="{A30930D7-C0E2-6E4C-BE28-326421DFAB22}"/>
              </a:ext>
            </a:extLst>
          </p:cNvPr>
          <p:cNvGraphicFramePr>
            <a:graphicFrameLocks noGrp="1"/>
          </p:cNvGraphicFramePr>
          <p:nvPr/>
        </p:nvGraphicFramePr>
        <p:xfrm>
          <a:off x="714696" y="4182146"/>
          <a:ext cx="7542950" cy="812800"/>
        </p:xfrm>
        <a:graphic>
          <a:graphicData uri="http://schemas.openxmlformats.org/drawingml/2006/table">
            <a:tbl>
              <a:tblPr/>
              <a:tblGrid>
                <a:gridCol w="7542950">
                  <a:extLst>
                    <a:ext uri="{9D8B030D-6E8A-4147-A177-3AD203B41FA5}">
                      <a16:colId xmlns:a16="http://schemas.microsoft.com/office/drawing/2014/main" val="1525638131"/>
                    </a:ext>
                  </a:extLst>
                </a:gridCol>
              </a:tblGrid>
              <a:tr h="203200">
                <a:tc>
                  <a:txBody>
                    <a:bodyPr/>
                    <a:lstStyle/>
                    <a:p>
                      <a:pPr algn="l" fontAlgn="b"/>
                      <a:r>
                        <a:rPr lang="en-US" sz="1000" b="0" i="0" u="none" strike="noStrike">
                          <a:solidFill>
                            <a:srgbClr val="000000"/>
                          </a:solidFill>
                          <a:effectLst/>
                          <a:latin typeface="Calibri" panose="020F0502020204030204" pitchFamily="34" charset="0"/>
                        </a:rPr>
                        <a:t>* = Some degree of heterogeneity or stochasticity, but could be improved</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679470354"/>
                  </a:ext>
                </a:extLst>
              </a:tr>
              <a:tr h="203200">
                <a:tc>
                  <a:txBody>
                    <a:bodyPr/>
                    <a:lstStyle/>
                    <a:p>
                      <a:pPr algn="l" fontAlgn="b"/>
                      <a:r>
                        <a:rPr lang="en-US" sz="1000" b="0" i="0" u="none" strike="noStrike">
                          <a:solidFill>
                            <a:srgbClr val="000000"/>
                          </a:solidFill>
                          <a:effectLst/>
                          <a:latin typeface="Calibri" panose="020F0502020204030204" pitchFamily="34" charset="0"/>
                        </a:rPr>
                        <a:t>ATUS = American Time Use Survey</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619038058"/>
                  </a:ext>
                </a:extLst>
              </a:tr>
              <a:tr h="203200">
                <a:tc>
                  <a:txBody>
                    <a:bodyPr/>
                    <a:lstStyle/>
                    <a:p>
                      <a:pPr algn="l" fontAlgn="b"/>
                      <a:r>
                        <a:rPr lang="en-US" sz="1000" b="0" i="0" u="none" strike="noStrike">
                          <a:solidFill>
                            <a:srgbClr val="000000"/>
                          </a:solidFill>
                          <a:effectLst/>
                          <a:latin typeface="Calibri" panose="020F0502020204030204" pitchFamily="34" charset="0"/>
                        </a:rPr>
                        <a:t>DHWESG = NREL Domestic Hot Water Event Schedule Generator (based on data from the American Water Works Association)</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64831076"/>
                  </a:ext>
                </a:extLst>
              </a:tr>
              <a:tr h="203200">
                <a:tc>
                  <a:txBody>
                    <a:bodyPr/>
                    <a:lstStyle/>
                    <a:p>
                      <a:pPr algn="l" fontAlgn="b"/>
                      <a:r>
                        <a:rPr lang="en-US" sz="1000" b="0" i="0" u="none" strike="noStrike">
                          <a:solidFill>
                            <a:srgbClr val="000000"/>
                          </a:solidFill>
                          <a:effectLst/>
                          <a:latin typeface="Calibri" panose="020F0502020204030204" pitchFamily="34" charset="0"/>
                        </a:rPr>
                        <a:t>End-use datasets = Pecan St., RBSAM, FSEC, etc.</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325893329"/>
                  </a:ext>
                </a:extLst>
              </a:tr>
            </a:tbl>
          </a:graphicData>
        </a:graphic>
      </p:graphicFrame>
    </p:spTree>
    <p:extLst>
      <p:ext uri="{BB962C8B-B14F-4D97-AF65-F5344CB8AC3E}">
        <p14:creationId xmlns:p14="http://schemas.microsoft.com/office/powerpoint/2010/main" val="35400142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BD0D-0551-8C41-9F65-286A8B3BFA58}"/>
              </a:ext>
            </a:extLst>
          </p:cNvPr>
          <p:cNvSpPr>
            <a:spLocks noGrp="1"/>
          </p:cNvSpPr>
          <p:nvPr>
            <p:ph type="title"/>
          </p:nvPr>
        </p:nvSpPr>
        <p:spPr>
          <a:xfrm>
            <a:off x="0" y="0"/>
            <a:ext cx="1513730" cy="5143500"/>
          </a:xfrm>
        </p:spPr>
        <p:txBody>
          <a:bodyPr anchor="t" anchorCtr="0"/>
          <a:lstStyle/>
          <a:p>
            <a:pPr algn="l"/>
            <a:r>
              <a:rPr lang="en-US" sz="1800"/>
              <a:t>1 home</a:t>
            </a:r>
            <a:br>
              <a:rPr lang="en-US" sz="1800"/>
            </a:br>
            <a:r>
              <a:rPr lang="en-US" sz="1800"/>
              <a:t>Typical week</a:t>
            </a:r>
          </a:p>
        </p:txBody>
      </p:sp>
      <p:pic>
        <p:nvPicPr>
          <p:cNvPr id="12" name="Picture 11">
            <a:extLst>
              <a:ext uri="{FF2B5EF4-FFF2-40B4-BE49-F238E27FC236}">
                <a16:creationId xmlns:a16="http://schemas.microsoft.com/office/drawing/2014/main" id="{B859A42B-6C18-F64C-9361-5A949ABE0B47}"/>
              </a:ext>
            </a:extLst>
          </p:cNvPr>
          <p:cNvPicPr>
            <a:picLocks noChangeAspect="1"/>
          </p:cNvPicPr>
          <p:nvPr/>
        </p:nvPicPr>
        <p:blipFill>
          <a:blip r:embed="rId2"/>
          <a:stretch>
            <a:fillRect/>
          </a:stretch>
        </p:blipFill>
        <p:spPr>
          <a:xfrm>
            <a:off x="1513730" y="0"/>
            <a:ext cx="7630270" cy="5143500"/>
          </a:xfrm>
          <a:prstGeom prst="rect">
            <a:avLst/>
          </a:prstGeom>
        </p:spPr>
      </p:pic>
      <p:sp>
        <p:nvSpPr>
          <p:cNvPr id="13" name="Rectangular Callout 12">
            <a:extLst>
              <a:ext uri="{FF2B5EF4-FFF2-40B4-BE49-F238E27FC236}">
                <a16:creationId xmlns:a16="http://schemas.microsoft.com/office/drawing/2014/main" id="{3205BA1F-2CFB-C346-AF87-456978B8378D}"/>
              </a:ext>
            </a:extLst>
          </p:cNvPr>
          <p:cNvSpPr/>
          <p:nvPr/>
        </p:nvSpPr>
        <p:spPr>
          <a:xfrm>
            <a:off x="96465" y="1185334"/>
            <a:ext cx="1320800" cy="397933"/>
          </a:xfrm>
          <a:prstGeom prst="wedgeRectCallout">
            <a:avLst>
              <a:gd name="adj1" fmla="val 160577"/>
              <a:gd name="adj2" fmla="val -115545"/>
            </a:avLst>
          </a:prstGeom>
          <a:solidFill>
            <a:srgbClr val="F6A01A">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a:t>Occupancy now changes day to day</a:t>
            </a:r>
          </a:p>
        </p:txBody>
      </p:sp>
      <p:sp>
        <p:nvSpPr>
          <p:cNvPr id="14" name="Rectangular Callout 13">
            <a:extLst>
              <a:ext uri="{FF2B5EF4-FFF2-40B4-BE49-F238E27FC236}">
                <a16:creationId xmlns:a16="http://schemas.microsoft.com/office/drawing/2014/main" id="{25DDB950-D65A-6747-8A9E-BF7DB05D9A0E}"/>
              </a:ext>
            </a:extLst>
          </p:cNvPr>
          <p:cNvSpPr/>
          <p:nvPr/>
        </p:nvSpPr>
        <p:spPr>
          <a:xfrm>
            <a:off x="96465" y="2006601"/>
            <a:ext cx="1320800" cy="762000"/>
          </a:xfrm>
          <a:prstGeom prst="wedgeRectCallout">
            <a:avLst>
              <a:gd name="adj1" fmla="val 410577"/>
              <a:gd name="adj2" fmla="val -55640"/>
            </a:avLst>
          </a:prstGeom>
          <a:solidFill>
            <a:srgbClr val="F6A01A">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000"/>
              <a:t>Plug loads and lighting are lower when occupants are away or sleeping</a:t>
            </a:r>
          </a:p>
        </p:txBody>
      </p:sp>
      <p:sp>
        <p:nvSpPr>
          <p:cNvPr id="15" name="Rectangular Callout 14">
            <a:extLst>
              <a:ext uri="{FF2B5EF4-FFF2-40B4-BE49-F238E27FC236}">
                <a16:creationId xmlns:a16="http://schemas.microsoft.com/office/drawing/2014/main" id="{EF3EE85E-1C60-7445-A0EB-0976EFD2D512}"/>
              </a:ext>
            </a:extLst>
          </p:cNvPr>
          <p:cNvSpPr/>
          <p:nvPr/>
        </p:nvSpPr>
        <p:spPr>
          <a:xfrm>
            <a:off x="99797" y="3318935"/>
            <a:ext cx="1320800" cy="762000"/>
          </a:xfrm>
          <a:prstGeom prst="wedgeRectCallout">
            <a:avLst>
              <a:gd name="adj1" fmla="val 147757"/>
              <a:gd name="adj2" fmla="val 33249"/>
            </a:avLst>
          </a:prstGeom>
          <a:solidFill>
            <a:srgbClr val="F6A01A">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000"/>
              <a:t>Previously, cooking range was identical day-to-day</a:t>
            </a:r>
          </a:p>
        </p:txBody>
      </p:sp>
    </p:spTree>
    <p:extLst>
      <p:ext uri="{BB962C8B-B14F-4D97-AF65-F5344CB8AC3E}">
        <p14:creationId xmlns:p14="http://schemas.microsoft.com/office/powerpoint/2010/main" val="120238032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DBD0D-0551-8C41-9F65-286A8B3BFA58}"/>
              </a:ext>
            </a:extLst>
          </p:cNvPr>
          <p:cNvSpPr>
            <a:spLocks noGrp="1"/>
          </p:cNvSpPr>
          <p:nvPr>
            <p:ph type="title"/>
          </p:nvPr>
        </p:nvSpPr>
        <p:spPr>
          <a:xfrm>
            <a:off x="0" y="0"/>
            <a:ext cx="1513730" cy="5143500"/>
          </a:xfrm>
        </p:spPr>
        <p:txBody>
          <a:bodyPr anchor="t" anchorCtr="0"/>
          <a:lstStyle/>
          <a:p>
            <a:pPr algn="l"/>
            <a:r>
              <a:rPr lang="en-US" sz="1800"/>
              <a:t>1000 homes</a:t>
            </a:r>
            <a:br>
              <a:rPr lang="en-US" sz="1800"/>
            </a:br>
            <a:r>
              <a:rPr lang="en-US" sz="1800"/>
              <a:t>Typical week</a:t>
            </a:r>
            <a:br>
              <a:rPr lang="en-US" sz="1800"/>
            </a:br>
            <a:r>
              <a:rPr lang="en-US" sz="1800"/>
              <a:t>10-minute resolution</a:t>
            </a:r>
          </a:p>
        </p:txBody>
      </p:sp>
      <p:pic>
        <p:nvPicPr>
          <p:cNvPr id="3" name="Picture 2">
            <a:extLst>
              <a:ext uri="{FF2B5EF4-FFF2-40B4-BE49-F238E27FC236}">
                <a16:creationId xmlns:a16="http://schemas.microsoft.com/office/drawing/2014/main" id="{5EA388A5-864E-B340-9283-BD2A5C3DABD7}"/>
              </a:ext>
            </a:extLst>
          </p:cNvPr>
          <p:cNvPicPr>
            <a:picLocks noChangeAspect="1"/>
          </p:cNvPicPr>
          <p:nvPr/>
        </p:nvPicPr>
        <p:blipFill rotWithShape="1">
          <a:blip r:embed="rId2"/>
          <a:srcRect r="5328"/>
          <a:stretch/>
        </p:blipFill>
        <p:spPr>
          <a:xfrm>
            <a:off x="1513731" y="0"/>
            <a:ext cx="7630270" cy="5143500"/>
          </a:xfrm>
          <a:prstGeom prst="rect">
            <a:avLst/>
          </a:prstGeom>
        </p:spPr>
      </p:pic>
      <p:sp>
        <p:nvSpPr>
          <p:cNvPr id="6" name="Rectangular Callout 5">
            <a:extLst>
              <a:ext uri="{FF2B5EF4-FFF2-40B4-BE49-F238E27FC236}">
                <a16:creationId xmlns:a16="http://schemas.microsoft.com/office/drawing/2014/main" id="{591D5F67-CB19-7B49-9617-2E9D23080345}"/>
              </a:ext>
            </a:extLst>
          </p:cNvPr>
          <p:cNvSpPr/>
          <p:nvPr/>
        </p:nvSpPr>
        <p:spPr>
          <a:xfrm>
            <a:off x="48232" y="3444018"/>
            <a:ext cx="1417265" cy="1134533"/>
          </a:xfrm>
          <a:prstGeom prst="wedgeRectCallout">
            <a:avLst>
              <a:gd name="adj1" fmla="val 261594"/>
              <a:gd name="adj2" fmla="val 19213"/>
            </a:avLst>
          </a:prstGeom>
          <a:solidFill>
            <a:srgbClr val="F6A01A">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000"/>
              <a:t>Previously, using </a:t>
            </a:r>
            <a:r>
              <a:rPr lang="en-US" sz="1000" err="1"/>
              <a:t>subhourly</a:t>
            </a:r>
            <a:r>
              <a:rPr lang="en-US" sz="1000"/>
              <a:t> resolution exacerbated spikiness dramatically, due to insufficient diversity</a:t>
            </a:r>
          </a:p>
        </p:txBody>
      </p:sp>
    </p:spTree>
    <p:extLst>
      <p:ext uri="{BB962C8B-B14F-4D97-AF65-F5344CB8AC3E}">
        <p14:creationId xmlns:p14="http://schemas.microsoft.com/office/powerpoint/2010/main" val="16416176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B85A5C-DD58-F349-9ECE-1064E00AB3C6}"/>
              </a:ext>
            </a:extLst>
          </p:cNvPr>
          <p:cNvSpPr>
            <a:spLocks noGrp="1"/>
          </p:cNvSpPr>
          <p:nvPr>
            <p:ph type="body" idx="1"/>
          </p:nvPr>
        </p:nvSpPr>
        <p:spPr/>
        <p:txBody>
          <a:bodyPr/>
          <a:lstStyle/>
          <a:p>
            <a:r>
              <a:rPr lang="en-US"/>
              <a:t>Questions?</a:t>
            </a:r>
          </a:p>
        </p:txBody>
      </p:sp>
      <p:sp>
        <p:nvSpPr>
          <p:cNvPr id="3" name="Text Placeholder 2">
            <a:extLst>
              <a:ext uri="{FF2B5EF4-FFF2-40B4-BE49-F238E27FC236}">
                <a16:creationId xmlns:a16="http://schemas.microsoft.com/office/drawing/2014/main" id="{498F7EF3-7DA6-C240-B1AB-6D3BE021D022}"/>
              </a:ext>
            </a:extLst>
          </p:cNvPr>
          <p:cNvSpPr>
            <a:spLocks noGrp="1"/>
          </p:cNvSpPr>
          <p:nvPr>
            <p:ph type="body" idx="2"/>
          </p:nvPr>
        </p:nvSpPr>
        <p:spPr>
          <a:xfrm>
            <a:off x="3437438" y="3281584"/>
            <a:ext cx="5373276" cy="543735"/>
          </a:xfrm>
        </p:spPr>
        <p:txBody>
          <a:bodyPr>
            <a:normAutofit fontScale="55000" lnSpcReduction="20000"/>
          </a:bodyPr>
          <a:lstStyle/>
          <a:p>
            <a:r>
              <a:rPr lang="en-US" sz="2900" dirty="0">
                <a:solidFill>
                  <a:srgbClr val="333333"/>
                </a:solidFill>
                <a:hlinkClick r:id="rId2"/>
              </a:rPr>
              <a:t>https://www.nrel.gov/buildings/end-use-load-profiles.html</a:t>
            </a:r>
            <a:endParaRPr lang="en-US" sz="2900" dirty="0"/>
          </a:p>
          <a:p>
            <a:endParaRPr lang="en-US" dirty="0"/>
          </a:p>
        </p:txBody>
      </p:sp>
    </p:spTree>
    <p:extLst>
      <p:ext uri="{BB962C8B-B14F-4D97-AF65-F5344CB8AC3E}">
        <p14:creationId xmlns:p14="http://schemas.microsoft.com/office/powerpoint/2010/main" val="43962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2E4E6-FAA3-1641-B87E-43791D995AAB}"/>
              </a:ext>
            </a:extLst>
          </p:cNvPr>
          <p:cNvSpPr>
            <a:spLocks noGrp="1"/>
          </p:cNvSpPr>
          <p:nvPr>
            <p:ph type="body" sz="quarter" idx="10"/>
          </p:nvPr>
        </p:nvSpPr>
        <p:spPr/>
        <p:txBody>
          <a:bodyPr/>
          <a:lstStyle/>
          <a:p>
            <a:r>
              <a:rPr lang="en-US" dirty="0"/>
              <a:t>Break 11:45 -11:50 MT</a:t>
            </a:r>
          </a:p>
        </p:txBody>
      </p:sp>
      <p:sp>
        <p:nvSpPr>
          <p:cNvPr id="3" name="Text Placeholder 2">
            <a:extLst>
              <a:ext uri="{FF2B5EF4-FFF2-40B4-BE49-F238E27FC236}">
                <a16:creationId xmlns:a16="http://schemas.microsoft.com/office/drawing/2014/main" id="{A3A744FA-A06C-D34B-9C0E-B9D9628F937D}"/>
              </a:ext>
            </a:extLst>
          </p:cNvPr>
          <p:cNvSpPr>
            <a:spLocks noGrp="1"/>
          </p:cNvSpPr>
          <p:nvPr>
            <p:ph type="body" sz="quarter" idx="11"/>
          </p:nvPr>
        </p:nvSpPr>
        <p:spPr>
          <a:xfrm>
            <a:off x="467455" y="2961485"/>
            <a:ext cx="7783576" cy="1101551"/>
          </a:xfrm>
        </p:spPr>
        <p:txBody>
          <a:bodyPr/>
          <a:lstStyle/>
          <a:p>
            <a:r>
              <a:rPr lang="en-US" sz="2188" dirty="0"/>
              <a:t>Please rejoin us at 11:50 MT to participate in breakout group #2</a:t>
            </a:r>
          </a:p>
        </p:txBody>
      </p:sp>
    </p:spTree>
    <p:extLst>
      <p:ext uri="{BB962C8B-B14F-4D97-AF65-F5344CB8AC3E}">
        <p14:creationId xmlns:p14="http://schemas.microsoft.com/office/powerpoint/2010/main" val="15722893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6FDE77-B1EA-BC4D-9117-65E994B7D257}"/>
              </a:ext>
            </a:extLst>
          </p:cNvPr>
          <p:cNvSpPr>
            <a:spLocks noGrp="1"/>
          </p:cNvSpPr>
          <p:nvPr>
            <p:ph type="title"/>
          </p:nvPr>
        </p:nvSpPr>
        <p:spPr/>
        <p:txBody>
          <a:bodyPr/>
          <a:lstStyle/>
          <a:p>
            <a:pPr algn="l"/>
            <a:r>
              <a:rPr lang="en-US" dirty="0"/>
              <a:t>Breakout group #2: Selecting your breakout room</a:t>
            </a:r>
          </a:p>
        </p:txBody>
      </p:sp>
      <p:sp>
        <p:nvSpPr>
          <p:cNvPr id="5" name="TextBox 4">
            <a:extLst>
              <a:ext uri="{FF2B5EF4-FFF2-40B4-BE49-F238E27FC236}">
                <a16:creationId xmlns:a16="http://schemas.microsoft.com/office/drawing/2014/main" id="{B09FF0D1-B5A7-B843-ACCF-F4597D089472}"/>
              </a:ext>
            </a:extLst>
          </p:cNvPr>
          <p:cNvSpPr txBox="1"/>
          <p:nvPr/>
        </p:nvSpPr>
        <p:spPr>
          <a:xfrm>
            <a:off x="3175677" y="787513"/>
            <a:ext cx="5968323" cy="2516073"/>
          </a:xfrm>
          <a:prstGeom prst="rect">
            <a:avLst/>
          </a:prstGeom>
          <a:noFill/>
        </p:spPr>
        <p:txBody>
          <a:bodyPr wrap="square" rtlCol="0">
            <a:spAutoFit/>
          </a:bodyPr>
          <a:lstStyle/>
          <a:p>
            <a:r>
              <a:rPr lang="en-US" sz="1125" b="1" dirty="0">
                <a:latin typeface="Arial" panose="020B0604020202020204" pitchFamily="34" charset="0"/>
                <a:cs typeface="Arial" panose="020B0604020202020204" pitchFamily="34" charset="0"/>
              </a:rPr>
              <a:t>Room 1</a:t>
            </a:r>
            <a:r>
              <a:rPr lang="en-US" sz="1125" dirty="0">
                <a:latin typeface="Arial" panose="020B0604020202020204" pitchFamily="34" charset="0"/>
                <a:cs typeface="Arial" panose="020B0604020202020204" pitchFamily="34" charset="0"/>
              </a:rPr>
              <a:t>: </a:t>
            </a:r>
            <a:r>
              <a:rPr lang="en-US" sz="1125" i="1" dirty="0">
                <a:latin typeface="Arial" panose="020B0604020202020204" pitchFamily="34" charset="0"/>
                <a:cs typeface="Arial" panose="020B0604020202020204" pitchFamily="34" charset="0"/>
              </a:rPr>
              <a:t>A method for developing general load profiles for industry</a:t>
            </a:r>
            <a:r>
              <a:rPr lang="en-US" sz="1125" dirty="0">
                <a:latin typeface="Arial" panose="020B0604020202020204" pitchFamily="34" charset="0"/>
                <a:cs typeface="Arial" panose="020B0604020202020204" pitchFamily="34" charset="0"/>
              </a:rPr>
              <a:t>. There are no publicly-available data sources that adequately capture the variability of energy load profiles across industries. In this breakout, NREL researcher Colin McMillan will describe a method for generating general load profiles using public data on weekly, seasonal, and other operational characteristics of industry.</a:t>
            </a:r>
          </a:p>
          <a:p>
            <a:r>
              <a:rPr lang="en-US" sz="1125" dirty="0">
                <a:latin typeface="Arial" panose="020B0604020202020204" pitchFamily="34" charset="0"/>
                <a:cs typeface="Arial" panose="020B0604020202020204" pitchFamily="34" charset="0"/>
              </a:rPr>
              <a:t/>
            </a:r>
            <a:br>
              <a:rPr lang="en-US" sz="1125" dirty="0">
                <a:latin typeface="Arial" panose="020B0604020202020204" pitchFamily="34" charset="0"/>
                <a:cs typeface="Arial" panose="020B0604020202020204" pitchFamily="34" charset="0"/>
              </a:rPr>
            </a:br>
            <a:r>
              <a:rPr lang="en-US" sz="1125" b="1" dirty="0">
                <a:latin typeface="Arial" panose="020B0604020202020204" pitchFamily="34" charset="0"/>
                <a:cs typeface="Arial" panose="020B0604020202020204" pitchFamily="34" charset="0"/>
              </a:rPr>
              <a:t>Room 2</a:t>
            </a:r>
            <a:r>
              <a:rPr lang="en-US" sz="1125" dirty="0">
                <a:latin typeface="Arial" panose="020B0604020202020204" pitchFamily="34" charset="0"/>
                <a:cs typeface="Arial" panose="020B0604020202020204" pitchFamily="34" charset="0"/>
              </a:rPr>
              <a:t>: </a:t>
            </a:r>
            <a:r>
              <a:rPr lang="en-US" sz="1125" i="1" dirty="0">
                <a:latin typeface="Arial" panose="020B0604020202020204" pitchFamily="34" charset="0"/>
                <a:cs typeface="Arial" panose="020B0604020202020204" pitchFamily="34" charset="0"/>
              </a:rPr>
              <a:t>Cambium: a public dataset of hourly marginal carbon emissions and avoided cost metrics for the electric sector through 2050</a:t>
            </a:r>
            <a:r>
              <a:rPr lang="en-US" sz="1125" dirty="0">
                <a:latin typeface="Arial" panose="020B0604020202020204" pitchFamily="34" charset="0"/>
                <a:cs typeface="Arial" panose="020B0604020202020204" pitchFamily="34" charset="0"/>
              </a:rPr>
              <a:t>. During this breakout, NREL researcher Pieter Gagnon will introduce </a:t>
            </a:r>
            <a:r>
              <a:rPr lang="en-US" sz="1125" u="sng" dirty="0">
                <a:latin typeface="Arial" panose="020B0604020202020204" pitchFamily="34" charset="0"/>
                <a:cs typeface="Arial" panose="020B0604020202020204" pitchFamily="34" charset="0"/>
                <a:hlinkClick r:id="rId2"/>
              </a:rPr>
              <a:t>Cambium</a:t>
            </a:r>
            <a:r>
              <a:rPr lang="en-US" sz="1125" dirty="0">
                <a:latin typeface="Arial" panose="020B0604020202020204" pitchFamily="34" charset="0"/>
                <a:cs typeface="Arial" panose="020B0604020202020204" pitchFamily="34" charset="0"/>
              </a:rPr>
              <a:t>, a newly released data product from NREL that contains highly detailed projections of the electric grid through 2050, including cost, emission, and operational metrics that are specifically designed to be useful for supporting demand-side decision-making and research.</a:t>
            </a:r>
          </a:p>
          <a:p>
            <a:r>
              <a:rPr lang="en-US" sz="1125" dirty="0">
                <a:latin typeface="Arial" panose="020B0604020202020204" pitchFamily="34" charset="0"/>
                <a:cs typeface="Arial" panose="020B0604020202020204" pitchFamily="34" charset="0"/>
              </a:rPr>
              <a:t/>
            </a:r>
            <a:br>
              <a:rPr lang="en-US" sz="1125" dirty="0">
                <a:latin typeface="Arial" panose="020B0604020202020204" pitchFamily="34" charset="0"/>
                <a:cs typeface="Arial" panose="020B0604020202020204" pitchFamily="34" charset="0"/>
              </a:rPr>
            </a:br>
            <a:endParaRPr lang="en-US" sz="1125"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19BDBF6-485E-3142-ADA5-67ECC7899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86" y="1070359"/>
            <a:ext cx="2651759" cy="3611880"/>
          </a:xfrm>
          <a:prstGeom prst="rect">
            <a:avLst/>
          </a:prstGeom>
        </p:spPr>
      </p:pic>
      <p:sp>
        <p:nvSpPr>
          <p:cNvPr id="8" name="Oval 7">
            <a:extLst>
              <a:ext uri="{FF2B5EF4-FFF2-40B4-BE49-F238E27FC236}">
                <a16:creationId xmlns:a16="http://schemas.microsoft.com/office/drawing/2014/main" id="{24E1CCED-D186-6C4F-B60E-65B2AA39C369}"/>
              </a:ext>
            </a:extLst>
          </p:cNvPr>
          <p:cNvSpPr/>
          <p:nvPr/>
        </p:nvSpPr>
        <p:spPr>
          <a:xfrm>
            <a:off x="2038630" y="1201329"/>
            <a:ext cx="1012031" cy="879859"/>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6" name="TextBox 5">
            <a:extLst>
              <a:ext uri="{FF2B5EF4-FFF2-40B4-BE49-F238E27FC236}">
                <a16:creationId xmlns:a16="http://schemas.microsoft.com/office/drawing/2014/main" id="{E226FC47-7B06-434C-A30A-4E923D10589D}"/>
              </a:ext>
            </a:extLst>
          </p:cNvPr>
          <p:cNvSpPr txBox="1"/>
          <p:nvPr/>
        </p:nvSpPr>
        <p:spPr>
          <a:xfrm>
            <a:off x="3175677" y="4748828"/>
            <a:ext cx="3454977" cy="332848"/>
          </a:xfrm>
          <a:prstGeom prst="rect">
            <a:avLst/>
          </a:prstGeom>
          <a:noFill/>
        </p:spPr>
        <p:txBody>
          <a:bodyPr wrap="square" rtlCol="0">
            <a:spAutoFit/>
          </a:bodyPr>
          <a:lstStyle/>
          <a:p>
            <a:r>
              <a:rPr lang="en-US" sz="1563" dirty="0">
                <a:latin typeface="Arial" panose="020B0604020202020204" pitchFamily="34" charset="0"/>
                <a:cs typeface="Arial" panose="020B0604020202020204" pitchFamily="34" charset="0"/>
              </a:rPr>
              <a:t>Breakout rooms will be recorded.</a:t>
            </a:r>
          </a:p>
        </p:txBody>
      </p:sp>
    </p:spTree>
    <p:extLst>
      <p:ext uri="{BB962C8B-B14F-4D97-AF65-F5344CB8AC3E}">
        <p14:creationId xmlns:p14="http://schemas.microsoft.com/office/powerpoint/2010/main" val="14923290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close up of a logo&#10;&#10;Description automatically generated">
            <a:extLst>
              <a:ext uri="{FF2B5EF4-FFF2-40B4-BE49-F238E27FC236}">
                <a16:creationId xmlns:a16="http://schemas.microsoft.com/office/drawing/2014/main" id="{C7524EC3-2333-4A83-89F0-E671F7EE3EAC}"/>
              </a:ext>
            </a:extLst>
          </p:cNvPr>
          <p:cNvPicPr>
            <a:picLocks noGrp="1" noChangeAspect="1"/>
          </p:cNvPicPr>
          <p:nvPr>
            <p:ph type="pic" sz="quarter" idx="49"/>
          </p:nvPr>
        </p:nvPicPr>
        <p:blipFill>
          <a:blip r:embed="rId2"/>
          <a:srcRect t="11690" b="11690"/>
          <a:stretch>
            <a:fillRect/>
          </a:stretch>
        </p:blipFill>
        <p:spPr>
          <a:xfrm>
            <a:off x="0" y="0"/>
            <a:ext cx="9144000" cy="2931459"/>
          </a:xfrm>
        </p:spPr>
      </p:pic>
      <p:sp>
        <p:nvSpPr>
          <p:cNvPr id="3" name="Text Placeholder 2"/>
          <p:cNvSpPr>
            <a:spLocks noGrp="1"/>
          </p:cNvSpPr>
          <p:nvPr>
            <p:ph type="body" sz="quarter" idx="50"/>
          </p:nvPr>
        </p:nvSpPr>
        <p:spPr>
          <a:xfrm>
            <a:off x="317500" y="3058085"/>
            <a:ext cx="8429611" cy="1811057"/>
          </a:xfrm>
        </p:spPr>
        <p:txBody>
          <a:bodyPr/>
          <a:lstStyle/>
          <a:p>
            <a:r>
              <a:rPr lang="en-US" sz="2400" dirty="0"/>
              <a:t>Public database of hourly emissions, costs, and operations for the electric sector through 2050</a:t>
            </a:r>
          </a:p>
          <a:p>
            <a:endParaRPr lang="en-US" sz="1200" dirty="0"/>
          </a:p>
          <a:p>
            <a:r>
              <a:rPr lang="en-US" sz="1200" dirty="0"/>
              <a:t>Pieter Gagnon (</a:t>
            </a:r>
            <a:r>
              <a:rPr lang="en-US" sz="1200" dirty="0">
                <a:hlinkClick r:id="rId3"/>
              </a:rPr>
              <a:t>Pieter.Gagnon@nrel.gov</a:t>
            </a:r>
            <a:r>
              <a:rPr lang="en-US" sz="1200" dirty="0"/>
              <a:t>) – National Renewable Energy Laboratory</a:t>
            </a:r>
          </a:p>
          <a:p>
            <a:r>
              <a:rPr lang="en-US" sz="1200" dirty="0"/>
              <a:t>April 21</a:t>
            </a:r>
            <a:r>
              <a:rPr lang="en-US" sz="1200" baseline="30000" dirty="0"/>
              <a:t>st</a:t>
            </a:r>
            <a:r>
              <a:rPr lang="en-US" sz="1200"/>
              <a:t>, 2021</a:t>
            </a:r>
            <a:endParaRPr lang="en-US" sz="1200" dirty="0"/>
          </a:p>
        </p:txBody>
      </p:sp>
      <p:sp>
        <p:nvSpPr>
          <p:cNvPr id="4" name="Title 3"/>
          <p:cNvSpPr>
            <a:spLocks noGrp="1"/>
          </p:cNvSpPr>
          <p:nvPr>
            <p:ph type="title"/>
          </p:nvPr>
        </p:nvSpPr>
        <p:spPr>
          <a:xfrm>
            <a:off x="0" y="1937684"/>
            <a:ext cx="3810000" cy="993775"/>
          </a:xfrm>
        </p:spPr>
        <p:txBody>
          <a:bodyPr anchor="b"/>
          <a:lstStyle/>
          <a:p>
            <a:r>
              <a:rPr lang="en-US" sz="6600" dirty="0"/>
              <a:t>Cambium</a:t>
            </a:r>
          </a:p>
        </p:txBody>
      </p:sp>
    </p:spTree>
    <p:extLst>
      <p:ext uri="{BB962C8B-B14F-4D97-AF65-F5344CB8AC3E}">
        <p14:creationId xmlns:p14="http://schemas.microsoft.com/office/powerpoint/2010/main" val="19367599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D0A6-900F-4FE9-A92B-83AA06A077F0}"/>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6C63023E-B064-4C60-9D2C-8159421BE0C3}"/>
              </a:ext>
            </a:extLst>
          </p:cNvPr>
          <p:cNvSpPr>
            <a:spLocks noGrp="1"/>
          </p:cNvSpPr>
          <p:nvPr>
            <p:ph type="body" sz="quarter" idx="11"/>
          </p:nvPr>
        </p:nvSpPr>
        <p:spPr/>
        <p:txBody>
          <a:bodyPr/>
          <a:lstStyle/>
          <a:p>
            <a:r>
              <a:rPr lang="en-US" dirty="0"/>
              <a:t>Brief overview &amp; context</a:t>
            </a:r>
          </a:p>
        </p:txBody>
      </p:sp>
      <p:sp>
        <p:nvSpPr>
          <p:cNvPr id="4" name="Text Placeholder 3">
            <a:extLst>
              <a:ext uri="{FF2B5EF4-FFF2-40B4-BE49-F238E27FC236}">
                <a16:creationId xmlns:a16="http://schemas.microsoft.com/office/drawing/2014/main" id="{E38EF137-DE2A-469D-B3AC-A9B6CE095ADA}"/>
              </a:ext>
            </a:extLst>
          </p:cNvPr>
          <p:cNvSpPr>
            <a:spLocks noGrp="1"/>
          </p:cNvSpPr>
          <p:nvPr>
            <p:ph type="body" sz="quarter" idx="19"/>
          </p:nvPr>
        </p:nvSpPr>
        <p:spPr/>
        <p:txBody>
          <a:bodyPr/>
          <a:lstStyle/>
          <a:p>
            <a:r>
              <a:rPr lang="en-US" dirty="0"/>
              <a:t>Emission metrics</a:t>
            </a:r>
          </a:p>
        </p:txBody>
      </p:sp>
      <p:sp>
        <p:nvSpPr>
          <p:cNvPr id="5" name="Text Placeholder 4">
            <a:extLst>
              <a:ext uri="{FF2B5EF4-FFF2-40B4-BE49-F238E27FC236}">
                <a16:creationId xmlns:a16="http://schemas.microsoft.com/office/drawing/2014/main" id="{5D802940-97C1-4FEE-BBD2-1C681E9A442C}"/>
              </a:ext>
            </a:extLst>
          </p:cNvPr>
          <p:cNvSpPr>
            <a:spLocks noGrp="1"/>
          </p:cNvSpPr>
          <p:nvPr>
            <p:ph type="body" sz="quarter" idx="21"/>
          </p:nvPr>
        </p:nvSpPr>
        <p:spPr/>
        <p:txBody>
          <a:bodyPr/>
          <a:lstStyle/>
          <a:p>
            <a:r>
              <a:rPr lang="en-US" dirty="0"/>
              <a:t>Cost metrics</a:t>
            </a:r>
          </a:p>
        </p:txBody>
      </p:sp>
      <p:sp>
        <p:nvSpPr>
          <p:cNvPr id="6" name="Text Placeholder 5">
            <a:extLst>
              <a:ext uri="{FF2B5EF4-FFF2-40B4-BE49-F238E27FC236}">
                <a16:creationId xmlns:a16="http://schemas.microsoft.com/office/drawing/2014/main" id="{2C397EDC-89D1-4883-AF38-19E92C5C508D}"/>
              </a:ext>
            </a:extLst>
          </p:cNvPr>
          <p:cNvSpPr>
            <a:spLocks noGrp="1"/>
          </p:cNvSpPr>
          <p:nvPr>
            <p:ph type="body" sz="quarter" idx="23"/>
          </p:nvPr>
        </p:nvSpPr>
        <p:spPr/>
        <p:txBody>
          <a:bodyPr/>
          <a:lstStyle/>
          <a:p>
            <a:r>
              <a:rPr lang="en-US" dirty="0"/>
              <a:t>Open discussion</a:t>
            </a:r>
          </a:p>
        </p:txBody>
      </p:sp>
      <p:sp>
        <p:nvSpPr>
          <p:cNvPr id="7" name="Text Placeholder 6">
            <a:extLst>
              <a:ext uri="{FF2B5EF4-FFF2-40B4-BE49-F238E27FC236}">
                <a16:creationId xmlns:a16="http://schemas.microsoft.com/office/drawing/2014/main" id="{2CE1F161-B50A-4F75-A947-9736DF5A55B9}"/>
              </a:ext>
            </a:extLst>
          </p:cNvPr>
          <p:cNvSpPr>
            <a:spLocks noGrp="1"/>
          </p:cNvSpPr>
          <p:nvPr>
            <p:ph type="body" sz="quarter" idx="25"/>
          </p:nvPr>
        </p:nvSpPr>
        <p:spPr/>
        <p:txBody>
          <a:bodyPr/>
          <a:lstStyle/>
          <a:p>
            <a:r>
              <a:rPr lang="en-US" dirty="0"/>
              <a:t>Open discussion</a:t>
            </a:r>
          </a:p>
        </p:txBody>
      </p:sp>
      <p:sp>
        <p:nvSpPr>
          <p:cNvPr id="8" name="Text Placeholder 7">
            <a:extLst>
              <a:ext uri="{FF2B5EF4-FFF2-40B4-BE49-F238E27FC236}">
                <a16:creationId xmlns:a16="http://schemas.microsoft.com/office/drawing/2014/main" id="{993BC941-B960-4411-96D9-9CA1CF5D3137}"/>
              </a:ext>
            </a:extLst>
          </p:cNvPr>
          <p:cNvSpPr>
            <a:spLocks noGrp="1"/>
          </p:cNvSpPr>
          <p:nvPr>
            <p:ph type="body" sz="quarter" idx="27"/>
          </p:nvPr>
        </p:nvSpPr>
        <p:spPr/>
        <p:txBody>
          <a:bodyPr/>
          <a:lstStyle/>
          <a:p>
            <a:endParaRPr lang="en-US"/>
          </a:p>
        </p:txBody>
      </p:sp>
      <p:sp>
        <p:nvSpPr>
          <p:cNvPr id="9" name="Text Placeholder 8">
            <a:extLst>
              <a:ext uri="{FF2B5EF4-FFF2-40B4-BE49-F238E27FC236}">
                <a16:creationId xmlns:a16="http://schemas.microsoft.com/office/drawing/2014/main" id="{D1B01510-CC56-46FD-A090-34CBB5FF9916}"/>
              </a:ext>
            </a:extLst>
          </p:cNvPr>
          <p:cNvSpPr>
            <a:spLocks noGrp="1"/>
          </p:cNvSpPr>
          <p:nvPr>
            <p:ph type="body" sz="quarter" idx="29"/>
          </p:nvPr>
        </p:nvSpPr>
        <p:spPr/>
        <p:txBody>
          <a:bodyPr/>
          <a:lstStyle/>
          <a:p>
            <a:endParaRPr lang="en-US"/>
          </a:p>
        </p:txBody>
      </p:sp>
      <p:sp>
        <p:nvSpPr>
          <p:cNvPr id="10" name="Rectangle 9">
            <a:extLst>
              <a:ext uri="{FF2B5EF4-FFF2-40B4-BE49-F238E27FC236}">
                <a16:creationId xmlns:a16="http://schemas.microsoft.com/office/drawing/2014/main" id="{235F7522-46B9-46E7-AA1D-716E24B81495}"/>
              </a:ext>
            </a:extLst>
          </p:cNvPr>
          <p:cNvSpPr/>
          <p:nvPr/>
        </p:nvSpPr>
        <p:spPr>
          <a:xfrm>
            <a:off x="361950" y="3264320"/>
            <a:ext cx="6362700" cy="1707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0827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B4B9-F6BE-44E4-A085-3712E46008B6}"/>
              </a:ext>
            </a:extLst>
          </p:cNvPr>
          <p:cNvSpPr>
            <a:spLocks noGrp="1"/>
          </p:cNvSpPr>
          <p:nvPr>
            <p:ph type="title"/>
          </p:nvPr>
        </p:nvSpPr>
        <p:spPr>
          <a:xfrm>
            <a:off x="457199" y="2"/>
            <a:ext cx="8236857" cy="786652"/>
          </a:xfrm>
        </p:spPr>
        <p:txBody>
          <a:bodyPr/>
          <a:lstStyle/>
          <a:p>
            <a:pPr>
              <a:lnSpc>
                <a:spcPct val="100000"/>
              </a:lnSpc>
            </a:pPr>
            <a:r>
              <a:rPr lang="en-US" dirty="0"/>
              <a:t>The Standard Scenarios</a:t>
            </a:r>
            <a:br>
              <a:rPr lang="en-US" dirty="0"/>
            </a:br>
            <a:r>
              <a:rPr lang="en-US" sz="1100" dirty="0"/>
              <a:t>Annually updated set of electric sector projections</a:t>
            </a:r>
            <a:endParaRPr lang="en-US" dirty="0"/>
          </a:p>
        </p:txBody>
      </p:sp>
      <p:pic>
        <p:nvPicPr>
          <p:cNvPr id="12" name="Picture 11">
            <a:extLst>
              <a:ext uri="{FF2B5EF4-FFF2-40B4-BE49-F238E27FC236}">
                <a16:creationId xmlns:a16="http://schemas.microsoft.com/office/drawing/2014/main" id="{9404A0CC-2C45-48E9-8FA9-AE6606A1779C}"/>
              </a:ext>
            </a:extLst>
          </p:cNvPr>
          <p:cNvPicPr>
            <a:picLocks noChangeAspect="1"/>
          </p:cNvPicPr>
          <p:nvPr/>
        </p:nvPicPr>
        <p:blipFill>
          <a:blip r:embed="rId2"/>
          <a:stretch>
            <a:fillRect/>
          </a:stretch>
        </p:blipFill>
        <p:spPr>
          <a:xfrm>
            <a:off x="3121959" y="902572"/>
            <a:ext cx="2574058" cy="3338356"/>
          </a:xfrm>
          <a:prstGeom prst="rect">
            <a:avLst/>
          </a:prstGeom>
          <a:ln w="12700">
            <a:solidFill>
              <a:schemeClr val="tx1"/>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1745CE25-9D53-4A2C-B6A8-DE32B997E754}"/>
              </a:ext>
            </a:extLst>
          </p:cNvPr>
          <p:cNvPicPr>
            <a:picLocks noChangeAspect="1"/>
          </p:cNvPicPr>
          <p:nvPr/>
        </p:nvPicPr>
        <p:blipFill>
          <a:blip r:embed="rId2"/>
          <a:stretch>
            <a:fillRect/>
          </a:stretch>
        </p:blipFill>
        <p:spPr>
          <a:xfrm>
            <a:off x="3274359" y="1054972"/>
            <a:ext cx="2574058" cy="3338356"/>
          </a:xfrm>
          <a:prstGeom prst="rect">
            <a:avLst/>
          </a:prstGeom>
          <a:ln w="12700">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FEBDE29-F49E-4FFF-98A5-01CB44C88517}"/>
              </a:ext>
            </a:extLst>
          </p:cNvPr>
          <p:cNvPicPr>
            <a:picLocks noChangeAspect="1"/>
          </p:cNvPicPr>
          <p:nvPr/>
        </p:nvPicPr>
        <p:blipFill>
          <a:blip r:embed="rId2"/>
          <a:stretch>
            <a:fillRect/>
          </a:stretch>
        </p:blipFill>
        <p:spPr>
          <a:xfrm>
            <a:off x="3426759" y="1207372"/>
            <a:ext cx="2574058" cy="3338356"/>
          </a:xfrm>
          <a:prstGeom prst="rect">
            <a:avLst/>
          </a:prstGeom>
          <a:ln w="12700">
            <a:solidFill>
              <a:schemeClr val="tx1"/>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A7486BAB-EDB7-4FB2-91EE-CC8BB62834A8}"/>
              </a:ext>
            </a:extLst>
          </p:cNvPr>
          <p:cNvPicPr>
            <a:picLocks noChangeAspect="1"/>
          </p:cNvPicPr>
          <p:nvPr/>
        </p:nvPicPr>
        <p:blipFill>
          <a:blip r:embed="rId2"/>
          <a:stretch>
            <a:fillRect/>
          </a:stretch>
        </p:blipFill>
        <p:spPr>
          <a:xfrm>
            <a:off x="3579159" y="1359772"/>
            <a:ext cx="2574058" cy="3338356"/>
          </a:xfrm>
          <a:prstGeom prst="rect">
            <a:avLst/>
          </a:prstGeom>
          <a:ln w="12700">
            <a:solidFill>
              <a:schemeClr val="tx1"/>
            </a:solidFill>
          </a:ln>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182067F2-A6E1-4BEF-AF7C-61309C3DE3B7}"/>
              </a:ext>
            </a:extLst>
          </p:cNvPr>
          <p:cNvPicPr>
            <a:picLocks noChangeAspect="1"/>
          </p:cNvPicPr>
          <p:nvPr/>
        </p:nvPicPr>
        <p:blipFill>
          <a:blip r:embed="rId2"/>
          <a:stretch>
            <a:fillRect/>
          </a:stretch>
        </p:blipFill>
        <p:spPr>
          <a:xfrm>
            <a:off x="3731559" y="1512172"/>
            <a:ext cx="2574058" cy="3338356"/>
          </a:xfrm>
          <a:prstGeom prst="rect">
            <a:avLst/>
          </a:prstGeom>
          <a:ln w="12700">
            <a:solidFill>
              <a:schemeClr val="tx1"/>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3445A2CC-6C1D-4B63-B2EC-F0A38EF4B482}"/>
              </a:ext>
            </a:extLst>
          </p:cNvPr>
          <p:cNvPicPr>
            <a:picLocks noChangeAspect="1"/>
          </p:cNvPicPr>
          <p:nvPr/>
        </p:nvPicPr>
        <p:blipFill>
          <a:blip r:embed="rId2"/>
          <a:stretch>
            <a:fillRect/>
          </a:stretch>
        </p:blipFill>
        <p:spPr>
          <a:xfrm>
            <a:off x="3883959" y="1664572"/>
            <a:ext cx="2574058" cy="3338356"/>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97215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B4B9-F6BE-44E4-A085-3712E46008B6}"/>
              </a:ext>
            </a:extLst>
          </p:cNvPr>
          <p:cNvSpPr>
            <a:spLocks noGrp="1"/>
          </p:cNvSpPr>
          <p:nvPr>
            <p:ph type="title"/>
          </p:nvPr>
        </p:nvSpPr>
        <p:spPr>
          <a:xfrm>
            <a:off x="457199" y="1"/>
            <a:ext cx="8236857" cy="546099"/>
          </a:xfrm>
        </p:spPr>
        <p:txBody>
          <a:bodyPr/>
          <a:lstStyle/>
          <a:p>
            <a:r>
              <a:rPr lang="en-US" dirty="0"/>
              <a:t>The models</a:t>
            </a:r>
          </a:p>
        </p:txBody>
      </p:sp>
      <p:sp>
        <p:nvSpPr>
          <p:cNvPr id="3" name="Rectangle 2">
            <a:extLst>
              <a:ext uri="{FF2B5EF4-FFF2-40B4-BE49-F238E27FC236}">
                <a16:creationId xmlns:a16="http://schemas.microsoft.com/office/drawing/2014/main" id="{E1EA7CE7-6EBE-4616-95D1-6D7E7E0F7EAE}"/>
              </a:ext>
            </a:extLst>
          </p:cNvPr>
          <p:cNvSpPr/>
          <p:nvPr/>
        </p:nvSpPr>
        <p:spPr>
          <a:xfrm>
            <a:off x="3469538" y="1015091"/>
            <a:ext cx="1769134" cy="6807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ReEDS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Calibri"/>
                <a:ea typeface="+mn-ea"/>
                <a:cs typeface="+mn-cs"/>
              </a:rPr>
              <a:t>Projects the evolution of the electric grid through 2050</a:t>
            </a: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BCA9E71-562F-4CFB-BAEF-1BB29F0B8522}"/>
              </a:ext>
            </a:extLst>
          </p:cNvPr>
          <p:cNvSpPr/>
          <p:nvPr/>
        </p:nvSpPr>
        <p:spPr>
          <a:xfrm>
            <a:off x="4189748" y="1867278"/>
            <a:ext cx="1669164" cy="6807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PLEXOS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Calibri"/>
                <a:ea typeface="+mn-ea"/>
                <a:cs typeface="+mn-cs"/>
              </a:rPr>
              <a:t>Simulates the hourly operation of future grids</a:t>
            </a:r>
          </a:p>
        </p:txBody>
      </p:sp>
      <p:sp>
        <p:nvSpPr>
          <p:cNvPr id="10" name="Rectangle 9">
            <a:extLst>
              <a:ext uri="{FF2B5EF4-FFF2-40B4-BE49-F238E27FC236}">
                <a16:creationId xmlns:a16="http://schemas.microsoft.com/office/drawing/2014/main" id="{72908553-D864-467A-8F56-A8B1ECC31117}"/>
              </a:ext>
            </a:extLst>
          </p:cNvPr>
          <p:cNvSpPr/>
          <p:nvPr/>
        </p:nvSpPr>
        <p:spPr>
          <a:xfrm>
            <a:off x="3469538" y="2750498"/>
            <a:ext cx="1669167" cy="6807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Cambium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333333"/>
                </a:solidFill>
                <a:effectLst/>
                <a:uLnTx/>
                <a:uFillTx/>
                <a:latin typeface="Calibri"/>
                <a:ea typeface="+mn-ea"/>
                <a:cs typeface="+mn-cs"/>
              </a:rPr>
              <a:t>Calculates new metrics; builds the database</a:t>
            </a: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p:txBody>
      </p:sp>
      <p:cxnSp>
        <p:nvCxnSpPr>
          <p:cNvPr id="12" name="Straight Arrow Connector 11">
            <a:extLst>
              <a:ext uri="{FF2B5EF4-FFF2-40B4-BE49-F238E27FC236}">
                <a16:creationId xmlns:a16="http://schemas.microsoft.com/office/drawing/2014/main" id="{B76E9EEE-A56E-4314-A2B1-A29F9976753E}"/>
              </a:ext>
            </a:extLst>
          </p:cNvPr>
          <p:cNvCxnSpPr>
            <a:cxnSpLocks/>
            <a:endCxn id="8" idx="0"/>
          </p:cNvCxnSpPr>
          <p:nvPr/>
        </p:nvCxnSpPr>
        <p:spPr>
          <a:xfrm>
            <a:off x="5024330" y="1677616"/>
            <a:ext cx="0" cy="18966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3AA255D-F918-4B7D-A204-6A02F3D5D50C}"/>
              </a:ext>
            </a:extLst>
          </p:cNvPr>
          <p:cNvCxnSpPr>
            <a:cxnSpLocks/>
            <a:stCxn id="8" idx="2"/>
          </p:cNvCxnSpPr>
          <p:nvPr/>
        </p:nvCxnSpPr>
        <p:spPr>
          <a:xfrm>
            <a:off x="5024330" y="2548036"/>
            <a:ext cx="0" cy="18422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F2FAC53-637A-4D4F-AC54-48D44476BDCD}"/>
              </a:ext>
            </a:extLst>
          </p:cNvPr>
          <p:cNvCxnSpPr>
            <a:cxnSpLocks/>
          </p:cNvCxnSpPr>
          <p:nvPr/>
        </p:nvCxnSpPr>
        <p:spPr>
          <a:xfrm flipH="1">
            <a:off x="3785705" y="1696889"/>
            <a:ext cx="2" cy="1054649"/>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05DA65F3-FD34-4688-AD41-6542D2DE9ECC}"/>
              </a:ext>
            </a:extLst>
          </p:cNvPr>
          <p:cNvSpPr txBox="1"/>
          <p:nvPr/>
        </p:nvSpPr>
        <p:spPr>
          <a:xfrm>
            <a:off x="3309359" y="3803608"/>
            <a:ext cx="2034468"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333333"/>
                </a:solidFill>
                <a:effectLst/>
                <a:uLnTx/>
                <a:uFillTx/>
                <a:latin typeface="Calibri"/>
                <a:ea typeface="+mn-ea"/>
                <a:cs typeface="+mn-cs"/>
              </a:rPr>
              <a:t>Cambium database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a:ea typeface="+mn-ea"/>
                <a:cs typeface="+mn-cs"/>
              </a:rPr>
              <a:t>Hourly through 2050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Calibri"/>
                <a:ea typeface="+mn-ea"/>
                <a:cs typeface="+mn-cs"/>
              </a:rPr>
              <a:t>Operational metrics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Calibri"/>
                <a:ea typeface="+mn-ea"/>
                <a:cs typeface="+mn-cs"/>
              </a:rPr>
              <a:t>Cost metrics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Calibri"/>
                <a:ea typeface="+mn-ea"/>
                <a:cs typeface="+mn-cs"/>
              </a:rPr>
              <a:t>Emission metrics</a:t>
            </a:r>
          </a:p>
        </p:txBody>
      </p:sp>
      <p:cxnSp>
        <p:nvCxnSpPr>
          <p:cNvPr id="24" name="Straight Arrow Connector 23">
            <a:extLst>
              <a:ext uri="{FF2B5EF4-FFF2-40B4-BE49-F238E27FC236}">
                <a16:creationId xmlns:a16="http://schemas.microsoft.com/office/drawing/2014/main" id="{E9C00B30-47E8-4D8E-A614-CF43BD598DBD}"/>
              </a:ext>
            </a:extLst>
          </p:cNvPr>
          <p:cNvCxnSpPr>
            <a:cxnSpLocks/>
          </p:cNvCxnSpPr>
          <p:nvPr/>
        </p:nvCxnSpPr>
        <p:spPr>
          <a:xfrm flipH="1">
            <a:off x="4304119" y="3431256"/>
            <a:ext cx="2" cy="42265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07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Guiding Principles</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rmAutofit/>
          </a:bodyPr>
          <a:lstStyle/>
          <a:p>
            <a:r>
              <a:rPr lang="en-US"/>
              <a:t>We want to get the “why” right so we can ask questions about changes to the stock (i.e., savings load shapes)</a:t>
            </a:r>
          </a:p>
          <a:p>
            <a:r>
              <a:rPr lang="en-US"/>
              <a:t>Make changes that are supported by data and domain experience, not simply to get a better fit</a:t>
            </a:r>
          </a:p>
          <a:p>
            <a:r>
              <a:rPr lang="en-US"/>
              <a:t>Report out accuracy and uncertainty so users can decide if they want to use</a:t>
            </a:r>
          </a:p>
        </p:txBody>
      </p:sp>
      <p:sp>
        <p:nvSpPr>
          <p:cNvPr id="2" name="Rectangle 1">
            <a:extLst>
              <a:ext uri="{FF2B5EF4-FFF2-40B4-BE49-F238E27FC236}">
                <a16:creationId xmlns:a16="http://schemas.microsoft.com/office/drawing/2014/main" id="{721B20A6-D587-6348-897A-207C1A150C97}"/>
              </a:ext>
            </a:extLst>
          </p:cNvPr>
          <p:cNvSpPr/>
          <p:nvPr/>
        </p:nvSpPr>
        <p:spPr>
          <a:xfrm>
            <a:off x="391886" y="3586843"/>
            <a:ext cx="8294915" cy="8871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180835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634D074-61F2-4DD0-857A-F67B1E803CFC}"/>
              </a:ext>
            </a:extLst>
          </p:cNvPr>
          <p:cNvSpPr txBox="1"/>
          <p:nvPr/>
        </p:nvSpPr>
        <p:spPr>
          <a:xfrm>
            <a:off x="201039" y="1396622"/>
            <a:ext cx="8364738" cy="523220"/>
          </a:xfrm>
          <a:prstGeom prst="rect">
            <a:avLst/>
          </a:prstGeom>
          <a:noFill/>
        </p:spPr>
        <p:txBody>
          <a:bodyPr wrap="square" rtlCol="0">
            <a:spAutoFit/>
          </a:bodyPr>
          <a:lstStyle/>
          <a:p>
            <a:pPr algn="ctr"/>
            <a:r>
              <a:rPr lang="en-US" sz="2800" u="sng" dirty="0"/>
              <a:t>What’s the point?</a:t>
            </a:r>
          </a:p>
        </p:txBody>
      </p:sp>
      <p:sp>
        <p:nvSpPr>
          <p:cNvPr id="4" name="TextBox 3">
            <a:extLst>
              <a:ext uri="{FF2B5EF4-FFF2-40B4-BE49-F238E27FC236}">
                <a16:creationId xmlns:a16="http://schemas.microsoft.com/office/drawing/2014/main" id="{2CB01344-E742-448A-8E08-02F181F3DBFB}"/>
              </a:ext>
            </a:extLst>
          </p:cNvPr>
          <p:cNvSpPr txBox="1"/>
          <p:nvPr/>
        </p:nvSpPr>
        <p:spPr>
          <a:xfrm>
            <a:off x="277239" y="1925591"/>
            <a:ext cx="8364738" cy="369332"/>
          </a:xfrm>
          <a:prstGeom prst="rect">
            <a:avLst/>
          </a:prstGeom>
          <a:noFill/>
        </p:spPr>
        <p:txBody>
          <a:bodyPr wrap="square" rtlCol="0">
            <a:spAutoFit/>
          </a:bodyPr>
          <a:lstStyle/>
          <a:p>
            <a:pPr algn="ctr"/>
            <a:r>
              <a:rPr lang="en-US" dirty="0"/>
              <a:t>1) The grid is changing</a:t>
            </a:r>
          </a:p>
        </p:txBody>
      </p:sp>
      <p:sp>
        <p:nvSpPr>
          <p:cNvPr id="6" name="TextBox 5">
            <a:extLst>
              <a:ext uri="{FF2B5EF4-FFF2-40B4-BE49-F238E27FC236}">
                <a16:creationId xmlns:a16="http://schemas.microsoft.com/office/drawing/2014/main" id="{E68ED502-2E75-4D42-8A67-9E20A7CDAA87}"/>
              </a:ext>
            </a:extLst>
          </p:cNvPr>
          <p:cNvSpPr txBox="1"/>
          <p:nvPr/>
        </p:nvSpPr>
        <p:spPr>
          <a:xfrm>
            <a:off x="277239" y="2911592"/>
            <a:ext cx="8364738" cy="646331"/>
          </a:xfrm>
          <a:prstGeom prst="rect">
            <a:avLst/>
          </a:prstGeom>
          <a:noFill/>
        </p:spPr>
        <p:txBody>
          <a:bodyPr wrap="square" rtlCol="0">
            <a:spAutoFit/>
          </a:bodyPr>
          <a:lstStyle/>
          <a:p>
            <a:pPr algn="ctr"/>
            <a:r>
              <a:rPr lang="en-US" dirty="0"/>
              <a:t>4) Brings consistency across forward-looking analyses, for fair comparisons of different technologies</a:t>
            </a:r>
            <a:endParaRPr lang="en-US" sz="2800" dirty="0"/>
          </a:p>
        </p:txBody>
      </p:sp>
      <p:sp>
        <p:nvSpPr>
          <p:cNvPr id="8" name="TextBox 7">
            <a:extLst>
              <a:ext uri="{FF2B5EF4-FFF2-40B4-BE49-F238E27FC236}">
                <a16:creationId xmlns:a16="http://schemas.microsoft.com/office/drawing/2014/main" id="{D8A10D74-3237-4937-A371-C98CCEA3FAFD}"/>
              </a:ext>
            </a:extLst>
          </p:cNvPr>
          <p:cNvSpPr txBox="1"/>
          <p:nvPr/>
        </p:nvSpPr>
        <p:spPr>
          <a:xfrm>
            <a:off x="277239" y="2576446"/>
            <a:ext cx="8364738" cy="369332"/>
          </a:xfrm>
          <a:prstGeom prst="rect">
            <a:avLst/>
          </a:prstGeom>
          <a:noFill/>
        </p:spPr>
        <p:txBody>
          <a:bodyPr wrap="square" rtlCol="0">
            <a:spAutoFit/>
          </a:bodyPr>
          <a:lstStyle/>
          <a:p>
            <a:pPr algn="ctr"/>
            <a:r>
              <a:rPr lang="en-US" dirty="0"/>
              <a:t>3) Diurnal patterns are increasingly important</a:t>
            </a:r>
            <a:endParaRPr lang="en-US" sz="2800" dirty="0"/>
          </a:p>
        </p:txBody>
      </p:sp>
      <p:sp>
        <p:nvSpPr>
          <p:cNvPr id="9" name="TextBox 8">
            <a:extLst>
              <a:ext uri="{FF2B5EF4-FFF2-40B4-BE49-F238E27FC236}">
                <a16:creationId xmlns:a16="http://schemas.microsoft.com/office/drawing/2014/main" id="{1D18B9C8-4043-4B2D-8588-8C432CAA9AE2}"/>
              </a:ext>
            </a:extLst>
          </p:cNvPr>
          <p:cNvSpPr txBox="1"/>
          <p:nvPr/>
        </p:nvSpPr>
        <p:spPr>
          <a:xfrm>
            <a:off x="277239" y="2231051"/>
            <a:ext cx="8364738" cy="369332"/>
          </a:xfrm>
          <a:prstGeom prst="rect">
            <a:avLst/>
          </a:prstGeom>
          <a:noFill/>
        </p:spPr>
        <p:txBody>
          <a:bodyPr wrap="square" rtlCol="0">
            <a:spAutoFit/>
          </a:bodyPr>
          <a:lstStyle/>
          <a:p>
            <a:pPr algn="ctr"/>
            <a:r>
              <a:rPr lang="en-US" dirty="0"/>
              <a:t>2) Some planning metrics are forward-looking</a:t>
            </a:r>
          </a:p>
        </p:txBody>
      </p:sp>
    </p:spTree>
    <p:extLst>
      <p:ext uri="{BB962C8B-B14F-4D97-AF65-F5344CB8AC3E}">
        <p14:creationId xmlns:p14="http://schemas.microsoft.com/office/powerpoint/2010/main" val="25160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1772-6A67-4B98-8F41-960FC73A7107}"/>
              </a:ext>
            </a:extLst>
          </p:cNvPr>
          <p:cNvSpPr>
            <a:spLocks noGrp="1"/>
          </p:cNvSpPr>
          <p:nvPr>
            <p:ph type="title"/>
          </p:nvPr>
        </p:nvSpPr>
        <p:spPr/>
        <p:txBody>
          <a:bodyPr/>
          <a:lstStyle/>
          <a:p>
            <a:r>
              <a:rPr lang="en-US" dirty="0"/>
              <a:t>Metrics</a:t>
            </a:r>
          </a:p>
        </p:txBody>
      </p:sp>
      <p:grpSp>
        <p:nvGrpSpPr>
          <p:cNvPr id="19" name="Group 18">
            <a:extLst>
              <a:ext uri="{FF2B5EF4-FFF2-40B4-BE49-F238E27FC236}">
                <a16:creationId xmlns:a16="http://schemas.microsoft.com/office/drawing/2014/main" id="{C7694187-E228-40E7-AF3F-2599BE724256}"/>
              </a:ext>
            </a:extLst>
          </p:cNvPr>
          <p:cNvGrpSpPr/>
          <p:nvPr/>
        </p:nvGrpSpPr>
        <p:grpSpPr>
          <a:xfrm>
            <a:off x="453288" y="899147"/>
            <a:ext cx="8236857" cy="2501893"/>
            <a:chOff x="153740" y="899147"/>
            <a:chExt cx="8236857" cy="2501893"/>
          </a:xfrm>
        </p:grpSpPr>
        <p:sp>
          <p:nvSpPr>
            <p:cNvPr id="11" name="Rectangle 10">
              <a:extLst>
                <a:ext uri="{FF2B5EF4-FFF2-40B4-BE49-F238E27FC236}">
                  <a16:creationId xmlns:a16="http://schemas.microsoft.com/office/drawing/2014/main" id="{7447DF4A-188D-4AC1-9509-319068120402}"/>
                </a:ext>
              </a:extLst>
            </p:cNvPr>
            <p:cNvSpPr/>
            <p:nvPr/>
          </p:nvSpPr>
          <p:spPr>
            <a:xfrm>
              <a:off x="153740" y="908050"/>
              <a:ext cx="8236857" cy="2492990"/>
            </a:xfrm>
            <a:prstGeom prst="rect">
              <a:avLst/>
            </a:pr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extBox 2">
              <a:extLst>
                <a:ext uri="{FF2B5EF4-FFF2-40B4-BE49-F238E27FC236}">
                  <a16:creationId xmlns:a16="http://schemas.microsoft.com/office/drawing/2014/main" id="{B3644530-266C-4FF8-9F97-8786D5F053FA}"/>
                </a:ext>
              </a:extLst>
            </p:cNvPr>
            <p:cNvSpPr txBox="1"/>
            <p:nvPr/>
          </p:nvSpPr>
          <p:spPr>
            <a:xfrm>
              <a:off x="201038" y="908050"/>
              <a:ext cx="2172967" cy="240065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Load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Busbar load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Busbar load for end-use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End-use load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Load from storage charging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Transmission losses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Net load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Transmission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Imports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Exports</a:t>
              </a:r>
            </a:p>
          </p:txBody>
        </p:sp>
        <p:sp>
          <p:nvSpPr>
            <p:cNvPr id="4" name="TextBox 3">
              <a:extLst>
                <a:ext uri="{FF2B5EF4-FFF2-40B4-BE49-F238E27FC236}">
                  <a16:creationId xmlns:a16="http://schemas.microsoft.com/office/drawing/2014/main" id="{613D90E8-DF3F-4C32-A50D-63D539DACD87}"/>
                </a:ext>
              </a:extLst>
            </p:cNvPr>
            <p:cNvSpPr txBox="1"/>
            <p:nvPr/>
          </p:nvSpPr>
          <p:spPr>
            <a:xfrm>
              <a:off x="2749557" y="904689"/>
              <a:ext cx="2665986" cy="240065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Operations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Average distribution loss 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Marginal distribution loss 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Operating reserve demand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Operating reserve shadow price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Planning reserve margin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Planning capacity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Capacity shadow price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Marginal generator technology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Marginal energy source technology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Solar curtailment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Wind curtailment</a:t>
              </a:r>
            </a:p>
          </p:txBody>
        </p:sp>
        <p:sp>
          <p:nvSpPr>
            <p:cNvPr id="8" name="TextBox 7">
              <a:extLst>
                <a:ext uri="{FF2B5EF4-FFF2-40B4-BE49-F238E27FC236}">
                  <a16:creationId xmlns:a16="http://schemas.microsoft.com/office/drawing/2014/main" id="{5084AF87-A95F-4133-B006-4732430AA04F}"/>
                </a:ext>
              </a:extLst>
            </p:cNvPr>
            <p:cNvSpPr txBox="1"/>
            <p:nvPr/>
          </p:nvSpPr>
          <p:spPr>
            <a:xfrm>
              <a:off x="5791095" y="899147"/>
              <a:ext cx="2535812" cy="249299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Generation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Hourly generation by technology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Capacity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Nameplate capacity by technology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MWh of storage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Portfolio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RPS and CES shadow prices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RPS and CES fractions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333333"/>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7277678D-73E0-477F-A178-F96EC3D0BFBB}"/>
              </a:ext>
            </a:extLst>
          </p:cNvPr>
          <p:cNvGrpSpPr/>
          <p:nvPr/>
        </p:nvGrpSpPr>
        <p:grpSpPr>
          <a:xfrm>
            <a:off x="4502652" y="3529214"/>
            <a:ext cx="2740494" cy="1363599"/>
            <a:chOff x="2673576" y="3705330"/>
            <a:chExt cx="2740494" cy="1363599"/>
          </a:xfrm>
        </p:grpSpPr>
        <p:sp>
          <p:nvSpPr>
            <p:cNvPr id="12" name="Rectangle 11">
              <a:extLst>
                <a:ext uri="{FF2B5EF4-FFF2-40B4-BE49-F238E27FC236}">
                  <a16:creationId xmlns:a16="http://schemas.microsoft.com/office/drawing/2014/main" id="{17C42E81-E20B-4DD9-AFE2-9243C0A303D7}"/>
                </a:ext>
              </a:extLst>
            </p:cNvPr>
            <p:cNvSpPr/>
            <p:nvPr/>
          </p:nvSpPr>
          <p:spPr>
            <a:xfrm>
              <a:off x="2673576" y="3705330"/>
              <a:ext cx="2740494" cy="1363599"/>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TextBox 5">
              <a:extLst>
                <a:ext uri="{FF2B5EF4-FFF2-40B4-BE49-F238E27FC236}">
                  <a16:creationId xmlns:a16="http://schemas.microsoft.com/office/drawing/2014/main" id="{EDC3D028-7416-4004-BAF6-4A3A764336A7}"/>
                </a:ext>
              </a:extLst>
            </p:cNvPr>
            <p:cNvSpPr txBox="1"/>
            <p:nvPr/>
          </p:nvSpPr>
          <p:spPr>
            <a:xfrm>
              <a:off x="2716715" y="3723136"/>
              <a:ext cx="2618089" cy="129266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CO</a:t>
              </a:r>
              <a:r>
                <a:rPr kumimoji="0" lang="en-US" sz="1100" b="0" i="0" u="none" strike="noStrike" kern="1200" cap="none" spc="0" normalizeH="0" baseline="0" noProof="0" dirty="0">
                  <a:ln>
                    <a:noFill/>
                  </a:ln>
                  <a:solidFill>
                    <a:srgbClr val="333333"/>
                  </a:solidFill>
                  <a:effectLst/>
                  <a:uLnTx/>
                  <a:uFillTx/>
                  <a:latin typeface="Calibri"/>
                  <a:ea typeface="+mn-ea"/>
                  <a:cs typeface="+mn-cs"/>
                </a:rPr>
                <a:t>2</a:t>
              </a:r>
              <a:r>
                <a:rPr kumimoji="0" lang="en-US" sz="1800" b="0" i="0" u="none" strike="noStrike" kern="1200" cap="none" spc="0" normalizeH="0" baseline="0" noProof="0" dirty="0">
                  <a:ln>
                    <a:noFill/>
                  </a:ln>
                  <a:solidFill>
                    <a:srgbClr val="333333"/>
                  </a:solidFill>
                  <a:effectLst/>
                  <a:uLnTx/>
                  <a:uFillTx/>
                  <a:latin typeface="Calibri"/>
                  <a:ea typeface="+mn-ea"/>
                  <a:cs typeface="+mn-cs"/>
                </a:rPr>
                <a:t> Emissions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Average from in-region generation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Average induced by in-region load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Short-run marginal emission 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Long-run marginal emission 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Total CO</a:t>
              </a:r>
              <a:r>
                <a:rPr kumimoji="0" lang="en-US" sz="800" b="0" i="0" u="none" strike="noStrike" kern="1200" cap="none" spc="0" normalizeH="0" baseline="0" noProof="0" dirty="0">
                  <a:ln>
                    <a:noFill/>
                  </a:ln>
                  <a:solidFill>
                    <a:srgbClr val="333333"/>
                  </a:solidFill>
                  <a:effectLst/>
                  <a:uLnTx/>
                  <a:uFillTx/>
                  <a:latin typeface="Calibri"/>
                  <a:ea typeface="+mn-ea"/>
                  <a:cs typeface="+mn-cs"/>
                </a:rPr>
                <a:t>2</a:t>
              </a:r>
              <a:r>
                <a:rPr kumimoji="0" lang="en-US" sz="1200" b="0" i="0" u="none" strike="noStrike" kern="1200" cap="none" spc="0" normalizeH="0" baseline="0" noProof="0" dirty="0">
                  <a:ln>
                    <a:noFill/>
                  </a:ln>
                  <a:solidFill>
                    <a:srgbClr val="333333"/>
                  </a:solidFill>
                  <a:effectLst/>
                  <a:uLnTx/>
                  <a:uFillTx/>
                  <a:latin typeface="Calibri"/>
                  <a:ea typeface="+mn-ea"/>
                  <a:cs typeface="+mn-cs"/>
                </a:rPr>
                <a:t> emissions</a:t>
              </a:r>
            </a:p>
          </p:txBody>
        </p:sp>
      </p:grpSp>
      <p:grpSp>
        <p:nvGrpSpPr>
          <p:cNvPr id="16" name="Group 15">
            <a:extLst>
              <a:ext uri="{FF2B5EF4-FFF2-40B4-BE49-F238E27FC236}">
                <a16:creationId xmlns:a16="http://schemas.microsoft.com/office/drawing/2014/main" id="{1FA06A82-F781-43A3-A971-C1F17413CD53}"/>
              </a:ext>
            </a:extLst>
          </p:cNvPr>
          <p:cNvGrpSpPr/>
          <p:nvPr/>
        </p:nvGrpSpPr>
        <p:grpSpPr>
          <a:xfrm>
            <a:off x="1557118" y="3529214"/>
            <a:ext cx="2740494" cy="1410810"/>
            <a:chOff x="2943480" y="3423629"/>
            <a:chExt cx="2740494" cy="1410810"/>
          </a:xfrm>
        </p:grpSpPr>
        <p:sp>
          <p:nvSpPr>
            <p:cNvPr id="13" name="Rectangle 12">
              <a:extLst>
                <a:ext uri="{FF2B5EF4-FFF2-40B4-BE49-F238E27FC236}">
                  <a16:creationId xmlns:a16="http://schemas.microsoft.com/office/drawing/2014/main" id="{0294F23C-3DFC-44FE-BE59-53E2BC2AD8A7}"/>
                </a:ext>
              </a:extLst>
            </p:cNvPr>
            <p:cNvSpPr/>
            <p:nvPr/>
          </p:nvSpPr>
          <p:spPr>
            <a:xfrm>
              <a:off x="2943480" y="3423629"/>
              <a:ext cx="2740494" cy="1363599"/>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a:extLst>
                <a:ext uri="{FF2B5EF4-FFF2-40B4-BE49-F238E27FC236}">
                  <a16:creationId xmlns:a16="http://schemas.microsoft.com/office/drawing/2014/main" id="{F6F9D7C9-5297-45B5-8730-40AA160BC1AF}"/>
                </a:ext>
              </a:extLst>
            </p:cNvPr>
            <p:cNvSpPr txBox="1"/>
            <p:nvPr/>
          </p:nvSpPr>
          <p:spPr>
            <a:xfrm>
              <a:off x="2943480" y="3449444"/>
              <a:ext cx="1885388" cy="138499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Marginal Costs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Energy cost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Capacity cost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Portfolio cost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Operating reserve cost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p:txBody>
        </p:sp>
      </p:grpSp>
    </p:spTree>
    <p:extLst>
      <p:ext uri="{BB962C8B-B14F-4D97-AF65-F5344CB8AC3E}">
        <p14:creationId xmlns:p14="http://schemas.microsoft.com/office/powerpoint/2010/main" val="381852979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7B4B9-F6BE-44E4-A085-3712E46008B6}"/>
              </a:ext>
            </a:extLst>
          </p:cNvPr>
          <p:cNvSpPr>
            <a:spLocks noGrp="1"/>
          </p:cNvSpPr>
          <p:nvPr>
            <p:ph type="title"/>
          </p:nvPr>
        </p:nvSpPr>
        <p:spPr>
          <a:xfrm>
            <a:off x="457199" y="1"/>
            <a:ext cx="8236857" cy="546099"/>
          </a:xfrm>
        </p:spPr>
        <p:txBody>
          <a:bodyPr/>
          <a:lstStyle/>
          <a:p>
            <a:r>
              <a:rPr lang="en-US" dirty="0"/>
              <a:t>Scenario Viewer and Data Downloader</a:t>
            </a:r>
          </a:p>
        </p:txBody>
      </p:sp>
      <p:pic>
        <p:nvPicPr>
          <p:cNvPr id="4" name="Picture 3">
            <a:extLst>
              <a:ext uri="{FF2B5EF4-FFF2-40B4-BE49-F238E27FC236}">
                <a16:creationId xmlns:a16="http://schemas.microsoft.com/office/drawing/2014/main" id="{30E12DB9-F7C0-447F-ABC8-DAD13A52927B}"/>
              </a:ext>
            </a:extLst>
          </p:cNvPr>
          <p:cNvPicPr>
            <a:picLocks noChangeAspect="1"/>
          </p:cNvPicPr>
          <p:nvPr/>
        </p:nvPicPr>
        <p:blipFill rotWithShape="1">
          <a:blip r:embed="rId2"/>
          <a:srcRect b="11106"/>
          <a:stretch/>
        </p:blipFill>
        <p:spPr>
          <a:xfrm>
            <a:off x="0" y="1215217"/>
            <a:ext cx="9144000" cy="3928282"/>
          </a:xfrm>
          <a:prstGeom prst="rect">
            <a:avLst/>
          </a:prstGeom>
        </p:spPr>
      </p:pic>
      <p:sp>
        <p:nvSpPr>
          <p:cNvPr id="5" name="TextBox 4">
            <a:extLst>
              <a:ext uri="{FF2B5EF4-FFF2-40B4-BE49-F238E27FC236}">
                <a16:creationId xmlns:a16="http://schemas.microsoft.com/office/drawing/2014/main" id="{4FE7F2A8-ABB6-4D0C-9F92-92AA5DFBD43A}"/>
              </a:ext>
            </a:extLst>
          </p:cNvPr>
          <p:cNvSpPr txBox="1"/>
          <p:nvPr/>
        </p:nvSpPr>
        <p:spPr>
          <a:xfrm>
            <a:off x="3213847" y="695992"/>
            <a:ext cx="4572000" cy="646331"/>
          </a:xfrm>
          <a:prstGeom prst="rect">
            <a:avLst/>
          </a:prstGeom>
          <a:noFill/>
        </p:spPr>
        <p:txBody>
          <a:bodyPr wrap="square">
            <a:spAutoFit/>
          </a:bodyPr>
          <a:lstStyle/>
          <a:p>
            <a:r>
              <a:rPr lang="en-US" dirty="0">
                <a:hlinkClick r:id="rId3"/>
              </a:rPr>
              <a:t>https://cambium.nrel.gov/</a:t>
            </a:r>
            <a:endParaRPr lang="en-US" dirty="0"/>
          </a:p>
          <a:p>
            <a:endParaRPr lang="en-US" dirty="0"/>
          </a:p>
        </p:txBody>
      </p:sp>
    </p:spTree>
    <p:extLst>
      <p:ext uri="{BB962C8B-B14F-4D97-AF65-F5344CB8AC3E}">
        <p14:creationId xmlns:p14="http://schemas.microsoft.com/office/powerpoint/2010/main" val="20419977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394901-1055-4116-B83A-69D08A8254A4}"/>
              </a:ext>
            </a:extLst>
          </p:cNvPr>
          <p:cNvSpPr>
            <a:spLocks noGrp="1"/>
          </p:cNvSpPr>
          <p:nvPr>
            <p:ph type="body" sz="quarter" idx="10"/>
          </p:nvPr>
        </p:nvSpPr>
        <p:spPr>
          <a:xfrm>
            <a:off x="467454" y="1252017"/>
            <a:ext cx="4612546" cy="1348326"/>
          </a:xfrm>
        </p:spPr>
        <p:txBody>
          <a:bodyPr/>
          <a:lstStyle/>
          <a:p>
            <a:r>
              <a:rPr lang="en-US" sz="4000" b="1" u="sng" dirty="0"/>
              <a:t>CO</a:t>
            </a:r>
            <a:r>
              <a:rPr lang="en-US" sz="1800" b="1" u="sng" dirty="0"/>
              <a:t>2 </a:t>
            </a:r>
            <a:r>
              <a:rPr lang="en-US" sz="4000" b="1" u="sng" dirty="0"/>
              <a:t>Emission Metrics</a:t>
            </a:r>
            <a:endParaRPr lang="en-US" sz="2000" dirty="0"/>
          </a:p>
        </p:txBody>
      </p:sp>
      <p:sp>
        <p:nvSpPr>
          <p:cNvPr id="3" name="Text Placeholder 2">
            <a:extLst>
              <a:ext uri="{FF2B5EF4-FFF2-40B4-BE49-F238E27FC236}">
                <a16:creationId xmlns:a16="http://schemas.microsoft.com/office/drawing/2014/main" id="{D5639479-090A-4015-898C-0939C63BDB2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865263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1772-6A67-4B98-8F41-960FC73A7107}"/>
              </a:ext>
            </a:extLst>
          </p:cNvPr>
          <p:cNvSpPr>
            <a:spLocks noGrp="1"/>
          </p:cNvSpPr>
          <p:nvPr>
            <p:ph type="title"/>
          </p:nvPr>
        </p:nvSpPr>
        <p:spPr>
          <a:xfrm>
            <a:off x="457199" y="0"/>
            <a:ext cx="8236857" cy="1104899"/>
          </a:xfrm>
        </p:spPr>
        <p:txBody>
          <a:bodyPr/>
          <a:lstStyle/>
          <a:p>
            <a:r>
              <a:rPr lang="en-US" sz="3200" b="1" u="sng" dirty="0"/>
              <a:t>CO</a:t>
            </a:r>
            <a:r>
              <a:rPr lang="en-US" sz="1400" b="1" u="sng" dirty="0"/>
              <a:t>2 </a:t>
            </a:r>
            <a:r>
              <a:rPr lang="en-US" sz="3200" b="1" u="sng" dirty="0"/>
              <a:t>Emission Metrics</a:t>
            </a:r>
            <a:endParaRPr lang="en-US" dirty="0"/>
          </a:p>
        </p:txBody>
      </p:sp>
      <p:sp>
        <p:nvSpPr>
          <p:cNvPr id="5" name="TextBox 4">
            <a:extLst>
              <a:ext uri="{FF2B5EF4-FFF2-40B4-BE49-F238E27FC236}">
                <a16:creationId xmlns:a16="http://schemas.microsoft.com/office/drawing/2014/main" id="{03478B3E-450C-4DF7-90AA-2CB147399EA2}"/>
              </a:ext>
            </a:extLst>
          </p:cNvPr>
          <p:cNvSpPr txBox="1"/>
          <p:nvPr/>
        </p:nvSpPr>
        <p:spPr>
          <a:xfrm>
            <a:off x="1916884" y="1392212"/>
            <a:ext cx="5310231" cy="3016210"/>
          </a:xfrm>
          <a:prstGeom prst="rect">
            <a:avLst/>
          </a:prstGeom>
          <a:noFill/>
        </p:spPr>
        <p:txBody>
          <a:bodyPr wrap="square">
            <a:spAutoFit/>
          </a:bodyPr>
          <a:lstStyle/>
          <a:p>
            <a:pPr algn="ctr"/>
            <a:r>
              <a:rPr lang="en-US" sz="2000" b="1" u="sng" dirty="0"/>
              <a:t>Total Emissions</a:t>
            </a:r>
          </a:p>
          <a:p>
            <a:pPr algn="ctr"/>
            <a:r>
              <a:rPr lang="en-US" sz="2000" dirty="0"/>
              <a:t>Total CO2 emissions from in-region generation</a:t>
            </a:r>
            <a:endParaRPr lang="en-US" sz="2000" b="1" u="sng" dirty="0"/>
          </a:p>
          <a:p>
            <a:pPr algn="ctr"/>
            <a:endParaRPr lang="en-US" sz="2000" b="1" u="sng" dirty="0"/>
          </a:p>
          <a:p>
            <a:pPr algn="ctr"/>
            <a:r>
              <a:rPr lang="en-US" sz="2000" b="1" u="sng" dirty="0"/>
              <a:t>Average Rates</a:t>
            </a:r>
          </a:p>
          <a:p>
            <a:pPr algn="ctr"/>
            <a:r>
              <a:rPr lang="en-US" dirty="0"/>
              <a:t>Average emission rate of in-region generation</a:t>
            </a:r>
          </a:p>
          <a:p>
            <a:pPr algn="ctr"/>
            <a:r>
              <a:rPr lang="en-US" dirty="0"/>
              <a:t>Average emission rate attributed to in-region load</a:t>
            </a:r>
          </a:p>
          <a:p>
            <a:endParaRPr lang="en-US" dirty="0"/>
          </a:p>
          <a:p>
            <a:pPr algn="ctr"/>
            <a:r>
              <a:rPr lang="en-US" sz="2000" b="1" u="sng" dirty="0"/>
              <a:t>Marginal Rates</a:t>
            </a:r>
          </a:p>
          <a:p>
            <a:pPr algn="ctr"/>
            <a:r>
              <a:rPr lang="en-US" dirty="0"/>
              <a:t>Short-run marginal emission rate</a:t>
            </a:r>
          </a:p>
          <a:p>
            <a:pPr algn="ctr"/>
            <a:r>
              <a:rPr lang="en-US" dirty="0"/>
              <a:t>Long-run marginal emission rate</a:t>
            </a:r>
          </a:p>
        </p:txBody>
      </p:sp>
    </p:spTree>
    <p:extLst>
      <p:ext uri="{BB962C8B-B14F-4D97-AF65-F5344CB8AC3E}">
        <p14:creationId xmlns:p14="http://schemas.microsoft.com/office/powerpoint/2010/main" val="11088019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F05D70-6C61-411F-9E30-20ECC5F98C7D}"/>
              </a:ext>
            </a:extLst>
          </p:cNvPr>
          <p:cNvSpPr txBox="1"/>
          <p:nvPr/>
        </p:nvSpPr>
        <p:spPr>
          <a:xfrm>
            <a:off x="839999" y="413591"/>
            <a:ext cx="7464002" cy="80021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333333"/>
                </a:solidFill>
                <a:effectLst/>
                <a:uLnTx/>
                <a:uFillTx/>
                <a:latin typeface="Calibri"/>
                <a:ea typeface="+mn-ea"/>
                <a:cs typeface="+mn-cs"/>
              </a:rPr>
              <a:t>Marginal emission rate</a:t>
            </a: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a:p>
            <a:pPr lvl="0" algn="ctr">
              <a:defRPr/>
            </a:pPr>
            <a:r>
              <a:rPr lang="en-US" dirty="0">
                <a:solidFill>
                  <a:srgbClr val="333333"/>
                </a:solidFill>
              </a:rPr>
              <a:t>The rate that emissions are induced/avoided by a change in electrical load</a:t>
            </a:r>
          </a:p>
        </p:txBody>
      </p:sp>
      <p:sp>
        <p:nvSpPr>
          <p:cNvPr id="6" name="TextBox 5">
            <a:extLst>
              <a:ext uri="{FF2B5EF4-FFF2-40B4-BE49-F238E27FC236}">
                <a16:creationId xmlns:a16="http://schemas.microsoft.com/office/drawing/2014/main" id="{00642A56-842E-4CF8-ACBB-233E9DD64C20}"/>
              </a:ext>
            </a:extLst>
          </p:cNvPr>
          <p:cNvSpPr txBox="1"/>
          <p:nvPr/>
        </p:nvSpPr>
        <p:spPr>
          <a:xfrm>
            <a:off x="839999" y="4065073"/>
            <a:ext cx="7464002" cy="30777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dirty="0">
                <a:ln>
                  <a:noFill/>
                </a:ln>
                <a:solidFill>
                  <a:srgbClr val="333333"/>
                </a:solidFill>
                <a:effectLst/>
                <a:uLnTx/>
                <a:uFillTx/>
                <a:latin typeface="Calibri"/>
                <a:ea typeface="+mn-ea"/>
                <a:cs typeface="+mn-cs"/>
              </a:rPr>
              <a:t>(the long-run marginal is not just the integration of short-run marginal)</a:t>
            </a:r>
          </a:p>
        </p:txBody>
      </p:sp>
      <p:sp>
        <p:nvSpPr>
          <p:cNvPr id="7" name="TextBox 6">
            <a:extLst>
              <a:ext uri="{FF2B5EF4-FFF2-40B4-BE49-F238E27FC236}">
                <a16:creationId xmlns:a16="http://schemas.microsoft.com/office/drawing/2014/main" id="{0C6B4166-12A4-44AF-958A-96FA4E7879CC}"/>
              </a:ext>
            </a:extLst>
          </p:cNvPr>
          <p:cNvSpPr txBox="1"/>
          <p:nvPr/>
        </p:nvSpPr>
        <p:spPr>
          <a:xfrm>
            <a:off x="839999" y="2260032"/>
            <a:ext cx="7464002"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333333"/>
                </a:solidFill>
                <a:effectLst/>
                <a:uLnTx/>
                <a:uFillTx/>
                <a:latin typeface="Calibri"/>
                <a:ea typeface="+mn-ea"/>
                <a:cs typeface="+mn-cs"/>
              </a:rPr>
              <a:t>Short-run marginal emission rate</a:t>
            </a:r>
            <a:endParaRPr kumimoji="0" lang="en-US" sz="14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333333"/>
                </a:solidFill>
                <a:effectLst/>
                <a:uLnTx/>
                <a:uFillTx/>
                <a:latin typeface="Calibri"/>
                <a:ea typeface="+mn-ea"/>
                <a:cs typeface="+mn-cs"/>
              </a:rPr>
              <a:t>Only operational</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i="1" dirty="0">
              <a:solidFill>
                <a:srgbClr val="333333"/>
              </a:solidFill>
              <a:latin typeface="Calibri"/>
            </a:endParaRPr>
          </a:p>
          <a:p>
            <a:pPr lvl="0" algn="ctr">
              <a:defRPr/>
            </a:pPr>
            <a:r>
              <a:rPr lang="en-US" b="1" u="sng" dirty="0">
                <a:solidFill>
                  <a:srgbClr val="333333"/>
                </a:solidFill>
              </a:rPr>
              <a:t>Long-run marginal emission rate</a:t>
            </a:r>
          </a:p>
          <a:p>
            <a:pPr lvl="0" algn="ctr">
              <a:defRPr/>
            </a:pPr>
            <a:r>
              <a:rPr lang="en-US" sz="1600" i="1" dirty="0">
                <a:solidFill>
                  <a:srgbClr val="333333"/>
                </a:solidFill>
              </a:rPr>
              <a:t>Both operational and structural</a:t>
            </a:r>
          </a:p>
        </p:txBody>
      </p:sp>
      <p:sp>
        <p:nvSpPr>
          <p:cNvPr id="9" name="TextBox 8">
            <a:extLst>
              <a:ext uri="{FF2B5EF4-FFF2-40B4-BE49-F238E27FC236}">
                <a16:creationId xmlns:a16="http://schemas.microsoft.com/office/drawing/2014/main" id="{93CCE6C0-489B-4F46-9806-9A8ABDBA5820}"/>
              </a:ext>
            </a:extLst>
          </p:cNvPr>
          <p:cNvSpPr txBox="1"/>
          <p:nvPr/>
        </p:nvSpPr>
        <p:spPr>
          <a:xfrm>
            <a:off x="992399" y="1159674"/>
            <a:ext cx="7464002" cy="369332"/>
          </a:xfrm>
          <a:prstGeom prst="rect">
            <a:avLst/>
          </a:prstGeom>
          <a:noFill/>
        </p:spPr>
        <p:txBody>
          <a:bodyPr wrap="square">
            <a:spAutoFit/>
          </a:bodyPr>
          <a:lstStyle/>
          <a:p>
            <a:pPr lvl="0" algn="ctr">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Two components:</a:t>
            </a:r>
            <a:r>
              <a:rPr kumimoji="0" lang="en-US" sz="1800" b="0" i="0" u="none" strike="noStrike" kern="1200" cap="none" spc="0" normalizeH="0" noProof="0" dirty="0">
                <a:ln>
                  <a:noFill/>
                </a:ln>
                <a:solidFill>
                  <a:srgbClr val="333333"/>
                </a:solidFill>
                <a:effectLst/>
                <a:uLnTx/>
                <a:uFillTx/>
                <a:latin typeface="Calibri"/>
                <a:ea typeface="+mn-ea"/>
                <a:cs typeface="+mn-cs"/>
              </a:rPr>
              <a:t> operational and structural</a:t>
            </a: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266411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diagram, schematic&#10;&#10;Description automatically generated">
            <a:extLst>
              <a:ext uri="{FF2B5EF4-FFF2-40B4-BE49-F238E27FC236}">
                <a16:creationId xmlns:a16="http://schemas.microsoft.com/office/drawing/2014/main" id="{22FAA6BC-9F3A-4026-BD2A-E5A2CB518338}"/>
              </a:ext>
            </a:extLst>
          </p:cNvPr>
          <p:cNvPicPr>
            <a:picLocks noChangeAspect="1"/>
          </p:cNvPicPr>
          <p:nvPr/>
        </p:nvPicPr>
        <p:blipFill rotWithShape="1">
          <a:blip r:embed="rId2"/>
          <a:srcRect t="21874"/>
          <a:stretch/>
        </p:blipFill>
        <p:spPr>
          <a:xfrm>
            <a:off x="1017847" y="1181819"/>
            <a:ext cx="7108305" cy="3860828"/>
          </a:xfrm>
          <a:prstGeom prst="rect">
            <a:avLst/>
          </a:prstGeom>
        </p:spPr>
      </p:pic>
      <p:pic>
        <p:nvPicPr>
          <p:cNvPr id="4" name="Picture 3" descr="Chart, diagram, schematic&#10;&#10;Description automatically generated">
            <a:extLst>
              <a:ext uri="{FF2B5EF4-FFF2-40B4-BE49-F238E27FC236}">
                <a16:creationId xmlns:a16="http://schemas.microsoft.com/office/drawing/2014/main" id="{4B40F69B-DA4A-44E3-987A-F4400134FDDD}"/>
              </a:ext>
            </a:extLst>
          </p:cNvPr>
          <p:cNvPicPr>
            <a:picLocks noChangeAspect="1"/>
          </p:cNvPicPr>
          <p:nvPr/>
        </p:nvPicPr>
        <p:blipFill rotWithShape="1">
          <a:blip r:embed="rId2"/>
          <a:srcRect t="-1459" b="87669"/>
          <a:stretch/>
        </p:blipFill>
        <p:spPr>
          <a:xfrm>
            <a:off x="1170247" y="362310"/>
            <a:ext cx="7108305" cy="681487"/>
          </a:xfrm>
          <a:prstGeom prst="rect">
            <a:avLst/>
          </a:prstGeom>
        </p:spPr>
      </p:pic>
    </p:spTree>
    <p:extLst>
      <p:ext uri="{BB962C8B-B14F-4D97-AF65-F5344CB8AC3E}">
        <p14:creationId xmlns:p14="http://schemas.microsoft.com/office/powerpoint/2010/main" val="35476805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AE9EA-2513-41EF-BE4A-A128A2BDC7FC}"/>
              </a:ext>
            </a:extLst>
          </p:cNvPr>
          <p:cNvSpPr>
            <a:spLocks noGrp="1"/>
          </p:cNvSpPr>
          <p:nvPr>
            <p:ph type="title"/>
          </p:nvPr>
        </p:nvSpPr>
        <p:spPr/>
        <p:txBody>
          <a:bodyPr/>
          <a:lstStyle/>
          <a:p>
            <a:r>
              <a:rPr lang="en-US" dirty="0"/>
              <a:t>Short-run is ~twice as large as long-run</a:t>
            </a:r>
          </a:p>
        </p:txBody>
      </p:sp>
      <p:graphicFrame>
        <p:nvGraphicFramePr>
          <p:cNvPr id="8" name="Chart 7">
            <a:extLst>
              <a:ext uri="{FF2B5EF4-FFF2-40B4-BE49-F238E27FC236}">
                <a16:creationId xmlns:a16="http://schemas.microsoft.com/office/drawing/2014/main" id="{D72BB03C-239A-400C-AC9E-1358CBB95E8C}"/>
              </a:ext>
            </a:extLst>
          </p:cNvPr>
          <p:cNvGraphicFramePr>
            <a:graphicFrameLocks/>
          </p:cNvGraphicFramePr>
          <p:nvPr/>
        </p:nvGraphicFramePr>
        <p:xfrm>
          <a:off x="1568450" y="1133363"/>
          <a:ext cx="6546850" cy="32021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8073757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394901-1055-4116-B83A-69D08A8254A4}"/>
              </a:ext>
            </a:extLst>
          </p:cNvPr>
          <p:cNvSpPr>
            <a:spLocks noGrp="1"/>
          </p:cNvSpPr>
          <p:nvPr>
            <p:ph type="body" sz="quarter" idx="10"/>
          </p:nvPr>
        </p:nvSpPr>
        <p:spPr>
          <a:xfrm>
            <a:off x="467454" y="1252017"/>
            <a:ext cx="5012596" cy="1348326"/>
          </a:xfrm>
        </p:spPr>
        <p:txBody>
          <a:bodyPr/>
          <a:lstStyle/>
          <a:p>
            <a:r>
              <a:rPr lang="en-US" sz="4000" b="1" u="sng" dirty="0"/>
              <a:t>Marginal Cost Metrics</a:t>
            </a:r>
            <a:endParaRPr lang="en-US" sz="2000" dirty="0"/>
          </a:p>
        </p:txBody>
      </p:sp>
      <p:sp>
        <p:nvSpPr>
          <p:cNvPr id="3" name="Text Placeholder 2">
            <a:extLst>
              <a:ext uri="{FF2B5EF4-FFF2-40B4-BE49-F238E27FC236}">
                <a16:creationId xmlns:a16="http://schemas.microsoft.com/office/drawing/2014/main" id="{D5639479-090A-4015-898C-0939C63BDB2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0898571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1772-6A67-4B98-8F41-960FC73A7107}"/>
              </a:ext>
            </a:extLst>
          </p:cNvPr>
          <p:cNvSpPr>
            <a:spLocks noGrp="1"/>
          </p:cNvSpPr>
          <p:nvPr>
            <p:ph type="title"/>
          </p:nvPr>
        </p:nvSpPr>
        <p:spPr>
          <a:xfrm>
            <a:off x="457199" y="1"/>
            <a:ext cx="1701054" cy="2810434"/>
          </a:xfrm>
        </p:spPr>
        <p:txBody>
          <a:bodyPr/>
          <a:lstStyle/>
          <a:p>
            <a:r>
              <a:rPr lang="en-US" dirty="0"/>
              <a:t>Example Marginal</a:t>
            </a:r>
            <a:br>
              <a:rPr lang="en-US" dirty="0"/>
            </a:br>
            <a:r>
              <a:rPr lang="en-US" dirty="0"/>
              <a:t>Cost Trends</a:t>
            </a:r>
            <a:br>
              <a:rPr lang="en-US" dirty="0"/>
            </a:br>
            <a:r>
              <a:rPr lang="en-US" dirty="0"/>
              <a:t/>
            </a:r>
            <a:br>
              <a:rPr lang="en-US" dirty="0"/>
            </a:br>
            <a:r>
              <a:rPr lang="en-US" sz="1800" dirty="0"/>
              <a:t>Mid-case, 2050</a:t>
            </a:r>
            <a:endParaRPr lang="en-US" dirty="0"/>
          </a:p>
        </p:txBody>
      </p:sp>
      <p:grpSp>
        <p:nvGrpSpPr>
          <p:cNvPr id="13" name="Group 12">
            <a:extLst>
              <a:ext uri="{FF2B5EF4-FFF2-40B4-BE49-F238E27FC236}">
                <a16:creationId xmlns:a16="http://schemas.microsoft.com/office/drawing/2014/main" id="{E64C9118-06C3-4E85-BB8B-7E06A5CD9CB9}"/>
              </a:ext>
            </a:extLst>
          </p:cNvPr>
          <p:cNvGrpSpPr/>
          <p:nvPr/>
        </p:nvGrpSpPr>
        <p:grpSpPr>
          <a:xfrm>
            <a:off x="3338734" y="194983"/>
            <a:ext cx="5516155" cy="4753534"/>
            <a:chOff x="2740340" y="389965"/>
            <a:chExt cx="5516155" cy="4753534"/>
          </a:xfrm>
        </p:grpSpPr>
        <p:pic>
          <p:nvPicPr>
            <p:cNvPr id="9" name="Picture 8" descr="Diagram, schematic&#10;&#10;Description automatically generated">
              <a:extLst>
                <a:ext uri="{FF2B5EF4-FFF2-40B4-BE49-F238E27FC236}">
                  <a16:creationId xmlns:a16="http://schemas.microsoft.com/office/drawing/2014/main" id="{8D7D30FE-A09F-49ED-B3CD-28F1EF944884}"/>
                </a:ext>
              </a:extLst>
            </p:cNvPr>
            <p:cNvPicPr>
              <a:picLocks noChangeAspect="1"/>
            </p:cNvPicPr>
            <p:nvPr/>
          </p:nvPicPr>
          <p:blipFill rotWithShape="1">
            <a:blip r:embed="rId2"/>
            <a:srcRect t="13072"/>
            <a:stretch/>
          </p:blipFill>
          <p:spPr>
            <a:xfrm>
              <a:off x="2740340" y="672352"/>
              <a:ext cx="5276982" cy="4471147"/>
            </a:xfrm>
            <a:prstGeom prst="rect">
              <a:avLst/>
            </a:prstGeom>
          </p:spPr>
        </p:pic>
        <p:sp>
          <p:nvSpPr>
            <p:cNvPr id="10" name="Rectangle 9">
              <a:extLst>
                <a:ext uri="{FF2B5EF4-FFF2-40B4-BE49-F238E27FC236}">
                  <a16:creationId xmlns:a16="http://schemas.microsoft.com/office/drawing/2014/main" id="{326EF4D1-44CE-4A6A-A64B-A0046694FE24}"/>
                </a:ext>
              </a:extLst>
            </p:cNvPr>
            <p:cNvSpPr/>
            <p:nvPr/>
          </p:nvSpPr>
          <p:spPr>
            <a:xfrm>
              <a:off x="7214347" y="672353"/>
              <a:ext cx="1028700" cy="5244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04247D0-E1DC-418B-A5E9-94AB8E7FA7BD}"/>
                </a:ext>
              </a:extLst>
            </p:cNvPr>
            <p:cNvSpPr/>
            <p:nvPr/>
          </p:nvSpPr>
          <p:spPr>
            <a:xfrm>
              <a:off x="7227795" y="2981882"/>
              <a:ext cx="1028700" cy="2958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Diagram, schematic&#10;&#10;Description automatically generated">
              <a:extLst>
                <a:ext uri="{FF2B5EF4-FFF2-40B4-BE49-F238E27FC236}">
                  <a16:creationId xmlns:a16="http://schemas.microsoft.com/office/drawing/2014/main" id="{3C47B332-C6D1-49F3-B610-87D25E662341}"/>
                </a:ext>
              </a:extLst>
            </p:cNvPr>
            <p:cNvPicPr>
              <a:picLocks noChangeAspect="1"/>
            </p:cNvPicPr>
            <p:nvPr/>
          </p:nvPicPr>
          <p:blipFill rotWithShape="1">
            <a:blip r:embed="rId2"/>
            <a:srcRect b="95381"/>
            <a:stretch/>
          </p:blipFill>
          <p:spPr>
            <a:xfrm>
              <a:off x="2812058" y="389965"/>
              <a:ext cx="5276982" cy="237565"/>
            </a:xfrm>
            <a:prstGeom prst="rect">
              <a:avLst/>
            </a:prstGeom>
          </p:spPr>
        </p:pic>
      </p:grpSp>
      <p:sp>
        <p:nvSpPr>
          <p:cNvPr id="14" name="TextBox 13">
            <a:extLst>
              <a:ext uri="{FF2B5EF4-FFF2-40B4-BE49-F238E27FC236}">
                <a16:creationId xmlns:a16="http://schemas.microsoft.com/office/drawing/2014/main" id="{BEECB284-AC08-4EBD-BC37-B543E830F3E9}"/>
              </a:ext>
            </a:extLst>
          </p:cNvPr>
          <p:cNvSpPr txBox="1"/>
          <p:nvPr/>
        </p:nvSpPr>
        <p:spPr>
          <a:xfrm>
            <a:off x="2413747" y="1512790"/>
            <a:ext cx="824328" cy="369332"/>
          </a:xfrm>
          <a:prstGeom prst="rect">
            <a:avLst/>
          </a:prstGeom>
          <a:noFill/>
        </p:spPr>
        <p:txBody>
          <a:bodyPr wrap="none" rtlCol="0">
            <a:spAutoFit/>
          </a:bodyPr>
          <a:lstStyle/>
          <a:p>
            <a:r>
              <a:rPr lang="en-US" dirty="0"/>
              <a:t>Energy</a:t>
            </a:r>
          </a:p>
        </p:txBody>
      </p:sp>
      <p:sp>
        <p:nvSpPr>
          <p:cNvPr id="15" name="TextBox 14">
            <a:extLst>
              <a:ext uri="{FF2B5EF4-FFF2-40B4-BE49-F238E27FC236}">
                <a16:creationId xmlns:a16="http://schemas.microsoft.com/office/drawing/2014/main" id="{907C84CF-11A2-4D1F-8055-30462127502E}"/>
              </a:ext>
            </a:extLst>
          </p:cNvPr>
          <p:cNvSpPr txBox="1"/>
          <p:nvPr/>
        </p:nvSpPr>
        <p:spPr>
          <a:xfrm>
            <a:off x="2334430" y="3594852"/>
            <a:ext cx="982961" cy="369332"/>
          </a:xfrm>
          <a:prstGeom prst="rect">
            <a:avLst/>
          </a:prstGeom>
          <a:noFill/>
        </p:spPr>
        <p:txBody>
          <a:bodyPr wrap="none" rtlCol="0">
            <a:spAutoFit/>
          </a:bodyPr>
          <a:lstStyle/>
          <a:p>
            <a:r>
              <a:rPr lang="en-US" dirty="0"/>
              <a:t>Capacity</a:t>
            </a:r>
          </a:p>
        </p:txBody>
      </p:sp>
      <p:sp>
        <p:nvSpPr>
          <p:cNvPr id="16" name="TextBox 15">
            <a:extLst>
              <a:ext uri="{FF2B5EF4-FFF2-40B4-BE49-F238E27FC236}">
                <a16:creationId xmlns:a16="http://schemas.microsoft.com/office/drawing/2014/main" id="{7CB71383-422A-4582-98F3-50D2F3A8B66C}"/>
              </a:ext>
            </a:extLst>
          </p:cNvPr>
          <p:cNvSpPr txBox="1"/>
          <p:nvPr/>
        </p:nvSpPr>
        <p:spPr>
          <a:xfrm>
            <a:off x="1" y="2974923"/>
            <a:ext cx="2334430" cy="2000548"/>
          </a:xfrm>
          <a:prstGeom prst="rect">
            <a:avLst/>
          </a:prstGeom>
          <a:noFill/>
        </p:spPr>
        <p:txBody>
          <a:bodyPr wrap="square" rtlCol="0">
            <a:spAutoFit/>
          </a:bodyPr>
          <a:lstStyle/>
          <a:p>
            <a:pPr algn="ctr"/>
            <a:r>
              <a:rPr lang="en-US" sz="2000" u="sng" dirty="0"/>
              <a:t>What’s the point?</a:t>
            </a:r>
          </a:p>
          <a:p>
            <a:pPr marL="514350" indent="-514350">
              <a:buAutoNum type="arabicParenR"/>
            </a:pPr>
            <a:r>
              <a:rPr lang="en-US" sz="1200" dirty="0"/>
              <a:t>The grid is changing</a:t>
            </a:r>
          </a:p>
          <a:p>
            <a:pPr marL="514350" indent="-514350">
              <a:buFontTx/>
              <a:buAutoNum type="arabicParenR"/>
            </a:pPr>
            <a:r>
              <a:rPr lang="en-US" sz="1200" dirty="0"/>
              <a:t>Diurnal patterns</a:t>
            </a:r>
          </a:p>
          <a:p>
            <a:pPr marL="514350" indent="-514350">
              <a:buFontTx/>
              <a:buAutoNum type="arabicParenR"/>
            </a:pPr>
            <a:r>
              <a:rPr lang="en-US" sz="1200" dirty="0"/>
              <a:t>Consistency across analyses</a:t>
            </a:r>
          </a:p>
          <a:p>
            <a:pPr marL="514350" indent="-514350">
              <a:buFontTx/>
              <a:buAutoNum type="arabicParenR"/>
            </a:pPr>
            <a:endParaRPr lang="en-US" sz="1400" dirty="0"/>
          </a:p>
          <a:p>
            <a:pPr marL="514350" indent="-514350">
              <a:buFontTx/>
              <a:buAutoNum type="arabicParenR"/>
            </a:pPr>
            <a:endParaRPr lang="en-US" sz="1400" dirty="0"/>
          </a:p>
          <a:p>
            <a:pPr marL="514350" indent="-514350">
              <a:buAutoNum type="arabicParenR"/>
            </a:pPr>
            <a:endParaRPr lang="en-US" sz="1400" dirty="0"/>
          </a:p>
          <a:p>
            <a:endParaRPr lang="en-US" sz="1400" u="sng" dirty="0"/>
          </a:p>
        </p:txBody>
      </p:sp>
    </p:spTree>
    <p:extLst>
      <p:ext uri="{BB962C8B-B14F-4D97-AF65-F5344CB8AC3E}">
        <p14:creationId xmlns:p14="http://schemas.microsoft.com/office/powerpoint/2010/main" val="349170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EE8C65-7666-9842-8B01-12C51909A0FA}"/>
              </a:ext>
            </a:extLst>
          </p:cNvPr>
          <p:cNvSpPr>
            <a:spLocks noGrp="1"/>
          </p:cNvSpPr>
          <p:nvPr>
            <p:ph type="title"/>
          </p:nvPr>
        </p:nvSpPr>
        <p:spPr>
          <a:xfrm>
            <a:off x="457200" y="2"/>
            <a:ext cx="4290645" cy="1200151"/>
          </a:xfrm>
        </p:spPr>
        <p:txBody>
          <a:bodyPr/>
          <a:lstStyle/>
          <a:p>
            <a:pPr algn="l"/>
            <a:r>
              <a:rPr lang="en-US" sz="2400"/>
              <a:t>Quantities of Interest (QOI) </a:t>
            </a:r>
            <a:r>
              <a:rPr lang="en-US" sz="2000"/>
              <a:t/>
            </a:r>
            <a:br>
              <a:rPr lang="en-US" sz="2000"/>
            </a:br>
            <a:r>
              <a:rPr lang="en-US" sz="2000"/>
              <a:t>by building type and region</a:t>
            </a:r>
          </a:p>
        </p:txBody>
      </p:sp>
      <p:sp>
        <p:nvSpPr>
          <p:cNvPr id="8" name="Text Placeholder 7">
            <a:extLst>
              <a:ext uri="{FF2B5EF4-FFF2-40B4-BE49-F238E27FC236}">
                <a16:creationId xmlns:a16="http://schemas.microsoft.com/office/drawing/2014/main" id="{4FB25DEC-C436-B14D-ADF8-35EE616562DF}"/>
              </a:ext>
            </a:extLst>
          </p:cNvPr>
          <p:cNvSpPr>
            <a:spLocks noGrp="1"/>
          </p:cNvSpPr>
          <p:nvPr>
            <p:ph type="body" sz="quarter" idx="10"/>
          </p:nvPr>
        </p:nvSpPr>
        <p:spPr>
          <a:xfrm>
            <a:off x="247338" y="1371600"/>
            <a:ext cx="4114799" cy="3375025"/>
          </a:xfrm>
        </p:spPr>
        <p:txBody>
          <a:bodyPr>
            <a:noAutofit/>
          </a:bodyPr>
          <a:lstStyle/>
          <a:p>
            <a:r>
              <a:rPr lang="en-US" sz="1600"/>
              <a:t>Annual energy use (MWh)</a:t>
            </a:r>
          </a:p>
          <a:p>
            <a:r>
              <a:rPr lang="en-US" sz="1600"/>
              <a:t>Average daily minimum magnitude (MW)</a:t>
            </a:r>
          </a:p>
          <a:p>
            <a:pPr lvl="1"/>
            <a:r>
              <a:rPr lang="en-US" sz="1600"/>
              <a:t>Summer, 	All days</a:t>
            </a:r>
          </a:p>
          <a:p>
            <a:pPr lvl="1"/>
            <a:r>
              <a:rPr lang="en-US" sz="1600"/>
              <a:t>Winter, 	All days</a:t>
            </a:r>
          </a:p>
          <a:p>
            <a:pPr lvl="1"/>
            <a:r>
              <a:rPr lang="en-US" sz="1600"/>
              <a:t>Shoulder, 	All days</a:t>
            </a:r>
          </a:p>
          <a:p>
            <a:r>
              <a:rPr lang="en-US" sz="1600"/>
              <a:t>Average daily maximum magnitude (MW) </a:t>
            </a:r>
          </a:p>
          <a:p>
            <a:pPr lvl="1"/>
            <a:r>
              <a:rPr lang="en-US" sz="1600"/>
              <a:t>Summer, 	All days</a:t>
            </a:r>
          </a:p>
          <a:p>
            <a:pPr lvl="1"/>
            <a:r>
              <a:rPr lang="en-US" sz="1600"/>
              <a:t>Summer, 	Top 10 days</a:t>
            </a:r>
          </a:p>
          <a:p>
            <a:pPr lvl="1"/>
            <a:r>
              <a:rPr lang="en-US" sz="1600"/>
              <a:t>Winter, 	All days</a:t>
            </a:r>
          </a:p>
          <a:p>
            <a:pPr lvl="1"/>
            <a:r>
              <a:rPr lang="en-US" sz="1600"/>
              <a:t>Winter, 	Top 10 days</a:t>
            </a:r>
          </a:p>
          <a:p>
            <a:pPr lvl="1"/>
            <a:r>
              <a:rPr lang="en-US" sz="1600"/>
              <a:t>Shoulder, 	All days</a:t>
            </a:r>
          </a:p>
        </p:txBody>
      </p:sp>
      <p:sp>
        <p:nvSpPr>
          <p:cNvPr id="6" name="Text Placeholder 7">
            <a:extLst>
              <a:ext uri="{FF2B5EF4-FFF2-40B4-BE49-F238E27FC236}">
                <a16:creationId xmlns:a16="http://schemas.microsoft.com/office/drawing/2014/main" id="{75118635-9096-2F4E-9305-6C4638A29CD3}"/>
              </a:ext>
            </a:extLst>
          </p:cNvPr>
          <p:cNvSpPr txBox="1">
            <a:spLocks/>
          </p:cNvSpPr>
          <p:nvPr/>
        </p:nvSpPr>
        <p:spPr>
          <a:xfrm>
            <a:off x="4497048" y="2941782"/>
            <a:ext cx="4646952" cy="1804843"/>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2400" b="0" i="0" kern="1200">
                <a:solidFill>
                  <a:schemeClr val="tx1"/>
                </a:solidFill>
                <a:latin typeface="Franklin Gothic Book Regular"/>
                <a:ea typeface="+mn-ea"/>
                <a:cs typeface="+mn-cs"/>
              </a:defRPr>
            </a:lvl1pPr>
            <a:lvl2pPr marL="742932" indent="-285744" algn="l" defTabSz="457189" rtl="0" eaLnBrk="1" latinLnBrk="0" hangingPunct="1">
              <a:spcBef>
                <a:spcPct val="20000"/>
              </a:spcBef>
              <a:buFont typeface="Arial"/>
              <a:buChar char="–"/>
              <a:defRPr sz="2400" b="0" i="0" kern="1200">
                <a:solidFill>
                  <a:schemeClr val="tx1"/>
                </a:solidFill>
                <a:latin typeface="Franklin Gothic Book Regular"/>
                <a:ea typeface="+mn-ea"/>
                <a:cs typeface="+mn-cs"/>
              </a:defRPr>
            </a:lvl2pPr>
            <a:lvl3pPr marL="1142971" indent="-228594" algn="l" defTabSz="457189" rtl="0" eaLnBrk="1" latinLnBrk="0" hangingPunct="1">
              <a:spcBef>
                <a:spcPct val="20000"/>
              </a:spcBef>
              <a:buFont typeface="Arial"/>
              <a:buChar char="•"/>
              <a:defRPr sz="2200" b="0" i="0" kern="1200">
                <a:solidFill>
                  <a:schemeClr val="tx1"/>
                </a:solidFill>
                <a:latin typeface="Franklin Gothic Book Regular"/>
                <a:ea typeface="+mn-ea"/>
                <a:cs typeface="+mn-cs"/>
              </a:defRPr>
            </a:lvl3pPr>
            <a:lvl4pPr marL="1600160" indent="-228594" algn="l" defTabSz="457189" rtl="0" eaLnBrk="1" latinLnBrk="0" hangingPunct="1">
              <a:spcBef>
                <a:spcPct val="20000"/>
              </a:spcBef>
              <a:buFont typeface="Arial"/>
              <a:buChar char="–"/>
              <a:defRPr sz="2000" b="0" i="0" kern="1200">
                <a:solidFill>
                  <a:schemeClr val="tx1"/>
                </a:solidFill>
                <a:latin typeface="Franklin Gothic Book Regular"/>
                <a:ea typeface="+mn-ea"/>
                <a:cs typeface="+mn-cs"/>
              </a:defRPr>
            </a:lvl4pPr>
            <a:lvl5pPr marL="2057349" indent="-228594" algn="l" defTabSz="457189" rtl="0" eaLnBrk="1" latinLnBrk="0" hangingPunct="1">
              <a:spcBef>
                <a:spcPct val="20000"/>
              </a:spcBef>
              <a:buFont typeface="Arial"/>
              <a:buChar char="»"/>
              <a:defRPr sz="1800" b="0" i="0" kern="1200">
                <a:solidFill>
                  <a:schemeClr val="tx1"/>
                </a:solidFill>
                <a:latin typeface="Franklin Gothic Book Regular"/>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latin typeface="Calibri" panose="020F0502020204030204" pitchFamily="34" charset="0"/>
                <a:cs typeface="Calibri" panose="020F0502020204030204" pitchFamily="34" charset="0"/>
              </a:rPr>
              <a:t>Average daily maximum load timing (hour of day)</a:t>
            </a:r>
          </a:p>
          <a:p>
            <a:pPr lvl="1"/>
            <a:r>
              <a:rPr lang="en-US" sz="1600">
                <a:latin typeface="Calibri" panose="020F0502020204030204" pitchFamily="34" charset="0"/>
                <a:cs typeface="Calibri" panose="020F0502020204030204" pitchFamily="34" charset="0"/>
              </a:rPr>
              <a:t>Summer, 	All days</a:t>
            </a:r>
          </a:p>
          <a:p>
            <a:pPr lvl="1"/>
            <a:r>
              <a:rPr lang="en-US" sz="1600">
                <a:latin typeface="Calibri" panose="020F0502020204030204" pitchFamily="34" charset="0"/>
                <a:cs typeface="Calibri" panose="020F0502020204030204" pitchFamily="34" charset="0"/>
              </a:rPr>
              <a:t>Summer, 	Top 10 days</a:t>
            </a:r>
          </a:p>
          <a:p>
            <a:pPr lvl="1"/>
            <a:r>
              <a:rPr lang="en-US" sz="1600">
                <a:latin typeface="Calibri" panose="020F0502020204030204" pitchFamily="34" charset="0"/>
                <a:cs typeface="Calibri" panose="020F0502020204030204" pitchFamily="34" charset="0"/>
              </a:rPr>
              <a:t>Winter, 	All days</a:t>
            </a:r>
          </a:p>
          <a:p>
            <a:pPr lvl="1"/>
            <a:r>
              <a:rPr lang="en-US" sz="1600">
                <a:latin typeface="Calibri" panose="020F0502020204030204" pitchFamily="34" charset="0"/>
                <a:cs typeface="Calibri" panose="020F0502020204030204" pitchFamily="34" charset="0"/>
              </a:rPr>
              <a:t>Winter, 	Top 10 days</a:t>
            </a:r>
          </a:p>
          <a:p>
            <a:pPr lvl="1"/>
            <a:r>
              <a:rPr lang="en-US" sz="1600">
                <a:latin typeface="Calibri" panose="020F0502020204030204" pitchFamily="34" charset="0"/>
                <a:cs typeface="Calibri" panose="020F0502020204030204" pitchFamily="34" charset="0"/>
              </a:rPr>
              <a:t>Shoulder, 	All days</a:t>
            </a:r>
          </a:p>
        </p:txBody>
      </p:sp>
      <p:pic>
        <p:nvPicPr>
          <p:cNvPr id="5" name="Picture 4" descr="Chart&#10;&#10;Description automatically generated">
            <a:extLst>
              <a:ext uri="{FF2B5EF4-FFF2-40B4-BE49-F238E27FC236}">
                <a16:creationId xmlns:a16="http://schemas.microsoft.com/office/drawing/2014/main" id="{84B8A8B0-C22A-D547-AF7F-217BFF0CA52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49806"/>
          <a:stretch/>
        </p:blipFill>
        <p:spPr>
          <a:xfrm>
            <a:off x="5619266" y="1163207"/>
            <a:ext cx="2065388" cy="1366092"/>
          </a:xfrm>
          <a:prstGeom prst="rect">
            <a:avLst/>
          </a:prstGeom>
        </p:spPr>
      </p:pic>
      <p:sp>
        <p:nvSpPr>
          <p:cNvPr id="9" name="TextBox 8">
            <a:extLst>
              <a:ext uri="{FF2B5EF4-FFF2-40B4-BE49-F238E27FC236}">
                <a16:creationId xmlns:a16="http://schemas.microsoft.com/office/drawing/2014/main" id="{17D31632-4B70-A746-BD64-C73D1DF0AE1F}"/>
              </a:ext>
            </a:extLst>
          </p:cNvPr>
          <p:cNvSpPr txBox="1"/>
          <p:nvPr/>
        </p:nvSpPr>
        <p:spPr>
          <a:xfrm>
            <a:off x="6175135" y="2529299"/>
            <a:ext cx="1039067" cy="230832"/>
          </a:xfrm>
          <a:prstGeom prst="rect">
            <a:avLst/>
          </a:prstGeom>
          <a:noFill/>
        </p:spPr>
        <p:txBody>
          <a:bodyPr wrap="none" rtlCol="0">
            <a:spAutoFit/>
          </a:bodyPr>
          <a:lstStyle/>
          <a:p>
            <a:r>
              <a:rPr lang="en-US" sz="900"/>
              <a:t>Hour of day (0-23)</a:t>
            </a:r>
          </a:p>
        </p:txBody>
      </p:sp>
      <p:sp>
        <p:nvSpPr>
          <p:cNvPr id="10" name="Up-Down Arrow 9">
            <a:extLst>
              <a:ext uri="{FF2B5EF4-FFF2-40B4-BE49-F238E27FC236}">
                <a16:creationId xmlns:a16="http://schemas.microsoft.com/office/drawing/2014/main" id="{0BD656DD-B1B1-B94E-A0EF-5BE99FAABFE5}"/>
              </a:ext>
            </a:extLst>
          </p:cNvPr>
          <p:cNvSpPr/>
          <p:nvPr/>
        </p:nvSpPr>
        <p:spPr>
          <a:xfrm>
            <a:off x="6092008" y="2050546"/>
            <a:ext cx="106218" cy="387928"/>
          </a:xfrm>
          <a:prstGeom prst="upDownArrow">
            <a:avLst/>
          </a:prstGeom>
          <a:solidFill>
            <a:schemeClr val="tx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Down Arrow 10">
            <a:extLst>
              <a:ext uri="{FF2B5EF4-FFF2-40B4-BE49-F238E27FC236}">
                <a16:creationId xmlns:a16="http://schemas.microsoft.com/office/drawing/2014/main" id="{3F9C7E2E-F081-404E-8C41-32C22BECBC61}"/>
              </a:ext>
            </a:extLst>
          </p:cNvPr>
          <p:cNvSpPr/>
          <p:nvPr/>
        </p:nvSpPr>
        <p:spPr>
          <a:xfrm>
            <a:off x="7071062" y="1509160"/>
            <a:ext cx="106218" cy="929314"/>
          </a:xfrm>
          <a:prstGeom prst="upDownArrow">
            <a:avLst/>
          </a:prstGeom>
          <a:solidFill>
            <a:schemeClr val="tx1">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5BAC0C11-D053-714D-8AD0-5CA76D29BB01}"/>
              </a:ext>
            </a:extLst>
          </p:cNvPr>
          <p:cNvCxnSpPr>
            <a:cxnSpLocks/>
          </p:cNvCxnSpPr>
          <p:nvPr/>
        </p:nvCxnSpPr>
        <p:spPr>
          <a:xfrm>
            <a:off x="4174836" y="1810327"/>
            <a:ext cx="1917172" cy="4202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3E074CA-FFE4-8F41-97B6-C872420B6843}"/>
              </a:ext>
            </a:extLst>
          </p:cNvPr>
          <p:cNvCxnSpPr>
            <a:cxnSpLocks/>
          </p:cNvCxnSpPr>
          <p:nvPr/>
        </p:nvCxnSpPr>
        <p:spPr>
          <a:xfrm flipV="1">
            <a:off x="4119418" y="2244510"/>
            <a:ext cx="2951644" cy="723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B8DD3FB-7AAD-524F-A85B-815A0CE65D99}"/>
              </a:ext>
            </a:extLst>
          </p:cNvPr>
          <p:cNvCxnSpPr>
            <a:cxnSpLocks/>
          </p:cNvCxnSpPr>
          <p:nvPr/>
        </p:nvCxnSpPr>
        <p:spPr>
          <a:xfrm flipH="1" flipV="1">
            <a:off x="7151891" y="2493818"/>
            <a:ext cx="380365" cy="4881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53531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200" dirty="0"/>
              <a:t>Questions or Comments?</a:t>
            </a:r>
          </a:p>
          <a:p>
            <a:r>
              <a:rPr lang="en-US" sz="2400" dirty="0"/>
              <a:t>pieter.gagnon@nrel.gov </a:t>
            </a:r>
            <a:endParaRPr lang="en-US" dirty="0"/>
          </a:p>
        </p:txBody>
      </p:sp>
      <p:sp>
        <p:nvSpPr>
          <p:cNvPr id="3" name="Rectangle 2">
            <a:extLst>
              <a:ext uri="{FF2B5EF4-FFF2-40B4-BE49-F238E27FC236}">
                <a16:creationId xmlns:a16="http://schemas.microsoft.com/office/drawing/2014/main" id="{82330D61-AD56-4A3A-94F2-7F740690023B}"/>
              </a:ext>
            </a:extLst>
          </p:cNvPr>
          <p:cNvSpPr/>
          <p:nvPr/>
        </p:nvSpPr>
        <p:spPr>
          <a:xfrm>
            <a:off x="74140" y="3959736"/>
            <a:ext cx="6069600"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33333"/>
                </a:solidFill>
                <a:effectLst/>
                <a:uLnTx/>
                <a:uFillTx/>
                <a:latin typeface="Calibri"/>
                <a:ea typeface="+mn-ea"/>
                <a:cs typeface="+mn-cs"/>
              </a:rPr>
              <a:t>This work was authored by the National Renewable Energy Laboratory, operated by Alliance for Sustainable Energy, LLC, for the U.S. Department of Energy (DOE) under Contract No. DE-AC36-08GO28308. Funding provided by U.S. Department of Energy Office of Energy Efficiency and Renewable Energy Office of Strategic Programs. The views expressed in the presentation do not necessarily represent the views of the DOE or the U.S. Government. </a:t>
            </a:r>
          </a:p>
        </p:txBody>
      </p:sp>
      <p:sp>
        <p:nvSpPr>
          <p:cNvPr id="4" name="TextBox 3">
            <a:extLst>
              <a:ext uri="{FF2B5EF4-FFF2-40B4-BE49-F238E27FC236}">
                <a16:creationId xmlns:a16="http://schemas.microsoft.com/office/drawing/2014/main" id="{F23ED01C-930A-42D3-B943-7D85021A1976}"/>
              </a:ext>
            </a:extLst>
          </p:cNvPr>
          <p:cNvSpPr txBox="1"/>
          <p:nvPr/>
        </p:nvSpPr>
        <p:spPr>
          <a:xfrm>
            <a:off x="148968" y="2513186"/>
            <a:ext cx="7908431"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Standard Scenarios 2020 Report: </a:t>
            </a:r>
            <a:r>
              <a:rPr kumimoji="0" lang="en-US" sz="1800" b="0" i="0" u="none" strike="noStrike" kern="1200" cap="none" spc="0" normalizeH="0" baseline="0" noProof="0" dirty="0">
                <a:ln>
                  <a:noFill/>
                </a:ln>
                <a:solidFill>
                  <a:srgbClr val="333333"/>
                </a:solidFill>
                <a:effectLst/>
                <a:uLnTx/>
                <a:uFillTx/>
                <a:latin typeface="Calibri"/>
                <a:ea typeface="+mn-ea"/>
                <a:cs typeface="+mn-cs"/>
                <a:hlinkClick r:id="rId3"/>
              </a:rPr>
              <a:t>https://www.nrel.gov/docs/fy20osti/74110.pdf</a:t>
            </a: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Scenario Viewer and Downloader: </a:t>
            </a:r>
            <a:r>
              <a:rPr kumimoji="0" lang="en-US" sz="1800" b="0" i="0" u="none" strike="noStrike" kern="1200" cap="none" spc="0" normalizeH="0" baseline="0" noProof="0" dirty="0">
                <a:ln>
                  <a:noFill/>
                </a:ln>
                <a:solidFill>
                  <a:srgbClr val="333333"/>
                </a:solidFill>
                <a:effectLst/>
                <a:uLnTx/>
                <a:uFillTx/>
                <a:latin typeface="Calibri"/>
                <a:ea typeface="+mn-ea"/>
                <a:cs typeface="+mn-cs"/>
                <a:hlinkClick r:id="rId4"/>
              </a:rPr>
              <a:t>https://cambium.nrel.gov/</a:t>
            </a:r>
            <a:r>
              <a:rPr kumimoji="0" lang="en-US" sz="1800" b="0" i="0" u="none" strike="noStrike" kern="1200" cap="none" spc="0" normalizeH="0" baseline="0" noProof="0" dirty="0">
                <a:ln>
                  <a:noFill/>
                </a:ln>
                <a:solidFill>
                  <a:srgbClr val="333333"/>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Calibri"/>
                <a:ea typeface="+mn-ea"/>
                <a:cs typeface="+mn-cs"/>
              </a:rPr>
              <a:t>Cambium Documentation: </a:t>
            </a:r>
            <a:r>
              <a:rPr kumimoji="0" lang="en-US" sz="1800" b="0" i="0" u="none" strike="noStrike" kern="1200" cap="none" spc="0" normalizeH="0" baseline="0" noProof="0" dirty="0">
                <a:ln>
                  <a:noFill/>
                </a:ln>
                <a:solidFill>
                  <a:srgbClr val="333333"/>
                </a:solidFill>
                <a:effectLst/>
                <a:uLnTx/>
                <a:uFillTx/>
                <a:latin typeface="Calibri"/>
                <a:ea typeface="+mn-ea"/>
                <a:cs typeface="+mn-cs"/>
                <a:hlinkClick r:id="rId5"/>
              </a:rPr>
              <a:t>https://www.nrel.gov/docs/fy21osti/78239.pdf</a:t>
            </a: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Calibri"/>
              <a:ea typeface="+mn-ea"/>
              <a:cs typeface="+mn-cs"/>
            </a:endParaRPr>
          </a:p>
        </p:txBody>
      </p:sp>
    </p:spTree>
    <p:extLst>
      <p:ext uri="{BB962C8B-B14F-4D97-AF65-F5344CB8AC3E}">
        <p14:creationId xmlns:p14="http://schemas.microsoft.com/office/powerpoint/2010/main" val="2442582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8FDFEE-0618-9347-B437-1B6C70BFBEC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58FDFCB-1562-6D4A-AE14-58561584A732}"/>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E5B842D8-6F41-864E-A1DD-38AB0856B90B}"/>
              </a:ext>
            </a:extLst>
          </p:cNvPr>
          <p:cNvPicPr>
            <a:picLocks noChangeAspect="1"/>
          </p:cNvPicPr>
          <p:nvPr/>
        </p:nvPicPr>
        <p:blipFill>
          <a:blip r:embed="rId2"/>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95E98D58-B66E-2F44-80BF-06566BEE3A0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3090940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847244-795D-214F-8630-7909590D0FA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6B402523-58E5-B142-9042-93DCCEC6F51C}"/>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C0D163B7-2A39-0542-A38E-9BEB1FE52DA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813264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CB212-22B1-D34C-96E0-33E897E33A54}"/>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8635D44-2400-A744-BE72-AA5795757283}"/>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D2B32AD-20BD-8743-8577-6183874F0E7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8855948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30C6E1-042E-AA41-BF98-6A250B7FDE8F}"/>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DC6FFFED-8DE0-D74F-A698-49476631319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635E267D-107A-844B-89C1-257409FA9E5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75186557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3A562-7D51-4344-9349-C1DE3E018CE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7AAB6E3-B005-1F42-8C65-857512CCDA2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1D4A52F-87AB-9547-A01C-CCFF1E502B9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287311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D5CBAE-AD84-6343-B86E-ABEFEADDB683}"/>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5651944-3523-864A-9077-7FD679EF2A55}"/>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EBA8EDA6-75F8-9D45-8D7B-586388648CD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107140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C4BE1-0848-3D41-9399-C8CD5CD5DAFB}"/>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C4F5602D-BFF5-C84B-A57F-427C860598B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4D45B21B-C5C4-2E40-8449-9DB9CBE3B8C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8277042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EF36BD-E1F6-874F-87D4-586BB7C3497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CB80D21-24F0-D243-8787-F128826FCF9F}"/>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05146E02-AFE4-DF45-BFFF-F4B4B3D1D73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4515416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49C9D-F54C-9B4E-BA67-D8AB37C5E1E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68789EF-470B-B440-ABF7-2AB86D7A0838}"/>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BAE91782-D2EE-A841-84F5-A3A2E87FA993}"/>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219468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BAE843D-E651-AF45-B7A8-0C110F7C8811}"/>
              </a:ext>
            </a:extLst>
          </p:cNvPr>
          <p:cNvGraphicFramePr/>
          <p:nvPr/>
        </p:nvGraphicFramePr>
        <p:xfrm>
          <a:off x="1650872" y="871218"/>
          <a:ext cx="5842256" cy="393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53382"/>
            <a:ext cx="8236857" cy="776514"/>
          </a:xfrm>
        </p:spPr>
        <p:txBody>
          <a:bodyPr/>
          <a:lstStyle/>
          <a:p>
            <a:r>
              <a:rPr lang="en-US"/>
              <a:t>Residential Calibration Dimensions</a:t>
            </a:r>
          </a:p>
        </p:txBody>
      </p:sp>
      <p:sp>
        <p:nvSpPr>
          <p:cNvPr id="20" name="TextBox 19">
            <a:extLst>
              <a:ext uri="{FF2B5EF4-FFF2-40B4-BE49-F238E27FC236}">
                <a16:creationId xmlns:a16="http://schemas.microsoft.com/office/drawing/2014/main" id="{46B5C9B2-4532-7B4D-ADC4-0AA341921A6B}"/>
              </a:ext>
            </a:extLst>
          </p:cNvPr>
          <p:cNvSpPr txBox="1"/>
          <p:nvPr/>
        </p:nvSpPr>
        <p:spPr>
          <a:xfrm>
            <a:off x="4997015" y="871218"/>
            <a:ext cx="2732351" cy="276999"/>
          </a:xfrm>
          <a:prstGeom prst="rect">
            <a:avLst/>
          </a:prstGeom>
          <a:noFill/>
        </p:spPr>
        <p:txBody>
          <a:bodyPr wrap="none" rtlCol="0">
            <a:spAutoFit/>
          </a:bodyPr>
          <a:lstStyle/>
          <a:p>
            <a:r>
              <a:rPr lang="en-US" sz="1200"/>
              <a:t>Annual electric sales of all utilities in U.S.</a:t>
            </a:r>
          </a:p>
        </p:txBody>
      </p:sp>
      <p:sp>
        <p:nvSpPr>
          <p:cNvPr id="22" name="TextBox 21">
            <a:extLst>
              <a:ext uri="{FF2B5EF4-FFF2-40B4-BE49-F238E27FC236}">
                <a16:creationId xmlns:a16="http://schemas.microsoft.com/office/drawing/2014/main" id="{5A959A88-EF84-594B-AA45-94722BE91D11}"/>
              </a:ext>
            </a:extLst>
          </p:cNvPr>
          <p:cNvSpPr txBox="1"/>
          <p:nvPr/>
        </p:nvSpPr>
        <p:spPr>
          <a:xfrm>
            <a:off x="6569531" y="1819907"/>
            <a:ext cx="2319669" cy="1200329"/>
          </a:xfrm>
          <a:prstGeom prst="rect">
            <a:avLst/>
          </a:prstGeom>
          <a:noFill/>
        </p:spPr>
        <p:txBody>
          <a:bodyPr wrap="square" rtlCol="0">
            <a:spAutoFit/>
          </a:bodyPr>
          <a:lstStyle/>
          <a:p>
            <a:r>
              <a:rPr lang="en-US" sz="1200"/>
              <a:t>Annual end-use loads of occupied dwelling units</a:t>
            </a:r>
          </a:p>
          <a:p>
            <a:pPr marL="171450" indent="-171450">
              <a:buFont typeface="Arial" panose="020B0604020202020204" pitchFamily="34" charset="0"/>
              <a:buChar char="•"/>
            </a:pPr>
            <a:r>
              <a:rPr lang="en-US" sz="1200"/>
              <a:t>Building type</a:t>
            </a:r>
          </a:p>
          <a:p>
            <a:pPr marL="171450" indent="-171450">
              <a:buFont typeface="Arial" panose="020B0604020202020204" pitchFamily="34" charset="0"/>
              <a:buChar char="•"/>
            </a:pPr>
            <a:r>
              <a:rPr lang="en-US" sz="1200"/>
              <a:t>Climate zone</a:t>
            </a:r>
          </a:p>
          <a:p>
            <a:pPr marL="171450" indent="-171450">
              <a:buFont typeface="Arial" panose="020B0604020202020204" pitchFamily="34" charset="0"/>
              <a:buChar char="•"/>
            </a:pPr>
            <a:r>
              <a:rPr lang="en-US" sz="1200"/>
              <a:t>Fuel (electricity, natural gas, propane, fuel oil)</a:t>
            </a:r>
          </a:p>
        </p:txBody>
      </p:sp>
      <p:sp>
        <p:nvSpPr>
          <p:cNvPr id="23" name="TextBox 22">
            <a:extLst>
              <a:ext uri="{FF2B5EF4-FFF2-40B4-BE49-F238E27FC236}">
                <a16:creationId xmlns:a16="http://schemas.microsoft.com/office/drawing/2014/main" id="{8465E910-51A2-6A45-A760-5F50FB1B71B1}"/>
              </a:ext>
            </a:extLst>
          </p:cNvPr>
          <p:cNvSpPr txBox="1"/>
          <p:nvPr/>
        </p:nvSpPr>
        <p:spPr>
          <a:xfrm>
            <a:off x="6428311" y="3184559"/>
            <a:ext cx="2602108" cy="461665"/>
          </a:xfrm>
          <a:prstGeom prst="rect">
            <a:avLst/>
          </a:prstGeom>
          <a:noFill/>
        </p:spPr>
        <p:txBody>
          <a:bodyPr wrap="square" rtlCol="0">
            <a:spAutoFit/>
          </a:bodyPr>
          <a:lstStyle/>
          <a:p>
            <a:r>
              <a:rPr lang="en-US" sz="1200"/>
              <a:t>Sub-metered end-use load data </a:t>
            </a:r>
            <a:br>
              <a:rPr lang="en-US" sz="1200"/>
            </a:br>
            <a:r>
              <a:rPr lang="en-US" sz="1200"/>
              <a:t>(5 datasets)</a:t>
            </a:r>
          </a:p>
        </p:txBody>
      </p:sp>
      <p:sp>
        <p:nvSpPr>
          <p:cNvPr id="24" name="TextBox 23">
            <a:extLst>
              <a:ext uri="{FF2B5EF4-FFF2-40B4-BE49-F238E27FC236}">
                <a16:creationId xmlns:a16="http://schemas.microsoft.com/office/drawing/2014/main" id="{A8ABFF9E-DB11-7449-92AB-1D083F7F253F}"/>
              </a:ext>
            </a:extLst>
          </p:cNvPr>
          <p:cNvSpPr txBox="1"/>
          <p:nvPr/>
        </p:nvSpPr>
        <p:spPr>
          <a:xfrm>
            <a:off x="2272828" y="4783842"/>
            <a:ext cx="5220300" cy="276999"/>
          </a:xfrm>
          <a:prstGeom prst="rect">
            <a:avLst/>
          </a:prstGeom>
          <a:noFill/>
        </p:spPr>
        <p:txBody>
          <a:bodyPr wrap="square" rtlCol="0">
            <a:spAutoFit/>
          </a:bodyPr>
          <a:lstStyle/>
          <a:p>
            <a:r>
              <a:rPr lang="en-US" sz="1200"/>
              <a:t>Advanced metering infrastructure (AMI) data from </a:t>
            </a:r>
            <a:r>
              <a:rPr lang="en-US" sz="1200" b="1"/>
              <a:t>ComEd</a:t>
            </a:r>
            <a:r>
              <a:rPr lang="en-US" sz="1200"/>
              <a:t> service territory (IL)</a:t>
            </a:r>
          </a:p>
        </p:txBody>
      </p:sp>
      <p:sp>
        <p:nvSpPr>
          <p:cNvPr id="25" name="TextBox 24">
            <a:extLst>
              <a:ext uri="{FF2B5EF4-FFF2-40B4-BE49-F238E27FC236}">
                <a16:creationId xmlns:a16="http://schemas.microsoft.com/office/drawing/2014/main" id="{4B5A9F13-7759-A84F-B612-DB75C328D8C9}"/>
              </a:ext>
            </a:extLst>
          </p:cNvPr>
          <p:cNvSpPr txBox="1"/>
          <p:nvPr/>
        </p:nvSpPr>
        <p:spPr>
          <a:xfrm>
            <a:off x="955992" y="3890000"/>
            <a:ext cx="2437611" cy="461665"/>
          </a:xfrm>
          <a:prstGeom prst="rect">
            <a:avLst/>
          </a:prstGeom>
          <a:noFill/>
        </p:spPr>
        <p:txBody>
          <a:bodyPr wrap="square" rtlCol="0">
            <a:spAutoFit/>
          </a:bodyPr>
          <a:lstStyle/>
          <a:p>
            <a:r>
              <a:rPr lang="en-US" sz="1200"/>
              <a:t>AMI data from </a:t>
            </a:r>
            <a:r>
              <a:rPr lang="en-US" sz="1200" b="1"/>
              <a:t>Fort Collins </a:t>
            </a:r>
            <a:r>
              <a:rPr lang="en-US" sz="1200"/>
              <a:t>municipal service territory (CO)</a:t>
            </a:r>
          </a:p>
        </p:txBody>
      </p:sp>
      <p:sp>
        <p:nvSpPr>
          <p:cNvPr id="27" name="TextBox 26">
            <a:extLst>
              <a:ext uri="{FF2B5EF4-FFF2-40B4-BE49-F238E27FC236}">
                <a16:creationId xmlns:a16="http://schemas.microsoft.com/office/drawing/2014/main" id="{088D4C5B-61EE-FC4A-9EF8-C9DB2645D5EA}"/>
              </a:ext>
            </a:extLst>
          </p:cNvPr>
          <p:cNvSpPr txBox="1"/>
          <p:nvPr/>
        </p:nvSpPr>
        <p:spPr>
          <a:xfrm>
            <a:off x="643062" y="1894192"/>
            <a:ext cx="2090665" cy="830997"/>
          </a:xfrm>
          <a:prstGeom prst="rect">
            <a:avLst/>
          </a:prstGeom>
          <a:noFill/>
        </p:spPr>
        <p:txBody>
          <a:bodyPr wrap="square" rtlCol="0">
            <a:spAutoFit/>
          </a:bodyPr>
          <a:lstStyle/>
          <a:p>
            <a:r>
              <a:rPr lang="en-US" sz="1200"/>
              <a:t>AMI data from Electric Power Board of </a:t>
            </a:r>
            <a:r>
              <a:rPr lang="en-US" sz="1200" b="1"/>
              <a:t>Chattanooga, TN</a:t>
            </a:r>
          </a:p>
          <a:p>
            <a:r>
              <a:rPr lang="en-US" sz="1200" b="1"/>
              <a:t>Horry Electric (SC), </a:t>
            </a:r>
            <a:r>
              <a:rPr lang="en-US" sz="1200"/>
              <a:t>and City of </a:t>
            </a:r>
            <a:r>
              <a:rPr lang="en-US" sz="1200" b="1"/>
              <a:t>Tallahassee, FL</a:t>
            </a:r>
          </a:p>
        </p:txBody>
      </p:sp>
      <p:sp>
        <p:nvSpPr>
          <p:cNvPr id="29" name="TextBox 28">
            <a:extLst>
              <a:ext uri="{FF2B5EF4-FFF2-40B4-BE49-F238E27FC236}">
                <a16:creationId xmlns:a16="http://schemas.microsoft.com/office/drawing/2014/main" id="{CF4B1577-B7D2-6F4A-8965-32A2F2D35BB3}"/>
              </a:ext>
            </a:extLst>
          </p:cNvPr>
          <p:cNvSpPr txBox="1"/>
          <p:nvPr/>
        </p:nvSpPr>
        <p:spPr>
          <a:xfrm>
            <a:off x="5903472" y="4089243"/>
            <a:ext cx="2920309" cy="461665"/>
          </a:xfrm>
          <a:prstGeom prst="rect">
            <a:avLst/>
          </a:prstGeom>
          <a:noFill/>
        </p:spPr>
        <p:txBody>
          <a:bodyPr wrap="square" rtlCol="0">
            <a:spAutoFit/>
          </a:bodyPr>
          <a:lstStyle/>
          <a:p>
            <a:r>
              <a:rPr lang="en-US" sz="1200"/>
              <a:t>Load duration curves and seasonal load shapes of ~16 utilities around U.S.</a:t>
            </a:r>
          </a:p>
        </p:txBody>
      </p:sp>
      <p:sp>
        <p:nvSpPr>
          <p:cNvPr id="14" name="TextBox 13">
            <a:extLst>
              <a:ext uri="{FF2B5EF4-FFF2-40B4-BE49-F238E27FC236}">
                <a16:creationId xmlns:a16="http://schemas.microsoft.com/office/drawing/2014/main" id="{212573EA-D0D4-5145-B304-69A213B38DC6}"/>
              </a:ext>
            </a:extLst>
          </p:cNvPr>
          <p:cNvSpPr txBox="1"/>
          <p:nvPr/>
        </p:nvSpPr>
        <p:spPr>
          <a:xfrm>
            <a:off x="6099876" y="1266444"/>
            <a:ext cx="2789324" cy="461665"/>
          </a:xfrm>
          <a:prstGeom prst="rect">
            <a:avLst/>
          </a:prstGeom>
          <a:noFill/>
        </p:spPr>
        <p:txBody>
          <a:bodyPr wrap="square" rtlCol="0">
            <a:spAutoFit/>
          </a:bodyPr>
          <a:lstStyle/>
          <a:p>
            <a:r>
              <a:rPr lang="en-US" sz="1200"/>
              <a:t>Annual and monthly electricity and natural gas consumption by state, sector</a:t>
            </a:r>
          </a:p>
        </p:txBody>
      </p:sp>
      <p:sp>
        <p:nvSpPr>
          <p:cNvPr id="15" name="TextBox 14">
            <a:extLst>
              <a:ext uri="{FF2B5EF4-FFF2-40B4-BE49-F238E27FC236}">
                <a16:creationId xmlns:a16="http://schemas.microsoft.com/office/drawing/2014/main" id="{5B5F0445-3C30-D240-B057-65634FE69C10}"/>
              </a:ext>
            </a:extLst>
          </p:cNvPr>
          <p:cNvSpPr txBox="1"/>
          <p:nvPr/>
        </p:nvSpPr>
        <p:spPr>
          <a:xfrm>
            <a:off x="643062" y="3029868"/>
            <a:ext cx="2015619" cy="646331"/>
          </a:xfrm>
          <a:prstGeom prst="rect">
            <a:avLst/>
          </a:prstGeom>
          <a:noFill/>
        </p:spPr>
        <p:txBody>
          <a:bodyPr wrap="square" lIns="91440" tIns="45720" rIns="91440" bIns="45720" rtlCol="0" anchor="t">
            <a:spAutoFit/>
          </a:bodyPr>
          <a:lstStyle/>
          <a:p>
            <a:r>
              <a:rPr lang="en-US" sz="1200"/>
              <a:t>AMI data (aggregated by building type) from </a:t>
            </a:r>
            <a:br>
              <a:rPr lang="en-US" sz="1200"/>
            </a:br>
            <a:r>
              <a:rPr lang="en-US" sz="1200" b="1"/>
              <a:t>Seattle City Light, WA</a:t>
            </a:r>
          </a:p>
        </p:txBody>
      </p:sp>
      <p:sp>
        <p:nvSpPr>
          <p:cNvPr id="32" name="TextBox 31">
            <a:extLst>
              <a:ext uri="{FF2B5EF4-FFF2-40B4-BE49-F238E27FC236}">
                <a16:creationId xmlns:a16="http://schemas.microsoft.com/office/drawing/2014/main" id="{A5917D0C-652D-804C-A9EE-BADCE727E1EE}"/>
              </a:ext>
            </a:extLst>
          </p:cNvPr>
          <p:cNvSpPr txBox="1"/>
          <p:nvPr/>
        </p:nvSpPr>
        <p:spPr>
          <a:xfrm>
            <a:off x="925764" y="1219693"/>
            <a:ext cx="2349748" cy="461665"/>
          </a:xfrm>
          <a:prstGeom prst="rect">
            <a:avLst/>
          </a:prstGeom>
          <a:noFill/>
        </p:spPr>
        <p:txBody>
          <a:bodyPr wrap="square" rtlCol="0">
            <a:spAutoFit/>
          </a:bodyPr>
          <a:lstStyle/>
          <a:p>
            <a:r>
              <a:rPr lang="en-US" sz="1200"/>
              <a:t>AMI data from </a:t>
            </a:r>
            <a:r>
              <a:rPr lang="en-US" sz="1200" b="1"/>
              <a:t>Vermont; Cherryland, MI</a:t>
            </a:r>
          </a:p>
        </p:txBody>
      </p:sp>
      <p:pic>
        <p:nvPicPr>
          <p:cNvPr id="28" name="Picture 27">
            <a:extLst>
              <a:ext uri="{FF2B5EF4-FFF2-40B4-BE49-F238E27FC236}">
                <a16:creationId xmlns:a16="http://schemas.microsoft.com/office/drawing/2014/main" id="{6B6A9226-2FED-864C-90D0-5FD50B4CABD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0870" y="1819907"/>
            <a:ext cx="341334" cy="346023"/>
          </a:xfrm>
          <a:prstGeom prst="rect">
            <a:avLst/>
          </a:prstGeom>
        </p:spPr>
      </p:pic>
      <p:pic>
        <p:nvPicPr>
          <p:cNvPr id="30" name="Graphic 29">
            <a:extLst>
              <a:ext uri="{FF2B5EF4-FFF2-40B4-BE49-F238E27FC236}">
                <a16:creationId xmlns:a16="http://schemas.microsoft.com/office/drawing/2014/main" id="{E0558F14-6EA4-B540-9B0D-C37E4358A58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795512" y="3461512"/>
            <a:ext cx="309410" cy="309410"/>
          </a:xfrm>
          <a:prstGeom prst="rect">
            <a:avLst/>
          </a:prstGeom>
        </p:spPr>
      </p:pic>
      <p:pic>
        <p:nvPicPr>
          <p:cNvPr id="31" name="Picture 30">
            <a:extLst>
              <a:ext uri="{FF2B5EF4-FFF2-40B4-BE49-F238E27FC236}">
                <a16:creationId xmlns:a16="http://schemas.microsoft.com/office/drawing/2014/main" id="{185EA00D-8911-B740-9984-149D7C430A1C}"/>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7719" y="2552177"/>
            <a:ext cx="341334" cy="346023"/>
          </a:xfrm>
          <a:prstGeom prst="rect">
            <a:avLst/>
          </a:prstGeom>
        </p:spPr>
      </p:pic>
      <p:pic>
        <p:nvPicPr>
          <p:cNvPr id="33" name="Picture 32">
            <a:extLst>
              <a:ext uri="{FF2B5EF4-FFF2-40B4-BE49-F238E27FC236}">
                <a16:creationId xmlns:a16="http://schemas.microsoft.com/office/drawing/2014/main" id="{22FC4373-3C96-454F-9807-A6B21FAA138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7720" y="3412174"/>
            <a:ext cx="341334" cy="346023"/>
          </a:xfrm>
          <a:prstGeom prst="rect">
            <a:avLst/>
          </a:prstGeom>
        </p:spPr>
      </p:pic>
      <p:pic>
        <p:nvPicPr>
          <p:cNvPr id="34" name="Picture 33">
            <a:extLst>
              <a:ext uri="{FF2B5EF4-FFF2-40B4-BE49-F238E27FC236}">
                <a16:creationId xmlns:a16="http://schemas.microsoft.com/office/drawing/2014/main" id="{336A2ADB-5270-6342-AC82-A77C302FD007}"/>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0870" y="4114889"/>
            <a:ext cx="341334" cy="346023"/>
          </a:xfrm>
          <a:prstGeom prst="rect">
            <a:avLst/>
          </a:prstGeom>
        </p:spPr>
      </p:pic>
      <p:pic>
        <p:nvPicPr>
          <p:cNvPr id="35" name="Picture 34">
            <a:extLst>
              <a:ext uri="{FF2B5EF4-FFF2-40B4-BE49-F238E27FC236}">
                <a16:creationId xmlns:a16="http://schemas.microsoft.com/office/drawing/2014/main" id="{D034F69B-322E-824C-9630-A17A27575B1A}"/>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8825" y="4398617"/>
            <a:ext cx="341334" cy="346023"/>
          </a:xfrm>
          <a:prstGeom prst="rect">
            <a:avLst/>
          </a:prstGeom>
        </p:spPr>
      </p:pic>
      <p:pic>
        <p:nvPicPr>
          <p:cNvPr id="36" name="Picture 35">
            <a:extLst>
              <a:ext uri="{FF2B5EF4-FFF2-40B4-BE49-F238E27FC236}">
                <a16:creationId xmlns:a16="http://schemas.microsoft.com/office/drawing/2014/main" id="{86E66B41-A7F4-0E41-9A79-573E86E270A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96778" y="4225605"/>
            <a:ext cx="341334" cy="346023"/>
          </a:xfrm>
          <a:prstGeom prst="rect">
            <a:avLst/>
          </a:prstGeom>
        </p:spPr>
      </p:pic>
      <p:pic>
        <p:nvPicPr>
          <p:cNvPr id="38" name="Graphic 37">
            <a:extLst>
              <a:ext uri="{FF2B5EF4-FFF2-40B4-BE49-F238E27FC236}">
                <a16:creationId xmlns:a16="http://schemas.microsoft.com/office/drawing/2014/main" id="{B2DE0C53-4A07-D04C-B8A7-9108CCFC24F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815819" y="2609692"/>
            <a:ext cx="260383" cy="260383"/>
          </a:xfrm>
          <a:prstGeom prst="rect">
            <a:avLst/>
          </a:prstGeom>
        </p:spPr>
      </p:pic>
      <p:grpSp>
        <p:nvGrpSpPr>
          <p:cNvPr id="45" name="Group 44">
            <a:extLst>
              <a:ext uri="{FF2B5EF4-FFF2-40B4-BE49-F238E27FC236}">
                <a16:creationId xmlns:a16="http://schemas.microsoft.com/office/drawing/2014/main" id="{D02E339B-8020-654E-B4EF-643FAA340B8E}"/>
              </a:ext>
            </a:extLst>
          </p:cNvPr>
          <p:cNvGrpSpPr/>
          <p:nvPr/>
        </p:nvGrpSpPr>
        <p:grpSpPr>
          <a:xfrm>
            <a:off x="5226926" y="2044799"/>
            <a:ext cx="398264" cy="205826"/>
            <a:chOff x="3943350" y="1943100"/>
            <a:chExt cx="2467794" cy="1275373"/>
          </a:xfrm>
        </p:grpSpPr>
        <p:pic>
          <p:nvPicPr>
            <p:cNvPr id="42" name="Graphic 41">
              <a:extLst>
                <a:ext uri="{FF2B5EF4-FFF2-40B4-BE49-F238E27FC236}">
                  <a16:creationId xmlns:a16="http://schemas.microsoft.com/office/drawing/2014/main" id="{7E811AEA-DC40-9D43-9CA3-049348EDFB8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943350" y="1943100"/>
              <a:ext cx="1257300" cy="1257300"/>
            </a:xfrm>
            <a:prstGeom prst="rect">
              <a:avLst/>
            </a:prstGeom>
          </p:spPr>
        </p:pic>
        <p:pic>
          <p:nvPicPr>
            <p:cNvPr id="44" name="Graphic 43">
              <a:extLst>
                <a:ext uri="{FF2B5EF4-FFF2-40B4-BE49-F238E27FC236}">
                  <a16:creationId xmlns:a16="http://schemas.microsoft.com/office/drawing/2014/main" id="{2FC96F2D-AE02-B44D-95AC-1A096294C8F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5153843" y="1961175"/>
              <a:ext cx="1257301" cy="1257298"/>
            </a:xfrm>
            <a:prstGeom prst="rect">
              <a:avLst/>
            </a:prstGeom>
          </p:spPr>
        </p:pic>
      </p:grpSp>
      <p:pic>
        <p:nvPicPr>
          <p:cNvPr id="53" name="Graphic 52">
            <a:extLst>
              <a:ext uri="{FF2B5EF4-FFF2-40B4-BE49-F238E27FC236}">
                <a16:creationId xmlns:a16="http://schemas.microsoft.com/office/drawing/2014/main" id="{98AA860F-6803-514D-BA6E-167C412E1A9D}"/>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408013" y="1588548"/>
            <a:ext cx="341334" cy="341334"/>
          </a:xfrm>
          <a:prstGeom prst="rect">
            <a:avLst/>
          </a:prstGeom>
        </p:spPr>
      </p:pic>
      <p:pic>
        <p:nvPicPr>
          <p:cNvPr id="60" name="Graphic 59">
            <a:extLst>
              <a:ext uri="{FF2B5EF4-FFF2-40B4-BE49-F238E27FC236}">
                <a16:creationId xmlns:a16="http://schemas.microsoft.com/office/drawing/2014/main" id="{14E2E1DC-D22C-6E49-816E-8A1FD239A0CA}"/>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223503" y="2898200"/>
            <a:ext cx="646331" cy="646331"/>
          </a:xfrm>
          <a:prstGeom prst="rect">
            <a:avLst/>
          </a:prstGeom>
        </p:spPr>
      </p:pic>
    </p:spTree>
    <p:extLst>
      <p:ext uri="{BB962C8B-B14F-4D97-AF65-F5344CB8AC3E}">
        <p14:creationId xmlns:p14="http://schemas.microsoft.com/office/powerpoint/2010/main" val="9769199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01065-61E7-3547-A414-88EE80B89BA6}"/>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63504DA-6816-5E48-B258-65C6D57BF402}"/>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46F8197D-2527-8B48-8F62-589253EE728F}"/>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95358761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C50290-D8CF-984A-B251-80B26B4CCFAD}"/>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CCFEF5A-A760-B749-B8EF-02640D470512}"/>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0E3B3A15-BBC3-1242-88F8-C0277ADC39A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2591413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DF202A-616E-5E4F-A01B-FA3B70A502B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CD24EFE0-B404-584B-AA51-ADDAA89EFA59}"/>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372AADE4-AC5C-B544-98BE-8B34450D198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6150722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B86705-997F-F040-B415-A7DDAA987BA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829D1AC2-D9E9-EC44-A3BB-B3DD38F405FB}"/>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A37BF5A7-4A46-004C-BE3D-6428613C745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53650398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6FDE77-B1EA-BC4D-9117-65E994B7D257}"/>
              </a:ext>
            </a:extLst>
          </p:cNvPr>
          <p:cNvSpPr>
            <a:spLocks noGrp="1"/>
          </p:cNvSpPr>
          <p:nvPr>
            <p:ph type="title"/>
          </p:nvPr>
        </p:nvSpPr>
        <p:spPr/>
        <p:txBody>
          <a:bodyPr/>
          <a:lstStyle/>
          <a:p>
            <a:pPr algn="l"/>
            <a:r>
              <a:rPr lang="en-US" dirty="0"/>
              <a:t>Breakout group #3: Selecting your breakout room</a:t>
            </a:r>
          </a:p>
        </p:txBody>
      </p:sp>
      <p:sp>
        <p:nvSpPr>
          <p:cNvPr id="5" name="TextBox 4">
            <a:extLst>
              <a:ext uri="{FF2B5EF4-FFF2-40B4-BE49-F238E27FC236}">
                <a16:creationId xmlns:a16="http://schemas.microsoft.com/office/drawing/2014/main" id="{B09FF0D1-B5A7-B843-ACCF-F4597D089472}"/>
              </a:ext>
            </a:extLst>
          </p:cNvPr>
          <p:cNvSpPr txBox="1"/>
          <p:nvPr/>
        </p:nvSpPr>
        <p:spPr>
          <a:xfrm>
            <a:off x="3050661" y="855816"/>
            <a:ext cx="5694438" cy="1823576"/>
          </a:xfrm>
          <a:prstGeom prst="rect">
            <a:avLst/>
          </a:prstGeom>
          <a:noFill/>
        </p:spPr>
        <p:txBody>
          <a:bodyPr wrap="square" rtlCol="0">
            <a:spAutoFit/>
          </a:bodyPr>
          <a:lstStyle/>
          <a:p>
            <a:r>
              <a:rPr lang="en-US" sz="1125" b="1" dirty="0">
                <a:latin typeface="Arial" panose="020B0604020202020204" pitchFamily="34" charset="0"/>
                <a:cs typeface="Arial" panose="020B0604020202020204" pitchFamily="34" charset="0"/>
              </a:rPr>
              <a:t>Room 1:</a:t>
            </a:r>
            <a:r>
              <a:rPr lang="en-US" sz="1125" i="1" dirty="0">
                <a:latin typeface="Arial" panose="020B0604020202020204" pitchFamily="34" charset="0"/>
                <a:cs typeface="Arial" panose="020B0604020202020204" pitchFamily="34" charset="0"/>
              </a:rPr>
              <a:t> Building electrification load modeling panel. </a:t>
            </a:r>
            <a:r>
              <a:rPr lang="en-US" sz="1125" dirty="0">
                <a:latin typeface="Arial" panose="020B0604020202020204" pitchFamily="34" charset="0"/>
                <a:cs typeface="Arial" panose="020B0604020202020204" pitchFamily="34" charset="0"/>
              </a:rPr>
              <a:t>Join a panel of researchers from NREL to learn about past and ongoing laboratory and field studies being used to characterize and model the performance of building electrification technologies such as variable speed heat pumps and heat pump water heaters. </a:t>
            </a:r>
          </a:p>
          <a:p>
            <a:r>
              <a:rPr lang="en-US" sz="1125" dirty="0">
                <a:latin typeface="Arial" panose="020B0604020202020204" pitchFamily="34" charset="0"/>
                <a:cs typeface="Arial" panose="020B0604020202020204" pitchFamily="34" charset="0"/>
              </a:rPr>
              <a:t/>
            </a:r>
            <a:br>
              <a:rPr lang="en-US" sz="1125" dirty="0">
                <a:latin typeface="Arial" panose="020B0604020202020204" pitchFamily="34" charset="0"/>
                <a:cs typeface="Arial" panose="020B0604020202020204" pitchFamily="34" charset="0"/>
              </a:rPr>
            </a:br>
            <a:r>
              <a:rPr lang="en-US" sz="1125" b="1" dirty="0">
                <a:latin typeface="Arial" panose="020B0604020202020204" pitchFamily="34" charset="0"/>
                <a:cs typeface="Arial" panose="020B0604020202020204" pitchFamily="34" charset="0"/>
              </a:rPr>
              <a:t>Room 2</a:t>
            </a:r>
            <a:r>
              <a:rPr lang="en-US" sz="1125" dirty="0">
                <a:latin typeface="Arial" panose="020B0604020202020204" pitchFamily="34" charset="0"/>
                <a:cs typeface="Arial" panose="020B0604020202020204" pitchFamily="34" charset="0"/>
              </a:rPr>
              <a:t>: </a:t>
            </a:r>
            <a:r>
              <a:rPr lang="en-US" sz="1125" i="1" dirty="0">
                <a:latin typeface="Arial" panose="020B0604020202020204" pitchFamily="34" charset="0"/>
                <a:cs typeface="Arial" panose="020B0604020202020204" pitchFamily="34" charset="0"/>
              </a:rPr>
              <a:t>Distributed PV Adoption Modeling with </a:t>
            </a:r>
            <a:r>
              <a:rPr lang="en-US" sz="1125" i="1" dirty="0" err="1">
                <a:latin typeface="Arial" panose="020B0604020202020204" pitchFamily="34" charset="0"/>
                <a:cs typeface="Arial" panose="020B0604020202020204" pitchFamily="34" charset="0"/>
              </a:rPr>
              <a:t>dGen</a:t>
            </a:r>
            <a:r>
              <a:rPr lang="en-US" sz="1125" dirty="0">
                <a:latin typeface="Arial" panose="020B0604020202020204" pitchFamily="34" charset="0"/>
                <a:cs typeface="Arial" panose="020B0604020202020204" pitchFamily="34" charset="0"/>
              </a:rPr>
              <a:t>. During this breakout NREL researcher </a:t>
            </a:r>
            <a:r>
              <a:rPr lang="en-US" sz="1125" dirty="0" err="1">
                <a:latin typeface="Arial" panose="020B0604020202020204" pitchFamily="34" charset="0"/>
                <a:cs typeface="Arial" panose="020B0604020202020204" pitchFamily="34" charset="0"/>
              </a:rPr>
              <a:t>Paritosh</a:t>
            </a:r>
            <a:r>
              <a:rPr lang="en-US" sz="1125" dirty="0">
                <a:latin typeface="Arial" panose="020B0604020202020204" pitchFamily="34" charset="0"/>
                <a:cs typeface="Arial" panose="020B0604020202020204" pitchFamily="34" charset="0"/>
              </a:rPr>
              <a:t> Das will discuss NREL’s </a:t>
            </a:r>
            <a:r>
              <a:rPr lang="en-US" sz="1125" u="sng" dirty="0">
                <a:latin typeface="Arial" panose="020B0604020202020204" pitchFamily="34" charset="0"/>
                <a:cs typeface="Arial" panose="020B0604020202020204" pitchFamily="34" charset="0"/>
                <a:hlinkClick r:id="rId2"/>
              </a:rPr>
              <a:t>dGen </a:t>
            </a:r>
            <a:r>
              <a:rPr lang="en-US" sz="1125" dirty="0">
                <a:latin typeface="Arial" panose="020B0604020202020204" pitchFamily="34" charset="0"/>
                <a:cs typeface="Arial" panose="020B0604020202020204" pitchFamily="34" charset="0"/>
              </a:rPr>
              <a:t>model, an open source tool used to forecast technical and economic potential and adoption of DERs. He will provide an overview of how to use </a:t>
            </a:r>
            <a:r>
              <a:rPr lang="en-US" sz="1125" dirty="0" err="1">
                <a:latin typeface="Arial" panose="020B0604020202020204" pitchFamily="34" charset="0"/>
                <a:cs typeface="Arial" panose="020B0604020202020204" pitchFamily="34" charset="0"/>
              </a:rPr>
              <a:t>dGen</a:t>
            </a:r>
            <a:r>
              <a:rPr lang="en-US" sz="1125" dirty="0">
                <a:latin typeface="Arial" panose="020B0604020202020204" pitchFamily="34" charset="0"/>
                <a:cs typeface="Arial" panose="020B0604020202020204" pitchFamily="34" charset="0"/>
              </a:rPr>
              <a:t> and the role DERs play in an evolving power system.</a:t>
            </a:r>
            <a:br>
              <a:rPr lang="en-US" sz="1125" dirty="0">
                <a:latin typeface="Arial" panose="020B0604020202020204" pitchFamily="34" charset="0"/>
                <a:cs typeface="Arial" panose="020B0604020202020204" pitchFamily="34" charset="0"/>
              </a:rPr>
            </a:br>
            <a:endParaRPr lang="en-US" sz="1125"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19BDBF6-485E-3142-ADA5-67ECC7899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67" y="1023042"/>
            <a:ext cx="2274052" cy="3097416"/>
          </a:xfrm>
          <a:prstGeom prst="rect">
            <a:avLst/>
          </a:prstGeom>
        </p:spPr>
      </p:pic>
      <p:sp>
        <p:nvSpPr>
          <p:cNvPr id="8" name="Oval 7">
            <a:extLst>
              <a:ext uri="{FF2B5EF4-FFF2-40B4-BE49-F238E27FC236}">
                <a16:creationId xmlns:a16="http://schemas.microsoft.com/office/drawing/2014/main" id="{24E1CCED-D186-6C4F-B60E-65B2AA39C369}"/>
              </a:ext>
            </a:extLst>
          </p:cNvPr>
          <p:cNvSpPr/>
          <p:nvPr/>
        </p:nvSpPr>
        <p:spPr>
          <a:xfrm>
            <a:off x="2038630" y="1002462"/>
            <a:ext cx="1012031" cy="879859"/>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25"/>
          </a:p>
        </p:txBody>
      </p:sp>
      <p:sp>
        <p:nvSpPr>
          <p:cNvPr id="2" name="TextBox 1">
            <a:extLst>
              <a:ext uri="{FF2B5EF4-FFF2-40B4-BE49-F238E27FC236}">
                <a16:creationId xmlns:a16="http://schemas.microsoft.com/office/drawing/2014/main" id="{C0253A5A-9500-AD4A-88DE-4D3336D4207A}"/>
              </a:ext>
            </a:extLst>
          </p:cNvPr>
          <p:cNvSpPr txBox="1"/>
          <p:nvPr/>
        </p:nvSpPr>
        <p:spPr>
          <a:xfrm>
            <a:off x="1143000" y="4434330"/>
            <a:ext cx="7096083" cy="438582"/>
          </a:xfrm>
          <a:prstGeom prst="rect">
            <a:avLst/>
          </a:prstGeom>
          <a:noFill/>
        </p:spPr>
        <p:txBody>
          <a:bodyPr wrap="square" rtlCol="0">
            <a:spAutoFit/>
          </a:bodyPr>
          <a:lstStyle/>
          <a:p>
            <a:r>
              <a:rPr lang="en-US" sz="2250" b="1" dirty="0"/>
              <a:t>Join us again tomorrow for Day 2 starting at 10 am MT!</a:t>
            </a:r>
          </a:p>
        </p:txBody>
      </p:sp>
      <p:sp>
        <p:nvSpPr>
          <p:cNvPr id="9" name="TextBox 8">
            <a:extLst>
              <a:ext uri="{FF2B5EF4-FFF2-40B4-BE49-F238E27FC236}">
                <a16:creationId xmlns:a16="http://schemas.microsoft.com/office/drawing/2014/main" id="{FF70AD67-FE14-DA45-A0C2-3AD9F8DBE638}"/>
              </a:ext>
            </a:extLst>
          </p:cNvPr>
          <p:cNvSpPr txBox="1"/>
          <p:nvPr/>
        </p:nvSpPr>
        <p:spPr>
          <a:xfrm>
            <a:off x="3050661" y="4136171"/>
            <a:ext cx="3454977" cy="332848"/>
          </a:xfrm>
          <a:prstGeom prst="rect">
            <a:avLst/>
          </a:prstGeom>
          <a:noFill/>
        </p:spPr>
        <p:txBody>
          <a:bodyPr wrap="square" rtlCol="0">
            <a:spAutoFit/>
          </a:bodyPr>
          <a:lstStyle/>
          <a:p>
            <a:r>
              <a:rPr lang="en-US" sz="1563" dirty="0">
                <a:latin typeface="Arial" panose="020B0604020202020204" pitchFamily="34" charset="0"/>
                <a:cs typeface="Arial" panose="020B0604020202020204" pitchFamily="34" charset="0"/>
              </a:rPr>
              <a:t>Breakout rooms will be recorded.</a:t>
            </a:r>
          </a:p>
        </p:txBody>
      </p:sp>
    </p:spTree>
    <p:extLst>
      <p:ext uri="{BB962C8B-B14F-4D97-AF65-F5344CB8AC3E}">
        <p14:creationId xmlns:p14="http://schemas.microsoft.com/office/powerpoint/2010/main" val="282349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BAD5CF0-62CD-014C-A359-0D17270CDF01}"/>
              </a:ext>
            </a:extLst>
          </p:cNvPr>
          <p:cNvPicPr>
            <a:picLocks noChangeAspect="1"/>
          </p:cNvPicPr>
          <p:nvPr/>
        </p:nvPicPr>
        <p:blipFill rotWithShape="1">
          <a:blip r:embed="rId3"/>
          <a:srcRect t="7036" b="610"/>
          <a:stretch/>
        </p:blipFill>
        <p:spPr>
          <a:xfrm>
            <a:off x="207754" y="773045"/>
            <a:ext cx="7888827" cy="4370455"/>
          </a:xfrm>
          <a:prstGeom prst="rect">
            <a:avLst/>
          </a:prstGeom>
        </p:spPr>
      </p:pic>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Summary of Residential AMI Calibration Regions</a:t>
            </a:r>
          </a:p>
        </p:txBody>
      </p:sp>
      <p:grpSp>
        <p:nvGrpSpPr>
          <p:cNvPr id="14" name="Group 13">
            <a:extLst>
              <a:ext uri="{FF2B5EF4-FFF2-40B4-BE49-F238E27FC236}">
                <a16:creationId xmlns:a16="http://schemas.microsoft.com/office/drawing/2014/main" id="{5D4C6F0A-2EA4-E046-8C42-5117CEC7EF91}"/>
              </a:ext>
            </a:extLst>
          </p:cNvPr>
          <p:cNvGrpSpPr/>
          <p:nvPr/>
        </p:nvGrpSpPr>
        <p:grpSpPr>
          <a:xfrm>
            <a:off x="572855" y="1528896"/>
            <a:ext cx="8037022" cy="2760578"/>
            <a:chOff x="839705" y="1571804"/>
            <a:chExt cx="11718560" cy="4025121"/>
          </a:xfrm>
        </p:grpSpPr>
        <p:sp>
          <p:nvSpPr>
            <p:cNvPr id="21" name="Oval 20">
              <a:extLst>
                <a:ext uri="{FF2B5EF4-FFF2-40B4-BE49-F238E27FC236}">
                  <a16:creationId xmlns:a16="http://schemas.microsoft.com/office/drawing/2014/main" id="{59875306-446C-E94E-8187-FB7F42E43C63}"/>
                </a:ext>
              </a:extLst>
            </p:cNvPr>
            <p:cNvSpPr/>
            <p:nvPr/>
          </p:nvSpPr>
          <p:spPr>
            <a:xfrm>
              <a:off x="7097315" y="2534532"/>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3" name="Oval 22">
              <a:extLst>
                <a:ext uri="{FF2B5EF4-FFF2-40B4-BE49-F238E27FC236}">
                  <a16:creationId xmlns:a16="http://schemas.microsoft.com/office/drawing/2014/main" id="{E67E8364-6616-0941-85B7-6D3543C742BB}"/>
                </a:ext>
              </a:extLst>
            </p:cNvPr>
            <p:cNvSpPr/>
            <p:nvPr/>
          </p:nvSpPr>
          <p:spPr>
            <a:xfrm>
              <a:off x="4435799" y="2894127"/>
              <a:ext cx="359596" cy="359596"/>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27" name="Oval 26">
              <a:extLst>
                <a:ext uri="{FF2B5EF4-FFF2-40B4-BE49-F238E27FC236}">
                  <a16:creationId xmlns:a16="http://schemas.microsoft.com/office/drawing/2014/main" id="{680F2F27-2711-674D-830E-E14916382090}"/>
                </a:ext>
              </a:extLst>
            </p:cNvPr>
            <p:cNvSpPr/>
            <p:nvPr/>
          </p:nvSpPr>
          <p:spPr>
            <a:xfrm>
              <a:off x="8162061" y="4932321"/>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28" name="Oval 27">
              <a:extLst>
                <a:ext uri="{FF2B5EF4-FFF2-40B4-BE49-F238E27FC236}">
                  <a16:creationId xmlns:a16="http://schemas.microsoft.com/office/drawing/2014/main" id="{7062BFAC-0E33-434D-A0C1-3BB5F16019D6}"/>
                </a:ext>
              </a:extLst>
            </p:cNvPr>
            <p:cNvSpPr/>
            <p:nvPr/>
          </p:nvSpPr>
          <p:spPr>
            <a:xfrm>
              <a:off x="9437867" y="1571804"/>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p>
          </p:txBody>
        </p:sp>
        <p:sp>
          <p:nvSpPr>
            <p:cNvPr id="29" name="Oval 28">
              <a:extLst>
                <a:ext uri="{FF2B5EF4-FFF2-40B4-BE49-F238E27FC236}">
                  <a16:creationId xmlns:a16="http://schemas.microsoft.com/office/drawing/2014/main" id="{A211C476-E420-C84A-A61F-5DAEC954497E}"/>
                </a:ext>
              </a:extLst>
            </p:cNvPr>
            <p:cNvSpPr/>
            <p:nvPr/>
          </p:nvSpPr>
          <p:spPr>
            <a:xfrm>
              <a:off x="1931247" y="3944813"/>
              <a:ext cx="359596" cy="359596"/>
            </a:xfrm>
            <a:prstGeom prst="ellipse">
              <a:avLst/>
            </a:prstGeom>
            <a:solidFill>
              <a:srgbClr val="00B05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Oval 32">
              <a:extLst>
                <a:ext uri="{FF2B5EF4-FFF2-40B4-BE49-F238E27FC236}">
                  <a16:creationId xmlns:a16="http://schemas.microsoft.com/office/drawing/2014/main" id="{65F94D62-3A69-BE4F-8350-EAF7845F849D}"/>
                </a:ext>
              </a:extLst>
            </p:cNvPr>
            <p:cNvSpPr/>
            <p:nvPr/>
          </p:nvSpPr>
          <p:spPr>
            <a:xfrm>
              <a:off x="7830005" y="3863818"/>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34" name="Oval 33">
              <a:extLst>
                <a:ext uri="{FF2B5EF4-FFF2-40B4-BE49-F238E27FC236}">
                  <a16:creationId xmlns:a16="http://schemas.microsoft.com/office/drawing/2014/main" id="{A621F3A6-7DE0-AD4B-AEFC-7ED2488E5EED}"/>
                </a:ext>
              </a:extLst>
            </p:cNvPr>
            <p:cNvSpPr/>
            <p:nvPr/>
          </p:nvSpPr>
          <p:spPr>
            <a:xfrm>
              <a:off x="9055021" y="4113395"/>
              <a:ext cx="264270" cy="264270"/>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cxnSp>
          <p:nvCxnSpPr>
            <p:cNvPr id="36" name="Straight Connector 35">
              <a:extLst>
                <a:ext uri="{FF2B5EF4-FFF2-40B4-BE49-F238E27FC236}">
                  <a16:creationId xmlns:a16="http://schemas.microsoft.com/office/drawing/2014/main" id="{BDAFDF08-C120-DF42-B98F-AF1858EF7D9B}"/>
                </a:ext>
              </a:extLst>
            </p:cNvPr>
            <p:cNvCxnSpPr>
              <a:cxnSpLocks/>
              <a:stCxn id="33" idx="4"/>
              <a:endCxn id="27" idx="1"/>
            </p:cNvCxnSpPr>
            <p:nvPr/>
          </p:nvCxnSpPr>
          <p:spPr>
            <a:xfrm>
              <a:off x="8009803" y="4223413"/>
              <a:ext cx="204919" cy="761569"/>
            </a:xfrm>
            <a:prstGeom prst="line">
              <a:avLst/>
            </a:prstGeom>
            <a:ln w="38100"/>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1E8E4CD4-FD9E-5744-B205-06C4493DB471}"/>
                </a:ext>
              </a:extLst>
            </p:cNvPr>
            <p:cNvCxnSpPr>
              <a:cxnSpLocks/>
              <a:stCxn id="33" idx="6"/>
              <a:endCxn id="34" idx="2"/>
            </p:cNvCxnSpPr>
            <p:nvPr/>
          </p:nvCxnSpPr>
          <p:spPr>
            <a:xfrm>
              <a:off x="8189600" y="4043616"/>
              <a:ext cx="865421" cy="201914"/>
            </a:xfrm>
            <a:prstGeom prst="line">
              <a:avLst/>
            </a:prstGeom>
            <a:ln w="38100"/>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04F12051-8D71-4A4C-8668-A6FE48738930}"/>
                </a:ext>
              </a:extLst>
            </p:cNvPr>
            <p:cNvCxnSpPr>
              <a:cxnSpLocks/>
              <a:stCxn id="27" idx="7"/>
              <a:endCxn id="34" idx="3"/>
            </p:cNvCxnSpPr>
            <p:nvPr/>
          </p:nvCxnSpPr>
          <p:spPr>
            <a:xfrm flipV="1">
              <a:off x="8468995" y="4338964"/>
              <a:ext cx="624727" cy="646018"/>
            </a:xfrm>
            <a:prstGeom prst="line">
              <a:avLst/>
            </a:prstGeom>
            <a:ln w="38100"/>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792E1649-6168-684D-9F1D-50AB215599C4}"/>
                </a:ext>
              </a:extLst>
            </p:cNvPr>
            <p:cNvSpPr txBox="1"/>
            <p:nvPr/>
          </p:nvSpPr>
          <p:spPr>
            <a:xfrm>
              <a:off x="839705" y="4124611"/>
              <a:ext cx="2154412" cy="942397"/>
            </a:xfrm>
            <a:prstGeom prst="rect">
              <a:avLst/>
            </a:prstGeom>
            <a:noFill/>
          </p:spPr>
          <p:txBody>
            <a:bodyPr wrap="square" rtlCol="0">
              <a:spAutoFit/>
            </a:bodyPr>
            <a:lstStyle/>
            <a:p>
              <a:r>
                <a:rPr lang="en-US" sz="1200"/>
                <a:t>LADWP</a:t>
              </a:r>
            </a:p>
            <a:p>
              <a:r>
                <a:rPr lang="en-US" sz="1200"/>
                <a:t>(completed under previous project)</a:t>
              </a:r>
            </a:p>
          </p:txBody>
        </p:sp>
        <p:sp>
          <p:nvSpPr>
            <p:cNvPr id="42" name="TextBox 41">
              <a:extLst>
                <a:ext uri="{FF2B5EF4-FFF2-40B4-BE49-F238E27FC236}">
                  <a16:creationId xmlns:a16="http://schemas.microsoft.com/office/drawing/2014/main" id="{E056ACB7-5384-4B47-8749-8E076DF13813}"/>
                </a:ext>
              </a:extLst>
            </p:cNvPr>
            <p:cNvSpPr txBox="1"/>
            <p:nvPr/>
          </p:nvSpPr>
          <p:spPr>
            <a:xfrm>
              <a:off x="4384854" y="2318976"/>
              <a:ext cx="1863525" cy="762893"/>
            </a:xfrm>
            <a:prstGeom prst="rect">
              <a:avLst/>
            </a:prstGeom>
            <a:noFill/>
          </p:spPr>
          <p:txBody>
            <a:bodyPr wrap="square" rtlCol="0">
              <a:spAutoFit/>
            </a:bodyPr>
            <a:lstStyle/>
            <a:p>
              <a:r>
                <a:rPr lang="en-US" sz="1200"/>
                <a:t>Fort Collins Utilities, CO</a:t>
              </a:r>
            </a:p>
          </p:txBody>
        </p:sp>
        <p:sp>
          <p:nvSpPr>
            <p:cNvPr id="43" name="TextBox 42">
              <a:extLst>
                <a:ext uri="{FF2B5EF4-FFF2-40B4-BE49-F238E27FC236}">
                  <a16:creationId xmlns:a16="http://schemas.microsoft.com/office/drawing/2014/main" id="{DC374768-575A-9A4B-A683-AA28E5D88E47}"/>
                </a:ext>
              </a:extLst>
            </p:cNvPr>
            <p:cNvSpPr txBox="1"/>
            <p:nvPr/>
          </p:nvSpPr>
          <p:spPr>
            <a:xfrm>
              <a:off x="6273626" y="2529664"/>
              <a:ext cx="1001232" cy="762893"/>
            </a:xfrm>
            <a:prstGeom prst="rect">
              <a:avLst/>
            </a:prstGeom>
            <a:noFill/>
          </p:spPr>
          <p:txBody>
            <a:bodyPr wrap="square" rtlCol="0">
              <a:spAutoFit/>
            </a:bodyPr>
            <a:lstStyle/>
            <a:p>
              <a:r>
                <a:rPr lang="en-US" sz="1200"/>
                <a:t>ComEd</a:t>
              </a:r>
            </a:p>
          </p:txBody>
        </p:sp>
        <p:sp>
          <p:nvSpPr>
            <p:cNvPr id="46" name="TextBox 45">
              <a:extLst>
                <a:ext uri="{FF2B5EF4-FFF2-40B4-BE49-F238E27FC236}">
                  <a16:creationId xmlns:a16="http://schemas.microsoft.com/office/drawing/2014/main" id="{7487A56B-AD56-9C42-8EAA-80E197A17AF1}"/>
                </a:ext>
              </a:extLst>
            </p:cNvPr>
            <p:cNvSpPr txBox="1"/>
            <p:nvPr/>
          </p:nvSpPr>
          <p:spPr>
            <a:xfrm>
              <a:off x="8312028" y="5193040"/>
              <a:ext cx="1832265" cy="403885"/>
            </a:xfrm>
            <a:prstGeom prst="rect">
              <a:avLst/>
            </a:prstGeom>
            <a:noFill/>
          </p:spPr>
          <p:txBody>
            <a:bodyPr wrap="square" rtlCol="0">
              <a:spAutoFit/>
            </a:bodyPr>
            <a:lstStyle/>
            <a:p>
              <a:r>
                <a:rPr lang="en-US" sz="1200"/>
                <a:t>Tallahassee, FL</a:t>
              </a:r>
            </a:p>
          </p:txBody>
        </p:sp>
        <p:sp>
          <p:nvSpPr>
            <p:cNvPr id="50" name="TextBox 49">
              <a:extLst>
                <a:ext uri="{FF2B5EF4-FFF2-40B4-BE49-F238E27FC236}">
                  <a16:creationId xmlns:a16="http://schemas.microsoft.com/office/drawing/2014/main" id="{9D6CF5EF-6CAA-1146-895B-00E3E27864F4}"/>
                </a:ext>
              </a:extLst>
            </p:cNvPr>
            <p:cNvSpPr txBox="1"/>
            <p:nvPr/>
          </p:nvSpPr>
          <p:spPr>
            <a:xfrm>
              <a:off x="9298704" y="4034169"/>
              <a:ext cx="3259561" cy="448761"/>
            </a:xfrm>
            <a:prstGeom prst="rect">
              <a:avLst/>
            </a:prstGeom>
            <a:noFill/>
          </p:spPr>
          <p:txBody>
            <a:bodyPr wrap="square" rtlCol="0">
              <a:spAutoFit/>
            </a:bodyPr>
            <a:lstStyle/>
            <a:p>
              <a:r>
                <a:rPr lang="en-US" sz="1200"/>
                <a:t>Horry Electric Co-op</a:t>
              </a:r>
            </a:p>
          </p:txBody>
        </p:sp>
        <p:sp>
          <p:nvSpPr>
            <p:cNvPr id="51" name="TextBox 50">
              <a:extLst>
                <a:ext uri="{FF2B5EF4-FFF2-40B4-BE49-F238E27FC236}">
                  <a16:creationId xmlns:a16="http://schemas.microsoft.com/office/drawing/2014/main" id="{47306A4D-80B8-4E40-A5A4-E68907C004C2}"/>
                </a:ext>
              </a:extLst>
            </p:cNvPr>
            <p:cNvSpPr txBox="1"/>
            <p:nvPr/>
          </p:nvSpPr>
          <p:spPr>
            <a:xfrm>
              <a:off x="5911085" y="3557923"/>
              <a:ext cx="2303636" cy="403885"/>
            </a:xfrm>
            <a:prstGeom prst="rect">
              <a:avLst/>
            </a:prstGeom>
            <a:noFill/>
          </p:spPr>
          <p:txBody>
            <a:bodyPr wrap="square" rtlCol="0">
              <a:spAutoFit/>
            </a:bodyPr>
            <a:lstStyle/>
            <a:p>
              <a:r>
                <a:rPr lang="en-US" sz="1200"/>
                <a:t>EPB Chattanooga, TN</a:t>
              </a:r>
            </a:p>
          </p:txBody>
        </p:sp>
        <p:sp>
          <p:nvSpPr>
            <p:cNvPr id="54" name="Rectangle 53">
              <a:extLst>
                <a:ext uri="{FF2B5EF4-FFF2-40B4-BE49-F238E27FC236}">
                  <a16:creationId xmlns:a16="http://schemas.microsoft.com/office/drawing/2014/main" id="{EDBA987B-893C-F240-8832-91080AF27103}"/>
                </a:ext>
              </a:extLst>
            </p:cNvPr>
            <p:cNvSpPr/>
            <p:nvPr/>
          </p:nvSpPr>
          <p:spPr>
            <a:xfrm>
              <a:off x="10096028" y="1685468"/>
              <a:ext cx="1256529" cy="762893"/>
            </a:xfrm>
            <a:prstGeom prst="rect">
              <a:avLst/>
            </a:prstGeom>
          </p:spPr>
          <p:txBody>
            <a:bodyPr wrap="none">
              <a:spAutoFit/>
            </a:bodyPr>
            <a:lstStyle/>
            <a:p>
              <a:r>
                <a:rPr lang="en-US" sz="1200"/>
                <a:t>Vermont </a:t>
              </a:r>
            </a:p>
            <a:p>
              <a:r>
                <a:rPr lang="en-US" sz="1200"/>
                <a:t>(VEIC)</a:t>
              </a:r>
            </a:p>
          </p:txBody>
        </p:sp>
        <p:sp>
          <p:nvSpPr>
            <p:cNvPr id="57" name="Oval 56">
              <a:extLst>
                <a:ext uri="{FF2B5EF4-FFF2-40B4-BE49-F238E27FC236}">
                  <a16:creationId xmlns:a16="http://schemas.microsoft.com/office/drawing/2014/main" id="{2969FCCB-E60E-CB4B-90B1-D1ED5F95C96C}"/>
                </a:ext>
              </a:extLst>
            </p:cNvPr>
            <p:cNvSpPr/>
            <p:nvPr/>
          </p:nvSpPr>
          <p:spPr>
            <a:xfrm>
              <a:off x="7501195" y="1888494"/>
              <a:ext cx="264913" cy="235249"/>
            </a:xfrm>
            <a:prstGeom prst="ellipse">
              <a:avLst/>
            </a:prstGeom>
            <a:solidFill>
              <a:srgbClr val="00B05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p>
          </p:txBody>
        </p:sp>
        <p:sp>
          <p:nvSpPr>
            <p:cNvPr id="58" name="Rectangle 57">
              <a:extLst>
                <a:ext uri="{FF2B5EF4-FFF2-40B4-BE49-F238E27FC236}">
                  <a16:creationId xmlns:a16="http://schemas.microsoft.com/office/drawing/2014/main" id="{5B3D5DB8-ACBB-D847-A5E0-37B85D5DA605}"/>
                </a:ext>
              </a:extLst>
            </p:cNvPr>
            <p:cNvSpPr/>
            <p:nvPr/>
          </p:nvSpPr>
          <p:spPr>
            <a:xfrm>
              <a:off x="7471892" y="2058070"/>
              <a:ext cx="1857589" cy="448761"/>
            </a:xfrm>
            <a:prstGeom prst="rect">
              <a:avLst/>
            </a:prstGeom>
          </p:spPr>
          <p:txBody>
            <a:bodyPr wrap="none">
              <a:spAutoFit/>
            </a:bodyPr>
            <a:lstStyle/>
            <a:p>
              <a:r>
                <a:rPr lang="en-US" sz="1200"/>
                <a:t>Cherryland, MI</a:t>
              </a:r>
            </a:p>
          </p:txBody>
        </p:sp>
      </p:grpSp>
      <p:cxnSp>
        <p:nvCxnSpPr>
          <p:cNvPr id="69" name="Straight Connector 68">
            <a:extLst>
              <a:ext uri="{FF2B5EF4-FFF2-40B4-BE49-F238E27FC236}">
                <a16:creationId xmlns:a16="http://schemas.microsoft.com/office/drawing/2014/main" id="{0CB75CEE-6375-D349-9511-BA38FCD65DB3}"/>
              </a:ext>
            </a:extLst>
          </p:cNvPr>
          <p:cNvCxnSpPr>
            <a:cxnSpLocks/>
            <a:stCxn id="57" idx="6"/>
            <a:endCxn id="28" idx="2"/>
          </p:cNvCxnSpPr>
          <p:nvPr/>
        </p:nvCxnSpPr>
        <p:spPr>
          <a:xfrm flipV="1">
            <a:off x="5323238" y="1652208"/>
            <a:ext cx="1146554" cy="174557"/>
          </a:xfrm>
          <a:prstGeom prst="line">
            <a:avLst/>
          </a:prstGeom>
          <a:ln w="38100"/>
        </p:spPr>
        <p:style>
          <a:lnRef idx="3">
            <a:schemeClr val="dk1"/>
          </a:lnRef>
          <a:fillRef idx="0">
            <a:schemeClr val="dk1"/>
          </a:fillRef>
          <a:effectRef idx="2">
            <a:schemeClr val="dk1"/>
          </a:effectRef>
          <a:fontRef idx="minor">
            <a:schemeClr val="tx1"/>
          </a:fontRef>
        </p:style>
      </p:cxnSp>
      <p:sp>
        <p:nvSpPr>
          <p:cNvPr id="35" name="Oval 34">
            <a:extLst>
              <a:ext uri="{FF2B5EF4-FFF2-40B4-BE49-F238E27FC236}">
                <a16:creationId xmlns:a16="http://schemas.microsoft.com/office/drawing/2014/main" id="{004EBE8F-8BEB-404D-B344-BFE65C83DC5B}"/>
              </a:ext>
            </a:extLst>
          </p:cNvPr>
          <p:cNvSpPr/>
          <p:nvPr/>
        </p:nvSpPr>
        <p:spPr>
          <a:xfrm>
            <a:off x="1453120" y="943870"/>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39" name="TextBox 38">
            <a:extLst>
              <a:ext uri="{FF2B5EF4-FFF2-40B4-BE49-F238E27FC236}">
                <a16:creationId xmlns:a16="http://schemas.microsoft.com/office/drawing/2014/main" id="{F4CA68B5-1303-467B-91CA-02F174D4D75F}"/>
              </a:ext>
            </a:extLst>
          </p:cNvPr>
          <p:cNvSpPr txBox="1"/>
          <p:nvPr/>
        </p:nvSpPr>
        <p:spPr>
          <a:xfrm>
            <a:off x="1643574" y="893066"/>
            <a:ext cx="1278074" cy="523220"/>
          </a:xfrm>
          <a:prstGeom prst="rect">
            <a:avLst/>
          </a:prstGeom>
          <a:noFill/>
        </p:spPr>
        <p:txBody>
          <a:bodyPr wrap="square" rtlCol="0">
            <a:spAutoFit/>
          </a:bodyPr>
          <a:lstStyle/>
          <a:p>
            <a:r>
              <a:rPr lang="en-US" sz="1200"/>
              <a:t>Seattle City Light</a:t>
            </a:r>
          </a:p>
        </p:txBody>
      </p:sp>
      <p:sp>
        <p:nvSpPr>
          <p:cNvPr id="40" name="TextBox 39">
            <a:extLst>
              <a:ext uri="{FF2B5EF4-FFF2-40B4-BE49-F238E27FC236}">
                <a16:creationId xmlns:a16="http://schemas.microsoft.com/office/drawing/2014/main" id="{08EA2FEC-A002-A249-B572-E68DDB1082F5}"/>
              </a:ext>
            </a:extLst>
          </p:cNvPr>
          <p:cNvSpPr txBox="1"/>
          <p:nvPr/>
        </p:nvSpPr>
        <p:spPr>
          <a:xfrm>
            <a:off x="2170220" y="4892212"/>
            <a:ext cx="4175990" cy="276999"/>
          </a:xfrm>
          <a:prstGeom prst="rect">
            <a:avLst/>
          </a:prstGeom>
          <a:noFill/>
        </p:spPr>
        <p:txBody>
          <a:bodyPr wrap="square" rtlCol="0">
            <a:spAutoFit/>
          </a:bodyPr>
          <a:lstStyle/>
          <a:p>
            <a:r>
              <a:rPr lang="en-US" sz="1200" i="1"/>
              <a:t>Background colors are DOE Building America Climate Regions</a:t>
            </a:r>
          </a:p>
        </p:txBody>
      </p:sp>
      <p:sp>
        <p:nvSpPr>
          <p:cNvPr id="45" name="Rectangle 44">
            <a:extLst>
              <a:ext uri="{FF2B5EF4-FFF2-40B4-BE49-F238E27FC236}">
                <a16:creationId xmlns:a16="http://schemas.microsoft.com/office/drawing/2014/main" id="{5A95591E-625C-3C45-9699-8CC711C6CA25}"/>
              </a:ext>
            </a:extLst>
          </p:cNvPr>
          <p:cNvSpPr/>
          <p:nvPr/>
        </p:nvSpPr>
        <p:spPr>
          <a:xfrm>
            <a:off x="207754" y="4211602"/>
            <a:ext cx="320647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t>Using AMI data from over</a:t>
            </a:r>
            <a:br>
              <a:rPr lang="en-US"/>
            </a:br>
            <a:r>
              <a:rPr lang="en-US"/>
              <a:t> 2.3 million meters (res. + com.)</a:t>
            </a:r>
          </a:p>
        </p:txBody>
      </p:sp>
    </p:spTree>
    <p:extLst>
      <p:ext uri="{BB962C8B-B14F-4D97-AF65-F5344CB8AC3E}">
        <p14:creationId xmlns:p14="http://schemas.microsoft.com/office/powerpoint/2010/main" val="1869304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BAD5CF0-62CD-014C-A359-0D17270CDF01}"/>
              </a:ext>
            </a:extLst>
          </p:cNvPr>
          <p:cNvPicPr>
            <a:picLocks noChangeAspect="1"/>
          </p:cNvPicPr>
          <p:nvPr/>
        </p:nvPicPr>
        <p:blipFill rotWithShape="1">
          <a:blip r:embed="rId3"/>
          <a:srcRect t="7036" b="610"/>
          <a:stretch/>
        </p:blipFill>
        <p:spPr>
          <a:xfrm>
            <a:off x="207754" y="773045"/>
            <a:ext cx="7888827" cy="4370455"/>
          </a:xfrm>
          <a:prstGeom prst="rect">
            <a:avLst/>
          </a:prstGeom>
        </p:spPr>
      </p:pic>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Summary of Residential Submeter Datasets</a:t>
            </a:r>
          </a:p>
        </p:txBody>
      </p:sp>
      <p:grpSp>
        <p:nvGrpSpPr>
          <p:cNvPr id="14" name="Group 13">
            <a:extLst>
              <a:ext uri="{FF2B5EF4-FFF2-40B4-BE49-F238E27FC236}">
                <a16:creationId xmlns:a16="http://schemas.microsoft.com/office/drawing/2014/main" id="{5D4C6F0A-2EA4-E046-8C42-5117CEC7EF91}"/>
              </a:ext>
            </a:extLst>
          </p:cNvPr>
          <p:cNvGrpSpPr/>
          <p:nvPr/>
        </p:nvGrpSpPr>
        <p:grpSpPr>
          <a:xfrm>
            <a:off x="1321475" y="1528895"/>
            <a:ext cx="7288402" cy="2760577"/>
            <a:chOff x="1931247" y="1571804"/>
            <a:chExt cx="10627018" cy="4025121"/>
          </a:xfrm>
        </p:grpSpPr>
        <p:sp>
          <p:nvSpPr>
            <p:cNvPr id="21" name="Oval 20">
              <a:extLst>
                <a:ext uri="{FF2B5EF4-FFF2-40B4-BE49-F238E27FC236}">
                  <a16:creationId xmlns:a16="http://schemas.microsoft.com/office/drawing/2014/main" id="{59875306-446C-E94E-8187-FB7F42E43C63}"/>
                </a:ext>
              </a:extLst>
            </p:cNvPr>
            <p:cNvSpPr/>
            <p:nvPr/>
          </p:nvSpPr>
          <p:spPr>
            <a:xfrm>
              <a:off x="7097315" y="2534532"/>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3" name="Oval 22">
              <a:extLst>
                <a:ext uri="{FF2B5EF4-FFF2-40B4-BE49-F238E27FC236}">
                  <a16:creationId xmlns:a16="http://schemas.microsoft.com/office/drawing/2014/main" id="{E67E8364-6616-0941-85B7-6D3543C742BB}"/>
                </a:ext>
              </a:extLst>
            </p:cNvPr>
            <p:cNvSpPr/>
            <p:nvPr/>
          </p:nvSpPr>
          <p:spPr>
            <a:xfrm>
              <a:off x="4435799" y="2894127"/>
              <a:ext cx="359596" cy="359596"/>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27" name="Oval 26">
              <a:extLst>
                <a:ext uri="{FF2B5EF4-FFF2-40B4-BE49-F238E27FC236}">
                  <a16:creationId xmlns:a16="http://schemas.microsoft.com/office/drawing/2014/main" id="{680F2F27-2711-674D-830E-E14916382090}"/>
                </a:ext>
              </a:extLst>
            </p:cNvPr>
            <p:cNvSpPr/>
            <p:nvPr/>
          </p:nvSpPr>
          <p:spPr>
            <a:xfrm>
              <a:off x="8162061" y="4932321"/>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28" name="Oval 27">
              <a:extLst>
                <a:ext uri="{FF2B5EF4-FFF2-40B4-BE49-F238E27FC236}">
                  <a16:creationId xmlns:a16="http://schemas.microsoft.com/office/drawing/2014/main" id="{7062BFAC-0E33-434D-A0C1-3BB5F16019D6}"/>
                </a:ext>
              </a:extLst>
            </p:cNvPr>
            <p:cNvSpPr/>
            <p:nvPr/>
          </p:nvSpPr>
          <p:spPr>
            <a:xfrm>
              <a:off x="9437867" y="1571804"/>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p>
          </p:txBody>
        </p:sp>
        <p:sp>
          <p:nvSpPr>
            <p:cNvPr id="29" name="Oval 28">
              <a:extLst>
                <a:ext uri="{FF2B5EF4-FFF2-40B4-BE49-F238E27FC236}">
                  <a16:creationId xmlns:a16="http://schemas.microsoft.com/office/drawing/2014/main" id="{A211C476-E420-C84A-A61F-5DAEC954497E}"/>
                </a:ext>
              </a:extLst>
            </p:cNvPr>
            <p:cNvSpPr/>
            <p:nvPr/>
          </p:nvSpPr>
          <p:spPr>
            <a:xfrm>
              <a:off x="1931247" y="3944813"/>
              <a:ext cx="359596" cy="359596"/>
            </a:xfrm>
            <a:prstGeom prst="ellipse">
              <a:avLst/>
            </a:prstGeom>
            <a:solidFill>
              <a:srgbClr val="00B05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Oval 32">
              <a:extLst>
                <a:ext uri="{FF2B5EF4-FFF2-40B4-BE49-F238E27FC236}">
                  <a16:creationId xmlns:a16="http://schemas.microsoft.com/office/drawing/2014/main" id="{65F94D62-3A69-BE4F-8350-EAF7845F849D}"/>
                </a:ext>
              </a:extLst>
            </p:cNvPr>
            <p:cNvSpPr/>
            <p:nvPr/>
          </p:nvSpPr>
          <p:spPr>
            <a:xfrm>
              <a:off x="7830005" y="3863818"/>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34" name="Oval 33">
              <a:extLst>
                <a:ext uri="{FF2B5EF4-FFF2-40B4-BE49-F238E27FC236}">
                  <a16:creationId xmlns:a16="http://schemas.microsoft.com/office/drawing/2014/main" id="{A621F3A6-7DE0-AD4B-AEFC-7ED2488E5EED}"/>
                </a:ext>
              </a:extLst>
            </p:cNvPr>
            <p:cNvSpPr/>
            <p:nvPr/>
          </p:nvSpPr>
          <p:spPr>
            <a:xfrm>
              <a:off x="9055021" y="4113395"/>
              <a:ext cx="264270" cy="264270"/>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cxnSp>
          <p:nvCxnSpPr>
            <p:cNvPr id="36" name="Straight Connector 35">
              <a:extLst>
                <a:ext uri="{FF2B5EF4-FFF2-40B4-BE49-F238E27FC236}">
                  <a16:creationId xmlns:a16="http://schemas.microsoft.com/office/drawing/2014/main" id="{BDAFDF08-C120-DF42-B98F-AF1858EF7D9B}"/>
                </a:ext>
              </a:extLst>
            </p:cNvPr>
            <p:cNvCxnSpPr>
              <a:cxnSpLocks/>
              <a:stCxn id="33" idx="4"/>
              <a:endCxn id="27" idx="1"/>
            </p:cNvCxnSpPr>
            <p:nvPr/>
          </p:nvCxnSpPr>
          <p:spPr>
            <a:xfrm>
              <a:off x="8009803" y="4223413"/>
              <a:ext cx="204919" cy="761569"/>
            </a:xfrm>
            <a:prstGeom prst="line">
              <a:avLst/>
            </a:prstGeom>
            <a:ln w="38100"/>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1E8E4CD4-FD9E-5744-B205-06C4493DB471}"/>
                </a:ext>
              </a:extLst>
            </p:cNvPr>
            <p:cNvCxnSpPr>
              <a:cxnSpLocks/>
              <a:stCxn id="33" idx="6"/>
              <a:endCxn id="34" idx="2"/>
            </p:cNvCxnSpPr>
            <p:nvPr/>
          </p:nvCxnSpPr>
          <p:spPr>
            <a:xfrm>
              <a:off x="8189600" y="4043616"/>
              <a:ext cx="865421" cy="201914"/>
            </a:xfrm>
            <a:prstGeom prst="line">
              <a:avLst/>
            </a:prstGeom>
            <a:ln w="38100"/>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04F12051-8D71-4A4C-8668-A6FE48738930}"/>
                </a:ext>
              </a:extLst>
            </p:cNvPr>
            <p:cNvCxnSpPr>
              <a:cxnSpLocks/>
              <a:stCxn id="27" idx="7"/>
              <a:endCxn id="34" idx="3"/>
            </p:cNvCxnSpPr>
            <p:nvPr/>
          </p:nvCxnSpPr>
          <p:spPr>
            <a:xfrm flipV="1">
              <a:off x="8468995" y="4338964"/>
              <a:ext cx="624727" cy="646018"/>
            </a:xfrm>
            <a:prstGeom prst="line">
              <a:avLst/>
            </a:prstGeom>
            <a:ln w="38100"/>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E056ACB7-5384-4B47-8749-8E076DF13813}"/>
                </a:ext>
              </a:extLst>
            </p:cNvPr>
            <p:cNvSpPr txBox="1"/>
            <p:nvPr/>
          </p:nvSpPr>
          <p:spPr>
            <a:xfrm>
              <a:off x="4384854" y="2318976"/>
              <a:ext cx="1863525" cy="762893"/>
            </a:xfrm>
            <a:prstGeom prst="rect">
              <a:avLst/>
            </a:prstGeom>
            <a:noFill/>
          </p:spPr>
          <p:txBody>
            <a:bodyPr wrap="square" rtlCol="0">
              <a:spAutoFit/>
            </a:bodyPr>
            <a:lstStyle/>
            <a:p>
              <a:r>
                <a:rPr lang="en-US" sz="1200"/>
                <a:t>Fort Collins Utilities, CO</a:t>
              </a:r>
            </a:p>
          </p:txBody>
        </p:sp>
        <p:sp>
          <p:nvSpPr>
            <p:cNvPr id="43" name="TextBox 42">
              <a:extLst>
                <a:ext uri="{FF2B5EF4-FFF2-40B4-BE49-F238E27FC236}">
                  <a16:creationId xmlns:a16="http://schemas.microsoft.com/office/drawing/2014/main" id="{DC374768-575A-9A4B-A683-AA28E5D88E47}"/>
                </a:ext>
              </a:extLst>
            </p:cNvPr>
            <p:cNvSpPr txBox="1"/>
            <p:nvPr/>
          </p:nvSpPr>
          <p:spPr>
            <a:xfrm>
              <a:off x="6273626" y="2529664"/>
              <a:ext cx="1001232" cy="762893"/>
            </a:xfrm>
            <a:prstGeom prst="rect">
              <a:avLst/>
            </a:prstGeom>
            <a:noFill/>
          </p:spPr>
          <p:txBody>
            <a:bodyPr wrap="square" rtlCol="0">
              <a:spAutoFit/>
            </a:bodyPr>
            <a:lstStyle/>
            <a:p>
              <a:r>
                <a:rPr lang="en-US" sz="1200"/>
                <a:t>ComEd</a:t>
              </a:r>
            </a:p>
          </p:txBody>
        </p:sp>
        <p:sp>
          <p:nvSpPr>
            <p:cNvPr id="46" name="TextBox 45">
              <a:extLst>
                <a:ext uri="{FF2B5EF4-FFF2-40B4-BE49-F238E27FC236}">
                  <a16:creationId xmlns:a16="http://schemas.microsoft.com/office/drawing/2014/main" id="{7487A56B-AD56-9C42-8EAA-80E197A17AF1}"/>
                </a:ext>
              </a:extLst>
            </p:cNvPr>
            <p:cNvSpPr txBox="1"/>
            <p:nvPr/>
          </p:nvSpPr>
          <p:spPr>
            <a:xfrm>
              <a:off x="8312028" y="5193040"/>
              <a:ext cx="1832265" cy="403885"/>
            </a:xfrm>
            <a:prstGeom prst="rect">
              <a:avLst/>
            </a:prstGeom>
            <a:noFill/>
          </p:spPr>
          <p:txBody>
            <a:bodyPr wrap="square" rtlCol="0">
              <a:spAutoFit/>
            </a:bodyPr>
            <a:lstStyle/>
            <a:p>
              <a:r>
                <a:rPr lang="en-US" sz="1200"/>
                <a:t>Tallahassee, FL</a:t>
              </a:r>
            </a:p>
          </p:txBody>
        </p:sp>
        <p:sp>
          <p:nvSpPr>
            <p:cNvPr id="50" name="TextBox 49">
              <a:extLst>
                <a:ext uri="{FF2B5EF4-FFF2-40B4-BE49-F238E27FC236}">
                  <a16:creationId xmlns:a16="http://schemas.microsoft.com/office/drawing/2014/main" id="{9D6CF5EF-6CAA-1146-895B-00E3E27864F4}"/>
                </a:ext>
              </a:extLst>
            </p:cNvPr>
            <p:cNvSpPr txBox="1"/>
            <p:nvPr/>
          </p:nvSpPr>
          <p:spPr>
            <a:xfrm>
              <a:off x="9298704" y="4034169"/>
              <a:ext cx="3259561" cy="448761"/>
            </a:xfrm>
            <a:prstGeom prst="rect">
              <a:avLst/>
            </a:prstGeom>
            <a:noFill/>
          </p:spPr>
          <p:txBody>
            <a:bodyPr wrap="square" rtlCol="0">
              <a:spAutoFit/>
            </a:bodyPr>
            <a:lstStyle/>
            <a:p>
              <a:r>
                <a:rPr lang="en-US" sz="1200"/>
                <a:t>Horry Electric Co-op</a:t>
              </a:r>
            </a:p>
          </p:txBody>
        </p:sp>
        <p:sp>
          <p:nvSpPr>
            <p:cNvPr id="51" name="TextBox 50">
              <a:extLst>
                <a:ext uri="{FF2B5EF4-FFF2-40B4-BE49-F238E27FC236}">
                  <a16:creationId xmlns:a16="http://schemas.microsoft.com/office/drawing/2014/main" id="{47306A4D-80B8-4E40-A5A4-E68907C004C2}"/>
                </a:ext>
              </a:extLst>
            </p:cNvPr>
            <p:cNvSpPr txBox="1"/>
            <p:nvPr/>
          </p:nvSpPr>
          <p:spPr>
            <a:xfrm>
              <a:off x="5911085" y="3557923"/>
              <a:ext cx="2303636" cy="403885"/>
            </a:xfrm>
            <a:prstGeom prst="rect">
              <a:avLst/>
            </a:prstGeom>
            <a:noFill/>
          </p:spPr>
          <p:txBody>
            <a:bodyPr wrap="square" rtlCol="0">
              <a:spAutoFit/>
            </a:bodyPr>
            <a:lstStyle/>
            <a:p>
              <a:r>
                <a:rPr lang="en-US" sz="1200"/>
                <a:t>EPB Chattanooga, TN</a:t>
              </a:r>
            </a:p>
          </p:txBody>
        </p:sp>
        <p:sp>
          <p:nvSpPr>
            <p:cNvPr id="54" name="Rectangle 53">
              <a:extLst>
                <a:ext uri="{FF2B5EF4-FFF2-40B4-BE49-F238E27FC236}">
                  <a16:creationId xmlns:a16="http://schemas.microsoft.com/office/drawing/2014/main" id="{EDBA987B-893C-F240-8832-91080AF27103}"/>
                </a:ext>
              </a:extLst>
            </p:cNvPr>
            <p:cNvSpPr/>
            <p:nvPr/>
          </p:nvSpPr>
          <p:spPr>
            <a:xfrm>
              <a:off x="10096028" y="1685468"/>
              <a:ext cx="1256529" cy="762893"/>
            </a:xfrm>
            <a:prstGeom prst="rect">
              <a:avLst/>
            </a:prstGeom>
          </p:spPr>
          <p:txBody>
            <a:bodyPr wrap="none">
              <a:spAutoFit/>
            </a:bodyPr>
            <a:lstStyle/>
            <a:p>
              <a:r>
                <a:rPr lang="en-US" sz="1200"/>
                <a:t>Vermont </a:t>
              </a:r>
            </a:p>
            <a:p>
              <a:r>
                <a:rPr lang="en-US" sz="1200"/>
                <a:t>(VEIC)</a:t>
              </a:r>
            </a:p>
          </p:txBody>
        </p:sp>
        <p:sp>
          <p:nvSpPr>
            <p:cNvPr id="57" name="Oval 56">
              <a:extLst>
                <a:ext uri="{FF2B5EF4-FFF2-40B4-BE49-F238E27FC236}">
                  <a16:creationId xmlns:a16="http://schemas.microsoft.com/office/drawing/2014/main" id="{2969FCCB-E60E-CB4B-90B1-D1ED5F95C96C}"/>
                </a:ext>
              </a:extLst>
            </p:cNvPr>
            <p:cNvSpPr/>
            <p:nvPr/>
          </p:nvSpPr>
          <p:spPr>
            <a:xfrm>
              <a:off x="7501195" y="1888494"/>
              <a:ext cx="264913" cy="235249"/>
            </a:xfrm>
            <a:prstGeom prst="ellipse">
              <a:avLst/>
            </a:prstGeom>
            <a:solidFill>
              <a:srgbClr val="00B05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p>
          </p:txBody>
        </p:sp>
        <p:sp>
          <p:nvSpPr>
            <p:cNvPr id="58" name="Rectangle 57">
              <a:extLst>
                <a:ext uri="{FF2B5EF4-FFF2-40B4-BE49-F238E27FC236}">
                  <a16:creationId xmlns:a16="http://schemas.microsoft.com/office/drawing/2014/main" id="{5B3D5DB8-ACBB-D847-A5E0-37B85D5DA605}"/>
                </a:ext>
              </a:extLst>
            </p:cNvPr>
            <p:cNvSpPr/>
            <p:nvPr/>
          </p:nvSpPr>
          <p:spPr>
            <a:xfrm>
              <a:off x="7471892" y="2058070"/>
              <a:ext cx="1857589" cy="448761"/>
            </a:xfrm>
            <a:prstGeom prst="rect">
              <a:avLst/>
            </a:prstGeom>
          </p:spPr>
          <p:txBody>
            <a:bodyPr wrap="none">
              <a:spAutoFit/>
            </a:bodyPr>
            <a:lstStyle/>
            <a:p>
              <a:r>
                <a:rPr lang="en-US" sz="1200"/>
                <a:t>Cherryland, MI</a:t>
              </a:r>
            </a:p>
          </p:txBody>
        </p:sp>
      </p:grpSp>
      <p:cxnSp>
        <p:nvCxnSpPr>
          <p:cNvPr id="69" name="Straight Connector 68">
            <a:extLst>
              <a:ext uri="{FF2B5EF4-FFF2-40B4-BE49-F238E27FC236}">
                <a16:creationId xmlns:a16="http://schemas.microsoft.com/office/drawing/2014/main" id="{0CB75CEE-6375-D349-9511-BA38FCD65DB3}"/>
              </a:ext>
            </a:extLst>
          </p:cNvPr>
          <p:cNvCxnSpPr>
            <a:cxnSpLocks/>
            <a:stCxn id="57" idx="6"/>
            <a:endCxn id="28" idx="2"/>
          </p:cNvCxnSpPr>
          <p:nvPr/>
        </p:nvCxnSpPr>
        <p:spPr>
          <a:xfrm flipV="1">
            <a:off x="5323238" y="1652208"/>
            <a:ext cx="1146554" cy="174557"/>
          </a:xfrm>
          <a:prstGeom prst="line">
            <a:avLst/>
          </a:prstGeom>
          <a:ln w="38100"/>
        </p:spPr>
        <p:style>
          <a:lnRef idx="3">
            <a:schemeClr val="dk1"/>
          </a:lnRef>
          <a:fillRef idx="0">
            <a:schemeClr val="dk1"/>
          </a:fillRef>
          <a:effectRef idx="2">
            <a:schemeClr val="dk1"/>
          </a:effectRef>
          <a:fontRef idx="minor">
            <a:schemeClr val="tx1"/>
          </a:fontRef>
        </p:style>
      </p:cxnSp>
      <p:sp>
        <p:nvSpPr>
          <p:cNvPr id="35" name="Oval 34">
            <a:extLst>
              <a:ext uri="{FF2B5EF4-FFF2-40B4-BE49-F238E27FC236}">
                <a16:creationId xmlns:a16="http://schemas.microsoft.com/office/drawing/2014/main" id="{004EBE8F-8BEB-404D-B344-BFE65C83DC5B}"/>
              </a:ext>
            </a:extLst>
          </p:cNvPr>
          <p:cNvSpPr/>
          <p:nvPr/>
        </p:nvSpPr>
        <p:spPr>
          <a:xfrm>
            <a:off x="1453120" y="943870"/>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39" name="TextBox 38">
            <a:extLst>
              <a:ext uri="{FF2B5EF4-FFF2-40B4-BE49-F238E27FC236}">
                <a16:creationId xmlns:a16="http://schemas.microsoft.com/office/drawing/2014/main" id="{F4CA68B5-1303-467B-91CA-02F174D4D75F}"/>
              </a:ext>
            </a:extLst>
          </p:cNvPr>
          <p:cNvSpPr txBox="1"/>
          <p:nvPr/>
        </p:nvSpPr>
        <p:spPr>
          <a:xfrm>
            <a:off x="1643574" y="893066"/>
            <a:ext cx="1278074" cy="523220"/>
          </a:xfrm>
          <a:prstGeom prst="rect">
            <a:avLst/>
          </a:prstGeom>
          <a:noFill/>
        </p:spPr>
        <p:txBody>
          <a:bodyPr wrap="square" rtlCol="0">
            <a:spAutoFit/>
          </a:bodyPr>
          <a:lstStyle/>
          <a:p>
            <a:r>
              <a:rPr lang="en-US" sz="1200"/>
              <a:t>Seattle City Light</a:t>
            </a:r>
          </a:p>
        </p:txBody>
      </p:sp>
      <p:sp>
        <p:nvSpPr>
          <p:cNvPr id="40" name="TextBox 39">
            <a:extLst>
              <a:ext uri="{FF2B5EF4-FFF2-40B4-BE49-F238E27FC236}">
                <a16:creationId xmlns:a16="http://schemas.microsoft.com/office/drawing/2014/main" id="{08EA2FEC-A002-A249-B572-E68DDB1082F5}"/>
              </a:ext>
            </a:extLst>
          </p:cNvPr>
          <p:cNvSpPr txBox="1"/>
          <p:nvPr/>
        </p:nvSpPr>
        <p:spPr>
          <a:xfrm>
            <a:off x="2170220" y="4892212"/>
            <a:ext cx="4175990" cy="276999"/>
          </a:xfrm>
          <a:prstGeom prst="rect">
            <a:avLst/>
          </a:prstGeom>
          <a:noFill/>
        </p:spPr>
        <p:txBody>
          <a:bodyPr wrap="square" rtlCol="0">
            <a:spAutoFit/>
          </a:bodyPr>
          <a:lstStyle/>
          <a:p>
            <a:r>
              <a:rPr lang="en-US" sz="1200" i="1"/>
              <a:t>Background colors are DOE Building America Climate Regions</a:t>
            </a:r>
          </a:p>
        </p:txBody>
      </p:sp>
      <p:sp>
        <p:nvSpPr>
          <p:cNvPr id="41" name="TextBox 40">
            <a:extLst>
              <a:ext uri="{FF2B5EF4-FFF2-40B4-BE49-F238E27FC236}">
                <a16:creationId xmlns:a16="http://schemas.microsoft.com/office/drawing/2014/main" id="{7A658F46-B0A4-A346-ABEB-836C1CB63FDC}"/>
              </a:ext>
            </a:extLst>
          </p:cNvPr>
          <p:cNvSpPr txBox="1"/>
          <p:nvPr/>
        </p:nvSpPr>
        <p:spPr>
          <a:xfrm>
            <a:off x="572855" y="3279705"/>
            <a:ext cx="1477575" cy="646331"/>
          </a:xfrm>
          <a:prstGeom prst="rect">
            <a:avLst/>
          </a:prstGeom>
          <a:noFill/>
        </p:spPr>
        <p:txBody>
          <a:bodyPr wrap="square" rtlCol="0">
            <a:spAutoFit/>
          </a:bodyPr>
          <a:lstStyle/>
          <a:p>
            <a:r>
              <a:rPr lang="en-US" sz="1200"/>
              <a:t>LADWP</a:t>
            </a:r>
          </a:p>
          <a:p>
            <a:r>
              <a:rPr lang="en-US" sz="1200"/>
              <a:t>(completed under previous project)</a:t>
            </a:r>
          </a:p>
        </p:txBody>
      </p:sp>
      <p:sp>
        <p:nvSpPr>
          <p:cNvPr id="3" name="Rectangle 2">
            <a:extLst>
              <a:ext uri="{FF2B5EF4-FFF2-40B4-BE49-F238E27FC236}">
                <a16:creationId xmlns:a16="http://schemas.microsoft.com/office/drawing/2014/main" id="{B8D37D24-8D94-464A-ADAB-C3B4F0B8A004}"/>
              </a:ext>
            </a:extLst>
          </p:cNvPr>
          <p:cNvSpPr/>
          <p:nvPr/>
        </p:nvSpPr>
        <p:spPr>
          <a:xfrm>
            <a:off x="207754" y="797612"/>
            <a:ext cx="8936246" cy="4370455"/>
          </a:xfrm>
          <a:prstGeom prst="rect">
            <a:avLst/>
          </a:prstGeom>
          <a:solidFill>
            <a:srgbClr val="FFFFFF">
              <a:alpha val="42353"/>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Oval 46">
            <a:extLst>
              <a:ext uri="{FF2B5EF4-FFF2-40B4-BE49-F238E27FC236}">
                <a16:creationId xmlns:a16="http://schemas.microsoft.com/office/drawing/2014/main" id="{DABBABF4-B313-CC42-BFA5-7F5CCC2D4B3F}"/>
              </a:ext>
            </a:extLst>
          </p:cNvPr>
          <p:cNvSpPr/>
          <p:nvPr/>
        </p:nvSpPr>
        <p:spPr>
          <a:xfrm>
            <a:off x="1542947" y="1275327"/>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8" name="Oval 47">
            <a:extLst>
              <a:ext uri="{FF2B5EF4-FFF2-40B4-BE49-F238E27FC236}">
                <a16:creationId xmlns:a16="http://schemas.microsoft.com/office/drawing/2014/main" id="{5D62C1AD-759C-CC49-8F54-D6265883E21A}"/>
              </a:ext>
            </a:extLst>
          </p:cNvPr>
          <p:cNvSpPr/>
          <p:nvPr/>
        </p:nvSpPr>
        <p:spPr>
          <a:xfrm>
            <a:off x="1542947" y="1580140"/>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9" name="Oval 48">
            <a:extLst>
              <a:ext uri="{FF2B5EF4-FFF2-40B4-BE49-F238E27FC236}">
                <a16:creationId xmlns:a16="http://schemas.microsoft.com/office/drawing/2014/main" id="{0F5A4F5C-E44A-2045-B275-FA510D638390}"/>
              </a:ext>
            </a:extLst>
          </p:cNvPr>
          <p:cNvSpPr/>
          <p:nvPr/>
        </p:nvSpPr>
        <p:spPr>
          <a:xfrm>
            <a:off x="3744281" y="3977638"/>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2DED4FF5-A0DC-AC4C-B841-63DF65EC74DF}"/>
              </a:ext>
            </a:extLst>
          </p:cNvPr>
          <p:cNvSpPr/>
          <p:nvPr/>
        </p:nvSpPr>
        <p:spPr>
          <a:xfrm>
            <a:off x="5987141" y="4182371"/>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6" name="Oval 55">
            <a:extLst>
              <a:ext uri="{FF2B5EF4-FFF2-40B4-BE49-F238E27FC236}">
                <a16:creationId xmlns:a16="http://schemas.microsoft.com/office/drawing/2014/main" id="{D48C8B65-A06B-6949-93F3-464DCD7C3D9E}"/>
              </a:ext>
            </a:extLst>
          </p:cNvPr>
          <p:cNvSpPr/>
          <p:nvPr/>
        </p:nvSpPr>
        <p:spPr>
          <a:xfrm>
            <a:off x="6623565" y="1775518"/>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5" name="TextBox 44">
            <a:extLst>
              <a:ext uri="{FF2B5EF4-FFF2-40B4-BE49-F238E27FC236}">
                <a16:creationId xmlns:a16="http://schemas.microsoft.com/office/drawing/2014/main" id="{40C5D33E-77D1-5D4F-9DCB-57347FAD3EC0}"/>
              </a:ext>
            </a:extLst>
          </p:cNvPr>
          <p:cNvSpPr txBox="1"/>
          <p:nvPr/>
        </p:nvSpPr>
        <p:spPr>
          <a:xfrm>
            <a:off x="1789571" y="1232959"/>
            <a:ext cx="1605376" cy="276999"/>
          </a:xfrm>
          <a:prstGeom prst="rect">
            <a:avLst/>
          </a:prstGeom>
          <a:noFill/>
        </p:spPr>
        <p:txBody>
          <a:bodyPr wrap="square" rtlCol="0">
            <a:spAutoFit/>
          </a:bodyPr>
          <a:lstStyle/>
          <a:p>
            <a:r>
              <a:rPr lang="en-US" sz="1200"/>
              <a:t>NEEA RBSA Metering</a:t>
            </a:r>
          </a:p>
        </p:txBody>
      </p:sp>
      <p:sp>
        <p:nvSpPr>
          <p:cNvPr id="59" name="TextBox 58">
            <a:extLst>
              <a:ext uri="{FF2B5EF4-FFF2-40B4-BE49-F238E27FC236}">
                <a16:creationId xmlns:a16="http://schemas.microsoft.com/office/drawing/2014/main" id="{B47AB140-D1CD-8145-AEAA-468C5F9F76D1}"/>
              </a:ext>
            </a:extLst>
          </p:cNvPr>
          <p:cNvSpPr txBox="1"/>
          <p:nvPr/>
        </p:nvSpPr>
        <p:spPr>
          <a:xfrm>
            <a:off x="1770137" y="1541829"/>
            <a:ext cx="1605376" cy="276999"/>
          </a:xfrm>
          <a:prstGeom prst="rect">
            <a:avLst/>
          </a:prstGeom>
          <a:noFill/>
        </p:spPr>
        <p:txBody>
          <a:bodyPr wrap="square" rtlCol="0">
            <a:spAutoFit/>
          </a:bodyPr>
          <a:lstStyle/>
          <a:p>
            <a:r>
              <a:rPr lang="en-US" sz="1200"/>
              <a:t>NEEA HEMS Metering</a:t>
            </a:r>
          </a:p>
        </p:txBody>
      </p:sp>
      <p:sp>
        <p:nvSpPr>
          <p:cNvPr id="60" name="TextBox 59">
            <a:extLst>
              <a:ext uri="{FF2B5EF4-FFF2-40B4-BE49-F238E27FC236}">
                <a16:creationId xmlns:a16="http://schemas.microsoft.com/office/drawing/2014/main" id="{47B9C85C-68A5-D94C-AE0F-3E8AAEA07131}"/>
              </a:ext>
            </a:extLst>
          </p:cNvPr>
          <p:cNvSpPr txBox="1"/>
          <p:nvPr/>
        </p:nvSpPr>
        <p:spPr>
          <a:xfrm>
            <a:off x="6680298" y="1974358"/>
            <a:ext cx="1871473" cy="276999"/>
          </a:xfrm>
          <a:prstGeom prst="rect">
            <a:avLst/>
          </a:prstGeom>
          <a:noFill/>
        </p:spPr>
        <p:txBody>
          <a:bodyPr wrap="square" rtlCol="0">
            <a:spAutoFit/>
          </a:bodyPr>
          <a:lstStyle/>
          <a:p>
            <a:r>
              <a:rPr lang="en-US" sz="1200"/>
              <a:t>Mass RES 1 Baseline Study</a:t>
            </a:r>
          </a:p>
        </p:txBody>
      </p:sp>
      <p:sp>
        <p:nvSpPr>
          <p:cNvPr id="61" name="TextBox 60">
            <a:extLst>
              <a:ext uri="{FF2B5EF4-FFF2-40B4-BE49-F238E27FC236}">
                <a16:creationId xmlns:a16="http://schemas.microsoft.com/office/drawing/2014/main" id="{203CBC88-746B-4345-AF30-1DF5A3BBF8EA}"/>
              </a:ext>
            </a:extLst>
          </p:cNvPr>
          <p:cNvSpPr txBox="1"/>
          <p:nvPr/>
        </p:nvSpPr>
        <p:spPr>
          <a:xfrm>
            <a:off x="3797802" y="3746797"/>
            <a:ext cx="1605376" cy="276999"/>
          </a:xfrm>
          <a:prstGeom prst="rect">
            <a:avLst/>
          </a:prstGeom>
          <a:noFill/>
        </p:spPr>
        <p:txBody>
          <a:bodyPr wrap="square" rtlCol="0">
            <a:spAutoFit/>
          </a:bodyPr>
          <a:lstStyle/>
          <a:p>
            <a:r>
              <a:rPr lang="en-US" sz="1200"/>
              <a:t>Pecan St. </a:t>
            </a:r>
            <a:r>
              <a:rPr lang="en-US" sz="1200" err="1"/>
              <a:t>Dataport</a:t>
            </a:r>
            <a:endParaRPr lang="en-US" sz="1200"/>
          </a:p>
        </p:txBody>
      </p:sp>
      <p:sp>
        <p:nvSpPr>
          <p:cNvPr id="62" name="TextBox 61">
            <a:extLst>
              <a:ext uri="{FF2B5EF4-FFF2-40B4-BE49-F238E27FC236}">
                <a16:creationId xmlns:a16="http://schemas.microsoft.com/office/drawing/2014/main" id="{AAA71B79-6380-BC47-BD58-4C5CC52A1DCE}"/>
              </a:ext>
            </a:extLst>
          </p:cNvPr>
          <p:cNvSpPr txBox="1"/>
          <p:nvPr/>
        </p:nvSpPr>
        <p:spPr>
          <a:xfrm>
            <a:off x="6207223" y="4150973"/>
            <a:ext cx="1605376" cy="276999"/>
          </a:xfrm>
          <a:prstGeom prst="rect">
            <a:avLst/>
          </a:prstGeom>
          <a:noFill/>
        </p:spPr>
        <p:txBody>
          <a:bodyPr wrap="square" rtlCol="0">
            <a:spAutoFit/>
          </a:bodyPr>
          <a:lstStyle/>
          <a:p>
            <a:r>
              <a:rPr lang="en-US" sz="1200"/>
              <a:t>FSEC PDR Metering</a:t>
            </a:r>
          </a:p>
        </p:txBody>
      </p:sp>
    </p:spTree>
    <p:extLst>
      <p:ext uri="{BB962C8B-B14F-4D97-AF65-F5344CB8AC3E}">
        <p14:creationId xmlns:p14="http://schemas.microsoft.com/office/powerpoint/2010/main" val="357858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a:ln>
            <a:noFill/>
          </a:ln>
        </p:spPr>
        <p:txBody>
          <a:bodyPr spcFirstLastPara="1" vert="horz" wrap="square" lIns="91425" tIns="45700" rIns="91425" bIns="45700" rtlCol="0" anchor="ctr" anchorCtr="0">
            <a:noAutofit/>
          </a:bodyPr>
          <a:lstStyle/>
          <a:p>
            <a:pPr algn="l"/>
            <a:r>
              <a:rPr lang="en-US">
                <a:latin typeface="Roboto Light" panose="02000000000000000000" pitchFamily="2" charset="0"/>
                <a:ea typeface="Roboto Light" panose="02000000000000000000" pitchFamily="2" charset="0"/>
              </a:rPr>
              <a:t>Logistics </a:t>
            </a:r>
          </a:p>
        </p:txBody>
      </p:sp>
      <p:sp>
        <p:nvSpPr>
          <p:cNvPr id="7" name="Rectangle 6"/>
          <p:cNvSpPr/>
          <p:nvPr/>
        </p:nvSpPr>
        <p:spPr>
          <a:xfrm>
            <a:off x="477985" y="1279458"/>
            <a:ext cx="7797337" cy="2858475"/>
          </a:xfrm>
          <a:prstGeom prst="rect">
            <a:avLst/>
          </a:prstGeom>
        </p:spPr>
        <p:txBody>
          <a:bodyPr wrap="square" anchor="t">
            <a:spAutoFit/>
          </a:bodyPr>
          <a:lstStyle/>
          <a:p>
            <a:pPr marL="214313" indent="-214313">
              <a:spcBef>
                <a:spcPts val="1800"/>
              </a:spcBef>
              <a:buFont typeface="Arial"/>
              <a:buChar char="•"/>
            </a:pPr>
            <a:r>
              <a:rPr lang="en-US" sz="1725" dirty="0">
                <a:latin typeface="Calibri Light" panose="020F0302020204030204" pitchFamily="34" charset="0"/>
                <a:cs typeface="Calibri" panose="020F0502020204030204" pitchFamily="34" charset="0"/>
              </a:rPr>
              <a:t>We are recording the webinar and breakout groups.</a:t>
            </a:r>
          </a:p>
          <a:p>
            <a:pPr marL="214313" indent="-214313">
              <a:spcBef>
                <a:spcPts val="1800"/>
              </a:spcBef>
              <a:buFont typeface="Arial"/>
              <a:buChar char="•"/>
            </a:pPr>
            <a:r>
              <a:rPr lang="en-US" sz="1725" dirty="0">
                <a:latin typeface="Calibri Light" panose="020F0302020204030204" pitchFamily="34" charset="0"/>
                <a:cs typeface="Calibri" panose="020F0502020204030204" pitchFamily="34" charset="0"/>
              </a:rPr>
              <a:t>Because of the large number of participants on the phone, </a:t>
            </a:r>
            <a:r>
              <a:rPr lang="en-US" sz="1725" dirty="0">
                <a:solidFill>
                  <a:srgbClr val="FF0000"/>
                </a:solidFill>
                <a:latin typeface="Calibri Light" panose="020F0302020204030204" pitchFamily="34" charset="0"/>
                <a:cs typeface="Calibri" panose="020F0502020204030204" pitchFamily="34" charset="0"/>
              </a:rPr>
              <a:t>please keep yourself muted during presentations.</a:t>
            </a:r>
          </a:p>
          <a:p>
            <a:pPr marL="213995" indent="-213995">
              <a:spcBef>
                <a:spcPts val="1800"/>
              </a:spcBef>
              <a:buFont typeface="Arial"/>
              <a:buChar char="•"/>
            </a:pPr>
            <a:r>
              <a:rPr lang="en-US" sz="1700" dirty="0">
                <a:solidFill>
                  <a:srgbClr val="FF0000"/>
                </a:solidFill>
                <a:latin typeface="Calibri Light" panose="020F0302020204030204" pitchFamily="34" charset="0"/>
                <a:cs typeface="Calibri"/>
              </a:rPr>
              <a:t>Please use the chat box to send us clarifying questions </a:t>
            </a:r>
            <a:r>
              <a:rPr lang="en-US" sz="1700" dirty="0">
                <a:latin typeface="Calibri Light" panose="020F0302020204030204" pitchFamily="34" charset="0"/>
                <a:cs typeface="Calibri"/>
              </a:rPr>
              <a:t>during presentations. You can chat or unmute yourself to ask a question during our designated discussion time. </a:t>
            </a:r>
          </a:p>
          <a:p>
            <a:pPr marL="213995" indent="-213995">
              <a:spcBef>
                <a:spcPts val="1800"/>
              </a:spcBef>
              <a:buFont typeface="Arial"/>
              <a:buChar char="•"/>
            </a:pPr>
            <a:r>
              <a:rPr lang="en-US" sz="1700" dirty="0">
                <a:latin typeface="Calibri Light" panose="020F0302020204030204" pitchFamily="34" charset="0"/>
                <a:cs typeface="Calibri"/>
              </a:rPr>
              <a:t>Links to the slides are in the chat box.</a:t>
            </a:r>
          </a:p>
          <a:p>
            <a:pPr marL="213995" indent="-213995">
              <a:spcBef>
                <a:spcPts val="1800"/>
              </a:spcBef>
              <a:buFont typeface="Arial"/>
              <a:buChar char="•"/>
            </a:pPr>
            <a:endParaRPr lang="en-US" sz="1700" dirty="0">
              <a:latin typeface="Calibri Light" panose="020F0302020204030204" pitchFamily="34" charset="0"/>
              <a:cs typeface="Calibri"/>
            </a:endParaRPr>
          </a:p>
        </p:txBody>
      </p:sp>
    </p:spTree>
    <p:extLst>
      <p:ext uri="{BB962C8B-B14F-4D97-AF65-F5344CB8AC3E}">
        <p14:creationId xmlns:p14="http://schemas.microsoft.com/office/powerpoint/2010/main" val="180043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BAE843D-E651-AF45-B7A8-0C110F7C8811}"/>
              </a:ext>
            </a:extLst>
          </p:cNvPr>
          <p:cNvGraphicFramePr/>
          <p:nvPr/>
        </p:nvGraphicFramePr>
        <p:xfrm>
          <a:off x="1650872" y="871218"/>
          <a:ext cx="5842256" cy="393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53382"/>
            <a:ext cx="8236857" cy="776514"/>
          </a:xfrm>
        </p:spPr>
        <p:txBody>
          <a:bodyPr/>
          <a:lstStyle/>
          <a:p>
            <a:r>
              <a:rPr lang="en-US"/>
              <a:t>Commercial Calibration Dimensions</a:t>
            </a:r>
          </a:p>
        </p:txBody>
      </p:sp>
      <p:sp>
        <p:nvSpPr>
          <p:cNvPr id="22" name="TextBox 21">
            <a:extLst>
              <a:ext uri="{FF2B5EF4-FFF2-40B4-BE49-F238E27FC236}">
                <a16:creationId xmlns:a16="http://schemas.microsoft.com/office/drawing/2014/main" id="{5A959A88-EF84-594B-AA45-94722BE91D11}"/>
              </a:ext>
            </a:extLst>
          </p:cNvPr>
          <p:cNvSpPr txBox="1"/>
          <p:nvPr/>
        </p:nvSpPr>
        <p:spPr>
          <a:xfrm>
            <a:off x="6089224" y="1467442"/>
            <a:ext cx="1572983" cy="646331"/>
          </a:xfrm>
          <a:prstGeom prst="rect">
            <a:avLst/>
          </a:prstGeom>
          <a:noFill/>
        </p:spPr>
        <p:txBody>
          <a:bodyPr wrap="square" lIns="91440" tIns="45720" rIns="91440" bIns="45720" rtlCol="0" anchor="t">
            <a:spAutoFit/>
          </a:bodyPr>
          <a:lstStyle/>
          <a:p>
            <a:r>
              <a:rPr lang="en-US" sz="1200">
                <a:cs typeface="Calibri"/>
              </a:rPr>
              <a:t>Annual gas and electricity EUIs by building type</a:t>
            </a:r>
          </a:p>
        </p:txBody>
      </p:sp>
      <p:sp>
        <p:nvSpPr>
          <p:cNvPr id="23" name="TextBox 22">
            <a:extLst>
              <a:ext uri="{FF2B5EF4-FFF2-40B4-BE49-F238E27FC236}">
                <a16:creationId xmlns:a16="http://schemas.microsoft.com/office/drawing/2014/main" id="{8465E910-51A2-6A45-A760-5F50FB1B71B1}"/>
              </a:ext>
            </a:extLst>
          </p:cNvPr>
          <p:cNvSpPr txBox="1"/>
          <p:nvPr/>
        </p:nvSpPr>
        <p:spPr>
          <a:xfrm>
            <a:off x="6546500" y="2607271"/>
            <a:ext cx="1302099" cy="461665"/>
          </a:xfrm>
          <a:prstGeom prst="rect">
            <a:avLst/>
          </a:prstGeom>
          <a:noFill/>
        </p:spPr>
        <p:txBody>
          <a:bodyPr wrap="square" rtlCol="0">
            <a:spAutoFit/>
          </a:bodyPr>
          <a:lstStyle/>
          <a:p>
            <a:r>
              <a:rPr lang="en-US" sz="1200"/>
              <a:t>Sub-metered end-use load data </a:t>
            </a:r>
          </a:p>
        </p:txBody>
      </p:sp>
      <p:sp>
        <p:nvSpPr>
          <p:cNvPr id="25" name="TextBox 24">
            <a:extLst>
              <a:ext uri="{FF2B5EF4-FFF2-40B4-BE49-F238E27FC236}">
                <a16:creationId xmlns:a16="http://schemas.microsoft.com/office/drawing/2014/main" id="{4B5A9F13-7759-A84F-B612-DB75C328D8C9}"/>
              </a:ext>
            </a:extLst>
          </p:cNvPr>
          <p:cNvSpPr txBox="1"/>
          <p:nvPr/>
        </p:nvSpPr>
        <p:spPr>
          <a:xfrm>
            <a:off x="2266605" y="4489892"/>
            <a:ext cx="2437611" cy="461665"/>
          </a:xfrm>
          <a:prstGeom prst="rect">
            <a:avLst/>
          </a:prstGeom>
          <a:noFill/>
        </p:spPr>
        <p:txBody>
          <a:bodyPr wrap="square" rtlCol="0">
            <a:spAutoFit/>
          </a:bodyPr>
          <a:lstStyle/>
          <a:p>
            <a:r>
              <a:rPr lang="en-US" sz="1200"/>
              <a:t>AMI data from </a:t>
            </a:r>
            <a:r>
              <a:rPr lang="en-US" sz="1200" b="1"/>
              <a:t>Fort Collins </a:t>
            </a:r>
            <a:r>
              <a:rPr lang="en-US" sz="1200"/>
              <a:t>municipal service territory (CO)</a:t>
            </a:r>
          </a:p>
        </p:txBody>
      </p:sp>
      <p:sp>
        <p:nvSpPr>
          <p:cNvPr id="27" name="TextBox 26">
            <a:extLst>
              <a:ext uri="{FF2B5EF4-FFF2-40B4-BE49-F238E27FC236}">
                <a16:creationId xmlns:a16="http://schemas.microsoft.com/office/drawing/2014/main" id="{088D4C5B-61EE-FC4A-9EF8-C9DB2645D5EA}"/>
              </a:ext>
            </a:extLst>
          </p:cNvPr>
          <p:cNvSpPr txBox="1"/>
          <p:nvPr/>
        </p:nvSpPr>
        <p:spPr>
          <a:xfrm>
            <a:off x="1737137" y="1158614"/>
            <a:ext cx="2239223" cy="830997"/>
          </a:xfrm>
          <a:prstGeom prst="rect">
            <a:avLst/>
          </a:prstGeom>
          <a:noFill/>
        </p:spPr>
        <p:txBody>
          <a:bodyPr wrap="square" lIns="91440" tIns="45720" rIns="91440" bIns="45720" rtlCol="0" anchor="t">
            <a:spAutoFit/>
          </a:bodyPr>
          <a:lstStyle/>
          <a:p>
            <a:r>
              <a:rPr lang="en-US" sz="1200"/>
              <a:t>AMI data from (likely)</a:t>
            </a:r>
            <a:endParaRPr lang="en-US" sz="1200" b="1"/>
          </a:p>
          <a:p>
            <a:r>
              <a:rPr lang="en-US" sz="1200" b="1"/>
              <a:t>Horry County, SC</a:t>
            </a:r>
            <a:r>
              <a:rPr lang="en-US" sz="1200"/>
              <a:t>; </a:t>
            </a:r>
            <a:endParaRPr lang="en-US" sz="1200" b="1"/>
          </a:p>
          <a:p>
            <a:r>
              <a:rPr lang="en-US" sz="1200" b="1"/>
              <a:t>Chatanooga TN;</a:t>
            </a:r>
            <a:endParaRPr lang="en-US" sz="1200" b="1">
              <a:cs typeface="Calibri"/>
            </a:endParaRPr>
          </a:p>
          <a:p>
            <a:r>
              <a:rPr lang="en-US" sz="1200" b="1"/>
              <a:t>Tallahassee, FL</a:t>
            </a:r>
          </a:p>
        </p:txBody>
      </p:sp>
      <p:sp>
        <p:nvSpPr>
          <p:cNvPr id="29" name="TextBox 28">
            <a:extLst>
              <a:ext uri="{FF2B5EF4-FFF2-40B4-BE49-F238E27FC236}">
                <a16:creationId xmlns:a16="http://schemas.microsoft.com/office/drawing/2014/main" id="{CF4B1577-B7D2-6F4A-8965-32A2F2D35BB3}"/>
              </a:ext>
            </a:extLst>
          </p:cNvPr>
          <p:cNvSpPr txBox="1"/>
          <p:nvPr/>
        </p:nvSpPr>
        <p:spPr>
          <a:xfrm>
            <a:off x="6030024" y="3973101"/>
            <a:ext cx="2920309" cy="461665"/>
          </a:xfrm>
          <a:prstGeom prst="rect">
            <a:avLst/>
          </a:prstGeom>
          <a:noFill/>
        </p:spPr>
        <p:txBody>
          <a:bodyPr wrap="square" rtlCol="0">
            <a:spAutoFit/>
          </a:bodyPr>
          <a:lstStyle/>
          <a:p>
            <a:r>
              <a:rPr lang="en-US" sz="1200"/>
              <a:t>Load duration curves and seasonal load shapes of ~16 utilities around U.S.</a:t>
            </a:r>
          </a:p>
        </p:txBody>
      </p:sp>
      <p:sp>
        <p:nvSpPr>
          <p:cNvPr id="14" name="TextBox 13">
            <a:extLst>
              <a:ext uri="{FF2B5EF4-FFF2-40B4-BE49-F238E27FC236}">
                <a16:creationId xmlns:a16="http://schemas.microsoft.com/office/drawing/2014/main" id="{212573EA-D0D4-5145-B304-69A213B38DC6}"/>
              </a:ext>
            </a:extLst>
          </p:cNvPr>
          <p:cNvSpPr txBox="1"/>
          <p:nvPr/>
        </p:nvSpPr>
        <p:spPr>
          <a:xfrm>
            <a:off x="5020853" y="866460"/>
            <a:ext cx="2789324" cy="461665"/>
          </a:xfrm>
          <a:prstGeom prst="rect">
            <a:avLst/>
          </a:prstGeom>
          <a:noFill/>
        </p:spPr>
        <p:txBody>
          <a:bodyPr wrap="square" rtlCol="0">
            <a:spAutoFit/>
          </a:bodyPr>
          <a:lstStyle/>
          <a:p>
            <a:r>
              <a:rPr lang="en-US" sz="1200"/>
              <a:t>Annual and monthly electricity and natural gas consumption by state, sector</a:t>
            </a:r>
          </a:p>
        </p:txBody>
      </p:sp>
      <p:sp>
        <p:nvSpPr>
          <p:cNvPr id="15" name="TextBox 14">
            <a:extLst>
              <a:ext uri="{FF2B5EF4-FFF2-40B4-BE49-F238E27FC236}">
                <a16:creationId xmlns:a16="http://schemas.microsoft.com/office/drawing/2014/main" id="{5B5F0445-3C30-D240-B057-65634FE69C10}"/>
              </a:ext>
            </a:extLst>
          </p:cNvPr>
          <p:cNvSpPr txBox="1"/>
          <p:nvPr/>
        </p:nvSpPr>
        <p:spPr>
          <a:xfrm>
            <a:off x="1183257" y="3534410"/>
            <a:ext cx="2151191" cy="830997"/>
          </a:xfrm>
          <a:prstGeom prst="rect">
            <a:avLst/>
          </a:prstGeom>
          <a:noFill/>
        </p:spPr>
        <p:txBody>
          <a:bodyPr wrap="square" lIns="91440" tIns="45720" rIns="91440" bIns="45720" rtlCol="0" anchor="t">
            <a:spAutoFit/>
          </a:bodyPr>
          <a:lstStyle/>
          <a:p>
            <a:r>
              <a:rPr lang="en-US" sz="1200"/>
              <a:t>AMI data (aggregated by building type) from </a:t>
            </a:r>
            <a:br>
              <a:rPr lang="en-US" sz="1200"/>
            </a:br>
            <a:r>
              <a:rPr lang="en-US" sz="1200" b="1"/>
              <a:t>Seattle City Light, WA </a:t>
            </a:r>
            <a:r>
              <a:rPr lang="en-US" sz="1200"/>
              <a:t>and </a:t>
            </a:r>
            <a:r>
              <a:rPr lang="en-US" sz="1200" b="1"/>
              <a:t>Portland General Electric, OR</a:t>
            </a:r>
          </a:p>
        </p:txBody>
      </p:sp>
      <p:sp>
        <p:nvSpPr>
          <p:cNvPr id="32" name="TextBox 31">
            <a:extLst>
              <a:ext uri="{FF2B5EF4-FFF2-40B4-BE49-F238E27FC236}">
                <a16:creationId xmlns:a16="http://schemas.microsoft.com/office/drawing/2014/main" id="{A5917D0C-652D-804C-A9EE-BADCE727E1EE}"/>
              </a:ext>
            </a:extLst>
          </p:cNvPr>
          <p:cNvSpPr txBox="1"/>
          <p:nvPr/>
        </p:nvSpPr>
        <p:spPr>
          <a:xfrm>
            <a:off x="979587" y="2556264"/>
            <a:ext cx="2011668" cy="461665"/>
          </a:xfrm>
          <a:prstGeom prst="rect">
            <a:avLst/>
          </a:prstGeom>
          <a:noFill/>
        </p:spPr>
        <p:txBody>
          <a:bodyPr wrap="square" rtlCol="0">
            <a:spAutoFit/>
          </a:bodyPr>
          <a:lstStyle/>
          <a:p>
            <a:r>
              <a:rPr lang="en-US" sz="1200"/>
              <a:t>AMI data from </a:t>
            </a:r>
            <a:r>
              <a:rPr lang="en-US" sz="1200" b="1"/>
              <a:t>Vermont; Maine; Cherryland, MI</a:t>
            </a:r>
          </a:p>
        </p:txBody>
      </p:sp>
      <p:pic>
        <p:nvPicPr>
          <p:cNvPr id="28" name="Picture 27">
            <a:extLst>
              <a:ext uri="{FF2B5EF4-FFF2-40B4-BE49-F238E27FC236}">
                <a16:creationId xmlns:a16="http://schemas.microsoft.com/office/drawing/2014/main" id="{6B6A9226-2FED-864C-90D0-5FD50B4CABD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0354" y="1994580"/>
            <a:ext cx="341334" cy="346023"/>
          </a:xfrm>
          <a:prstGeom prst="rect">
            <a:avLst/>
          </a:prstGeom>
        </p:spPr>
      </p:pic>
      <p:pic>
        <p:nvPicPr>
          <p:cNvPr id="30" name="Graphic 29">
            <a:extLst>
              <a:ext uri="{FF2B5EF4-FFF2-40B4-BE49-F238E27FC236}">
                <a16:creationId xmlns:a16="http://schemas.microsoft.com/office/drawing/2014/main" id="{E0558F14-6EA4-B540-9B0D-C37E4358A58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848579" y="3026753"/>
            <a:ext cx="309410" cy="309410"/>
          </a:xfrm>
          <a:prstGeom prst="rect">
            <a:avLst/>
          </a:prstGeom>
        </p:spPr>
      </p:pic>
      <p:pic>
        <p:nvPicPr>
          <p:cNvPr id="31" name="Picture 30">
            <a:extLst>
              <a:ext uri="{FF2B5EF4-FFF2-40B4-BE49-F238E27FC236}">
                <a16:creationId xmlns:a16="http://schemas.microsoft.com/office/drawing/2014/main" id="{185EA00D-8911-B740-9984-149D7C430A1C}"/>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89392" y="3019068"/>
            <a:ext cx="341334" cy="346023"/>
          </a:xfrm>
          <a:prstGeom prst="rect">
            <a:avLst/>
          </a:prstGeom>
        </p:spPr>
      </p:pic>
      <p:pic>
        <p:nvPicPr>
          <p:cNvPr id="33" name="Picture 32">
            <a:extLst>
              <a:ext uri="{FF2B5EF4-FFF2-40B4-BE49-F238E27FC236}">
                <a16:creationId xmlns:a16="http://schemas.microsoft.com/office/drawing/2014/main" id="{22FC4373-3C96-454F-9807-A6B21FAA138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0478" y="4018078"/>
            <a:ext cx="341334" cy="346023"/>
          </a:xfrm>
          <a:prstGeom prst="rect">
            <a:avLst/>
          </a:prstGeom>
        </p:spPr>
      </p:pic>
      <p:pic>
        <p:nvPicPr>
          <p:cNvPr id="34" name="Picture 33">
            <a:extLst>
              <a:ext uri="{FF2B5EF4-FFF2-40B4-BE49-F238E27FC236}">
                <a16:creationId xmlns:a16="http://schemas.microsoft.com/office/drawing/2014/main" id="{336A2ADB-5270-6342-AC82-A77C302FD007}"/>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21320" y="4438354"/>
            <a:ext cx="341334" cy="346023"/>
          </a:xfrm>
          <a:prstGeom prst="rect">
            <a:avLst/>
          </a:prstGeom>
        </p:spPr>
      </p:pic>
      <p:pic>
        <p:nvPicPr>
          <p:cNvPr id="38" name="Graphic 37">
            <a:extLst>
              <a:ext uri="{FF2B5EF4-FFF2-40B4-BE49-F238E27FC236}">
                <a16:creationId xmlns:a16="http://schemas.microsoft.com/office/drawing/2014/main" id="{B2DE0C53-4A07-D04C-B8A7-9108CCFC24F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463972" y="1848064"/>
            <a:ext cx="260383" cy="260383"/>
          </a:xfrm>
          <a:prstGeom prst="rect">
            <a:avLst/>
          </a:prstGeom>
        </p:spPr>
      </p:pic>
      <p:grpSp>
        <p:nvGrpSpPr>
          <p:cNvPr id="45" name="Group 44">
            <a:extLst>
              <a:ext uri="{FF2B5EF4-FFF2-40B4-BE49-F238E27FC236}">
                <a16:creationId xmlns:a16="http://schemas.microsoft.com/office/drawing/2014/main" id="{D02E339B-8020-654E-B4EF-643FAA340B8E}"/>
              </a:ext>
            </a:extLst>
          </p:cNvPr>
          <p:cNvGrpSpPr/>
          <p:nvPr/>
        </p:nvGrpSpPr>
        <p:grpSpPr>
          <a:xfrm>
            <a:off x="4368877" y="1649736"/>
            <a:ext cx="398264" cy="205826"/>
            <a:chOff x="3943350" y="1943100"/>
            <a:chExt cx="2467794" cy="1275373"/>
          </a:xfrm>
        </p:grpSpPr>
        <p:pic>
          <p:nvPicPr>
            <p:cNvPr id="42" name="Graphic 41">
              <a:extLst>
                <a:ext uri="{FF2B5EF4-FFF2-40B4-BE49-F238E27FC236}">
                  <a16:creationId xmlns:a16="http://schemas.microsoft.com/office/drawing/2014/main" id="{7E811AEA-DC40-9D43-9CA3-049348EDFB8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943350" y="1943100"/>
              <a:ext cx="1257300" cy="1257300"/>
            </a:xfrm>
            <a:prstGeom prst="rect">
              <a:avLst/>
            </a:prstGeom>
          </p:spPr>
        </p:pic>
        <p:pic>
          <p:nvPicPr>
            <p:cNvPr id="44" name="Graphic 43">
              <a:extLst>
                <a:ext uri="{FF2B5EF4-FFF2-40B4-BE49-F238E27FC236}">
                  <a16:creationId xmlns:a16="http://schemas.microsoft.com/office/drawing/2014/main" id="{2FC96F2D-AE02-B44D-95AC-1A096294C8F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5153843" y="1961175"/>
              <a:ext cx="1257301" cy="1257298"/>
            </a:xfrm>
            <a:prstGeom prst="rect">
              <a:avLst/>
            </a:prstGeom>
          </p:spPr>
        </p:pic>
      </p:grpSp>
      <p:pic>
        <p:nvPicPr>
          <p:cNvPr id="60" name="Graphic 59">
            <a:extLst>
              <a:ext uri="{FF2B5EF4-FFF2-40B4-BE49-F238E27FC236}">
                <a16:creationId xmlns:a16="http://schemas.microsoft.com/office/drawing/2014/main" id="{14E2E1DC-D22C-6E49-816E-8A1FD239A0CA}"/>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223503" y="2898200"/>
            <a:ext cx="646331" cy="646331"/>
          </a:xfrm>
          <a:prstGeom prst="rect">
            <a:avLst/>
          </a:prstGeom>
        </p:spPr>
      </p:pic>
      <p:pic>
        <p:nvPicPr>
          <p:cNvPr id="24" name="Picture 23">
            <a:extLst>
              <a:ext uri="{FF2B5EF4-FFF2-40B4-BE49-F238E27FC236}">
                <a16:creationId xmlns:a16="http://schemas.microsoft.com/office/drawing/2014/main" id="{537D42B2-0337-A74F-9E42-F7C9716926B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23496" y="4030921"/>
            <a:ext cx="341334" cy="346023"/>
          </a:xfrm>
          <a:prstGeom prst="rect">
            <a:avLst/>
          </a:prstGeom>
        </p:spPr>
      </p:pic>
    </p:spTree>
    <p:extLst>
      <p:ext uri="{BB962C8B-B14F-4D97-AF65-F5344CB8AC3E}">
        <p14:creationId xmlns:p14="http://schemas.microsoft.com/office/powerpoint/2010/main" val="1368816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C578EC-33DF-F64E-8843-3DCE4A03434E}"/>
              </a:ext>
            </a:extLst>
          </p:cNvPr>
          <p:cNvGrpSpPr/>
          <p:nvPr/>
        </p:nvGrpSpPr>
        <p:grpSpPr>
          <a:xfrm>
            <a:off x="212038" y="773045"/>
            <a:ext cx="8682019" cy="4396167"/>
            <a:chOff x="340413" y="773044"/>
            <a:chExt cx="8682019" cy="4396167"/>
          </a:xfrm>
        </p:grpSpPr>
        <p:sp>
          <p:nvSpPr>
            <p:cNvPr id="31" name="TextBox 30">
              <a:extLst>
                <a:ext uri="{FF2B5EF4-FFF2-40B4-BE49-F238E27FC236}">
                  <a16:creationId xmlns:a16="http://schemas.microsoft.com/office/drawing/2014/main" id="{7A241D37-BF2F-9045-AB60-01BB4720A2B8}"/>
                </a:ext>
              </a:extLst>
            </p:cNvPr>
            <p:cNvSpPr txBox="1"/>
            <p:nvPr/>
          </p:nvSpPr>
          <p:spPr>
            <a:xfrm>
              <a:off x="6835328" y="3677901"/>
              <a:ext cx="1262910" cy="461665"/>
            </a:xfrm>
            <a:prstGeom prst="rect">
              <a:avLst/>
            </a:prstGeom>
            <a:noFill/>
          </p:spPr>
          <p:txBody>
            <a:bodyPr wrap="none" rtlCol="0">
              <a:spAutoFit/>
            </a:bodyPr>
            <a:lstStyle/>
            <a:p>
              <a:r>
                <a:rPr lang="en-US" sz="2400"/>
                <a:t>Region 4</a:t>
              </a:r>
            </a:p>
          </p:txBody>
        </p:sp>
        <p:sp>
          <p:nvSpPr>
            <p:cNvPr id="32" name="TextBox 31">
              <a:extLst>
                <a:ext uri="{FF2B5EF4-FFF2-40B4-BE49-F238E27FC236}">
                  <a16:creationId xmlns:a16="http://schemas.microsoft.com/office/drawing/2014/main" id="{61316AED-E2CB-7246-8E75-A53F1F595C83}"/>
                </a:ext>
              </a:extLst>
            </p:cNvPr>
            <p:cNvSpPr txBox="1"/>
            <p:nvPr/>
          </p:nvSpPr>
          <p:spPr>
            <a:xfrm>
              <a:off x="4840954" y="799696"/>
              <a:ext cx="2537298" cy="461665"/>
            </a:xfrm>
            <a:prstGeom prst="rect">
              <a:avLst/>
            </a:prstGeom>
            <a:solidFill>
              <a:srgbClr val="FFFFFF">
                <a:alpha val="52157"/>
              </a:srgbClr>
            </a:solidFill>
          </p:spPr>
          <p:txBody>
            <a:bodyPr wrap="none" rtlCol="0">
              <a:spAutoFit/>
            </a:bodyPr>
            <a:lstStyle/>
            <a:p>
              <a:r>
                <a:rPr lang="en-US" sz="2400"/>
                <a:t>Region 5 (planned)</a:t>
              </a:r>
            </a:p>
          </p:txBody>
        </p:sp>
        <p:grpSp>
          <p:nvGrpSpPr>
            <p:cNvPr id="102" name="Group 101">
              <a:extLst>
                <a:ext uri="{FF2B5EF4-FFF2-40B4-BE49-F238E27FC236}">
                  <a16:creationId xmlns:a16="http://schemas.microsoft.com/office/drawing/2014/main" id="{FFA8FF67-7306-9244-A6DD-F7A590836261}"/>
                </a:ext>
              </a:extLst>
            </p:cNvPr>
            <p:cNvGrpSpPr/>
            <p:nvPr/>
          </p:nvGrpSpPr>
          <p:grpSpPr>
            <a:xfrm>
              <a:off x="340413" y="773044"/>
              <a:ext cx="8682019" cy="4396167"/>
              <a:chOff x="379740" y="482537"/>
              <a:chExt cx="12582017" cy="6370942"/>
            </a:xfrm>
          </p:grpSpPr>
          <p:pic>
            <p:nvPicPr>
              <p:cNvPr id="103" name="Picture 102">
                <a:extLst>
                  <a:ext uri="{FF2B5EF4-FFF2-40B4-BE49-F238E27FC236}">
                    <a16:creationId xmlns:a16="http://schemas.microsoft.com/office/drawing/2014/main" id="{D003B59E-A2E4-1943-9ACA-D2DE8361A16E}"/>
                  </a:ext>
                </a:extLst>
              </p:cNvPr>
              <p:cNvPicPr>
                <a:picLocks noChangeAspect="1"/>
              </p:cNvPicPr>
              <p:nvPr/>
            </p:nvPicPr>
            <p:blipFill rotWithShape="1">
              <a:blip r:embed="rId3">
                <a:alphaModFix/>
              </a:blip>
              <a:srcRect t="7036" b="610"/>
              <a:stretch/>
            </p:blipFill>
            <p:spPr>
              <a:xfrm>
                <a:off x="379740" y="482537"/>
                <a:ext cx="11432520" cy="6333680"/>
              </a:xfrm>
              <a:prstGeom prst="rect">
                <a:avLst/>
              </a:prstGeom>
            </p:spPr>
          </p:pic>
          <p:sp>
            <p:nvSpPr>
              <p:cNvPr id="104" name="Oval 103">
                <a:extLst>
                  <a:ext uri="{FF2B5EF4-FFF2-40B4-BE49-F238E27FC236}">
                    <a16:creationId xmlns:a16="http://schemas.microsoft.com/office/drawing/2014/main" id="{25DA97E5-9466-314D-8326-361808AE78CD}"/>
                  </a:ext>
                </a:extLst>
              </p:cNvPr>
              <p:cNvSpPr/>
              <p:nvPr/>
            </p:nvSpPr>
            <p:spPr>
              <a:xfrm>
                <a:off x="2145588" y="717478"/>
                <a:ext cx="359595" cy="359595"/>
              </a:xfrm>
              <a:prstGeom prst="ellipse">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105" name="Oval 104">
                <a:extLst>
                  <a:ext uri="{FF2B5EF4-FFF2-40B4-BE49-F238E27FC236}">
                    <a16:creationId xmlns:a16="http://schemas.microsoft.com/office/drawing/2014/main" id="{760C8EA1-94D5-494D-A2D3-81298A0F8BE0}"/>
                  </a:ext>
                </a:extLst>
              </p:cNvPr>
              <p:cNvSpPr/>
              <p:nvPr/>
            </p:nvSpPr>
            <p:spPr>
              <a:xfrm>
                <a:off x="1965790" y="1157554"/>
                <a:ext cx="359595" cy="359595"/>
              </a:xfrm>
              <a:prstGeom prst="ellipse">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108" name="Oval 107">
                <a:extLst>
                  <a:ext uri="{FF2B5EF4-FFF2-40B4-BE49-F238E27FC236}">
                    <a16:creationId xmlns:a16="http://schemas.microsoft.com/office/drawing/2014/main" id="{7DEB11B0-C123-E743-A038-7DDE9EEB6891}"/>
                  </a:ext>
                </a:extLst>
              </p:cNvPr>
              <p:cNvSpPr/>
              <p:nvPr/>
            </p:nvSpPr>
            <p:spPr>
              <a:xfrm>
                <a:off x="4538130" y="2906983"/>
                <a:ext cx="359595" cy="359595"/>
              </a:xfrm>
              <a:prstGeom prst="ellipse">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13" name="Oval 112">
                <a:extLst>
                  <a:ext uri="{FF2B5EF4-FFF2-40B4-BE49-F238E27FC236}">
                    <a16:creationId xmlns:a16="http://schemas.microsoft.com/office/drawing/2014/main" id="{154F9FE3-00CE-834D-AE91-E477360E765A}"/>
                  </a:ext>
                </a:extLst>
              </p:cNvPr>
              <p:cNvSpPr/>
              <p:nvPr/>
            </p:nvSpPr>
            <p:spPr>
              <a:xfrm>
                <a:off x="1947093" y="3940591"/>
                <a:ext cx="359595" cy="359595"/>
              </a:xfrm>
              <a:prstGeom prst="ellipse">
                <a:avLst/>
              </a:prstGeom>
              <a:solidFill>
                <a:srgbClr val="0432FF"/>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16" name="Straight Connector 115">
                <a:extLst>
                  <a:ext uri="{FF2B5EF4-FFF2-40B4-BE49-F238E27FC236}">
                    <a16:creationId xmlns:a16="http://schemas.microsoft.com/office/drawing/2014/main" id="{6F473E38-155D-AB46-A5C0-D2392408A324}"/>
                  </a:ext>
                </a:extLst>
              </p:cNvPr>
              <p:cNvCxnSpPr>
                <a:stCxn id="105" idx="0"/>
                <a:endCxn id="104" idx="3"/>
              </p:cNvCxnSpPr>
              <p:nvPr/>
            </p:nvCxnSpPr>
            <p:spPr>
              <a:xfrm flipV="1">
                <a:off x="2145588" y="1024412"/>
                <a:ext cx="52661" cy="133142"/>
              </a:xfrm>
              <a:prstGeom prst="line">
                <a:avLst/>
              </a:prstGeom>
              <a:ln w="38100"/>
            </p:spPr>
            <p:style>
              <a:lnRef idx="3">
                <a:schemeClr val="dk1"/>
              </a:lnRef>
              <a:fillRef idx="0">
                <a:schemeClr val="dk1"/>
              </a:fillRef>
              <a:effectRef idx="2">
                <a:schemeClr val="dk1"/>
              </a:effectRef>
              <a:fontRef idx="minor">
                <a:schemeClr val="tx1"/>
              </a:fontRef>
            </p:style>
          </p:cxnSp>
          <p:sp>
            <p:nvSpPr>
              <p:cNvPr id="122" name="TextBox 121">
                <a:extLst>
                  <a:ext uri="{FF2B5EF4-FFF2-40B4-BE49-F238E27FC236}">
                    <a16:creationId xmlns:a16="http://schemas.microsoft.com/office/drawing/2014/main" id="{015DA2FF-DB1C-B24F-9844-DC19F29705FD}"/>
                  </a:ext>
                </a:extLst>
              </p:cNvPr>
              <p:cNvSpPr txBox="1"/>
              <p:nvPr/>
            </p:nvSpPr>
            <p:spPr>
              <a:xfrm>
                <a:off x="974109" y="4124614"/>
                <a:ext cx="2020006" cy="936665"/>
              </a:xfrm>
              <a:prstGeom prst="rect">
                <a:avLst/>
              </a:prstGeom>
              <a:noFill/>
            </p:spPr>
            <p:txBody>
              <a:bodyPr wrap="square" rtlCol="0">
                <a:spAutoFit/>
              </a:bodyPr>
              <a:lstStyle/>
              <a:p>
                <a:r>
                  <a:rPr lang="en-US" sz="1200"/>
                  <a:t>LADWP</a:t>
                </a:r>
              </a:p>
              <a:p>
                <a:r>
                  <a:rPr lang="en-US" sz="1200"/>
                  <a:t>(completed under previous project)</a:t>
                </a:r>
              </a:p>
            </p:txBody>
          </p:sp>
          <p:sp>
            <p:nvSpPr>
              <p:cNvPr id="123" name="TextBox 122">
                <a:extLst>
                  <a:ext uri="{FF2B5EF4-FFF2-40B4-BE49-F238E27FC236}">
                    <a16:creationId xmlns:a16="http://schemas.microsoft.com/office/drawing/2014/main" id="{593EDB8D-0E57-F64F-A885-916D63D21EA2}"/>
                  </a:ext>
                </a:extLst>
              </p:cNvPr>
              <p:cNvSpPr txBox="1"/>
              <p:nvPr/>
            </p:nvSpPr>
            <p:spPr>
              <a:xfrm>
                <a:off x="4384854" y="2318977"/>
                <a:ext cx="1863524" cy="669047"/>
              </a:xfrm>
              <a:prstGeom prst="rect">
                <a:avLst/>
              </a:prstGeom>
              <a:noFill/>
            </p:spPr>
            <p:txBody>
              <a:bodyPr wrap="square" rtlCol="0">
                <a:spAutoFit/>
              </a:bodyPr>
              <a:lstStyle/>
              <a:p>
                <a:r>
                  <a:rPr lang="en-US" sz="1200"/>
                  <a:t>Fort Collins Utilities, CO</a:t>
                </a:r>
              </a:p>
            </p:txBody>
          </p:sp>
          <p:sp>
            <p:nvSpPr>
              <p:cNvPr id="125" name="TextBox 124">
                <a:extLst>
                  <a:ext uri="{FF2B5EF4-FFF2-40B4-BE49-F238E27FC236}">
                    <a16:creationId xmlns:a16="http://schemas.microsoft.com/office/drawing/2014/main" id="{7A5ACB3A-B8CB-C948-8E66-ECD51B6BDBBA}"/>
                  </a:ext>
                </a:extLst>
              </p:cNvPr>
              <p:cNvSpPr txBox="1"/>
              <p:nvPr/>
            </p:nvSpPr>
            <p:spPr>
              <a:xfrm>
                <a:off x="2674605" y="482538"/>
                <a:ext cx="1863524" cy="401428"/>
              </a:xfrm>
              <a:prstGeom prst="rect">
                <a:avLst/>
              </a:prstGeom>
              <a:noFill/>
            </p:spPr>
            <p:txBody>
              <a:bodyPr wrap="square" rtlCol="0">
                <a:spAutoFit/>
              </a:bodyPr>
              <a:lstStyle/>
              <a:p>
                <a:r>
                  <a:rPr lang="en-US" sz="1200"/>
                  <a:t>Seattle City Light</a:t>
                </a:r>
              </a:p>
            </p:txBody>
          </p:sp>
          <p:sp>
            <p:nvSpPr>
              <p:cNvPr id="126" name="TextBox 125">
                <a:extLst>
                  <a:ext uri="{FF2B5EF4-FFF2-40B4-BE49-F238E27FC236}">
                    <a16:creationId xmlns:a16="http://schemas.microsoft.com/office/drawing/2014/main" id="{725A7883-21FE-2C43-92BF-CF6375DF6572}"/>
                  </a:ext>
                </a:extLst>
              </p:cNvPr>
              <p:cNvSpPr txBox="1"/>
              <p:nvPr/>
            </p:nvSpPr>
            <p:spPr>
              <a:xfrm>
                <a:off x="2276636" y="1295629"/>
                <a:ext cx="1178406" cy="936665"/>
              </a:xfrm>
              <a:prstGeom prst="rect">
                <a:avLst/>
              </a:prstGeom>
              <a:noFill/>
            </p:spPr>
            <p:txBody>
              <a:bodyPr wrap="square" rtlCol="0">
                <a:spAutoFit/>
              </a:bodyPr>
              <a:lstStyle/>
              <a:p>
                <a:r>
                  <a:rPr lang="en-US" sz="1200"/>
                  <a:t>Portland General Electric</a:t>
                </a:r>
              </a:p>
            </p:txBody>
          </p:sp>
          <p:sp>
            <p:nvSpPr>
              <p:cNvPr id="134" name="TextBox 133">
                <a:extLst>
                  <a:ext uri="{FF2B5EF4-FFF2-40B4-BE49-F238E27FC236}">
                    <a16:creationId xmlns:a16="http://schemas.microsoft.com/office/drawing/2014/main" id="{B1F57E6A-9F6A-1447-B058-0BB04886AD27}"/>
                  </a:ext>
                </a:extLst>
              </p:cNvPr>
              <p:cNvSpPr txBox="1"/>
              <p:nvPr/>
            </p:nvSpPr>
            <p:spPr>
              <a:xfrm>
                <a:off x="10364380" y="1334296"/>
                <a:ext cx="2597377" cy="669047"/>
              </a:xfrm>
              <a:prstGeom prst="rect">
                <a:avLst/>
              </a:prstGeom>
              <a:noFill/>
            </p:spPr>
            <p:txBody>
              <a:bodyPr wrap="square" rtlCol="0">
                <a:spAutoFit/>
              </a:bodyPr>
              <a:lstStyle/>
              <a:p>
                <a:r>
                  <a:rPr lang="en-US" sz="1200"/>
                  <a:t>Portland, Maine (Efficiency Maine)</a:t>
                </a:r>
              </a:p>
            </p:txBody>
          </p:sp>
          <p:sp>
            <p:nvSpPr>
              <p:cNvPr id="135" name="Rectangle 134">
                <a:extLst>
                  <a:ext uri="{FF2B5EF4-FFF2-40B4-BE49-F238E27FC236}">
                    <a16:creationId xmlns:a16="http://schemas.microsoft.com/office/drawing/2014/main" id="{13960A46-179A-834A-B8C4-2C552295722A}"/>
                  </a:ext>
                </a:extLst>
              </p:cNvPr>
              <p:cNvSpPr/>
              <p:nvPr/>
            </p:nvSpPr>
            <p:spPr>
              <a:xfrm>
                <a:off x="8710673" y="1228748"/>
                <a:ext cx="1106993" cy="669047"/>
              </a:xfrm>
              <a:prstGeom prst="rect">
                <a:avLst/>
              </a:prstGeom>
            </p:spPr>
            <p:txBody>
              <a:bodyPr wrap="none">
                <a:spAutoFit/>
              </a:bodyPr>
              <a:lstStyle/>
              <a:p>
                <a:r>
                  <a:rPr lang="en-US" sz="1200"/>
                  <a:t>Vermont </a:t>
                </a:r>
              </a:p>
              <a:p>
                <a:r>
                  <a:rPr lang="en-US" sz="1200"/>
                  <a:t>(VEIC)</a:t>
                </a:r>
              </a:p>
            </p:txBody>
          </p:sp>
          <p:sp>
            <p:nvSpPr>
              <p:cNvPr id="137" name="Oval 136">
                <a:extLst>
                  <a:ext uri="{FF2B5EF4-FFF2-40B4-BE49-F238E27FC236}">
                    <a16:creationId xmlns:a16="http://schemas.microsoft.com/office/drawing/2014/main" id="{B3294FE0-045F-1F45-91E0-17EE25BB2FC3}"/>
                  </a:ext>
                </a:extLst>
              </p:cNvPr>
              <p:cNvSpPr/>
              <p:nvPr/>
            </p:nvSpPr>
            <p:spPr>
              <a:xfrm>
                <a:off x="9984641" y="1436366"/>
                <a:ext cx="359595" cy="359595"/>
              </a:xfrm>
              <a:prstGeom prst="ellipse">
                <a:avLst/>
              </a:prstGeom>
              <a:solidFill>
                <a:srgbClr val="0432FF"/>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39" name="Rectangle 138">
                <a:extLst>
                  <a:ext uri="{FF2B5EF4-FFF2-40B4-BE49-F238E27FC236}">
                    <a16:creationId xmlns:a16="http://schemas.microsoft.com/office/drawing/2014/main" id="{CA64A192-EEDB-9A48-8F46-6AE53363B9ED}"/>
                  </a:ext>
                </a:extLst>
              </p:cNvPr>
              <p:cNvSpPr/>
              <p:nvPr/>
            </p:nvSpPr>
            <p:spPr>
              <a:xfrm>
                <a:off x="7471892" y="2058069"/>
                <a:ext cx="1611473" cy="401428"/>
              </a:xfrm>
              <a:prstGeom prst="rect">
                <a:avLst/>
              </a:prstGeom>
            </p:spPr>
            <p:txBody>
              <a:bodyPr wrap="none">
                <a:spAutoFit/>
              </a:bodyPr>
              <a:lstStyle/>
              <a:p>
                <a:r>
                  <a:rPr lang="en-US" sz="1200"/>
                  <a:t>Cherryland, MI</a:t>
                </a:r>
              </a:p>
            </p:txBody>
          </p:sp>
          <p:sp>
            <p:nvSpPr>
              <p:cNvPr id="143" name="Oval 142">
                <a:extLst>
                  <a:ext uri="{FF2B5EF4-FFF2-40B4-BE49-F238E27FC236}">
                    <a16:creationId xmlns:a16="http://schemas.microsoft.com/office/drawing/2014/main" id="{90D3FD3E-BA58-3B4C-B162-9842341FA4F8}"/>
                  </a:ext>
                </a:extLst>
              </p:cNvPr>
              <p:cNvSpPr/>
              <p:nvPr/>
            </p:nvSpPr>
            <p:spPr>
              <a:xfrm>
                <a:off x="9505710" y="1657647"/>
                <a:ext cx="235491" cy="235493"/>
              </a:xfrm>
              <a:prstGeom prst="ellipse">
                <a:avLst/>
              </a:prstGeom>
              <a:solidFill>
                <a:srgbClr val="0432FF"/>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44" name="TextBox 143">
                <a:extLst>
                  <a:ext uri="{FF2B5EF4-FFF2-40B4-BE49-F238E27FC236}">
                    <a16:creationId xmlns:a16="http://schemas.microsoft.com/office/drawing/2014/main" id="{2903F504-B383-044E-8CDC-77194A14D5CA}"/>
                  </a:ext>
                </a:extLst>
              </p:cNvPr>
              <p:cNvSpPr txBox="1"/>
              <p:nvPr/>
            </p:nvSpPr>
            <p:spPr>
              <a:xfrm>
                <a:off x="3031504" y="6452051"/>
                <a:ext cx="6051862" cy="401428"/>
              </a:xfrm>
              <a:prstGeom prst="rect">
                <a:avLst/>
              </a:prstGeom>
              <a:noFill/>
            </p:spPr>
            <p:txBody>
              <a:bodyPr wrap="square" rtlCol="0">
                <a:spAutoFit/>
              </a:bodyPr>
              <a:lstStyle/>
              <a:p>
                <a:r>
                  <a:rPr lang="en-US" sz="1200" i="1"/>
                  <a:t>Background colors are DOE Building America Climate Regions</a:t>
                </a:r>
              </a:p>
            </p:txBody>
          </p:sp>
          <p:sp>
            <p:nvSpPr>
              <p:cNvPr id="146" name="Oval 145">
                <a:extLst>
                  <a:ext uri="{FF2B5EF4-FFF2-40B4-BE49-F238E27FC236}">
                    <a16:creationId xmlns:a16="http://schemas.microsoft.com/office/drawing/2014/main" id="{F0913627-EAB9-6B43-A0B7-3C40A4049748}"/>
                  </a:ext>
                </a:extLst>
              </p:cNvPr>
              <p:cNvSpPr/>
              <p:nvPr/>
            </p:nvSpPr>
            <p:spPr>
              <a:xfrm>
                <a:off x="7639390" y="1921146"/>
                <a:ext cx="235491" cy="235493"/>
              </a:xfrm>
              <a:prstGeom prst="ellipse">
                <a:avLst/>
              </a:prstGeom>
              <a:solidFill>
                <a:srgbClr val="0432FF"/>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cxnSp>
            <p:nvCxnSpPr>
              <p:cNvPr id="147" name="Straight Connector 146">
                <a:extLst>
                  <a:ext uri="{FF2B5EF4-FFF2-40B4-BE49-F238E27FC236}">
                    <a16:creationId xmlns:a16="http://schemas.microsoft.com/office/drawing/2014/main" id="{4076D7FA-4534-CF4A-8EFE-BFF033E28583}"/>
                  </a:ext>
                </a:extLst>
              </p:cNvPr>
              <p:cNvCxnSpPr>
                <a:cxnSpLocks/>
                <a:stCxn id="146" idx="6"/>
                <a:endCxn id="143" idx="3"/>
              </p:cNvCxnSpPr>
              <p:nvPr/>
            </p:nvCxnSpPr>
            <p:spPr>
              <a:xfrm flipV="1">
                <a:off x="7874881" y="1858653"/>
                <a:ext cx="1665315" cy="180239"/>
              </a:xfrm>
              <a:prstGeom prst="line">
                <a:avLst/>
              </a:prstGeom>
              <a:ln w="38100"/>
            </p:spPr>
            <p:style>
              <a:lnRef idx="3">
                <a:schemeClr val="dk1"/>
              </a:lnRef>
              <a:fillRef idx="0">
                <a:schemeClr val="dk1"/>
              </a:fillRef>
              <a:effectRef idx="2">
                <a:schemeClr val="dk1"/>
              </a:effectRef>
              <a:fontRef idx="minor">
                <a:schemeClr val="tx1"/>
              </a:fontRef>
            </p:style>
          </p:cxnSp>
          <p:cxnSp>
            <p:nvCxnSpPr>
              <p:cNvPr id="149" name="Straight Connector 148">
                <a:extLst>
                  <a:ext uri="{FF2B5EF4-FFF2-40B4-BE49-F238E27FC236}">
                    <a16:creationId xmlns:a16="http://schemas.microsoft.com/office/drawing/2014/main" id="{CB48C694-055B-5445-8B9C-202B62DD8D0C}"/>
                  </a:ext>
                </a:extLst>
              </p:cNvPr>
              <p:cNvCxnSpPr>
                <a:cxnSpLocks/>
                <a:stCxn id="143" idx="6"/>
                <a:endCxn id="137" idx="3"/>
              </p:cNvCxnSpPr>
              <p:nvPr/>
            </p:nvCxnSpPr>
            <p:spPr>
              <a:xfrm flipV="1">
                <a:off x="9741201" y="1743301"/>
                <a:ext cx="296101" cy="32093"/>
              </a:xfrm>
              <a:prstGeom prst="line">
                <a:avLst/>
              </a:prstGeom>
              <a:ln w="38100">
                <a:prstDash val="sysDot"/>
              </a:ln>
            </p:spPr>
            <p:style>
              <a:lnRef idx="3">
                <a:schemeClr val="dk1"/>
              </a:lnRef>
              <a:fillRef idx="0">
                <a:schemeClr val="dk1"/>
              </a:fillRef>
              <a:effectRef idx="2">
                <a:schemeClr val="dk1"/>
              </a:effectRef>
              <a:fontRef idx="minor">
                <a:schemeClr val="tx1"/>
              </a:fontRef>
            </p:style>
          </p:cxnSp>
        </p:grpSp>
        <p:sp>
          <p:nvSpPr>
            <p:cNvPr id="29" name="Oval 28">
              <a:extLst>
                <a:ext uri="{FF2B5EF4-FFF2-40B4-BE49-F238E27FC236}">
                  <a16:creationId xmlns:a16="http://schemas.microsoft.com/office/drawing/2014/main" id="{93045D44-17F8-D643-8238-A63D67A73371}"/>
                </a:ext>
              </a:extLst>
            </p:cNvPr>
            <p:cNvSpPr/>
            <p:nvPr/>
          </p:nvSpPr>
          <p:spPr>
            <a:xfrm>
              <a:off x="5744291" y="3861179"/>
              <a:ext cx="240285" cy="240285"/>
            </a:xfrm>
            <a:prstGeom prst="ellipse">
              <a:avLst/>
            </a:prstGeom>
            <a:solidFill>
              <a:srgbClr val="0432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30" name="TextBox 29">
              <a:extLst>
                <a:ext uri="{FF2B5EF4-FFF2-40B4-BE49-F238E27FC236}">
                  <a16:creationId xmlns:a16="http://schemas.microsoft.com/office/drawing/2014/main" id="{F418FF7F-4FD2-5A49-8DF0-4620DFAA9805}"/>
                </a:ext>
              </a:extLst>
            </p:cNvPr>
            <p:cNvSpPr txBox="1"/>
            <p:nvPr/>
          </p:nvSpPr>
          <p:spPr>
            <a:xfrm>
              <a:off x="5356998" y="4101464"/>
              <a:ext cx="1554404" cy="276999"/>
            </a:xfrm>
            <a:prstGeom prst="rect">
              <a:avLst/>
            </a:prstGeom>
            <a:noFill/>
          </p:spPr>
          <p:txBody>
            <a:bodyPr wrap="square" rtlCol="0">
              <a:spAutoFit/>
            </a:bodyPr>
            <a:lstStyle/>
            <a:p>
              <a:r>
                <a:rPr lang="en-US" sz="1200"/>
                <a:t>Tallahassee, FL</a:t>
              </a:r>
            </a:p>
          </p:txBody>
        </p:sp>
        <p:sp>
          <p:nvSpPr>
            <p:cNvPr id="33" name="TextBox 32">
              <a:extLst>
                <a:ext uri="{FF2B5EF4-FFF2-40B4-BE49-F238E27FC236}">
                  <a16:creationId xmlns:a16="http://schemas.microsoft.com/office/drawing/2014/main" id="{2AB2F7BE-235E-B040-ABBA-0DB5ADCB913C}"/>
                </a:ext>
              </a:extLst>
            </p:cNvPr>
            <p:cNvSpPr txBox="1"/>
            <p:nvPr/>
          </p:nvSpPr>
          <p:spPr>
            <a:xfrm>
              <a:off x="4050753" y="3006287"/>
              <a:ext cx="2154411" cy="276999"/>
            </a:xfrm>
            <a:prstGeom prst="rect">
              <a:avLst/>
            </a:prstGeom>
            <a:noFill/>
          </p:spPr>
          <p:txBody>
            <a:bodyPr wrap="square" rtlCol="0">
              <a:spAutoFit/>
            </a:bodyPr>
            <a:lstStyle/>
            <a:p>
              <a:r>
                <a:rPr lang="en-US" sz="1200"/>
                <a:t>EPB Chattanooga, TN</a:t>
              </a:r>
            </a:p>
          </p:txBody>
        </p:sp>
        <p:sp>
          <p:nvSpPr>
            <p:cNvPr id="34" name="Oval 33">
              <a:extLst>
                <a:ext uri="{FF2B5EF4-FFF2-40B4-BE49-F238E27FC236}">
                  <a16:creationId xmlns:a16="http://schemas.microsoft.com/office/drawing/2014/main" id="{6F126D8C-DA30-9841-A626-B27866859F3C}"/>
                </a:ext>
              </a:extLst>
            </p:cNvPr>
            <p:cNvSpPr/>
            <p:nvPr/>
          </p:nvSpPr>
          <p:spPr>
            <a:xfrm>
              <a:off x="5517484" y="3105376"/>
              <a:ext cx="240286" cy="240286"/>
            </a:xfrm>
            <a:prstGeom prst="ellipse">
              <a:avLst/>
            </a:prstGeom>
            <a:solidFill>
              <a:srgbClr val="0432FF"/>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cxnSp>
          <p:nvCxnSpPr>
            <p:cNvPr id="35" name="Straight Connector 34">
              <a:extLst>
                <a:ext uri="{FF2B5EF4-FFF2-40B4-BE49-F238E27FC236}">
                  <a16:creationId xmlns:a16="http://schemas.microsoft.com/office/drawing/2014/main" id="{DA5DC666-EBC0-D14C-A80C-6FD5187112B1}"/>
                </a:ext>
              </a:extLst>
            </p:cNvPr>
            <p:cNvCxnSpPr>
              <a:cxnSpLocks/>
              <a:stCxn id="34" idx="4"/>
              <a:endCxn id="29" idx="1"/>
            </p:cNvCxnSpPr>
            <p:nvPr/>
          </p:nvCxnSpPr>
          <p:spPr>
            <a:xfrm>
              <a:off x="5637627" y="3345662"/>
              <a:ext cx="141853" cy="550706"/>
            </a:xfrm>
            <a:prstGeom prst="line">
              <a:avLst/>
            </a:prstGeom>
            <a:ln w="38100"/>
          </p:spPr>
          <p:style>
            <a:lnRef idx="3">
              <a:schemeClr val="dk1"/>
            </a:lnRef>
            <a:fillRef idx="0">
              <a:schemeClr val="dk1"/>
            </a:fillRef>
            <a:effectRef idx="2">
              <a:schemeClr val="dk1"/>
            </a:effectRef>
            <a:fontRef idx="minor">
              <a:schemeClr val="tx1"/>
            </a:fontRef>
          </p:style>
        </p:cxnSp>
      </p:grpSp>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Summary of Commercial AMI Calibration Regions</a:t>
            </a:r>
          </a:p>
        </p:txBody>
      </p:sp>
      <p:sp>
        <p:nvSpPr>
          <p:cNvPr id="39" name="Rectangle 38">
            <a:extLst>
              <a:ext uri="{FF2B5EF4-FFF2-40B4-BE49-F238E27FC236}">
                <a16:creationId xmlns:a16="http://schemas.microsoft.com/office/drawing/2014/main" id="{95E86DE1-9E92-3B47-AB3B-37E9B17F9B71}"/>
              </a:ext>
            </a:extLst>
          </p:cNvPr>
          <p:cNvSpPr/>
          <p:nvPr/>
        </p:nvSpPr>
        <p:spPr>
          <a:xfrm>
            <a:off x="207754" y="4211602"/>
            <a:ext cx="3206473"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a:t>Using AMI data from over</a:t>
            </a:r>
            <a:br>
              <a:rPr lang="en-US"/>
            </a:br>
            <a:r>
              <a:rPr lang="en-US"/>
              <a:t> 2.3 million meters (res. + com.)</a:t>
            </a:r>
          </a:p>
        </p:txBody>
      </p:sp>
      <p:sp>
        <p:nvSpPr>
          <p:cNvPr id="7" name="TextBox 6">
            <a:extLst>
              <a:ext uri="{FF2B5EF4-FFF2-40B4-BE49-F238E27FC236}">
                <a16:creationId xmlns:a16="http://schemas.microsoft.com/office/drawing/2014/main" id="{752DAC8D-73C6-9A48-B93F-31C26FAA8813}"/>
              </a:ext>
            </a:extLst>
          </p:cNvPr>
          <p:cNvSpPr txBox="1"/>
          <p:nvPr/>
        </p:nvSpPr>
        <p:spPr>
          <a:xfrm>
            <a:off x="6558283" y="3374640"/>
            <a:ext cx="2501260" cy="1169551"/>
          </a:xfrm>
          <a:prstGeom prst="rect">
            <a:avLst/>
          </a:prstGeom>
          <a:noFill/>
        </p:spPr>
        <p:txBody>
          <a:bodyPr wrap="square" rtlCol="0">
            <a:spAutoFit/>
          </a:bodyPr>
          <a:lstStyle/>
          <a:p>
            <a:pPr marL="176213" indent="-176213"/>
            <a:r>
              <a:rPr lang="en-US" sz="1400" u="sng"/>
              <a:t>Critical for Commercial</a:t>
            </a:r>
            <a:r>
              <a:rPr lang="en-US" sz="1400"/>
              <a:t>:</a:t>
            </a:r>
          </a:p>
          <a:p>
            <a:pPr marL="176213" indent="-176213">
              <a:buFontTx/>
              <a:buChar char="-"/>
            </a:pPr>
            <a:r>
              <a:rPr lang="en-US" sz="1400"/>
              <a:t>Customer metadata </a:t>
            </a:r>
            <a:br>
              <a:rPr lang="en-US" sz="1400"/>
            </a:br>
            <a:r>
              <a:rPr lang="en-US" sz="1400"/>
              <a:t>(building type, floor area)</a:t>
            </a:r>
          </a:p>
          <a:p>
            <a:pPr marL="176213" indent="-176213">
              <a:buFontTx/>
              <a:buChar char="-"/>
            </a:pPr>
            <a:r>
              <a:rPr lang="en-US" sz="1400"/>
              <a:t>Detection of misclassification and outliers</a:t>
            </a:r>
          </a:p>
        </p:txBody>
      </p:sp>
      <p:sp>
        <p:nvSpPr>
          <p:cNvPr id="4" name="Oval 3">
            <a:extLst>
              <a:ext uri="{FF2B5EF4-FFF2-40B4-BE49-F238E27FC236}">
                <a16:creationId xmlns:a16="http://schemas.microsoft.com/office/drawing/2014/main" id="{6681C35D-EEA4-40A3-BB37-9C8C12771F09}"/>
              </a:ext>
            </a:extLst>
          </p:cNvPr>
          <p:cNvSpPr/>
          <p:nvPr/>
        </p:nvSpPr>
        <p:spPr>
          <a:xfrm>
            <a:off x="6102226" y="3257777"/>
            <a:ext cx="240286" cy="240286"/>
          </a:xfrm>
          <a:prstGeom prst="ellipse">
            <a:avLst/>
          </a:prstGeom>
          <a:solidFill>
            <a:srgbClr val="0432FF"/>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5" name="TextBox 4">
            <a:extLst>
              <a:ext uri="{FF2B5EF4-FFF2-40B4-BE49-F238E27FC236}">
                <a16:creationId xmlns:a16="http://schemas.microsoft.com/office/drawing/2014/main" id="{E209C052-4252-4034-8725-08C00B55A951}"/>
              </a:ext>
            </a:extLst>
          </p:cNvPr>
          <p:cNvSpPr txBox="1"/>
          <p:nvPr/>
        </p:nvSpPr>
        <p:spPr>
          <a:xfrm>
            <a:off x="6479391" y="3115556"/>
            <a:ext cx="2154411" cy="276999"/>
          </a:xfrm>
          <a:prstGeom prst="rect">
            <a:avLst/>
          </a:prstGeom>
          <a:noFill/>
        </p:spPr>
        <p:txBody>
          <a:bodyPr wrap="square" lIns="91440" tIns="45720" rIns="91440" bIns="45720" rtlCol="0" anchor="t">
            <a:spAutoFit/>
          </a:bodyPr>
          <a:lstStyle/>
          <a:p>
            <a:r>
              <a:rPr lang="en-US" sz="1200">
                <a:cs typeface="Calibri"/>
              </a:rPr>
              <a:t>Horry County, SC</a:t>
            </a:r>
          </a:p>
        </p:txBody>
      </p:sp>
      <p:cxnSp>
        <p:nvCxnSpPr>
          <p:cNvPr id="6" name="Straight Connector 5">
            <a:extLst>
              <a:ext uri="{FF2B5EF4-FFF2-40B4-BE49-F238E27FC236}">
                <a16:creationId xmlns:a16="http://schemas.microsoft.com/office/drawing/2014/main" id="{1CFAA182-12AC-4F79-888D-4B325A298D71}"/>
              </a:ext>
            </a:extLst>
          </p:cNvPr>
          <p:cNvCxnSpPr>
            <a:cxnSpLocks/>
          </p:cNvCxnSpPr>
          <p:nvPr/>
        </p:nvCxnSpPr>
        <p:spPr>
          <a:xfrm>
            <a:off x="5596954" y="3271620"/>
            <a:ext cx="497692" cy="76253"/>
          </a:xfrm>
          <a:prstGeom prst="line">
            <a:avLst/>
          </a:prstGeom>
          <a:ln w="38100"/>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B6F1B026-3E20-423E-AD6E-FE0912AA9297}"/>
              </a:ext>
            </a:extLst>
          </p:cNvPr>
          <p:cNvCxnSpPr>
            <a:cxnSpLocks/>
          </p:cNvCxnSpPr>
          <p:nvPr/>
        </p:nvCxnSpPr>
        <p:spPr>
          <a:xfrm flipV="1">
            <a:off x="5834180" y="3423354"/>
            <a:ext cx="389862" cy="473680"/>
          </a:xfrm>
          <a:prstGeom prst="line">
            <a:avLst/>
          </a:prstGeom>
          <a:ln w="3810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31190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53A37-24A0-E94B-8105-D1E73F4BC313}"/>
              </a:ext>
            </a:extLst>
          </p:cNvPr>
          <p:cNvSpPr>
            <a:spLocks noGrp="1"/>
          </p:cNvSpPr>
          <p:nvPr>
            <p:ph type="title"/>
          </p:nvPr>
        </p:nvSpPr>
        <p:spPr/>
        <p:txBody>
          <a:bodyPr/>
          <a:lstStyle/>
          <a:p>
            <a:r>
              <a:rPr lang="en-US"/>
              <a:t>Commercial End-Use Data Procurement</a:t>
            </a:r>
          </a:p>
        </p:txBody>
      </p:sp>
      <p:sp>
        <p:nvSpPr>
          <p:cNvPr id="3" name="Text Placeholder 2">
            <a:extLst>
              <a:ext uri="{FF2B5EF4-FFF2-40B4-BE49-F238E27FC236}">
                <a16:creationId xmlns:a16="http://schemas.microsoft.com/office/drawing/2014/main" id="{B69963DB-8C73-D443-BF32-86E77BE2EC6A}"/>
              </a:ext>
            </a:extLst>
          </p:cNvPr>
          <p:cNvSpPr>
            <a:spLocks noGrp="1"/>
          </p:cNvSpPr>
          <p:nvPr>
            <p:ph type="body" sz="quarter" idx="10"/>
          </p:nvPr>
        </p:nvSpPr>
        <p:spPr/>
        <p:txBody>
          <a:bodyPr/>
          <a:lstStyle/>
          <a:p>
            <a:r>
              <a:rPr lang="en-US"/>
              <a:t>Summary</a:t>
            </a:r>
          </a:p>
          <a:p>
            <a:pPr lvl="1"/>
            <a:r>
              <a:rPr lang="en-US"/>
              <a:t>Major outreach effort, &gt;700 hours</a:t>
            </a:r>
          </a:p>
          <a:p>
            <a:pPr lvl="1"/>
            <a:r>
              <a:rPr lang="en-US"/>
              <a:t>10 datasets purchased</a:t>
            </a:r>
          </a:p>
        </p:txBody>
      </p:sp>
      <p:pic>
        <p:nvPicPr>
          <p:cNvPr id="5" name="Picture 4">
            <a:extLst>
              <a:ext uri="{FF2B5EF4-FFF2-40B4-BE49-F238E27FC236}">
                <a16:creationId xmlns:a16="http://schemas.microsoft.com/office/drawing/2014/main" id="{5A37DB24-D566-4D41-A2EC-AE60796C04BF}"/>
              </a:ext>
            </a:extLst>
          </p:cNvPr>
          <p:cNvPicPr>
            <a:picLocks noChangeAspect="1"/>
          </p:cNvPicPr>
          <p:nvPr/>
        </p:nvPicPr>
        <p:blipFill>
          <a:blip r:embed="rId3"/>
          <a:stretch>
            <a:fillRect/>
          </a:stretch>
        </p:blipFill>
        <p:spPr>
          <a:xfrm>
            <a:off x="5855595" y="844901"/>
            <a:ext cx="2932213" cy="3750912"/>
          </a:xfrm>
          <a:prstGeom prst="rect">
            <a:avLst/>
          </a:prstGeom>
          <a:ln>
            <a:solidFill>
              <a:schemeClr val="bg1">
                <a:lumMod val="85000"/>
              </a:schemeClr>
            </a:solidFill>
          </a:ln>
        </p:spPr>
      </p:pic>
      <p:sp>
        <p:nvSpPr>
          <p:cNvPr id="6" name="TextBox 5">
            <a:extLst>
              <a:ext uri="{FF2B5EF4-FFF2-40B4-BE49-F238E27FC236}">
                <a16:creationId xmlns:a16="http://schemas.microsoft.com/office/drawing/2014/main" id="{58E9E7E5-FD08-3A4A-BC3B-7A9A84BA55BB}"/>
              </a:ext>
            </a:extLst>
          </p:cNvPr>
          <p:cNvSpPr txBox="1"/>
          <p:nvPr/>
        </p:nvSpPr>
        <p:spPr>
          <a:xfrm>
            <a:off x="5910760" y="4620873"/>
            <a:ext cx="2932213" cy="261610"/>
          </a:xfrm>
          <a:prstGeom prst="rect">
            <a:avLst/>
          </a:prstGeom>
          <a:noFill/>
        </p:spPr>
        <p:txBody>
          <a:bodyPr wrap="none" rtlCol="0">
            <a:spAutoFit/>
          </a:bodyPr>
          <a:lstStyle/>
          <a:p>
            <a:r>
              <a:rPr lang="en-US" sz="1100">
                <a:hlinkClick r:id="rId4"/>
              </a:rPr>
              <a:t>https://www.nrel.gov/docs/fy20osti/77102.pdf</a:t>
            </a:r>
            <a:r>
              <a:rPr lang="en-US" sz="1100"/>
              <a:t> </a:t>
            </a:r>
          </a:p>
        </p:txBody>
      </p:sp>
      <p:pic>
        <p:nvPicPr>
          <p:cNvPr id="8" name="Picture 7" descr="Figure 1">
            <a:extLst>
              <a:ext uri="{FF2B5EF4-FFF2-40B4-BE49-F238E27FC236}">
                <a16:creationId xmlns:a16="http://schemas.microsoft.com/office/drawing/2014/main" id="{29F9AFCD-B4D3-46D0-BA48-A19F9444FC2B}"/>
              </a:ext>
            </a:extLst>
          </p:cNvPr>
          <p:cNvPicPr/>
          <p:nvPr/>
        </p:nvPicPr>
        <p:blipFill>
          <a:blip r:embed="rId5">
            <a:extLst>
              <a:ext uri="{28A0092B-C50C-407E-A947-70E740481C1C}">
                <a14:useLocalDpi xmlns:a14="http://schemas.microsoft.com/office/drawing/2010/main" val="0"/>
              </a:ext>
            </a:extLst>
          </a:blip>
          <a:stretch>
            <a:fillRect/>
          </a:stretch>
        </p:blipFill>
        <p:spPr>
          <a:xfrm>
            <a:off x="367145" y="2395946"/>
            <a:ext cx="5029200" cy="2675890"/>
          </a:xfrm>
          <a:prstGeom prst="rect">
            <a:avLst/>
          </a:prstGeom>
        </p:spPr>
      </p:pic>
    </p:spTree>
    <p:extLst>
      <p:ext uri="{BB962C8B-B14F-4D97-AF65-F5344CB8AC3E}">
        <p14:creationId xmlns:p14="http://schemas.microsoft.com/office/powerpoint/2010/main" val="2900140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93B6108-1AD0-E349-B23D-8F927C68A6D0}"/>
              </a:ext>
            </a:extLst>
          </p:cNvPr>
          <p:cNvSpPr>
            <a:spLocks noGrp="1"/>
          </p:cNvSpPr>
          <p:nvPr>
            <p:ph type="body" sz="quarter" idx="10"/>
          </p:nvPr>
        </p:nvSpPr>
        <p:spPr/>
        <p:txBody>
          <a:bodyPr/>
          <a:lstStyle/>
          <a:p>
            <a:r>
              <a:rPr lang="en-US"/>
              <a:t>So how’s it going?</a:t>
            </a:r>
          </a:p>
        </p:txBody>
      </p:sp>
      <p:sp>
        <p:nvSpPr>
          <p:cNvPr id="5" name="Text Placeholder 4">
            <a:extLst>
              <a:ext uri="{FF2B5EF4-FFF2-40B4-BE49-F238E27FC236}">
                <a16:creationId xmlns:a16="http://schemas.microsoft.com/office/drawing/2014/main" id="{3129B857-B857-5E46-9803-CD9099935CD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70142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Residential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a:xfrm>
            <a:off x="457201" y="1124857"/>
            <a:ext cx="7848600" cy="3621769"/>
          </a:xfrm>
        </p:spPr>
        <p:txBody>
          <a:bodyPr>
            <a:normAutofit fontScale="70000" lnSpcReduction="20000"/>
          </a:bodyPr>
          <a:lstStyle/>
          <a:p>
            <a:r>
              <a:rPr lang="en-US"/>
              <a:t>Significant quantity of interest (QOI) improvements seen across four calibration focus regions, load research data, and EIA data comparisons</a:t>
            </a:r>
          </a:p>
          <a:p>
            <a:r>
              <a:rPr lang="en-US"/>
              <a:t>Remaining areas of concern include electric heating and heating/cooling behavior during shoulder seasons</a:t>
            </a:r>
          </a:p>
          <a:p>
            <a:pPr lvl="1"/>
            <a:r>
              <a:rPr lang="en-US"/>
              <a:t>Focusing on these for final region</a:t>
            </a:r>
          </a:p>
          <a:p>
            <a:pPr lvl="1"/>
            <a:r>
              <a:rPr lang="en-US"/>
              <a:t>In parallel, developing true-up model to address behavior not captured by simulations</a:t>
            </a:r>
          </a:p>
          <a:p>
            <a:r>
              <a:rPr lang="en-US"/>
              <a:t>Our research found that appliance, lighting, and plug load shapes are highly transferrable between regions</a:t>
            </a:r>
          </a:p>
          <a:p>
            <a:pPr lvl="1"/>
            <a:r>
              <a:rPr lang="en-US"/>
              <a:t>But the magnitudes are not; we incorporated data on how these end uses vary by region</a:t>
            </a:r>
          </a:p>
          <a:p>
            <a:r>
              <a:rPr lang="en-US"/>
              <a:t>Made many enhancements to the diversity and granularity of EULPs, which don’t show up in the main QOIs</a:t>
            </a:r>
          </a:p>
          <a:p>
            <a:r>
              <a:rPr lang="en-US"/>
              <a:t>Region 5 of 5 to finish in July 2021</a:t>
            </a:r>
          </a:p>
          <a:p>
            <a:endParaRPr lang="en-US"/>
          </a:p>
          <a:p>
            <a:endParaRPr lang="en-US"/>
          </a:p>
        </p:txBody>
      </p:sp>
      <p:sp>
        <p:nvSpPr>
          <p:cNvPr id="6" name="Rectangle 5">
            <a:extLst>
              <a:ext uri="{FF2B5EF4-FFF2-40B4-BE49-F238E27FC236}">
                <a16:creationId xmlns:a16="http://schemas.microsoft.com/office/drawing/2014/main" id="{5EA5A9F1-7D15-BB4D-853B-653EAE536CA6}"/>
              </a:ext>
            </a:extLst>
          </p:cNvPr>
          <p:cNvSpPr/>
          <p:nvPr/>
        </p:nvSpPr>
        <p:spPr>
          <a:xfrm>
            <a:off x="391884" y="1643743"/>
            <a:ext cx="8294915" cy="34235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71634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Residential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a:xfrm>
            <a:off x="457201" y="1124857"/>
            <a:ext cx="7848600" cy="3621769"/>
          </a:xfrm>
        </p:spPr>
        <p:txBody>
          <a:bodyPr>
            <a:normAutofit fontScale="70000" lnSpcReduction="20000"/>
          </a:bodyPr>
          <a:lstStyle/>
          <a:p>
            <a:r>
              <a:rPr lang="en-US"/>
              <a:t>Significant quantity of interest (QOI) improvements seen across four calibration focus regions, load research data, and EIA data comparisons</a:t>
            </a:r>
          </a:p>
          <a:p>
            <a:r>
              <a:rPr lang="en-US"/>
              <a:t>Remaining areas of concern include electric heating and heating/cooling behavior during shoulder seasons</a:t>
            </a:r>
          </a:p>
          <a:p>
            <a:pPr lvl="1"/>
            <a:r>
              <a:rPr lang="en-US"/>
              <a:t>Focusing on these for final region</a:t>
            </a:r>
          </a:p>
          <a:p>
            <a:pPr lvl="1"/>
            <a:r>
              <a:rPr lang="en-US"/>
              <a:t>In parallel, developing true-up model to address behavior not captured by simulations</a:t>
            </a:r>
          </a:p>
          <a:p>
            <a:r>
              <a:rPr lang="en-US"/>
              <a:t>Our research found that appliance, lighting, and plug load shapes are highly transferrable between regions</a:t>
            </a:r>
          </a:p>
          <a:p>
            <a:pPr lvl="1"/>
            <a:r>
              <a:rPr lang="en-US"/>
              <a:t>But the magnitudes are not; we incorporated data on how these end uses vary by region</a:t>
            </a:r>
          </a:p>
          <a:p>
            <a:r>
              <a:rPr lang="en-US"/>
              <a:t>Made many enhancements to the diversity and granularity of EULPs, which don’t show up in the main QOIs</a:t>
            </a:r>
          </a:p>
          <a:p>
            <a:r>
              <a:rPr lang="en-US"/>
              <a:t>Region 5 of 5 to finish in July 2021</a:t>
            </a:r>
          </a:p>
          <a:p>
            <a:endParaRPr lang="en-US"/>
          </a:p>
          <a:p>
            <a:endParaRPr lang="en-US"/>
          </a:p>
        </p:txBody>
      </p:sp>
      <p:sp>
        <p:nvSpPr>
          <p:cNvPr id="6" name="Rectangle 5">
            <a:extLst>
              <a:ext uri="{FF2B5EF4-FFF2-40B4-BE49-F238E27FC236}">
                <a16:creationId xmlns:a16="http://schemas.microsoft.com/office/drawing/2014/main" id="{5EA5A9F1-7D15-BB4D-853B-653EAE536CA6}"/>
              </a:ext>
            </a:extLst>
          </p:cNvPr>
          <p:cNvSpPr/>
          <p:nvPr/>
        </p:nvSpPr>
        <p:spPr>
          <a:xfrm>
            <a:off x="391884" y="2824843"/>
            <a:ext cx="8294915" cy="22424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44228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Residential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a:xfrm>
            <a:off x="457201" y="1124857"/>
            <a:ext cx="7848600" cy="3621769"/>
          </a:xfrm>
        </p:spPr>
        <p:txBody>
          <a:bodyPr>
            <a:normAutofit fontScale="70000" lnSpcReduction="20000"/>
          </a:bodyPr>
          <a:lstStyle/>
          <a:p>
            <a:r>
              <a:rPr lang="en-US"/>
              <a:t>Significant quantity of interest (QOI) improvements seen across four calibration focus regions, load research data, and EIA data comparisons</a:t>
            </a:r>
          </a:p>
          <a:p>
            <a:r>
              <a:rPr lang="en-US"/>
              <a:t>Remaining areas of concern include electric heating and heating/cooling behavior during shoulder seasons</a:t>
            </a:r>
          </a:p>
          <a:p>
            <a:pPr lvl="1"/>
            <a:r>
              <a:rPr lang="en-US"/>
              <a:t>Focusing on these for final region</a:t>
            </a:r>
          </a:p>
          <a:p>
            <a:pPr lvl="1"/>
            <a:r>
              <a:rPr lang="en-US"/>
              <a:t>In parallel, developing true-up model to address behavior not captured by simulations</a:t>
            </a:r>
          </a:p>
          <a:p>
            <a:r>
              <a:rPr lang="en-US"/>
              <a:t>Our research found that appliance and plug load shapes are highly transferrable between regions</a:t>
            </a:r>
          </a:p>
          <a:p>
            <a:pPr lvl="1"/>
            <a:r>
              <a:rPr lang="en-US"/>
              <a:t>But the magnitudes are not; we incorporated data on how these end uses vary by region</a:t>
            </a:r>
          </a:p>
          <a:p>
            <a:r>
              <a:rPr lang="en-US"/>
              <a:t>Made many enhancements to the diversity and granularity of EULPs, which don’t show up in the main QOIs</a:t>
            </a:r>
          </a:p>
          <a:p>
            <a:r>
              <a:rPr lang="en-US"/>
              <a:t>Region 5 of 5 to finish in July 2021</a:t>
            </a:r>
          </a:p>
          <a:p>
            <a:endParaRPr lang="en-US"/>
          </a:p>
          <a:p>
            <a:endParaRPr lang="en-US"/>
          </a:p>
        </p:txBody>
      </p:sp>
      <p:sp>
        <p:nvSpPr>
          <p:cNvPr id="6" name="Rectangle 5">
            <a:extLst>
              <a:ext uri="{FF2B5EF4-FFF2-40B4-BE49-F238E27FC236}">
                <a16:creationId xmlns:a16="http://schemas.microsoft.com/office/drawing/2014/main" id="{5EA5A9F1-7D15-BB4D-853B-653EAE536CA6}"/>
              </a:ext>
            </a:extLst>
          </p:cNvPr>
          <p:cNvSpPr/>
          <p:nvPr/>
        </p:nvSpPr>
        <p:spPr>
          <a:xfrm>
            <a:off x="391884" y="3761014"/>
            <a:ext cx="8294915" cy="13062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89195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Residential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a:xfrm>
            <a:off x="457201" y="1124857"/>
            <a:ext cx="7848600" cy="3621769"/>
          </a:xfrm>
        </p:spPr>
        <p:txBody>
          <a:bodyPr>
            <a:normAutofit fontScale="70000" lnSpcReduction="20000"/>
          </a:bodyPr>
          <a:lstStyle/>
          <a:p>
            <a:r>
              <a:rPr lang="en-US"/>
              <a:t>Significant quantity of interest (QOI) improvements seen across four calibration focus regions, load research data, and EIA data comparisons</a:t>
            </a:r>
          </a:p>
          <a:p>
            <a:r>
              <a:rPr lang="en-US"/>
              <a:t>Remaining areas of concern include electric heating and heating/cooling behavior during shoulder seasons</a:t>
            </a:r>
          </a:p>
          <a:p>
            <a:pPr lvl="1"/>
            <a:r>
              <a:rPr lang="en-US"/>
              <a:t>Focusing on these for final region</a:t>
            </a:r>
          </a:p>
          <a:p>
            <a:pPr lvl="1"/>
            <a:r>
              <a:rPr lang="en-US"/>
              <a:t>In parallel, developing true-up model to address behavior not captured by simulations</a:t>
            </a:r>
          </a:p>
          <a:p>
            <a:r>
              <a:rPr lang="en-US"/>
              <a:t>Our research found that appliance and plug load shapes are highly transferrable between regions</a:t>
            </a:r>
          </a:p>
          <a:p>
            <a:pPr lvl="1"/>
            <a:r>
              <a:rPr lang="en-US"/>
              <a:t>But the magnitudes are not; we incorporated data on how these end uses vary by region</a:t>
            </a:r>
          </a:p>
          <a:p>
            <a:r>
              <a:rPr lang="en-US"/>
              <a:t>Made many enhancements to the diversity and granularity of EULPs, which don’t show up in the main QOIs</a:t>
            </a:r>
          </a:p>
          <a:p>
            <a:r>
              <a:rPr lang="en-US"/>
              <a:t>Region 5 of 5 to finish in July 2021</a:t>
            </a:r>
          </a:p>
          <a:p>
            <a:endParaRPr lang="en-US"/>
          </a:p>
          <a:p>
            <a:endParaRPr lang="en-US"/>
          </a:p>
        </p:txBody>
      </p:sp>
      <p:sp>
        <p:nvSpPr>
          <p:cNvPr id="6" name="Rectangle 5">
            <a:extLst>
              <a:ext uri="{FF2B5EF4-FFF2-40B4-BE49-F238E27FC236}">
                <a16:creationId xmlns:a16="http://schemas.microsoft.com/office/drawing/2014/main" id="{5EA5A9F1-7D15-BB4D-853B-653EAE536CA6}"/>
              </a:ext>
            </a:extLst>
          </p:cNvPr>
          <p:cNvSpPr/>
          <p:nvPr/>
        </p:nvSpPr>
        <p:spPr>
          <a:xfrm>
            <a:off x="391884" y="4180114"/>
            <a:ext cx="8294915" cy="8871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61367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Residential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a:xfrm>
            <a:off x="457201" y="1124857"/>
            <a:ext cx="7848600" cy="3621769"/>
          </a:xfrm>
        </p:spPr>
        <p:txBody>
          <a:bodyPr>
            <a:normAutofit fontScale="70000" lnSpcReduction="20000"/>
          </a:bodyPr>
          <a:lstStyle/>
          <a:p>
            <a:r>
              <a:rPr lang="en-US"/>
              <a:t>Significant quantity of interest (QOI) improvements seen across four calibration focus regions, load research data, and EIA data comparisons</a:t>
            </a:r>
          </a:p>
          <a:p>
            <a:r>
              <a:rPr lang="en-US"/>
              <a:t>Remaining areas of concern include electric heating and heating/cooling behavior during shoulder seasons</a:t>
            </a:r>
          </a:p>
          <a:p>
            <a:pPr lvl="1"/>
            <a:r>
              <a:rPr lang="en-US"/>
              <a:t>Focusing on these for final region</a:t>
            </a:r>
          </a:p>
          <a:p>
            <a:pPr lvl="1"/>
            <a:r>
              <a:rPr lang="en-US"/>
              <a:t>In parallel, developing true-up model to address behavior not captured by simulations</a:t>
            </a:r>
          </a:p>
          <a:p>
            <a:r>
              <a:rPr lang="en-US"/>
              <a:t>Our research found that appliance and plug load shapes are highly transferrable between regions</a:t>
            </a:r>
          </a:p>
          <a:p>
            <a:pPr lvl="1"/>
            <a:r>
              <a:rPr lang="en-US"/>
              <a:t>But the magnitudes are not; we incorporated data on how these end uses vary by region</a:t>
            </a:r>
          </a:p>
          <a:p>
            <a:r>
              <a:rPr lang="en-US"/>
              <a:t>Made many enhancements to the diversity and granularity of EULPs, which don’t show up in the main QOIs</a:t>
            </a:r>
          </a:p>
          <a:p>
            <a:r>
              <a:rPr lang="en-US"/>
              <a:t>Region 5 of 5 to finish in July 2021</a:t>
            </a:r>
          </a:p>
          <a:p>
            <a:endParaRPr lang="en-US"/>
          </a:p>
          <a:p>
            <a:endParaRPr lang="en-US"/>
          </a:p>
        </p:txBody>
      </p:sp>
    </p:spTree>
    <p:extLst>
      <p:ext uri="{BB962C8B-B14F-4D97-AF65-F5344CB8AC3E}">
        <p14:creationId xmlns:p14="http://schemas.microsoft.com/office/powerpoint/2010/main" val="2743780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Commercial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Autofit/>
          </a:bodyPr>
          <a:lstStyle/>
          <a:p>
            <a:r>
              <a:rPr lang="en-US" sz="1400"/>
              <a:t>Getting an accurate ground truth to use for calibration is challenging and critical</a:t>
            </a:r>
          </a:p>
          <a:p>
            <a:pPr lvl="1"/>
            <a:r>
              <a:rPr lang="en-US" sz="1400"/>
              <a:t>Submeter data not readily available, we had to get creative and procure from a range of companies</a:t>
            </a:r>
          </a:p>
          <a:p>
            <a:pPr lvl="1"/>
            <a:r>
              <a:rPr lang="en-US" sz="1400"/>
              <a:t>AMI data is only useful if you know building type and size, so we had to develop ways to match metadata that avoid privacy concerns</a:t>
            </a:r>
          </a:p>
          <a:p>
            <a:pPr lvl="1"/>
            <a:r>
              <a:rPr lang="en-US" sz="1400"/>
              <a:t>Developed process for removing outliers (e.g., misclassified building types, missing meters)</a:t>
            </a:r>
          </a:p>
          <a:p>
            <a:pPr lvl="1"/>
            <a:r>
              <a:rPr lang="en-US" sz="1400">
                <a:ea typeface="+mn-lt"/>
                <a:cs typeface="+mn-lt"/>
              </a:rPr>
              <a:t>AMI sample size is small for some utility/building type combos – can't rely on AMI alone </a:t>
            </a:r>
            <a:endParaRPr lang="en-US" sz="1400">
              <a:cs typeface="Calibri"/>
            </a:endParaRPr>
          </a:p>
          <a:p>
            <a:pPr lvl="1"/>
            <a:r>
              <a:rPr lang="en-US" sz="1400">
                <a:cs typeface="Calibri"/>
              </a:rPr>
              <a:t>Comparisons to EIA, CBECS, and Load Research Data will be important to add</a:t>
            </a:r>
          </a:p>
          <a:p>
            <a:r>
              <a:rPr lang="en-US" sz="1400"/>
              <a:t>Making model improvements in parallel, which have resulted in modest improvements in annual energy, peak magnitude, and peak timing</a:t>
            </a:r>
          </a:p>
          <a:p>
            <a:r>
              <a:rPr lang="en-US" sz="1400"/>
              <a:t>Quantity of interest (QOI) comparisons show we have a ways to go</a:t>
            </a:r>
          </a:p>
          <a:p>
            <a:r>
              <a:rPr lang="en-US" sz="1400"/>
              <a:t>Including some enhancements to the diversity and granularity of EULPs, which don’t show up in the main QOIs</a:t>
            </a:r>
          </a:p>
          <a:p>
            <a:r>
              <a:rPr lang="en-US" sz="1400"/>
              <a:t>Region 3 of 4 to finish in May 2021, Region 4 of 4 to finish in August 2021</a:t>
            </a:r>
            <a:endParaRPr lang="en-US" sz="1400">
              <a:cs typeface="Calibri"/>
            </a:endParaRPr>
          </a:p>
        </p:txBody>
      </p:sp>
      <p:sp>
        <p:nvSpPr>
          <p:cNvPr id="6" name="Rectangle 5">
            <a:extLst>
              <a:ext uri="{FF2B5EF4-FFF2-40B4-BE49-F238E27FC236}">
                <a16:creationId xmlns:a16="http://schemas.microsoft.com/office/drawing/2014/main" id="{1E52CD14-F69B-524D-96D2-D62491D9D2F5}"/>
              </a:ext>
            </a:extLst>
          </p:cNvPr>
          <p:cNvSpPr/>
          <p:nvPr/>
        </p:nvSpPr>
        <p:spPr>
          <a:xfrm>
            <a:off x="391884" y="2922814"/>
            <a:ext cx="8294915" cy="21444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53923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97EA-396A-504A-BCAE-90B2FC32EF86}"/>
              </a:ext>
            </a:extLst>
          </p:cNvPr>
          <p:cNvSpPr>
            <a:spLocks noGrp="1"/>
          </p:cNvSpPr>
          <p:nvPr>
            <p:ph type="title"/>
          </p:nvPr>
        </p:nvSpPr>
        <p:spPr/>
        <p:txBody>
          <a:bodyPr/>
          <a:lstStyle/>
          <a:p>
            <a:pPr algn="l"/>
            <a:r>
              <a:rPr lang="en-US" dirty="0"/>
              <a:t>Today’s agenda</a:t>
            </a:r>
          </a:p>
        </p:txBody>
      </p:sp>
      <p:graphicFrame>
        <p:nvGraphicFramePr>
          <p:cNvPr id="6" name="Table 5">
            <a:extLst>
              <a:ext uri="{FF2B5EF4-FFF2-40B4-BE49-F238E27FC236}">
                <a16:creationId xmlns:a16="http://schemas.microsoft.com/office/drawing/2014/main" id="{70180052-C520-A04F-84A0-F4C20AA09722}"/>
              </a:ext>
            </a:extLst>
          </p:cNvPr>
          <p:cNvGraphicFramePr>
            <a:graphicFrameLocks noGrp="1"/>
          </p:cNvGraphicFramePr>
          <p:nvPr/>
        </p:nvGraphicFramePr>
        <p:xfrm>
          <a:off x="457204" y="912122"/>
          <a:ext cx="8236857" cy="4076108"/>
        </p:xfrm>
        <a:graphic>
          <a:graphicData uri="http://schemas.openxmlformats.org/drawingml/2006/table">
            <a:tbl>
              <a:tblPr/>
              <a:tblGrid>
                <a:gridCol w="5882624">
                  <a:extLst>
                    <a:ext uri="{9D8B030D-6E8A-4147-A177-3AD203B41FA5}">
                      <a16:colId xmlns:a16="http://schemas.microsoft.com/office/drawing/2014/main" val="3291738658"/>
                    </a:ext>
                  </a:extLst>
                </a:gridCol>
                <a:gridCol w="2354233">
                  <a:extLst>
                    <a:ext uri="{9D8B030D-6E8A-4147-A177-3AD203B41FA5}">
                      <a16:colId xmlns:a16="http://schemas.microsoft.com/office/drawing/2014/main" val="3519353893"/>
                    </a:ext>
                  </a:extLst>
                </a:gridCol>
              </a:tblGrid>
              <a:tr h="222250">
                <a:tc>
                  <a:txBody>
                    <a:bodyPr/>
                    <a:lstStyle/>
                    <a:p>
                      <a:pPr marL="114300" rtl="0" fontAlgn="b">
                        <a:spcBef>
                          <a:spcPts val="0"/>
                        </a:spcBef>
                        <a:spcAft>
                          <a:spcPts val="0"/>
                        </a:spcAft>
                      </a:pPr>
                      <a:endParaRPr lang="en-US" sz="130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1" rtl="0" fontAlgn="b">
                        <a:spcBef>
                          <a:spcPts val="0"/>
                        </a:spcBef>
                        <a:spcAft>
                          <a:spcPts val="0"/>
                        </a:spcAft>
                      </a:pPr>
                      <a:r>
                        <a:rPr lang="en-US" sz="1300" dirty="0">
                          <a:effectLst/>
                          <a:latin typeface="Arial" panose="020B0604020202020204" pitchFamily="34" charset="0"/>
                          <a:cs typeface="Arial" panose="020B0604020202020204" pitchFamily="34" charset="0"/>
                        </a:rPr>
                        <a:t>Mountain Time</a:t>
                      </a:r>
                    </a:p>
                  </a:txBody>
                  <a:tcPr marL="15875" marR="15875" marT="15875" marB="1587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79092927"/>
                  </a:ext>
                </a:extLst>
              </a:tr>
              <a:tr h="358354">
                <a:tc>
                  <a:txBody>
                    <a:bodyPr/>
                    <a:lstStyle/>
                    <a:p>
                      <a:pPr marL="114300"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Welcome</a:t>
                      </a:r>
                      <a:endParaRPr lang="en-US" sz="130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1"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10:00 - 10:05</a:t>
                      </a:r>
                      <a:endParaRPr lang="en-US" sz="1300" dirty="0">
                        <a:effectLst/>
                        <a:latin typeface="Arial" panose="020B0604020202020204" pitchFamily="34" charset="0"/>
                        <a:cs typeface="Arial" panose="020B0604020202020204" pitchFamily="34" charset="0"/>
                      </a:endParaRPr>
                    </a:p>
                  </a:txBody>
                  <a:tcPr marL="15875" marR="15875" marT="15875" marB="1587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98196088"/>
                  </a:ext>
                </a:extLst>
              </a:tr>
              <a:tr h="348198">
                <a:tc>
                  <a:txBody>
                    <a:bodyPr/>
                    <a:lstStyle/>
                    <a:p>
                      <a:pPr marL="114300" rtl="0" fontAlgn="b">
                        <a:spcBef>
                          <a:spcPts val="0"/>
                        </a:spcBef>
                        <a:spcAft>
                          <a:spcPts val="0"/>
                        </a:spcAft>
                      </a:pPr>
                      <a:r>
                        <a:rPr lang="en-US" sz="1300" b="0" i="0" u="none" strike="noStrike">
                          <a:solidFill>
                            <a:srgbClr val="000000"/>
                          </a:solidFill>
                          <a:effectLst/>
                          <a:latin typeface="Arial" panose="020B0604020202020204" pitchFamily="34" charset="0"/>
                          <a:cs typeface="Arial" panose="020B0604020202020204" pitchFamily="34" charset="0"/>
                        </a:rPr>
                        <a:t>Calibration progress </a:t>
                      </a:r>
                      <a:r>
                        <a:rPr lang="en-US" sz="1300" b="0" i="0" u="none" strike="noStrike" dirty="0">
                          <a:solidFill>
                            <a:srgbClr val="000000"/>
                          </a:solidFill>
                          <a:effectLst/>
                          <a:latin typeface="Arial" panose="020B0604020202020204" pitchFamily="34" charset="0"/>
                          <a:cs typeface="Arial" panose="020B0604020202020204" pitchFamily="34" charset="0"/>
                        </a:rPr>
                        <a:t>summary</a:t>
                      </a:r>
                      <a:endParaRPr lang="en-US" sz="130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1"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10:05 - 10:25</a:t>
                      </a:r>
                      <a:endParaRPr lang="en-US" sz="1300" dirty="0">
                        <a:effectLst/>
                        <a:latin typeface="Arial" panose="020B0604020202020204" pitchFamily="34" charset="0"/>
                        <a:cs typeface="Arial" panose="020B0604020202020204" pitchFamily="34" charset="0"/>
                      </a:endParaRPr>
                    </a:p>
                  </a:txBody>
                  <a:tcPr marL="15875" marR="15875" marT="15875" marB="1587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55842629"/>
                  </a:ext>
                </a:extLst>
              </a:tr>
              <a:tr h="417837">
                <a:tc>
                  <a:txBody>
                    <a:bodyPr/>
                    <a:lstStyle/>
                    <a:p>
                      <a:pPr marL="114300"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Residential calibration update</a:t>
                      </a:r>
                      <a:endParaRPr lang="en-US" sz="130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1"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10:25 - 11:10</a:t>
                      </a:r>
                      <a:endParaRPr lang="en-US" sz="1300" dirty="0">
                        <a:effectLst/>
                        <a:latin typeface="Arial" panose="020B0604020202020204" pitchFamily="34" charset="0"/>
                        <a:cs typeface="Arial" panose="020B0604020202020204" pitchFamily="34" charset="0"/>
                      </a:endParaRPr>
                    </a:p>
                  </a:txBody>
                  <a:tcPr marL="15875" marR="15875" marT="15875" marB="1587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4950548"/>
                  </a:ext>
                </a:extLst>
              </a:tr>
              <a:tr h="670693">
                <a:tc>
                  <a:txBody>
                    <a:bodyPr/>
                    <a:lstStyle/>
                    <a:p>
                      <a:pPr marL="114300" marR="0" lvl="0" indent="0" algn="l" defTabSz="731497" rtl="0" eaLnBrk="1" fontAlgn="b" latinLnBrk="0" hangingPunct="1">
                        <a:lnSpc>
                          <a:spcPct val="100000"/>
                        </a:lnSpc>
                        <a:spcBef>
                          <a:spcPts val="0"/>
                        </a:spcBef>
                        <a:spcAft>
                          <a:spcPts val="0"/>
                        </a:spcAft>
                        <a:buClrTx/>
                        <a:buSzTx/>
                        <a:buFontTx/>
                        <a:buNone/>
                        <a:tabLst/>
                        <a:defRPr/>
                      </a:pPr>
                      <a:r>
                        <a:rPr lang="en-US" sz="1300" dirty="0">
                          <a:effectLst/>
                          <a:latin typeface="Arial" panose="020B0604020202020204" pitchFamily="34" charset="0"/>
                          <a:cs typeface="Arial" panose="020B0604020202020204" pitchFamily="34" charset="0"/>
                        </a:rPr>
                        <a:t>Breakout room 1: Deep dive on residential calibration</a:t>
                      </a:r>
                    </a:p>
                    <a:p>
                      <a:pPr marL="114300" marR="0" lvl="0" indent="0" algn="l" defTabSz="731497" rtl="0" eaLnBrk="1" fontAlgn="b" latinLnBrk="0" hangingPunct="1">
                        <a:lnSpc>
                          <a:spcPct val="100000"/>
                        </a:lnSpc>
                        <a:spcBef>
                          <a:spcPts val="0"/>
                        </a:spcBef>
                        <a:spcAft>
                          <a:spcPts val="0"/>
                        </a:spcAft>
                        <a:buClrTx/>
                        <a:buSzTx/>
                        <a:buFontTx/>
                        <a:buNone/>
                        <a:tabLst/>
                        <a:defRPr/>
                      </a:pPr>
                      <a:r>
                        <a:rPr lang="en-US" sz="1300" i="0" dirty="0">
                          <a:effectLst/>
                          <a:latin typeface="Arial" panose="020B0604020202020204" pitchFamily="34" charset="0"/>
                          <a:cs typeface="Arial" panose="020B0604020202020204" pitchFamily="34" charset="0"/>
                        </a:rPr>
                        <a:t>Breakout room </a:t>
                      </a:r>
                      <a:r>
                        <a:rPr lang="en-US" sz="1300" i="1" dirty="0">
                          <a:effectLst/>
                          <a:latin typeface="Arial" panose="020B0604020202020204" pitchFamily="34" charset="0"/>
                          <a:cs typeface="Arial" panose="020B0604020202020204" pitchFamily="34" charset="0"/>
                        </a:rPr>
                        <a:t>2: </a:t>
                      </a:r>
                      <a:r>
                        <a:rPr lang="en-US" sz="1300" dirty="0">
                          <a:effectLst/>
                          <a:latin typeface="Arial" panose="020B0604020202020204" pitchFamily="34" charset="0"/>
                          <a:cs typeface="Arial" panose="020B0604020202020204" pitchFamily="34" charset="0"/>
                        </a:rPr>
                        <a:t>Project recap</a:t>
                      </a: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1"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11:10 – 11:45</a:t>
                      </a:r>
                      <a:endParaRPr lang="en-US" sz="1300" dirty="0">
                        <a:effectLst/>
                        <a:latin typeface="Arial" panose="020B0604020202020204" pitchFamily="34" charset="0"/>
                        <a:cs typeface="Arial" panose="020B0604020202020204" pitchFamily="34" charset="0"/>
                      </a:endParaRPr>
                    </a:p>
                  </a:txBody>
                  <a:tcPr marL="15875" marR="15875" marT="15875" marB="1587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15952220"/>
                  </a:ext>
                </a:extLst>
              </a:tr>
              <a:tr h="321672">
                <a:tc>
                  <a:txBody>
                    <a:bodyPr/>
                    <a:lstStyle/>
                    <a:p>
                      <a:pPr marL="114300" rtl="0" fontAlgn="b">
                        <a:spcBef>
                          <a:spcPts val="0"/>
                        </a:spcBef>
                        <a:spcAft>
                          <a:spcPts val="0"/>
                        </a:spcAft>
                      </a:pPr>
                      <a:r>
                        <a:rPr lang="en-US" sz="1300" dirty="0">
                          <a:effectLst/>
                          <a:latin typeface="Arial" panose="020B0604020202020204" pitchFamily="34" charset="0"/>
                          <a:cs typeface="Arial" panose="020B0604020202020204" pitchFamily="34" charset="0"/>
                        </a:rPr>
                        <a:t>Break </a:t>
                      </a: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1" rtl="0" fontAlgn="b">
                        <a:spcBef>
                          <a:spcPts val="0"/>
                        </a:spcBef>
                        <a:spcAft>
                          <a:spcPts val="0"/>
                        </a:spcAft>
                      </a:pPr>
                      <a:r>
                        <a:rPr lang="en-US" sz="1300" dirty="0">
                          <a:effectLst/>
                          <a:latin typeface="Arial" panose="020B0604020202020204" pitchFamily="34" charset="0"/>
                          <a:cs typeface="Arial" panose="020B0604020202020204" pitchFamily="34" charset="0"/>
                        </a:rPr>
                        <a:t>11:45 – 11:50</a:t>
                      </a:r>
                    </a:p>
                  </a:txBody>
                  <a:tcPr marL="15875" marR="15875" marT="15875" marB="1587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61748155"/>
                  </a:ext>
                </a:extLst>
              </a:tr>
              <a:tr h="974955">
                <a:tc>
                  <a:txBody>
                    <a:bodyPr/>
                    <a:lstStyle/>
                    <a:p>
                      <a:pPr marL="114300"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Breakout room 1: </a:t>
                      </a:r>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A method for developing general load profiles for industry </a:t>
                      </a:r>
                      <a:endParaRPr lang="en-US" sz="1300" b="0" i="1" u="none" strike="noStrike" kern="1200" dirty="0">
                        <a:solidFill>
                          <a:schemeClr val="tx1"/>
                        </a:solidFill>
                        <a:effectLst/>
                        <a:latin typeface="Arial" panose="020B0604020202020204" pitchFamily="34" charset="0"/>
                        <a:ea typeface="+mn-ea"/>
                        <a:cs typeface="Arial" panose="020B0604020202020204" pitchFamily="34" charset="0"/>
                      </a:endParaRPr>
                    </a:p>
                    <a:p>
                      <a:pPr marL="114300" rtl="0" fontAlgn="b">
                        <a:spcBef>
                          <a:spcPts val="0"/>
                        </a:spcBef>
                        <a:spcAft>
                          <a:spcPts val="0"/>
                        </a:spcAft>
                      </a:pPr>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Breakout room 2: Cambium: a public dataset of hourly marginal carbon emissions and avoided cost metrics for the electric sector through 2050.</a:t>
                      </a:r>
                      <a:endParaRPr lang="en-US" sz="1300" i="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1"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11:50 - 12:25 </a:t>
                      </a:r>
                      <a:endParaRPr lang="en-US" sz="1300" dirty="0">
                        <a:effectLst/>
                        <a:latin typeface="Arial" panose="020B0604020202020204" pitchFamily="34" charset="0"/>
                        <a:cs typeface="Arial" panose="020B0604020202020204" pitchFamily="34" charset="0"/>
                      </a:endParaRPr>
                    </a:p>
                  </a:txBody>
                  <a:tcPr marL="15875" marR="15875" marT="15875" marB="1587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83623408"/>
                  </a:ext>
                </a:extLst>
              </a:tr>
              <a:tr h="754529">
                <a:tc>
                  <a:txBody>
                    <a:bodyPr/>
                    <a:lstStyle/>
                    <a:p>
                      <a:pPr marL="114300"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Breakout room 1: </a:t>
                      </a:r>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Building electrification load modeling panel</a:t>
                      </a:r>
                    </a:p>
                    <a:p>
                      <a:pPr marL="114300" rtl="0" fontAlgn="b">
                        <a:spcBef>
                          <a:spcPts val="0"/>
                        </a:spcBef>
                        <a:spcAft>
                          <a:spcPts val="0"/>
                        </a:spcAft>
                      </a:pPr>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Breakout room 2: Distributed PV Adoption Modeling with </a:t>
                      </a:r>
                      <a:r>
                        <a:rPr lang="en-US" sz="1300" b="0" i="0" u="none" strike="noStrike" kern="1200" dirty="0" err="1">
                          <a:solidFill>
                            <a:schemeClr val="tx1"/>
                          </a:solidFill>
                          <a:effectLst/>
                          <a:latin typeface="Arial" panose="020B0604020202020204" pitchFamily="34" charset="0"/>
                          <a:ea typeface="+mn-ea"/>
                          <a:cs typeface="Arial" panose="020B0604020202020204" pitchFamily="34" charset="0"/>
                        </a:rPr>
                        <a:t>dGen</a:t>
                      </a:r>
                      <a:endParaRPr lang="en-US" sz="1300" i="0" dirty="0">
                        <a:effectLst/>
                        <a:latin typeface="Arial" panose="020B0604020202020204" pitchFamily="34" charset="0"/>
                        <a:cs typeface="Arial" panose="020B0604020202020204" pitchFamily="34" charset="0"/>
                      </a:endParaRPr>
                    </a:p>
                  </a:txBody>
                  <a:tcPr marL="15875" marR="15875" marT="15875" marB="15875"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lvl="1" rtl="0" fontAlgn="b">
                        <a:spcBef>
                          <a:spcPts val="0"/>
                        </a:spcBef>
                        <a:spcAft>
                          <a:spcPts val="0"/>
                        </a:spcAft>
                      </a:pPr>
                      <a:r>
                        <a:rPr lang="en-US" sz="1300" b="0" i="0" u="none" strike="noStrike" dirty="0">
                          <a:solidFill>
                            <a:srgbClr val="000000"/>
                          </a:solidFill>
                          <a:effectLst/>
                          <a:latin typeface="Arial" panose="020B0604020202020204" pitchFamily="34" charset="0"/>
                          <a:cs typeface="Arial" panose="020B0604020202020204" pitchFamily="34" charset="0"/>
                        </a:rPr>
                        <a:t>12:25 - 1:00</a:t>
                      </a:r>
                      <a:endParaRPr lang="en-US" sz="1300" dirty="0">
                        <a:effectLst/>
                        <a:latin typeface="Arial" panose="020B0604020202020204" pitchFamily="34" charset="0"/>
                        <a:cs typeface="Arial" panose="020B0604020202020204" pitchFamily="34" charset="0"/>
                      </a:endParaRPr>
                    </a:p>
                  </a:txBody>
                  <a:tcPr marL="15875" marR="15875" marT="15875" marB="15875"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88787323"/>
                  </a:ext>
                </a:extLst>
              </a:tr>
            </a:tbl>
          </a:graphicData>
        </a:graphic>
      </p:graphicFrame>
    </p:spTree>
    <p:extLst>
      <p:ext uri="{BB962C8B-B14F-4D97-AF65-F5344CB8AC3E}">
        <p14:creationId xmlns:p14="http://schemas.microsoft.com/office/powerpoint/2010/main" val="3342961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Commercial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Autofit/>
          </a:bodyPr>
          <a:lstStyle/>
          <a:p>
            <a:r>
              <a:rPr lang="en-US" sz="1400"/>
              <a:t>Getting an accurate ground truth to use for calibration is challenging and critical</a:t>
            </a:r>
          </a:p>
          <a:p>
            <a:pPr lvl="1"/>
            <a:r>
              <a:rPr lang="en-US" sz="1400"/>
              <a:t>Submeter data not readily available, we had to get creative and procure from a range of companies</a:t>
            </a:r>
          </a:p>
          <a:p>
            <a:pPr lvl="1"/>
            <a:r>
              <a:rPr lang="en-US" sz="1400"/>
              <a:t>AMI data is only useful if you know building type and size, so we had to develop ways to match metadata that avoid privacy concerns</a:t>
            </a:r>
          </a:p>
          <a:p>
            <a:pPr lvl="1"/>
            <a:r>
              <a:rPr lang="en-US" sz="1400"/>
              <a:t>Developed process for removing outliers (e.g., misclassified building types, missing meters)</a:t>
            </a:r>
          </a:p>
          <a:p>
            <a:pPr lvl="1"/>
            <a:r>
              <a:rPr lang="en-US" sz="1400">
                <a:ea typeface="+mn-lt"/>
                <a:cs typeface="+mn-lt"/>
              </a:rPr>
              <a:t>AMI sample size is small for some utility/building type combos – can't rely on AMI alone </a:t>
            </a:r>
            <a:endParaRPr lang="en-US" sz="1400">
              <a:cs typeface="Calibri"/>
            </a:endParaRPr>
          </a:p>
          <a:p>
            <a:pPr lvl="1"/>
            <a:r>
              <a:rPr lang="en-US" sz="1400">
                <a:cs typeface="Calibri"/>
              </a:rPr>
              <a:t>Comparisons to EIA, CBECS, and Load Research Data will be important to add</a:t>
            </a:r>
          </a:p>
          <a:p>
            <a:r>
              <a:rPr lang="en-US" sz="1400"/>
              <a:t>Making model improvements in parallel, which have resulted in modest improvements in annual energy, peak magnitude, and peak timing</a:t>
            </a:r>
          </a:p>
          <a:p>
            <a:r>
              <a:rPr lang="en-US" sz="1400"/>
              <a:t>Quantity of interest (QOI) comparisons show we have a ways to go</a:t>
            </a:r>
          </a:p>
          <a:p>
            <a:r>
              <a:rPr lang="en-US" sz="1400"/>
              <a:t>Including some enhancements to the diversity and granularity of EULPs, which don’t show up in the main QOIs</a:t>
            </a:r>
          </a:p>
          <a:p>
            <a:r>
              <a:rPr lang="en-US" sz="1400"/>
              <a:t>Region 3 of 4 to finish in May 2021, Region 4 of 4 to finish in August 2021</a:t>
            </a:r>
            <a:endParaRPr lang="en-US" sz="1400">
              <a:cs typeface="Calibri"/>
            </a:endParaRPr>
          </a:p>
        </p:txBody>
      </p:sp>
      <p:sp>
        <p:nvSpPr>
          <p:cNvPr id="6" name="Rectangle 5">
            <a:extLst>
              <a:ext uri="{FF2B5EF4-FFF2-40B4-BE49-F238E27FC236}">
                <a16:creationId xmlns:a16="http://schemas.microsoft.com/office/drawing/2014/main" id="{1E52CD14-F69B-524D-96D2-D62491D9D2F5}"/>
              </a:ext>
            </a:extLst>
          </p:cNvPr>
          <p:cNvSpPr/>
          <p:nvPr/>
        </p:nvSpPr>
        <p:spPr>
          <a:xfrm>
            <a:off x="391884" y="3363685"/>
            <a:ext cx="8294915" cy="170361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35884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Commercial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Autofit/>
          </a:bodyPr>
          <a:lstStyle/>
          <a:p>
            <a:r>
              <a:rPr lang="en-US" sz="1400"/>
              <a:t>Getting an accurate ground truth to use for calibration is challenging and critical</a:t>
            </a:r>
          </a:p>
          <a:p>
            <a:pPr lvl="1"/>
            <a:r>
              <a:rPr lang="en-US" sz="1400"/>
              <a:t>Submeter data not readily available, we had to get creative and procure from a range of companies</a:t>
            </a:r>
          </a:p>
          <a:p>
            <a:pPr lvl="1"/>
            <a:r>
              <a:rPr lang="en-US" sz="1400"/>
              <a:t>AMI data is only useful if you know building type and size, so we had to develop ways to match metadata that avoid privacy concerns</a:t>
            </a:r>
          </a:p>
          <a:p>
            <a:pPr lvl="1"/>
            <a:r>
              <a:rPr lang="en-US" sz="1400"/>
              <a:t>Developed process for removing outliers (e.g., misclassified building types, missing meters)</a:t>
            </a:r>
          </a:p>
          <a:p>
            <a:pPr lvl="1"/>
            <a:r>
              <a:rPr lang="en-US" sz="1400">
                <a:ea typeface="+mn-lt"/>
                <a:cs typeface="+mn-lt"/>
              </a:rPr>
              <a:t>AMI sample size is small for some utility/building type combos – can't rely on AMI alone </a:t>
            </a:r>
            <a:endParaRPr lang="en-US" sz="1400">
              <a:cs typeface="Calibri"/>
            </a:endParaRPr>
          </a:p>
          <a:p>
            <a:pPr lvl="1"/>
            <a:r>
              <a:rPr lang="en-US" sz="1400">
                <a:cs typeface="Calibri"/>
              </a:rPr>
              <a:t>Comparisons to EIA, CBECS, and Load Research Data will be important to add</a:t>
            </a:r>
          </a:p>
          <a:p>
            <a:r>
              <a:rPr lang="en-US" sz="1400"/>
              <a:t>Making model improvements in parallel, which have resulted in modest improvements in annual energy, peak magnitude, and peak timing</a:t>
            </a:r>
          </a:p>
          <a:p>
            <a:r>
              <a:rPr lang="en-US" sz="1400"/>
              <a:t>Quantity of interest (QOI) comparisons show we have a ways to go</a:t>
            </a:r>
          </a:p>
          <a:p>
            <a:r>
              <a:rPr lang="en-US" sz="1400"/>
              <a:t>Including some enhancements to the diversity and granularity of EULPs, which don’t show up in the main QOIs</a:t>
            </a:r>
          </a:p>
          <a:p>
            <a:r>
              <a:rPr lang="en-US" sz="1400"/>
              <a:t>Region 3 of 4 to finish in May 2021, Region 4 of 4 to finish in August 2021</a:t>
            </a:r>
            <a:endParaRPr lang="en-US" sz="1400">
              <a:cs typeface="Calibri"/>
            </a:endParaRPr>
          </a:p>
        </p:txBody>
      </p:sp>
      <p:sp>
        <p:nvSpPr>
          <p:cNvPr id="6" name="Rectangle 5">
            <a:extLst>
              <a:ext uri="{FF2B5EF4-FFF2-40B4-BE49-F238E27FC236}">
                <a16:creationId xmlns:a16="http://schemas.microsoft.com/office/drawing/2014/main" id="{1E52CD14-F69B-524D-96D2-D62491D9D2F5}"/>
              </a:ext>
            </a:extLst>
          </p:cNvPr>
          <p:cNvSpPr/>
          <p:nvPr/>
        </p:nvSpPr>
        <p:spPr>
          <a:xfrm>
            <a:off x="391884" y="3596997"/>
            <a:ext cx="8294915" cy="147030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61834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Commercial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Autofit/>
          </a:bodyPr>
          <a:lstStyle/>
          <a:p>
            <a:r>
              <a:rPr lang="en-US" sz="1400"/>
              <a:t>Getting an accurate ground truth to use for calibration is challenging and critical</a:t>
            </a:r>
          </a:p>
          <a:p>
            <a:pPr lvl="1"/>
            <a:r>
              <a:rPr lang="en-US" sz="1400"/>
              <a:t>Submeter data not readily available, we had to get creative and procure from a range of companies</a:t>
            </a:r>
          </a:p>
          <a:p>
            <a:pPr lvl="1"/>
            <a:r>
              <a:rPr lang="en-US" sz="1400"/>
              <a:t>AMI data is only useful if you know building type and size, so we had to develop ways to match metadata that avoid privacy concerns</a:t>
            </a:r>
          </a:p>
          <a:p>
            <a:pPr lvl="1"/>
            <a:r>
              <a:rPr lang="en-US" sz="1400"/>
              <a:t>Developed process for removing outliers (e.g., misclassified building types, missing meters)</a:t>
            </a:r>
          </a:p>
          <a:p>
            <a:pPr lvl="1"/>
            <a:r>
              <a:rPr lang="en-US" sz="1400">
                <a:ea typeface="+mn-lt"/>
                <a:cs typeface="+mn-lt"/>
              </a:rPr>
              <a:t>AMI sample size is small for some utility/building type combos – can't rely on AMI alone </a:t>
            </a:r>
            <a:endParaRPr lang="en-US" sz="1400">
              <a:cs typeface="Calibri"/>
            </a:endParaRPr>
          </a:p>
          <a:p>
            <a:pPr lvl="1"/>
            <a:r>
              <a:rPr lang="en-US" sz="1400">
                <a:cs typeface="Calibri"/>
              </a:rPr>
              <a:t>Comparisons to EIA, CBECS, and Load Research Data will be important to add</a:t>
            </a:r>
          </a:p>
          <a:p>
            <a:r>
              <a:rPr lang="en-US" sz="1400"/>
              <a:t>Making model improvements in parallel, which have resulted in modest improvements in annual energy, peak magnitude, and peak timing</a:t>
            </a:r>
          </a:p>
          <a:p>
            <a:r>
              <a:rPr lang="en-US" sz="1400"/>
              <a:t>Quantity of interest (QOI) comparisons show we have a ways to go</a:t>
            </a:r>
          </a:p>
          <a:p>
            <a:r>
              <a:rPr lang="en-US" sz="1400"/>
              <a:t>Including some enhancements to the diversity and granularity of EULPs, which don’t show up in the main QOIs</a:t>
            </a:r>
          </a:p>
          <a:p>
            <a:r>
              <a:rPr lang="en-US" sz="1400"/>
              <a:t>Region 3 of 4 to finish in May 2021, Region 4 of 4 to finish in August 2021</a:t>
            </a:r>
            <a:endParaRPr lang="en-US" sz="1400">
              <a:cs typeface="Calibri"/>
            </a:endParaRPr>
          </a:p>
        </p:txBody>
      </p:sp>
      <p:sp>
        <p:nvSpPr>
          <p:cNvPr id="6" name="Rectangle 5">
            <a:extLst>
              <a:ext uri="{FF2B5EF4-FFF2-40B4-BE49-F238E27FC236}">
                <a16:creationId xmlns:a16="http://schemas.microsoft.com/office/drawing/2014/main" id="{1E52CD14-F69B-524D-96D2-D62491D9D2F5}"/>
              </a:ext>
            </a:extLst>
          </p:cNvPr>
          <p:cNvSpPr/>
          <p:nvPr/>
        </p:nvSpPr>
        <p:spPr>
          <a:xfrm>
            <a:off x="391884" y="4103914"/>
            <a:ext cx="8294915" cy="96338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342044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Commercial Calibration</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vert="horz" lIns="91440" tIns="45720" rIns="91440" bIns="45720" rtlCol="0" anchor="t">
            <a:noAutofit/>
          </a:bodyPr>
          <a:lstStyle/>
          <a:p>
            <a:r>
              <a:rPr lang="en-US" sz="1400"/>
              <a:t>Getting an accurate ground truth to use for calibration is challenging and critical</a:t>
            </a:r>
          </a:p>
          <a:p>
            <a:pPr lvl="1"/>
            <a:r>
              <a:rPr lang="en-US" sz="1400"/>
              <a:t>Submeter data not readily available, we had to get creative and procure from a range of companies</a:t>
            </a:r>
          </a:p>
          <a:p>
            <a:pPr lvl="1"/>
            <a:r>
              <a:rPr lang="en-US" sz="1400"/>
              <a:t>AMI data is only useful if you know building type and size, so we had to develop ways to match metadata that avoid privacy concerns</a:t>
            </a:r>
          </a:p>
          <a:p>
            <a:pPr lvl="1"/>
            <a:r>
              <a:rPr lang="en-US" sz="1400"/>
              <a:t>Developed process for removing outliers (e.g., misclassified building types, missing meters)</a:t>
            </a:r>
          </a:p>
          <a:p>
            <a:pPr lvl="1"/>
            <a:r>
              <a:rPr lang="en-US" sz="1400">
                <a:ea typeface="+mn-lt"/>
                <a:cs typeface="+mn-lt"/>
              </a:rPr>
              <a:t>AMI sample size is small for some utility/building type combos – can't rely on AMI alone </a:t>
            </a:r>
            <a:endParaRPr lang="en-US" sz="1400">
              <a:cs typeface="Calibri"/>
            </a:endParaRPr>
          </a:p>
          <a:p>
            <a:pPr lvl="1"/>
            <a:r>
              <a:rPr lang="en-US" sz="1400">
                <a:cs typeface="Calibri"/>
              </a:rPr>
              <a:t>Comparisons to EIA, CBECS, and Load Research Data will be important to add</a:t>
            </a:r>
          </a:p>
          <a:p>
            <a:r>
              <a:rPr lang="en-US" sz="1400"/>
              <a:t>Making model improvements in parallel, which have resulted in modest improvements in annual energy, peak magnitude, and peak timing</a:t>
            </a:r>
          </a:p>
          <a:p>
            <a:r>
              <a:rPr lang="en-US" sz="1400"/>
              <a:t>Quantity of interest (QOI) comparisons show we have a ways to go</a:t>
            </a:r>
          </a:p>
          <a:p>
            <a:r>
              <a:rPr lang="en-US" sz="1400"/>
              <a:t>Including some enhancements to the diversity and granularity of EULPs, which don’t show up in the main QOIs</a:t>
            </a:r>
          </a:p>
          <a:p>
            <a:r>
              <a:rPr lang="en-US" sz="1400"/>
              <a:t>Region 3 of 4 to finish in May 2021, Region 4 of 4 to finish in August 2021</a:t>
            </a:r>
            <a:endParaRPr lang="en-US" sz="1400">
              <a:cs typeface="Calibri"/>
            </a:endParaRPr>
          </a:p>
        </p:txBody>
      </p:sp>
    </p:spTree>
    <p:extLst>
      <p:ext uri="{BB962C8B-B14F-4D97-AF65-F5344CB8AC3E}">
        <p14:creationId xmlns:p14="http://schemas.microsoft.com/office/powerpoint/2010/main" val="4134080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58BBC-6768-2441-827D-904B88C96C73}"/>
              </a:ext>
            </a:extLst>
          </p:cNvPr>
          <p:cNvSpPr>
            <a:spLocks noGrp="1"/>
          </p:cNvSpPr>
          <p:nvPr>
            <p:ph type="title"/>
          </p:nvPr>
        </p:nvSpPr>
        <p:spPr/>
        <p:txBody>
          <a:bodyPr/>
          <a:lstStyle/>
          <a:p>
            <a:r>
              <a:rPr lang="en-US"/>
              <a:t>Looking Ahead</a:t>
            </a:r>
          </a:p>
        </p:txBody>
      </p:sp>
      <p:sp>
        <p:nvSpPr>
          <p:cNvPr id="5" name="Text Placeholder 4">
            <a:extLst>
              <a:ext uri="{FF2B5EF4-FFF2-40B4-BE49-F238E27FC236}">
                <a16:creationId xmlns:a16="http://schemas.microsoft.com/office/drawing/2014/main" id="{0CE28881-4FB1-7D41-BB9C-BBC68449D1E3}"/>
              </a:ext>
            </a:extLst>
          </p:cNvPr>
          <p:cNvSpPr>
            <a:spLocks noGrp="1"/>
          </p:cNvSpPr>
          <p:nvPr>
            <p:ph type="body" sz="quarter" idx="10"/>
          </p:nvPr>
        </p:nvSpPr>
        <p:spPr/>
        <p:txBody>
          <a:bodyPr>
            <a:normAutofit/>
          </a:bodyPr>
          <a:lstStyle/>
          <a:p>
            <a:r>
              <a:rPr lang="en-US"/>
              <a:t>Quantitative accuracy assessments will be presented: </a:t>
            </a:r>
          </a:p>
          <a:p>
            <a:pPr lvl="1"/>
            <a:r>
              <a:rPr lang="en-US"/>
              <a:t>Residential Calibration Update (up next)</a:t>
            </a:r>
          </a:p>
          <a:p>
            <a:pPr lvl="1"/>
            <a:r>
              <a:rPr lang="en-US"/>
              <a:t>Commercial Calibration Update (tomorrow)</a:t>
            </a:r>
          </a:p>
          <a:p>
            <a:r>
              <a:rPr lang="en-US"/>
              <a:t>Final calibration updates presented to TAG in August 2021</a:t>
            </a:r>
          </a:p>
          <a:p>
            <a:r>
              <a:rPr lang="en-US"/>
              <a:t>Final assessments will be published in the </a:t>
            </a:r>
            <a:r>
              <a:rPr lang="en-US" i="1"/>
              <a:t>Methodology and Results</a:t>
            </a:r>
            <a:r>
              <a:rPr lang="en-US"/>
              <a:t> report (draft in Sept.)</a:t>
            </a:r>
          </a:p>
        </p:txBody>
      </p:sp>
    </p:spTree>
    <p:extLst>
      <p:ext uri="{BB962C8B-B14F-4D97-AF65-F5344CB8AC3E}">
        <p14:creationId xmlns:p14="http://schemas.microsoft.com/office/powerpoint/2010/main" val="2039354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03BC-C98E-F243-9002-991FF0C3F3C2}"/>
              </a:ext>
            </a:extLst>
          </p:cNvPr>
          <p:cNvSpPr>
            <a:spLocks noGrp="1"/>
          </p:cNvSpPr>
          <p:nvPr>
            <p:ph type="title"/>
          </p:nvPr>
        </p:nvSpPr>
        <p:spPr/>
        <p:txBody>
          <a:bodyPr/>
          <a:lstStyle/>
          <a:p>
            <a:pPr>
              <a:defRPr sz="1400" b="0" i="0" u="none" strike="noStrike" kern="1200" spc="0" baseline="0">
                <a:solidFill>
                  <a:prstClr val="black">
                    <a:lumMod val="65000"/>
                    <a:lumOff val="35000"/>
                  </a:prstClr>
                </a:solidFill>
                <a:latin typeface="Franklin Gothic Book" panose="020B0503020102020204" pitchFamily="34" charset="0"/>
                <a:ea typeface="+mn-ea"/>
                <a:cs typeface="+mn-cs"/>
              </a:defRPr>
            </a:pPr>
            <a:r>
              <a:rPr lang="en-US" sz="3188">
                <a:solidFill>
                  <a:schemeClr val="bg1"/>
                </a:solidFill>
                <a:latin typeface="Franklin Gothic Book"/>
              </a:rPr>
              <a:t>Sample Sizes: Weather-driven End Uses</a:t>
            </a:r>
            <a:endParaRPr lang="en-US" sz="3188" baseline="30000">
              <a:solidFill>
                <a:schemeClr val="bg1"/>
              </a:solidFill>
              <a:latin typeface="Franklin Gothic Book"/>
            </a:endParaRPr>
          </a:p>
        </p:txBody>
      </p:sp>
      <p:graphicFrame>
        <p:nvGraphicFramePr>
          <p:cNvPr id="7" name="Table 6">
            <a:extLst>
              <a:ext uri="{FF2B5EF4-FFF2-40B4-BE49-F238E27FC236}">
                <a16:creationId xmlns:a16="http://schemas.microsoft.com/office/drawing/2014/main" id="{0BE11A1F-D521-C04A-AD49-082E05288C66}"/>
              </a:ext>
            </a:extLst>
          </p:cNvPr>
          <p:cNvGraphicFramePr>
            <a:graphicFrameLocks noGrp="1"/>
          </p:cNvGraphicFramePr>
          <p:nvPr/>
        </p:nvGraphicFramePr>
        <p:xfrm>
          <a:off x="457203" y="814518"/>
          <a:ext cx="4311249" cy="3514465"/>
        </p:xfrm>
        <a:graphic>
          <a:graphicData uri="http://schemas.openxmlformats.org/drawingml/2006/table">
            <a:tbl>
              <a:tblPr firstRow="1" bandRow="1">
                <a:tableStyleId>{5C22544A-7EE6-4342-B048-85BDC9FD1C3A}</a:tableStyleId>
              </a:tblPr>
              <a:tblGrid>
                <a:gridCol w="1246946">
                  <a:extLst>
                    <a:ext uri="{9D8B030D-6E8A-4147-A177-3AD203B41FA5}">
                      <a16:colId xmlns:a16="http://schemas.microsoft.com/office/drawing/2014/main" val="3820227257"/>
                    </a:ext>
                  </a:extLst>
                </a:gridCol>
                <a:gridCol w="961293">
                  <a:extLst>
                    <a:ext uri="{9D8B030D-6E8A-4147-A177-3AD203B41FA5}">
                      <a16:colId xmlns:a16="http://schemas.microsoft.com/office/drawing/2014/main" val="1972102133"/>
                    </a:ext>
                  </a:extLst>
                </a:gridCol>
                <a:gridCol w="1061214">
                  <a:extLst>
                    <a:ext uri="{9D8B030D-6E8A-4147-A177-3AD203B41FA5}">
                      <a16:colId xmlns:a16="http://schemas.microsoft.com/office/drawing/2014/main" val="2062550048"/>
                    </a:ext>
                  </a:extLst>
                </a:gridCol>
                <a:gridCol w="1041796">
                  <a:extLst>
                    <a:ext uri="{9D8B030D-6E8A-4147-A177-3AD203B41FA5}">
                      <a16:colId xmlns:a16="http://schemas.microsoft.com/office/drawing/2014/main" val="651176345"/>
                    </a:ext>
                  </a:extLst>
                </a:gridCol>
              </a:tblGrid>
              <a:tr h="1045585">
                <a:tc>
                  <a:txBody>
                    <a:bodyPr/>
                    <a:lstStyle/>
                    <a:p>
                      <a:pPr algn="l" fontAlgn="b"/>
                      <a:r>
                        <a:rPr lang="en-US" sz="1200" u="none" strike="noStrike">
                          <a:effectLst/>
                        </a:rPr>
                        <a:t>Weather-driven </a:t>
                      </a:r>
                      <a:endParaRPr lang="en-US" sz="1200" b="1"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u="none" strike="noStrike">
                          <a:effectLst/>
                        </a:rPr>
                        <a:t>Proposed Minimum Sample Size</a:t>
                      </a:r>
                      <a:r>
                        <a:rPr lang="en-US" sz="1200" u="none" strike="noStrike" baseline="30000">
                          <a:effectLst/>
                        </a:rPr>
                        <a:t>1</a:t>
                      </a:r>
                      <a:endParaRPr lang="en-US" sz="1200" b="1" i="0" u="none" strike="noStrike" baseline="30000">
                        <a:solidFill>
                          <a:srgbClr val="000000"/>
                        </a:solidFill>
                        <a:effectLst/>
                        <a:latin typeface="Calibri" panose="020F0502020204030204" pitchFamily="34" charset="0"/>
                      </a:endParaRPr>
                    </a:p>
                  </a:txBody>
                  <a:tcPr marL="45720" marR="45720" anchor="b"/>
                </a:tc>
                <a:tc>
                  <a:txBody>
                    <a:bodyPr/>
                    <a:lstStyle/>
                    <a:p>
                      <a:pPr marL="0" algn="ctr" defTabSz="609585" rtl="0" eaLnBrk="1" fontAlgn="b" latinLnBrk="0" hangingPunct="1"/>
                      <a:r>
                        <a:rPr lang="en-US" sz="1200" b="1" u="none" strike="noStrike" kern="1200">
                          <a:solidFill>
                            <a:schemeClr val="lt1"/>
                          </a:solidFill>
                          <a:effectLst/>
                          <a:latin typeface="+mn-lt"/>
                          <a:ea typeface="+mn-ea"/>
                          <a:cs typeface="+mn-cs"/>
                        </a:rPr>
                        <a:t>Oct 31</a:t>
                      </a:r>
                      <a:r>
                        <a:rPr lang="en-US" sz="1200" b="1" u="none" strike="noStrike" kern="1200" baseline="30000">
                          <a:solidFill>
                            <a:schemeClr val="lt1"/>
                          </a:solidFill>
                          <a:effectLst/>
                          <a:latin typeface="+mn-lt"/>
                          <a:ea typeface="+mn-ea"/>
                          <a:cs typeface="+mn-cs"/>
                        </a:rPr>
                        <a:t>st</a:t>
                      </a:r>
                      <a:r>
                        <a:rPr lang="en-US" sz="1200" b="1" u="none" strike="noStrike" kern="1200">
                          <a:solidFill>
                            <a:schemeClr val="lt1"/>
                          </a:solidFill>
                          <a:effectLst/>
                          <a:latin typeface="+mn-lt"/>
                          <a:ea typeface="+mn-ea"/>
                          <a:cs typeface="+mn-cs"/>
                        </a:rPr>
                        <a:t> Package Sample Size</a:t>
                      </a:r>
                      <a:r>
                        <a:rPr lang="en-US" sz="1200" b="1" u="none" strike="noStrike" kern="1200" baseline="30000">
                          <a:solidFill>
                            <a:schemeClr val="lt1"/>
                          </a:solidFill>
                          <a:effectLst/>
                          <a:latin typeface="+mn-lt"/>
                          <a:ea typeface="+mn-ea"/>
                          <a:cs typeface="+mn-cs"/>
                        </a:rPr>
                        <a:t>2</a:t>
                      </a:r>
                    </a:p>
                  </a:txBody>
                  <a:tcPr marL="45720" marR="45720" anchor="b"/>
                </a:tc>
                <a:tc>
                  <a:txBody>
                    <a:bodyPr/>
                    <a:lstStyle/>
                    <a:p>
                      <a:pPr marL="0" algn="ctr" defTabSz="609585" rtl="0" eaLnBrk="1" fontAlgn="b" latinLnBrk="0" hangingPunct="1"/>
                      <a:r>
                        <a:rPr lang="en-US" sz="1200" b="1" u="none" strike="noStrike" kern="1200">
                          <a:solidFill>
                            <a:schemeClr val="bg1"/>
                          </a:solidFill>
                          <a:effectLst/>
                          <a:latin typeface="+mn-lt"/>
                          <a:ea typeface="+mn-ea"/>
                          <a:cs typeface="+mn-cs"/>
                        </a:rPr>
                        <a:t>Procured Sample Size</a:t>
                      </a:r>
                      <a:r>
                        <a:rPr lang="en-US" sz="1200" b="1" u="none" strike="noStrike" kern="1200" baseline="30000">
                          <a:solidFill>
                            <a:schemeClr val="bg1"/>
                          </a:solidFill>
                          <a:effectLst/>
                          <a:latin typeface="+mn-lt"/>
                          <a:ea typeface="+mn-ea"/>
                          <a:cs typeface="+mn-cs"/>
                        </a:rPr>
                        <a:t>3</a:t>
                      </a:r>
                    </a:p>
                  </a:txBody>
                  <a:tcPr marL="45720" marR="45720" anchor="b"/>
                </a:tc>
                <a:extLst>
                  <a:ext uri="{0D108BD9-81ED-4DB2-BD59-A6C34878D82A}">
                    <a16:rowId xmlns:a16="http://schemas.microsoft.com/office/drawing/2014/main" val="1518954883"/>
                  </a:ext>
                </a:extLst>
              </a:tr>
              <a:tr h="274320">
                <a:tc>
                  <a:txBody>
                    <a:bodyPr/>
                    <a:lstStyle/>
                    <a:p>
                      <a:pPr algn="l" fontAlgn="b"/>
                      <a:r>
                        <a:rPr lang="en-US" sz="1200" u="none" strike="noStrike">
                          <a:effectLst/>
                        </a:rPr>
                        <a:t>Heating</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48</a:t>
                      </a:r>
                    </a:p>
                  </a:txBody>
                  <a:tcPr marL="45720" marR="45720" anchor="b"/>
                </a:tc>
                <a:tc>
                  <a:txBody>
                    <a:bodyPr/>
                    <a:lstStyle/>
                    <a:p>
                      <a:pPr algn="ctr" fontAlgn="b"/>
                      <a:r>
                        <a:rPr lang="en-US" sz="1200" b="0" i="0" u="none" strike="noStrike">
                          <a:solidFill>
                            <a:srgbClr val="000000"/>
                          </a:solidFill>
                          <a:effectLst/>
                          <a:latin typeface="Calibri"/>
                        </a:rPr>
                        <a:t>6218</a:t>
                      </a:r>
                    </a:p>
                  </a:txBody>
                  <a:tcPr marL="45720" marR="45720" anchor="b"/>
                </a:tc>
                <a:tc>
                  <a:txBody>
                    <a:bodyPr/>
                    <a:lstStyle/>
                    <a:p>
                      <a:pPr algn="ctr" fontAlgn="b"/>
                      <a:r>
                        <a:rPr lang="en-US" sz="1200" b="1" i="0" u="none" strike="noStrike">
                          <a:solidFill>
                            <a:srgbClr val="000000"/>
                          </a:solidFill>
                          <a:effectLst/>
                          <a:latin typeface="Calibri"/>
                        </a:rPr>
                        <a:t>5176</a:t>
                      </a:r>
                    </a:p>
                  </a:txBody>
                  <a:tcPr marL="45720" marR="45720" anchor="b"/>
                </a:tc>
                <a:extLst>
                  <a:ext uri="{0D108BD9-81ED-4DB2-BD59-A6C34878D82A}">
                    <a16:rowId xmlns:a16="http://schemas.microsoft.com/office/drawing/2014/main" val="12368543"/>
                  </a:ext>
                </a:extLst>
              </a:tr>
              <a:tr h="274320">
                <a:tc>
                  <a:txBody>
                    <a:bodyPr/>
                    <a:lstStyle/>
                    <a:p>
                      <a:pPr algn="l" fontAlgn="b"/>
                      <a:r>
                        <a:rPr lang="en-US" sz="1200" u="none" strike="noStrike">
                          <a:effectLst/>
                        </a:rPr>
                        <a:t>Cooling</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48</a:t>
                      </a:r>
                    </a:p>
                  </a:txBody>
                  <a:tcPr marL="45720" marR="45720" anchor="b"/>
                </a:tc>
                <a:tc>
                  <a:txBody>
                    <a:bodyPr/>
                    <a:lstStyle/>
                    <a:p>
                      <a:pPr algn="ctr" fontAlgn="b"/>
                      <a:r>
                        <a:rPr lang="en-US" sz="1200" b="0" i="0" u="none" strike="noStrike">
                          <a:solidFill>
                            <a:srgbClr val="000000"/>
                          </a:solidFill>
                          <a:effectLst/>
                          <a:latin typeface="Calibri"/>
                        </a:rPr>
                        <a:t>6598</a:t>
                      </a:r>
                    </a:p>
                  </a:txBody>
                  <a:tcPr marL="45720" marR="45720" anchor="b"/>
                </a:tc>
                <a:tc>
                  <a:txBody>
                    <a:bodyPr/>
                    <a:lstStyle/>
                    <a:p>
                      <a:pPr algn="ctr" fontAlgn="b"/>
                      <a:r>
                        <a:rPr lang="en-US" sz="1200" b="1" i="0" u="none" strike="noStrike">
                          <a:solidFill>
                            <a:srgbClr val="000000"/>
                          </a:solidFill>
                          <a:effectLst/>
                          <a:latin typeface="Calibri"/>
                        </a:rPr>
                        <a:t>5351</a:t>
                      </a:r>
                    </a:p>
                  </a:txBody>
                  <a:tcPr marL="45720" marR="45720" anchor="b"/>
                </a:tc>
                <a:extLst>
                  <a:ext uri="{0D108BD9-81ED-4DB2-BD59-A6C34878D82A}">
                    <a16:rowId xmlns:a16="http://schemas.microsoft.com/office/drawing/2014/main" val="2892063009"/>
                  </a:ext>
                </a:extLst>
              </a:tr>
              <a:tr h="274320">
                <a:tc>
                  <a:txBody>
                    <a:bodyPr/>
                    <a:lstStyle/>
                    <a:p>
                      <a:pPr algn="l" fontAlgn="b"/>
                      <a:r>
                        <a:rPr lang="en-US" sz="1200" u="none" strike="noStrike">
                          <a:effectLst/>
                        </a:rPr>
                        <a:t>Fans</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2497</a:t>
                      </a:r>
                    </a:p>
                  </a:txBody>
                  <a:tcPr marL="45720" marR="45720" anchor="b"/>
                </a:tc>
                <a:tc>
                  <a:txBody>
                    <a:bodyPr/>
                    <a:lstStyle/>
                    <a:p>
                      <a:pPr algn="ctr" fontAlgn="b"/>
                      <a:r>
                        <a:rPr lang="en-US" sz="1200" b="1" i="0" u="none" strike="noStrike">
                          <a:solidFill>
                            <a:srgbClr val="000000"/>
                          </a:solidFill>
                          <a:effectLst/>
                          <a:latin typeface="Calibri"/>
                        </a:rPr>
                        <a:t>328</a:t>
                      </a:r>
                    </a:p>
                  </a:txBody>
                  <a:tcPr marL="45720" marR="45720" anchor="b"/>
                </a:tc>
                <a:extLst>
                  <a:ext uri="{0D108BD9-81ED-4DB2-BD59-A6C34878D82A}">
                    <a16:rowId xmlns:a16="http://schemas.microsoft.com/office/drawing/2014/main" val="1260432513"/>
                  </a:ext>
                </a:extLst>
              </a:tr>
              <a:tr h="274320">
                <a:tc>
                  <a:txBody>
                    <a:bodyPr/>
                    <a:lstStyle/>
                    <a:p>
                      <a:pPr algn="l" fontAlgn="b"/>
                      <a:r>
                        <a:rPr lang="en-US" sz="1200" u="none" strike="noStrike">
                          <a:effectLst/>
                        </a:rPr>
                        <a:t>Pumps</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500</a:t>
                      </a:r>
                    </a:p>
                  </a:txBody>
                  <a:tcPr marL="45720" marR="45720" anchor="b"/>
                </a:tc>
                <a:tc>
                  <a:txBody>
                    <a:bodyPr/>
                    <a:lstStyle/>
                    <a:p>
                      <a:pPr algn="ctr" fontAlgn="b"/>
                      <a:r>
                        <a:rPr lang="en-US" sz="1200" b="1" i="0" u="none" strike="noStrike">
                          <a:solidFill>
                            <a:srgbClr val="000000"/>
                          </a:solidFill>
                          <a:effectLst/>
                          <a:latin typeface="Calibri"/>
                        </a:rPr>
                        <a:t>83</a:t>
                      </a:r>
                    </a:p>
                  </a:txBody>
                  <a:tcPr marL="45720" marR="45720" anchor="b"/>
                </a:tc>
                <a:extLst>
                  <a:ext uri="{0D108BD9-81ED-4DB2-BD59-A6C34878D82A}">
                    <a16:rowId xmlns:a16="http://schemas.microsoft.com/office/drawing/2014/main" val="436259090"/>
                  </a:ext>
                </a:extLst>
              </a:tr>
              <a:tr h="274320">
                <a:tc>
                  <a:txBody>
                    <a:bodyPr/>
                    <a:lstStyle/>
                    <a:p>
                      <a:pPr algn="l" fontAlgn="b"/>
                      <a:r>
                        <a:rPr lang="en-US" sz="1200" u="none" strike="noStrike">
                          <a:effectLst/>
                        </a:rPr>
                        <a:t>Heat Rejection</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1" i="0" u="none" strike="noStrike">
                          <a:solidFill>
                            <a:srgbClr val="000000"/>
                          </a:solidFill>
                          <a:effectLst/>
                          <a:latin typeface="Calibri" panose="020F0502020204030204" pitchFamily="34" charset="0"/>
                        </a:rPr>
                        <a:t>41</a:t>
                      </a:r>
                    </a:p>
                  </a:txBody>
                  <a:tcPr marL="45720" marR="45720" anchor="b"/>
                </a:tc>
                <a:extLst>
                  <a:ext uri="{0D108BD9-81ED-4DB2-BD59-A6C34878D82A}">
                    <a16:rowId xmlns:a16="http://schemas.microsoft.com/office/drawing/2014/main" val="902670282"/>
                  </a:ext>
                </a:extLst>
              </a:tr>
              <a:tr h="274320">
                <a:tc>
                  <a:txBody>
                    <a:bodyPr/>
                    <a:lstStyle/>
                    <a:p>
                      <a:pPr algn="l" fontAlgn="b"/>
                      <a:r>
                        <a:rPr lang="en-US" sz="1200" u="none" strike="noStrike">
                          <a:effectLst/>
                        </a:rPr>
                        <a:t>Humidification</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27</a:t>
                      </a:r>
                    </a:p>
                  </a:txBody>
                  <a:tcPr marL="45720" marR="45720" anchor="b"/>
                </a:tc>
                <a:tc>
                  <a:txBody>
                    <a:bodyPr/>
                    <a:lstStyle/>
                    <a:p>
                      <a:pPr algn="ctr" fontAlgn="b"/>
                      <a:r>
                        <a:rPr lang="en-US" sz="1200" b="1" i="0" u="none" strike="noStrike">
                          <a:solidFill>
                            <a:srgbClr val="000000"/>
                          </a:solidFill>
                          <a:effectLst/>
                          <a:latin typeface="Calibri"/>
                        </a:rPr>
                        <a:t>22</a:t>
                      </a:r>
                    </a:p>
                  </a:txBody>
                  <a:tcPr marL="45720" marR="45720" anchor="b"/>
                </a:tc>
                <a:extLst>
                  <a:ext uri="{0D108BD9-81ED-4DB2-BD59-A6C34878D82A}">
                    <a16:rowId xmlns:a16="http://schemas.microsoft.com/office/drawing/2014/main" val="777376717"/>
                  </a:ext>
                </a:extLst>
              </a:tr>
              <a:tr h="274320">
                <a:tc>
                  <a:txBody>
                    <a:bodyPr/>
                    <a:lstStyle/>
                    <a:p>
                      <a:pPr algn="l" fontAlgn="b"/>
                      <a:r>
                        <a:rPr lang="en-US" sz="1200" u="none" strike="noStrike">
                          <a:effectLst/>
                        </a:rPr>
                        <a:t>Heat Recovery</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22</a:t>
                      </a:r>
                    </a:p>
                  </a:txBody>
                  <a:tcPr marL="45720" marR="45720" anchor="b"/>
                </a:tc>
                <a:tc>
                  <a:txBody>
                    <a:bodyPr/>
                    <a:lstStyle/>
                    <a:p>
                      <a:pPr algn="ctr" fontAlgn="b"/>
                      <a:r>
                        <a:rPr lang="en-US" sz="1200" b="1" i="0" u="none" strike="noStrike">
                          <a:solidFill>
                            <a:srgbClr val="000000"/>
                          </a:solidFill>
                          <a:effectLst/>
                          <a:latin typeface="Calibri"/>
                        </a:rPr>
                        <a:t>36</a:t>
                      </a:r>
                    </a:p>
                  </a:txBody>
                  <a:tcPr marL="45720" marR="45720" anchor="b"/>
                </a:tc>
                <a:extLst>
                  <a:ext uri="{0D108BD9-81ED-4DB2-BD59-A6C34878D82A}">
                    <a16:rowId xmlns:a16="http://schemas.microsoft.com/office/drawing/2014/main" val="279801537"/>
                  </a:ext>
                </a:extLst>
              </a:tr>
              <a:tr h="274320">
                <a:tc>
                  <a:txBody>
                    <a:bodyPr/>
                    <a:lstStyle/>
                    <a:p>
                      <a:pPr algn="l" fontAlgn="b"/>
                      <a:r>
                        <a:rPr lang="en-US" sz="1200" u="none" strike="noStrike">
                          <a:effectLst/>
                        </a:rPr>
                        <a:t>Refrigeration</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1076</a:t>
                      </a:r>
                    </a:p>
                  </a:txBody>
                  <a:tcPr marL="45720" marR="45720" anchor="b"/>
                </a:tc>
                <a:tc>
                  <a:txBody>
                    <a:bodyPr/>
                    <a:lstStyle/>
                    <a:p>
                      <a:pPr algn="ctr" fontAlgn="b"/>
                      <a:r>
                        <a:rPr lang="en-US" sz="1200" b="1" i="0" u="none" strike="noStrike">
                          <a:solidFill>
                            <a:srgbClr val="000000"/>
                          </a:solidFill>
                          <a:effectLst/>
                          <a:latin typeface="Calibri"/>
                        </a:rPr>
                        <a:t>1010</a:t>
                      </a:r>
                    </a:p>
                  </a:txBody>
                  <a:tcPr marL="45720" marR="45720" anchor="b"/>
                </a:tc>
                <a:extLst>
                  <a:ext uri="{0D108BD9-81ED-4DB2-BD59-A6C34878D82A}">
                    <a16:rowId xmlns:a16="http://schemas.microsoft.com/office/drawing/2014/main" val="137491598"/>
                  </a:ext>
                </a:extLst>
              </a:tr>
              <a:tr h="274320">
                <a:tc>
                  <a:txBody>
                    <a:bodyPr/>
                    <a:lstStyle/>
                    <a:p>
                      <a:pPr algn="l" fontAlgn="b"/>
                      <a:r>
                        <a:rPr lang="en-US" sz="1200" u="none" strike="noStrike">
                          <a:effectLst/>
                        </a:rPr>
                        <a:t>Exterior Lighting</a:t>
                      </a:r>
                      <a:endParaRPr lang="en-US" sz="1200" b="0" i="0" u="none" strike="noStrike">
                        <a:solidFill>
                          <a:srgbClr val="000000"/>
                        </a:solidFill>
                        <a:effectLst/>
                        <a:latin typeface="Calibri" panose="020F0502020204030204" pitchFamily="34" charset="0"/>
                      </a:endParaRPr>
                    </a:p>
                  </a:txBody>
                  <a:tcPr marL="45720" marR="45720" anchor="b"/>
                </a:tc>
                <a:tc>
                  <a:txBody>
                    <a:bodyPr/>
                    <a:lstStyle/>
                    <a:p>
                      <a:pPr algn="ctr" fontAlgn="b"/>
                      <a:r>
                        <a:rPr lang="en-US" sz="1200" b="0" i="0" u="none" strike="noStrike">
                          <a:solidFill>
                            <a:srgbClr val="000000"/>
                          </a:solidFill>
                          <a:effectLst/>
                          <a:latin typeface="Calibri"/>
                        </a:rPr>
                        <a:t>21</a:t>
                      </a:r>
                    </a:p>
                  </a:txBody>
                  <a:tcPr marL="45720" marR="45720" anchor="b"/>
                </a:tc>
                <a:tc>
                  <a:txBody>
                    <a:bodyPr/>
                    <a:lstStyle/>
                    <a:p>
                      <a:pPr algn="ctr" fontAlgn="b"/>
                      <a:r>
                        <a:rPr lang="en-US" sz="1200" b="0" i="0" u="none" strike="noStrike">
                          <a:solidFill>
                            <a:srgbClr val="000000"/>
                          </a:solidFill>
                          <a:effectLst/>
                          <a:latin typeface="Calibri"/>
                        </a:rPr>
                        <a:t>846</a:t>
                      </a:r>
                    </a:p>
                  </a:txBody>
                  <a:tcPr marL="45720" marR="45720" anchor="b"/>
                </a:tc>
                <a:tc>
                  <a:txBody>
                    <a:bodyPr/>
                    <a:lstStyle/>
                    <a:p>
                      <a:pPr algn="ctr" fontAlgn="b"/>
                      <a:r>
                        <a:rPr lang="en-US" sz="1200" b="1" i="0" u="none" strike="noStrike">
                          <a:solidFill>
                            <a:srgbClr val="000000"/>
                          </a:solidFill>
                          <a:effectLst/>
                          <a:latin typeface="Calibri" panose="020F0502020204030204" pitchFamily="34" charset="0"/>
                        </a:rPr>
                        <a:t>846</a:t>
                      </a:r>
                    </a:p>
                  </a:txBody>
                  <a:tcPr marL="45720" marR="45720" anchor="b"/>
                </a:tc>
                <a:extLst>
                  <a:ext uri="{0D108BD9-81ED-4DB2-BD59-A6C34878D82A}">
                    <a16:rowId xmlns:a16="http://schemas.microsoft.com/office/drawing/2014/main" val="2955777304"/>
                  </a:ext>
                </a:extLst>
              </a:tr>
            </a:tbl>
          </a:graphicData>
        </a:graphic>
      </p:graphicFrame>
      <p:sp>
        <p:nvSpPr>
          <p:cNvPr id="3" name="TextBox 2">
            <a:extLst>
              <a:ext uri="{FF2B5EF4-FFF2-40B4-BE49-F238E27FC236}">
                <a16:creationId xmlns:a16="http://schemas.microsoft.com/office/drawing/2014/main" id="{10DFE253-306A-4F05-AAB3-5B2FC6523EDC}"/>
              </a:ext>
            </a:extLst>
          </p:cNvPr>
          <p:cNvSpPr txBox="1"/>
          <p:nvPr/>
        </p:nvSpPr>
        <p:spPr>
          <a:xfrm>
            <a:off x="5390241" y="2854774"/>
            <a:ext cx="2697034" cy="3231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lstStyle/>
          <a:p>
            <a:pPr defTabSz="457186"/>
            <a:r>
              <a:rPr lang="en-US" sz="1500">
                <a:solidFill>
                  <a:srgbClr val="FFFFFF"/>
                </a:solidFill>
                <a:latin typeface="Calibri"/>
              </a:rPr>
              <a:t>No gaps identified</a:t>
            </a:r>
            <a:endParaRPr lang="en-US" sz="1879"/>
          </a:p>
        </p:txBody>
      </p:sp>
      <p:sp>
        <p:nvSpPr>
          <p:cNvPr id="8" name="TextBox 7">
            <a:extLst>
              <a:ext uri="{FF2B5EF4-FFF2-40B4-BE49-F238E27FC236}">
                <a16:creationId xmlns:a16="http://schemas.microsoft.com/office/drawing/2014/main" id="{2B7CF35B-2981-41F1-8E7B-3590E1110386}"/>
              </a:ext>
            </a:extLst>
          </p:cNvPr>
          <p:cNvSpPr txBox="1"/>
          <p:nvPr/>
        </p:nvSpPr>
        <p:spPr>
          <a:xfrm>
            <a:off x="457203" y="4366986"/>
            <a:ext cx="4440335" cy="630942"/>
          </a:xfrm>
          <a:prstGeom prst="rect">
            <a:avLst/>
          </a:prstGeom>
          <a:noFill/>
        </p:spPr>
        <p:txBody>
          <a:bodyPr wrap="square" rtlCol="0">
            <a:spAutoFit/>
          </a:bodyPr>
          <a:lstStyle/>
          <a:p>
            <a:r>
              <a:rPr lang="en-US" sz="875" i="1" baseline="30000"/>
              <a:t>1</a:t>
            </a:r>
            <a:r>
              <a:rPr lang="en-US" sz="875" i="1"/>
              <a:t>Minimum sample size targets presented at subject matter expert webinar on 8/28/2019.</a:t>
            </a:r>
          </a:p>
          <a:p>
            <a:r>
              <a:rPr lang="en-US" sz="875" i="1" baseline="30000"/>
              <a:t>2</a:t>
            </a:r>
            <a:r>
              <a:rPr lang="en-US" sz="875" i="1"/>
              <a:t>Counts based on vendor rough estimates obtained during market outreach</a:t>
            </a:r>
          </a:p>
          <a:p>
            <a:r>
              <a:rPr lang="en-US" sz="875" i="1" baseline="30000"/>
              <a:t>3</a:t>
            </a:r>
            <a:r>
              <a:rPr lang="en-US" sz="875" i="1"/>
              <a:t>Procured Sample Size includes data in hand and data that is being contracted for procurement</a:t>
            </a:r>
          </a:p>
        </p:txBody>
      </p:sp>
    </p:spTree>
    <p:extLst>
      <p:ext uri="{BB962C8B-B14F-4D97-AF65-F5344CB8AC3E}">
        <p14:creationId xmlns:p14="http://schemas.microsoft.com/office/powerpoint/2010/main" val="20503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03BC-C98E-F243-9002-991FF0C3F3C2}"/>
              </a:ext>
            </a:extLst>
          </p:cNvPr>
          <p:cNvSpPr>
            <a:spLocks noGrp="1"/>
          </p:cNvSpPr>
          <p:nvPr>
            <p:ph type="title"/>
          </p:nvPr>
        </p:nvSpPr>
        <p:spPr/>
        <p:txBody>
          <a:bodyPr/>
          <a:lstStyle/>
          <a:p>
            <a:pPr>
              <a:defRPr sz="1400" b="0" i="0" u="none" strike="noStrike" kern="1200" spc="0" baseline="0">
                <a:solidFill>
                  <a:prstClr val="black">
                    <a:lumMod val="65000"/>
                    <a:lumOff val="35000"/>
                  </a:prstClr>
                </a:solidFill>
                <a:latin typeface="Franklin Gothic Book" panose="020B0503020102020204" pitchFamily="34" charset="0"/>
                <a:ea typeface="+mn-ea"/>
                <a:cs typeface="+mn-cs"/>
              </a:defRPr>
            </a:pPr>
            <a:r>
              <a:rPr lang="en-US" sz="3188">
                <a:solidFill>
                  <a:schemeClr val="bg1"/>
                </a:solidFill>
                <a:latin typeface="Franklin Gothic Book"/>
              </a:rPr>
              <a:t>Sample Sizes: Schedule-driven End Uses</a:t>
            </a:r>
          </a:p>
        </p:txBody>
      </p:sp>
      <p:graphicFrame>
        <p:nvGraphicFramePr>
          <p:cNvPr id="3" name="Table 2">
            <a:extLst>
              <a:ext uri="{FF2B5EF4-FFF2-40B4-BE49-F238E27FC236}">
                <a16:creationId xmlns:a16="http://schemas.microsoft.com/office/drawing/2014/main" id="{F58E509A-F9C5-104A-8428-108DBD8400D0}"/>
              </a:ext>
            </a:extLst>
          </p:cNvPr>
          <p:cNvGraphicFramePr>
            <a:graphicFrameLocks noGrp="1"/>
          </p:cNvGraphicFramePr>
          <p:nvPr/>
        </p:nvGraphicFramePr>
        <p:xfrm>
          <a:off x="449939" y="825454"/>
          <a:ext cx="8236864" cy="3791997"/>
        </p:xfrm>
        <a:graphic>
          <a:graphicData uri="http://schemas.openxmlformats.org/drawingml/2006/table">
            <a:tbl>
              <a:tblPr firstRow="1" bandRow="1">
                <a:tableStyleId>{5C22544A-7EE6-4342-B048-85BDC9FD1C3A}</a:tableStyleId>
              </a:tblPr>
              <a:tblGrid>
                <a:gridCol w="1071754">
                  <a:extLst>
                    <a:ext uri="{9D8B030D-6E8A-4147-A177-3AD203B41FA5}">
                      <a16:colId xmlns:a16="http://schemas.microsoft.com/office/drawing/2014/main" val="3032003979"/>
                    </a:ext>
                  </a:extLst>
                </a:gridCol>
                <a:gridCol w="1472614">
                  <a:extLst>
                    <a:ext uri="{9D8B030D-6E8A-4147-A177-3AD203B41FA5}">
                      <a16:colId xmlns:a16="http://schemas.microsoft.com/office/drawing/2014/main" val="2757227206"/>
                    </a:ext>
                  </a:extLst>
                </a:gridCol>
                <a:gridCol w="355781">
                  <a:extLst>
                    <a:ext uri="{9D8B030D-6E8A-4147-A177-3AD203B41FA5}">
                      <a16:colId xmlns:a16="http://schemas.microsoft.com/office/drawing/2014/main" val="3747020990"/>
                    </a:ext>
                  </a:extLst>
                </a:gridCol>
                <a:gridCol w="355781">
                  <a:extLst>
                    <a:ext uri="{9D8B030D-6E8A-4147-A177-3AD203B41FA5}">
                      <a16:colId xmlns:a16="http://schemas.microsoft.com/office/drawing/2014/main" val="2978144551"/>
                    </a:ext>
                  </a:extLst>
                </a:gridCol>
                <a:gridCol w="355781">
                  <a:extLst>
                    <a:ext uri="{9D8B030D-6E8A-4147-A177-3AD203B41FA5}">
                      <a16:colId xmlns:a16="http://schemas.microsoft.com/office/drawing/2014/main" val="3003852155"/>
                    </a:ext>
                  </a:extLst>
                </a:gridCol>
                <a:gridCol w="355781">
                  <a:extLst>
                    <a:ext uri="{9D8B030D-6E8A-4147-A177-3AD203B41FA5}">
                      <a16:colId xmlns:a16="http://schemas.microsoft.com/office/drawing/2014/main" val="4191605490"/>
                    </a:ext>
                  </a:extLst>
                </a:gridCol>
                <a:gridCol w="355781">
                  <a:extLst>
                    <a:ext uri="{9D8B030D-6E8A-4147-A177-3AD203B41FA5}">
                      <a16:colId xmlns:a16="http://schemas.microsoft.com/office/drawing/2014/main" val="2471652449"/>
                    </a:ext>
                  </a:extLst>
                </a:gridCol>
                <a:gridCol w="355781">
                  <a:extLst>
                    <a:ext uri="{9D8B030D-6E8A-4147-A177-3AD203B41FA5}">
                      <a16:colId xmlns:a16="http://schemas.microsoft.com/office/drawing/2014/main" val="1802695542"/>
                    </a:ext>
                  </a:extLst>
                </a:gridCol>
                <a:gridCol w="355781">
                  <a:extLst>
                    <a:ext uri="{9D8B030D-6E8A-4147-A177-3AD203B41FA5}">
                      <a16:colId xmlns:a16="http://schemas.microsoft.com/office/drawing/2014/main" val="2285280277"/>
                    </a:ext>
                  </a:extLst>
                </a:gridCol>
                <a:gridCol w="355781">
                  <a:extLst>
                    <a:ext uri="{9D8B030D-6E8A-4147-A177-3AD203B41FA5}">
                      <a16:colId xmlns:a16="http://schemas.microsoft.com/office/drawing/2014/main" val="2657145531"/>
                    </a:ext>
                  </a:extLst>
                </a:gridCol>
                <a:gridCol w="355781">
                  <a:extLst>
                    <a:ext uri="{9D8B030D-6E8A-4147-A177-3AD203B41FA5}">
                      <a16:colId xmlns:a16="http://schemas.microsoft.com/office/drawing/2014/main" val="1074794475"/>
                    </a:ext>
                  </a:extLst>
                </a:gridCol>
                <a:gridCol w="355781">
                  <a:extLst>
                    <a:ext uri="{9D8B030D-6E8A-4147-A177-3AD203B41FA5}">
                      <a16:colId xmlns:a16="http://schemas.microsoft.com/office/drawing/2014/main" val="1988450884"/>
                    </a:ext>
                  </a:extLst>
                </a:gridCol>
                <a:gridCol w="355781">
                  <a:extLst>
                    <a:ext uri="{9D8B030D-6E8A-4147-A177-3AD203B41FA5}">
                      <a16:colId xmlns:a16="http://schemas.microsoft.com/office/drawing/2014/main" val="707009708"/>
                    </a:ext>
                  </a:extLst>
                </a:gridCol>
                <a:gridCol w="355781">
                  <a:extLst>
                    <a:ext uri="{9D8B030D-6E8A-4147-A177-3AD203B41FA5}">
                      <a16:colId xmlns:a16="http://schemas.microsoft.com/office/drawing/2014/main" val="3290228207"/>
                    </a:ext>
                  </a:extLst>
                </a:gridCol>
                <a:gridCol w="355781">
                  <a:extLst>
                    <a:ext uri="{9D8B030D-6E8A-4147-A177-3AD203B41FA5}">
                      <a16:colId xmlns:a16="http://schemas.microsoft.com/office/drawing/2014/main" val="292959406"/>
                    </a:ext>
                  </a:extLst>
                </a:gridCol>
                <a:gridCol w="355781">
                  <a:extLst>
                    <a:ext uri="{9D8B030D-6E8A-4147-A177-3AD203B41FA5}">
                      <a16:colId xmlns:a16="http://schemas.microsoft.com/office/drawing/2014/main" val="4044349949"/>
                    </a:ext>
                  </a:extLst>
                </a:gridCol>
                <a:gridCol w="355781">
                  <a:extLst>
                    <a:ext uri="{9D8B030D-6E8A-4147-A177-3AD203B41FA5}">
                      <a16:colId xmlns:a16="http://schemas.microsoft.com/office/drawing/2014/main" val="505773981"/>
                    </a:ext>
                  </a:extLst>
                </a:gridCol>
                <a:gridCol w="355781">
                  <a:extLst>
                    <a:ext uri="{9D8B030D-6E8A-4147-A177-3AD203B41FA5}">
                      <a16:colId xmlns:a16="http://schemas.microsoft.com/office/drawing/2014/main" val="2684480646"/>
                    </a:ext>
                  </a:extLst>
                </a:gridCol>
              </a:tblGrid>
              <a:tr h="865917">
                <a:tc gridSpan="2">
                  <a:txBody>
                    <a:bodyPr/>
                    <a:lstStyle/>
                    <a:p>
                      <a:pPr algn="l" fontAlgn="b"/>
                      <a:r>
                        <a:rPr lang="en-US" sz="1100" u="none" strike="noStrike">
                          <a:effectLst/>
                        </a:rPr>
                        <a:t>Schedule-driven</a:t>
                      </a:r>
                      <a:endParaRPr lang="en-US" sz="1100" b="1" i="0" u="none" strike="noStrike">
                        <a:solidFill>
                          <a:srgbClr val="000000"/>
                        </a:solidFill>
                        <a:effectLst/>
                        <a:latin typeface="Calibri" panose="020F0502020204030204" pitchFamily="34" charset="0"/>
                      </a:endParaRPr>
                    </a:p>
                  </a:txBody>
                  <a:tcPr marL="45720" marR="45720" anchor="b"/>
                </a:tc>
                <a:tc hMerge="1">
                  <a:txBody>
                    <a:bodyPr/>
                    <a:lstStyle/>
                    <a:p>
                      <a:pPr algn="l" fontAlgn="b"/>
                      <a:endParaRPr lang="en-US" sz="1600" b="1"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Hospital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Outpatient</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Primary School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Secondary School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Full-Service Restaurant</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Quick Service Restaurant</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Retail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Strip Mall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Supermarket</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Small Hotel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Large Hotel</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Warehouse</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marL="0" algn="l" defTabSz="731497" rtl="0" eaLnBrk="1" fontAlgn="b" latinLnBrk="0" hangingPunct="1"/>
                      <a:r>
                        <a:rPr lang="en-US" sz="1000" b="1" u="none" strike="noStrike" kern="1200">
                          <a:solidFill>
                            <a:schemeClr val="lt1"/>
                          </a:solidFill>
                          <a:effectLst/>
                          <a:latin typeface="+mn-lt"/>
                          <a:ea typeface="+mn-ea"/>
                          <a:cs typeface="+mn-cs"/>
                        </a:rPr>
                        <a:t>Multifamily</a:t>
                      </a:r>
                    </a:p>
                  </a:txBody>
                  <a:tcPr marL="45720" marR="45720" vert="vert270" anchor="ctr"/>
                </a:tc>
                <a:tc>
                  <a:txBody>
                    <a:bodyPr/>
                    <a:lstStyle/>
                    <a:p>
                      <a:pPr algn="l" fontAlgn="b"/>
                      <a:r>
                        <a:rPr lang="en-US" sz="1000" u="none" strike="noStrike">
                          <a:effectLst/>
                        </a:rPr>
                        <a:t>Small Office</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Medium Office</a:t>
                      </a:r>
                      <a:endParaRPr lang="en-US" sz="1000" b="0" i="0" u="none" strike="noStrike">
                        <a:solidFill>
                          <a:srgbClr val="000000"/>
                        </a:solidFill>
                        <a:effectLst/>
                        <a:latin typeface="Calibri" panose="020F0502020204030204" pitchFamily="34" charset="0"/>
                      </a:endParaRPr>
                    </a:p>
                  </a:txBody>
                  <a:tcPr marL="45720" marR="45720" vert="vert270" anchor="ctr"/>
                </a:tc>
                <a:tc>
                  <a:txBody>
                    <a:bodyPr/>
                    <a:lstStyle/>
                    <a:p>
                      <a:pPr algn="l" fontAlgn="b"/>
                      <a:r>
                        <a:rPr lang="en-US" sz="1000" u="none" strike="noStrike">
                          <a:effectLst/>
                        </a:rPr>
                        <a:t>Large Office</a:t>
                      </a:r>
                      <a:endParaRPr lang="en-US" sz="1000" b="0" i="0" u="none" strike="noStrike">
                        <a:solidFill>
                          <a:srgbClr val="000000"/>
                        </a:solidFill>
                        <a:effectLst/>
                        <a:latin typeface="Calibri" panose="020F0502020204030204" pitchFamily="34" charset="0"/>
                      </a:endParaRPr>
                    </a:p>
                  </a:txBody>
                  <a:tcPr marL="45720" marR="45720" vert="vert270" anchor="ctr"/>
                </a:tc>
                <a:extLst>
                  <a:ext uri="{0D108BD9-81ED-4DB2-BD59-A6C34878D82A}">
                    <a16:rowId xmlns:a16="http://schemas.microsoft.com/office/drawing/2014/main" val="29473639"/>
                  </a:ext>
                </a:extLst>
              </a:tr>
              <a:tr h="243840">
                <a:tc rowSpan="4">
                  <a:txBody>
                    <a:bodyPr/>
                    <a:lstStyle/>
                    <a:p>
                      <a:pPr marL="0" algn="l" defTabSz="609585" rtl="0" eaLnBrk="1" fontAlgn="b" latinLnBrk="0" hangingPunct="1"/>
                      <a:r>
                        <a:rPr lang="en-US" sz="1100" b="1" u="none" strike="noStrike" kern="1200">
                          <a:solidFill>
                            <a:schemeClr val="lt1"/>
                          </a:solidFill>
                          <a:effectLst/>
                          <a:latin typeface="+mn-lt"/>
                          <a:ea typeface="+mn-ea"/>
                          <a:cs typeface="+mn-cs"/>
                        </a:rPr>
                        <a:t>Proposed Minimum Sample Size</a:t>
                      </a:r>
                      <a:r>
                        <a:rPr lang="en-US" sz="1100" b="1" u="none" strike="noStrike" kern="1200" baseline="30000">
                          <a:solidFill>
                            <a:schemeClr val="lt1"/>
                          </a:solidFill>
                          <a:effectLst/>
                          <a:latin typeface="+mn-lt"/>
                          <a:ea typeface="+mn-ea"/>
                          <a:cs typeface="+mn-cs"/>
                        </a:rPr>
                        <a:t>1</a:t>
                      </a:r>
                    </a:p>
                  </a:txBody>
                  <a:tcPr marL="45720" marR="45720" anchor="ctr">
                    <a:solidFill>
                      <a:schemeClr val="accent1"/>
                    </a:solidFill>
                  </a:tcPr>
                </a:tc>
                <a:tc>
                  <a:txBody>
                    <a:bodyPr/>
                    <a:lstStyle/>
                    <a:p>
                      <a:pPr algn="l" fontAlgn="b"/>
                      <a:r>
                        <a:rPr lang="en-US" sz="1000" u="none" strike="noStrike">
                          <a:effectLst/>
                        </a:rPr>
                        <a:t>Interior Lighting</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n/a</a:t>
                      </a:r>
                    </a:p>
                  </a:txBody>
                  <a:tcPr marL="45720" marR="45720" anchor="b"/>
                </a:tc>
                <a:tc gridSpan="3">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36238604"/>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Interior Equipment</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gridSpan="3">
                  <a:txBody>
                    <a:bodyPr/>
                    <a:lstStyle/>
                    <a:p>
                      <a:pPr algn="ctr" fontAlgn="b"/>
                      <a:r>
                        <a:rPr lang="en-US" sz="1000" u="none" strike="noStrike">
                          <a:effectLst/>
                        </a:rPr>
                        <a:t>21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2836885"/>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Service Water Heating</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gridSpan="3">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2794770"/>
                  </a:ext>
                </a:extLst>
              </a:tr>
              <a:tr h="243840">
                <a:tc vMerge="1">
                  <a:txBody>
                    <a:bodyPr/>
                    <a:lstStyle/>
                    <a:p>
                      <a:pPr marL="0" algn="l" defTabSz="609585" rtl="0" eaLnBrk="1" fontAlgn="b" latinLnBrk="0" hangingPunct="1"/>
                      <a:endParaRPr lang="en-US" sz="1800" b="1" u="none" strike="noStrike" kern="1200" baseline="30000">
                        <a:solidFill>
                          <a:schemeClr val="lt1"/>
                        </a:solidFill>
                        <a:effectLst/>
                        <a:latin typeface="+mn-lt"/>
                        <a:ea typeface="+mn-ea"/>
                        <a:cs typeface="+mn-cs"/>
                      </a:endParaRPr>
                    </a:p>
                  </a:txBody>
                  <a:tcPr marL="73152" marR="73152" marT="73152" marB="73152" anchor="ctr">
                    <a:solidFill>
                      <a:schemeClr val="accent1"/>
                    </a:solidFill>
                  </a:tcPr>
                </a:tc>
                <a:tc>
                  <a:txBody>
                    <a:bodyPr/>
                    <a:lstStyle/>
                    <a:p>
                      <a:pPr algn="l" fontAlgn="b"/>
                      <a:r>
                        <a:rPr lang="en-US" sz="1000" b="0" i="0" u="none" strike="noStrike">
                          <a:solidFill>
                            <a:srgbClr val="000000"/>
                          </a:solidFill>
                          <a:effectLst/>
                          <a:latin typeface="Calibri" panose="020F0502020204030204" pitchFamily="34" charset="0"/>
                        </a:rPr>
                        <a:t>Cooking</a:t>
                      </a:r>
                    </a:p>
                  </a:txBody>
                  <a:tcPr marL="45720" marR="45720" anchor="b"/>
                </a:tc>
                <a:tc gridSpan="2">
                  <a:txBody>
                    <a:bodyPr/>
                    <a:lstStyle/>
                    <a:p>
                      <a:pPr algn="ctr" fontAlgn="b"/>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gridSpan="3">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lang="en-US" sz="1000" b="0" i="0" u="none" strike="noStrike">
                          <a:solidFill>
                            <a:schemeClr val="tx1"/>
                          </a:solidFill>
                          <a:effectLst/>
                          <a:latin typeface="Calibri" panose="020F0502020204030204" pitchFamily="34" charset="0"/>
                        </a:rPr>
                        <a:t>n/a</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0538509"/>
                  </a:ext>
                </a:extLst>
              </a:tr>
              <a:tr h="243840">
                <a:tc rowSpan="4">
                  <a:txBody>
                    <a:bodyPr/>
                    <a:lstStyle/>
                    <a:p>
                      <a:pPr marL="0" algn="l" rtl="0" eaLnBrk="1" fontAlgn="b" latinLnBrk="0" hangingPunct="1"/>
                      <a:r>
                        <a:rPr lang="en-US" sz="1100" b="1" u="none" strike="noStrike" kern="1200">
                          <a:solidFill>
                            <a:schemeClr val="lt1"/>
                          </a:solidFill>
                          <a:effectLst/>
                          <a:latin typeface="+mn-lt"/>
                          <a:ea typeface="+mn-ea"/>
                          <a:cs typeface="+mn-cs"/>
                        </a:rPr>
                        <a:t>Oct 31</a:t>
                      </a:r>
                      <a:r>
                        <a:rPr lang="en-US" sz="1100" b="1" u="none" strike="noStrike" kern="1200" baseline="30000">
                          <a:solidFill>
                            <a:schemeClr val="lt1"/>
                          </a:solidFill>
                          <a:effectLst/>
                          <a:latin typeface="+mn-lt"/>
                          <a:ea typeface="+mn-ea"/>
                          <a:cs typeface="+mn-cs"/>
                        </a:rPr>
                        <a:t>st</a:t>
                      </a:r>
                      <a:r>
                        <a:rPr lang="en-US" sz="1100" b="1" u="none" strike="noStrike" kern="1200">
                          <a:solidFill>
                            <a:schemeClr val="lt1"/>
                          </a:solidFill>
                          <a:effectLst/>
                          <a:latin typeface="+mn-lt"/>
                          <a:ea typeface="+mn-ea"/>
                          <a:cs typeface="+mn-cs"/>
                        </a:rPr>
                        <a:t> Package Sample Size</a:t>
                      </a:r>
                      <a:r>
                        <a:rPr lang="en-US" sz="1100" b="1" u="none" strike="noStrike" kern="1200" baseline="30000">
                          <a:solidFill>
                            <a:schemeClr val="lt1"/>
                          </a:solidFill>
                          <a:effectLst/>
                          <a:latin typeface="+mn-lt"/>
                          <a:ea typeface="+mn-ea"/>
                          <a:cs typeface="+mn-cs"/>
                        </a:rPr>
                        <a:t>2</a:t>
                      </a:r>
                    </a:p>
                  </a:txBody>
                  <a:tcPr marL="45720" marR="45720" anchor="ctr">
                    <a:solidFill>
                      <a:schemeClr val="accent1"/>
                    </a:solidFill>
                  </a:tcPr>
                </a:tc>
                <a:tc>
                  <a:txBody>
                    <a:bodyPr/>
                    <a:lstStyle/>
                    <a:p>
                      <a:pPr algn="l" fontAlgn="b"/>
                      <a:r>
                        <a:rPr lang="en-US" sz="1000" u="none" strike="noStrike">
                          <a:effectLst/>
                        </a:rPr>
                        <a:t>Interior Lighting</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103</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281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760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1046</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137</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53</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270</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20</a:t>
                      </a:r>
                    </a:p>
                  </a:txBody>
                  <a:tcPr marL="45720" marR="45720" anchor="b"/>
                </a:tc>
                <a:tc gridSpan="3">
                  <a:txBody>
                    <a:bodyPr/>
                    <a:lstStyle/>
                    <a:p>
                      <a:pPr algn="ctr" fontAlgn="b"/>
                      <a:r>
                        <a:rPr lang="en-US" sz="1000" u="none" strike="noStrike">
                          <a:effectLst/>
                        </a:rPr>
                        <a:t>337</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13521173"/>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Interior Equipment</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marL="0" marR="0" lvl="0" indent="0" algn="ctr" defTabSz="731497"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mn-lt"/>
                          <a:ea typeface="+mn-ea"/>
                          <a:cs typeface="+mn-cs"/>
                        </a:rPr>
                        <a:t>2</a:t>
                      </a:r>
                      <a:endParaRPr kumimoji="0" lang="en-US" sz="1000" b="0" i="0" u="none" strike="noStrike" kern="1200" cap="none" spc="0" normalizeH="0" baseline="0" noProof="0">
                        <a:ln>
                          <a:noFill/>
                        </a:ln>
                        <a:solidFill>
                          <a:srgbClr val="333333"/>
                        </a:solidFill>
                        <a:effectLst/>
                        <a:uLnTx/>
                        <a:uFillTx/>
                        <a:latin typeface="Calibri" panose="020F0502020204030204" pitchFamily="34" charset="0"/>
                        <a:ea typeface="+mn-ea"/>
                        <a:cs typeface="+mn-cs"/>
                      </a:endParaRPr>
                    </a:p>
                  </a:txBody>
                  <a:tcPr marL="45720" marR="45720" anchor="b">
                    <a:solidFill>
                      <a:schemeClr val="accent3"/>
                    </a:solidFill>
                  </a:tcPr>
                </a:tc>
                <a:tc hMerge="1">
                  <a:txBody>
                    <a:bodyPr/>
                    <a:lstStyle/>
                    <a:p>
                      <a:endParaRPr lang="en-US"/>
                    </a:p>
                  </a:txBody>
                  <a:tcPr/>
                </a:tc>
                <a:tc gridSpan="2">
                  <a:txBody>
                    <a:bodyPr/>
                    <a:lstStyle/>
                    <a:p>
                      <a:pPr algn="ctr" fontAlgn="b"/>
                      <a:r>
                        <a:rPr lang="en-US" sz="1000" u="none" strike="noStrike">
                          <a:effectLst/>
                        </a:rPr>
                        <a:t>285</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196</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214</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marL="0" algn="ctr" defTabSz="609585" rtl="0" eaLnBrk="1" fontAlgn="b" latinLnBrk="0" hangingPunct="1"/>
                      <a:r>
                        <a:rPr lang="en-US" sz="1000" u="none" strike="noStrike" kern="1200">
                          <a:effectLst/>
                        </a:rPr>
                        <a:t>4</a:t>
                      </a:r>
                      <a:endParaRPr lang="en-US" sz="1000" b="0" i="0" u="none" strike="noStrike" kern="1200">
                        <a:solidFill>
                          <a:schemeClr val="tx1"/>
                        </a:solidFill>
                        <a:effectLst/>
                        <a:latin typeface="Calibri" panose="020F0502020204030204" pitchFamily="34" charset="0"/>
                        <a:ea typeface="+mn-ea"/>
                        <a:cs typeface="+mn-cs"/>
                      </a:endParaRPr>
                    </a:p>
                  </a:txBody>
                  <a:tcPr marL="45720" marR="45720" anchor="b">
                    <a:solidFill>
                      <a:schemeClr val="accent3"/>
                    </a:solidFill>
                  </a:tcPr>
                </a:tc>
                <a:tc gridSpan="2">
                  <a:txBody>
                    <a:bodyPr/>
                    <a:lstStyle/>
                    <a:p>
                      <a:pPr marL="0" algn="ctr" defTabSz="609585" rtl="0" eaLnBrk="1" fontAlgn="b" latinLnBrk="0" hangingPunct="1"/>
                      <a:r>
                        <a:rPr lang="en-US" sz="1000" u="none" strike="noStrike" kern="1200">
                          <a:effectLst/>
                        </a:rPr>
                        <a:t>5</a:t>
                      </a:r>
                      <a:endParaRPr lang="en-US" sz="1000" b="0" i="0" u="none" strike="noStrike" kern="1200">
                        <a:solidFill>
                          <a:schemeClr val="tx1"/>
                        </a:solidFill>
                        <a:effectLst/>
                        <a:latin typeface="Calibri" panose="020F0502020204030204" pitchFamily="34" charset="0"/>
                        <a:ea typeface="+mn-ea"/>
                        <a:cs typeface="+mn-cs"/>
                      </a:endParaRPr>
                    </a:p>
                  </a:txBody>
                  <a:tcPr marL="45720" marR="45720" anchor="b">
                    <a:solidFill>
                      <a:schemeClr val="accent3"/>
                    </a:solidFill>
                  </a:tcPr>
                </a:tc>
                <a:tc hMerge="1">
                  <a:txBody>
                    <a:bodyPr/>
                    <a:lstStyle/>
                    <a:p>
                      <a:endParaRPr lang="en-US"/>
                    </a:p>
                  </a:txBody>
                  <a:tcPr/>
                </a:tc>
                <a:tc>
                  <a:txBody>
                    <a:bodyPr/>
                    <a:lstStyle/>
                    <a:p>
                      <a:pPr algn="ctr" fontAlgn="b"/>
                      <a:r>
                        <a:rPr lang="en-US" sz="1000" u="none" strike="noStrike">
                          <a:effectLst/>
                        </a:rPr>
                        <a:t>25</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22</a:t>
                      </a:r>
                    </a:p>
                  </a:txBody>
                  <a:tcPr marL="45720" marR="45720" anchor="b"/>
                </a:tc>
                <a:tc gridSpan="3">
                  <a:txBody>
                    <a:bodyPr/>
                    <a:lstStyle/>
                    <a:p>
                      <a:pPr algn="ctr" fontAlgn="b"/>
                      <a:r>
                        <a:rPr lang="en-US" sz="1000" u="none" strike="noStrike">
                          <a:effectLst/>
                        </a:rPr>
                        <a:t>270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6752042"/>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tc>
                <a:tc>
                  <a:txBody>
                    <a:bodyPr/>
                    <a:lstStyle/>
                    <a:p>
                      <a:pPr algn="l" fontAlgn="b"/>
                      <a:r>
                        <a:rPr lang="en-US" sz="1000" u="none" strike="noStrike">
                          <a:effectLst/>
                        </a:rPr>
                        <a:t>Service Water Heating</a:t>
                      </a:r>
                      <a:endParaRPr lang="en-US" sz="1000" b="0"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316</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gridSpan="2">
                  <a:txBody>
                    <a:bodyPr/>
                    <a:lstStyle/>
                    <a:p>
                      <a:pPr algn="ctr" fontAlgn="b"/>
                      <a:r>
                        <a:rPr lang="en-US" sz="1000" u="none" strike="noStrike">
                          <a:effectLst/>
                        </a:rPr>
                        <a:t>106</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gridSpan="2">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a:txBody>
                    <a:bodyPr/>
                    <a:lstStyle/>
                    <a:p>
                      <a:pPr algn="ctr" fontAlgn="b"/>
                      <a:r>
                        <a:rPr lang="en-US" sz="1000" u="none" strike="noStrike">
                          <a:effectLst/>
                        </a:rPr>
                        <a:t>0</a:t>
                      </a:r>
                      <a:endParaRPr lang="en-US" sz="1000" b="0" i="0" u="none" strike="noStrike">
                        <a:solidFill>
                          <a:schemeClr val="tx1"/>
                        </a:solidFill>
                        <a:effectLst/>
                        <a:latin typeface="Calibri" panose="020F0502020204030204" pitchFamily="34" charset="0"/>
                      </a:endParaRP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gridSpan="3">
                  <a:txBody>
                    <a:bodyPr/>
                    <a:lstStyle/>
                    <a:p>
                      <a:pPr algn="ctr" fontAlgn="b"/>
                      <a:r>
                        <a:rPr lang="en-US" sz="1000" u="none" strike="noStrike">
                          <a:effectLst/>
                        </a:rPr>
                        <a:t>1</a:t>
                      </a:r>
                      <a:endParaRPr lang="en-US" sz="1000" b="0" i="0" u="none" strike="noStrike">
                        <a:solidFill>
                          <a:schemeClr val="tx1"/>
                        </a:solidFill>
                        <a:effectLst/>
                        <a:latin typeface="Calibri" panose="020F0502020204030204" pitchFamily="34" charset="0"/>
                      </a:endParaRP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6387761"/>
                  </a:ext>
                </a:extLst>
              </a:tr>
              <a:tr h="243840">
                <a:tc vMerge="1">
                  <a:txBody>
                    <a:bodyPr/>
                    <a:lstStyle/>
                    <a:p>
                      <a:pPr marL="0" algn="l" defTabSz="609585" rtl="0" eaLnBrk="1" fontAlgn="b" latinLnBrk="0" hangingPunct="1"/>
                      <a:endParaRPr lang="en-US" sz="1800" b="1" u="none" strike="noStrike" kern="1200" baseline="30000">
                        <a:solidFill>
                          <a:schemeClr val="lt1"/>
                        </a:solidFill>
                        <a:effectLst/>
                        <a:latin typeface="+mn-lt"/>
                        <a:ea typeface="+mn-ea"/>
                        <a:cs typeface="+mn-cs"/>
                      </a:endParaRPr>
                    </a:p>
                  </a:txBody>
                  <a:tcPr marL="73152" marR="73152" marT="73152" marB="73152" anchor="ctr">
                    <a:solidFill>
                      <a:schemeClr val="accent1"/>
                    </a:solidFill>
                  </a:tcPr>
                </a:tc>
                <a:tc>
                  <a:txBody>
                    <a:bodyPr/>
                    <a:lstStyle/>
                    <a:p>
                      <a:pPr marL="0" marR="0" lvl="0" indent="0" algn="l" defTabSz="731497" rtl="0" eaLnBrk="1" fontAlgn="b"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Calibri" panose="020F0502020204030204" pitchFamily="34" charset="0"/>
                        </a:rPr>
                        <a:t>Cooking</a:t>
                      </a:r>
                    </a:p>
                  </a:txBody>
                  <a:tcPr marL="45720" marR="45720" anchor="b"/>
                </a:tc>
                <a:tc gridSpan="2">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gridSpan="2">
                  <a:txBody>
                    <a:bodyPr/>
                    <a:lstStyle/>
                    <a:p>
                      <a:pPr algn="ctr" fontAlgn="b"/>
                      <a:r>
                        <a:rPr lang="en-US" sz="1000" b="0" i="0" u="none" strike="noStrike">
                          <a:solidFill>
                            <a:schemeClr val="tx1"/>
                          </a:solidFill>
                          <a:effectLst/>
                          <a:latin typeface="Calibri" panose="020F0502020204030204" pitchFamily="34" charset="0"/>
                        </a:rPr>
                        <a:t>2</a:t>
                      </a:r>
                    </a:p>
                  </a:txBody>
                  <a:tcPr marL="45720" marR="45720" anchor="b"/>
                </a:tc>
                <a:tc hMerge="1">
                  <a:txBody>
                    <a:bodyPr/>
                    <a:lstStyle/>
                    <a:p>
                      <a:endParaRPr lang="en-US"/>
                    </a:p>
                  </a:txBody>
                  <a:tcPr/>
                </a:tc>
                <a:tc gridSpan="2">
                  <a:txBody>
                    <a:bodyPr/>
                    <a:lstStyle/>
                    <a:p>
                      <a:pPr algn="ctr" fontAlgn="b"/>
                      <a:r>
                        <a:rPr lang="en-US" sz="1000" b="0" i="0" u="none" strike="noStrike">
                          <a:solidFill>
                            <a:schemeClr val="tx1"/>
                          </a:solidFill>
                          <a:effectLst/>
                          <a:latin typeface="Calibri" panose="020F0502020204030204" pitchFamily="34" charset="0"/>
                        </a:rPr>
                        <a:t>2618</a:t>
                      </a:r>
                    </a:p>
                  </a:txBody>
                  <a:tcPr marL="45720" marR="45720" anchor="b"/>
                </a:tc>
                <a:tc hMerge="1">
                  <a:txBody>
                    <a:bodyPr/>
                    <a:lstStyle/>
                    <a:p>
                      <a:endParaRPr lang="en-US"/>
                    </a:p>
                  </a:txBody>
                  <a:tcPr/>
                </a:tc>
                <a:tc gridSpan="2">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gridSpan="2">
                  <a:txBody>
                    <a:bodyPr/>
                    <a:lstStyle/>
                    <a:p>
                      <a:pPr algn="ctr" fontAlgn="b"/>
                      <a:r>
                        <a:rPr lang="en-US" sz="1000" b="0" i="0" u="none" strike="noStrike">
                          <a:solidFill>
                            <a:schemeClr val="tx1"/>
                          </a:solidFill>
                          <a:effectLst/>
                          <a:latin typeface="Calibri" panose="020F0502020204030204" pitchFamily="34" charset="0"/>
                        </a:rPr>
                        <a:t>1</a:t>
                      </a:r>
                    </a:p>
                  </a:txBody>
                  <a:tcPr marL="45720" marR="45720" anchor="b"/>
                </a:tc>
                <a:tc hMerge="1">
                  <a:txBody>
                    <a:bodyPr/>
                    <a:lstStyle/>
                    <a:p>
                      <a:endParaRPr lang="en-US"/>
                    </a:p>
                  </a:txBody>
                  <a:tcPr/>
                </a:tc>
                <a:tc>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gridSpan="3">
                  <a:txBody>
                    <a:bodyPr/>
                    <a:lstStyle/>
                    <a:p>
                      <a:pPr algn="ctr" fontAlgn="b"/>
                      <a:r>
                        <a:rPr lang="en-US" sz="1000" b="0"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0815628"/>
                  </a:ext>
                </a:extLst>
              </a:tr>
              <a:tr h="243840">
                <a:tc rowSpan="4">
                  <a:txBody>
                    <a:bodyPr/>
                    <a:lstStyle/>
                    <a:p>
                      <a:pPr marL="0" algn="l" defTabSz="609585" rtl="0" eaLnBrk="1" fontAlgn="b" latinLnBrk="0" hangingPunct="1"/>
                      <a:r>
                        <a:rPr lang="en-US" sz="1100" b="1" u="none" strike="noStrike" kern="1200">
                          <a:solidFill>
                            <a:schemeClr val="bg1"/>
                          </a:solidFill>
                          <a:effectLst/>
                          <a:latin typeface="+mn-lt"/>
                          <a:ea typeface="+mn-ea"/>
                          <a:cs typeface="+mn-cs"/>
                        </a:rPr>
                        <a:t>Procured Sample Size</a:t>
                      </a:r>
                      <a:r>
                        <a:rPr lang="en-US" sz="1100" b="1" u="none" strike="noStrike" kern="1200" baseline="30000">
                          <a:solidFill>
                            <a:schemeClr val="bg1"/>
                          </a:solidFill>
                          <a:effectLst/>
                          <a:latin typeface="+mn-lt"/>
                          <a:ea typeface="+mn-ea"/>
                          <a:cs typeface="+mn-cs"/>
                        </a:rPr>
                        <a:t>3</a:t>
                      </a:r>
                    </a:p>
                  </a:txBody>
                  <a:tcPr marL="45720" marR="45720" anchor="ctr">
                    <a:solidFill>
                      <a:schemeClr val="accent1"/>
                    </a:solidFill>
                  </a:tcPr>
                </a:tc>
                <a:tc>
                  <a:txBody>
                    <a:bodyPr/>
                    <a:lstStyle/>
                    <a:p>
                      <a:pPr algn="l" fontAlgn="b"/>
                      <a:r>
                        <a:rPr lang="en-US" sz="1000" b="1" u="none" strike="noStrike">
                          <a:effectLst/>
                        </a:rPr>
                        <a:t>Interior Lighting</a:t>
                      </a:r>
                      <a:endParaRPr lang="en-US" sz="1000" b="1"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b="1" i="0" u="none" strike="noStrike">
                          <a:solidFill>
                            <a:schemeClr val="tx1"/>
                          </a:solidFill>
                          <a:effectLst/>
                          <a:latin typeface="Calibri"/>
                        </a:rPr>
                        <a:t>76</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162</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710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800</a:t>
                      </a:r>
                    </a:p>
                  </a:txBody>
                  <a:tcPr marL="45720" marR="45720" anchor="b"/>
                </a:tc>
                <a:tc hMerge="1">
                  <a:txBody>
                    <a:bodyPr/>
                    <a:lstStyle/>
                    <a:p>
                      <a:endParaRPr lang="en-US"/>
                    </a:p>
                  </a:txBody>
                  <a:tcPr/>
                </a:tc>
                <a:tc>
                  <a:txBody>
                    <a:bodyPr/>
                    <a:lstStyle/>
                    <a:p>
                      <a:pPr algn="ctr" fontAlgn="b"/>
                      <a:r>
                        <a:rPr lang="en-US" sz="1000" b="1" i="0" u="none" strike="noStrike">
                          <a:solidFill>
                            <a:schemeClr val="tx1"/>
                          </a:solidFill>
                          <a:effectLst/>
                          <a:latin typeface="Calibri"/>
                        </a:rPr>
                        <a:t>71</a:t>
                      </a:r>
                    </a:p>
                  </a:txBody>
                  <a:tcPr marL="45720" marR="45720" anchor="b"/>
                </a:tc>
                <a:tc gridSpan="2">
                  <a:txBody>
                    <a:bodyPr/>
                    <a:lstStyle/>
                    <a:p>
                      <a:pPr algn="ctr" fontAlgn="b"/>
                      <a:r>
                        <a:rPr lang="en-US" sz="1000" b="1" i="0" u="none" strike="noStrike">
                          <a:solidFill>
                            <a:schemeClr val="tx1"/>
                          </a:solidFill>
                          <a:effectLst/>
                          <a:latin typeface="Calibri"/>
                        </a:rPr>
                        <a:t>42</a:t>
                      </a:r>
                    </a:p>
                  </a:txBody>
                  <a:tcPr marL="45720" marR="45720" anchor="b"/>
                </a:tc>
                <a:tc hMerge="1">
                  <a:txBody>
                    <a:bodyPr/>
                    <a:lstStyle/>
                    <a:p>
                      <a:endParaRPr lang="en-US"/>
                    </a:p>
                  </a:txBody>
                  <a:tcPr/>
                </a:tc>
                <a:tc>
                  <a:txBody>
                    <a:bodyPr/>
                    <a:lstStyle/>
                    <a:p>
                      <a:pPr algn="ctr" fontAlgn="b"/>
                      <a:r>
                        <a:rPr lang="en-US" sz="1000" b="1" i="0" u="none" strike="noStrike">
                          <a:solidFill>
                            <a:schemeClr val="tx1"/>
                          </a:solidFill>
                          <a:effectLst/>
                          <a:latin typeface="Calibri" panose="020F0502020204030204" pitchFamily="34" charset="0"/>
                        </a:rPr>
                        <a:t>131</a:t>
                      </a:r>
                    </a:p>
                  </a:txBody>
                  <a:tcPr marL="45720" marR="45720" anchor="b"/>
                </a:tc>
                <a:tc>
                  <a:txBody>
                    <a:bodyPr/>
                    <a:lstStyle/>
                    <a:p>
                      <a:pPr algn="ctr" fontAlgn="b"/>
                      <a:r>
                        <a:rPr lang="en-US" sz="1000" b="1" i="0" u="none" strike="noStrike">
                          <a:solidFill>
                            <a:schemeClr val="tx1"/>
                          </a:solidFill>
                          <a:effectLst/>
                          <a:latin typeface="Calibri" panose="020F0502020204030204" pitchFamily="34" charset="0"/>
                        </a:rPr>
                        <a:t>65</a:t>
                      </a:r>
                    </a:p>
                  </a:txBody>
                  <a:tcPr marL="45720" marR="45720" anchor="b"/>
                </a:tc>
                <a:tc gridSpan="3">
                  <a:txBody>
                    <a:bodyPr/>
                    <a:lstStyle/>
                    <a:p>
                      <a:pPr algn="ctr" fontAlgn="b"/>
                      <a:r>
                        <a:rPr lang="en-US" sz="1000" b="1" i="0" u="none" strike="noStrike">
                          <a:solidFill>
                            <a:schemeClr val="tx1"/>
                          </a:solidFill>
                          <a:effectLst/>
                          <a:latin typeface="Calibri" panose="020F0502020204030204" pitchFamily="34" charset="0"/>
                        </a:rPr>
                        <a:t>118</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2008330"/>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solidFill>
                      <a:schemeClr val="accent1"/>
                    </a:solidFill>
                  </a:tcPr>
                </a:tc>
                <a:tc>
                  <a:txBody>
                    <a:bodyPr/>
                    <a:lstStyle/>
                    <a:p>
                      <a:pPr algn="l" fontAlgn="b"/>
                      <a:r>
                        <a:rPr lang="en-US" sz="1000" b="1" u="none" strike="noStrike">
                          <a:effectLst/>
                        </a:rPr>
                        <a:t>Interior Equipment</a:t>
                      </a:r>
                      <a:endParaRPr lang="en-US" sz="1000" b="1" i="0" u="none" strike="noStrike">
                        <a:solidFill>
                          <a:srgbClr val="000000"/>
                        </a:solidFill>
                        <a:effectLst/>
                        <a:latin typeface="Calibri" panose="020F0502020204030204" pitchFamily="34" charset="0"/>
                      </a:endParaRPr>
                    </a:p>
                  </a:txBody>
                  <a:tcPr marL="45720" marR="45720" anchor="b"/>
                </a:tc>
                <a:tc gridSpan="2">
                  <a:txBody>
                    <a:bodyPr/>
                    <a:lstStyle/>
                    <a:p>
                      <a:pPr marL="0" algn="ctr" defTabSz="609585" rtl="0" eaLnBrk="1" fontAlgn="b" latinLnBrk="0" hangingPunct="1"/>
                      <a:r>
                        <a:rPr lang="en-US" sz="1000" b="1" u="none" strike="noStrike" kern="1200">
                          <a:solidFill>
                            <a:schemeClr val="dk1"/>
                          </a:solidFill>
                          <a:effectLst/>
                          <a:latin typeface="+mn-lt"/>
                          <a:ea typeface="+mn-ea"/>
                          <a:cs typeface="+mn-cs"/>
                        </a:rPr>
                        <a:t>4</a:t>
                      </a:r>
                    </a:p>
                  </a:txBody>
                  <a:tcPr marL="45720" marR="45720" anchor="b">
                    <a:solidFill>
                      <a:schemeClr val="accent3"/>
                    </a:solidFill>
                  </a:tcPr>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284</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200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196</a:t>
                      </a:r>
                    </a:p>
                  </a:txBody>
                  <a:tcPr marL="45720" marR="45720" anchor="b"/>
                </a:tc>
                <a:tc hMerge="1">
                  <a:txBody>
                    <a:bodyPr/>
                    <a:lstStyle/>
                    <a:p>
                      <a:endParaRPr lang="en-US"/>
                    </a:p>
                  </a:txBody>
                  <a:tcPr/>
                </a:tc>
                <a:tc>
                  <a:txBody>
                    <a:bodyPr/>
                    <a:lstStyle/>
                    <a:p>
                      <a:pPr marL="0" algn="ctr" defTabSz="609585" rtl="0" eaLnBrk="1" fontAlgn="b" latinLnBrk="0" hangingPunct="1"/>
                      <a:r>
                        <a:rPr lang="en-US" sz="1000" b="1" i="0" u="none" strike="noStrike" kern="1200">
                          <a:solidFill>
                            <a:schemeClr val="tx1"/>
                          </a:solidFill>
                          <a:effectLst/>
                          <a:latin typeface="Calibri"/>
                          <a:ea typeface="+mn-ea"/>
                          <a:cs typeface="+mn-cs"/>
                        </a:rPr>
                        <a:t>3</a:t>
                      </a:r>
                    </a:p>
                  </a:txBody>
                  <a:tcPr marL="45720" marR="45720" anchor="b">
                    <a:solidFill>
                      <a:schemeClr val="accent3"/>
                    </a:solidFill>
                  </a:tcPr>
                </a:tc>
                <a:tc gridSpan="2">
                  <a:txBody>
                    <a:bodyPr/>
                    <a:lstStyle/>
                    <a:p>
                      <a:pPr marL="0" algn="ctr" defTabSz="609585" rtl="0" eaLnBrk="1" fontAlgn="b" latinLnBrk="0" hangingPunct="1"/>
                      <a:r>
                        <a:rPr lang="en-US" sz="1000" b="1" i="0" u="none" strike="noStrike" kern="1200">
                          <a:solidFill>
                            <a:schemeClr val="tx1"/>
                          </a:solidFill>
                          <a:effectLst/>
                          <a:latin typeface="Calibri" panose="020F0502020204030204" pitchFamily="34" charset="0"/>
                          <a:ea typeface="+mn-ea"/>
                          <a:cs typeface="+mn-cs"/>
                        </a:rPr>
                        <a:t>2</a:t>
                      </a:r>
                    </a:p>
                  </a:txBody>
                  <a:tcPr marL="45720" marR="45720" anchor="b">
                    <a:solidFill>
                      <a:schemeClr val="accent3"/>
                    </a:solidFill>
                  </a:tcPr>
                </a:tc>
                <a:tc hMerge="1">
                  <a:txBody>
                    <a:bodyPr/>
                    <a:lstStyle/>
                    <a:p>
                      <a:endParaRPr lang="en-US"/>
                    </a:p>
                  </a:txBody>
                  <a:tcPr/>
                </a:tc>
                <a:tc>
                  <a:txBody>
                    <a:bodyPr/>
                    <a:lstStyle/>
                    <a:p>
                      <a:pPr algn="ctr" fontAlgn="b"/>
                      <a:r>
                        <a:rPr lang="en-US" sz="1000" b="1" i="0" u="none" strike="noStrike">
                          <a:solidFill>
                            <a:schemeClr val="tx1"/>
                          </a:solidFill>
                          <a:effectLst/>
                          <a:latin typeface="Calibri" panose="020F0502020204030204" pitchFamily="34" charset="0"/>
                        </a:rPr>
                        <a:t>50</a:t>
                      </a:r>
                    </a:p>
                  </a:txBody>
                  <a:tcPr marL="45720" marR="45720" anchor="b"/>
                </a:tc>
                <a:tc>
                  <a:txBody>
                    <a:bodyPr/>
                    <a:lstStyle/>
                    <a:p>
                      <a:pPr algn="ctr" fontAlgn="b"/>
                      <a:r>
                        <a:rPr lang="en-US" sz="1000" b="1" i="0" u="none" strike="noStrike">
                          <a:solidFill>
                            <a:schemeClr val="tx1"/>
                          </a:solidFill>
                          <a:effectLst/>
                          <a:latin typeface="Calibri" panose="020F0502020204030204" pitchFamily="34" charset="0"/>
                        </a:rPr>
                        <a:t>367</a:t>
                      </a:r>
                    </a:p>
                  </a:txBody>
                  <a:tcPr marL="45720" marR="45720" anchor="b"/>
                </a:tc>
                <a:tc gridSpan="3">
                  <a:txBody>
                    <a:bodyPr/>
                    <a:lstStyle/>
                    <a:p>
                      <a:pPr algn="ctr" fontAlgn="b"/>
                      <a:r>
                        <a:rPr lang="en-US" sz="1000" b="1" i="0" u="none" strike="noStrike">
                          <a:solidFill>
                            <a:schemeClr val="tx1"/>
                          </a:solidFill>
                          <a:effectLst/>
                          <a:latin typeface="Calibri"/>
                        </a:rPr>
                        <a:t>53</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0671300"/>
                  </a:ext>
                </a:extLst>
              </a:tr>
              <a:tr h="243840">
                <a:tc vMerge="1">
                  <a:txBody>
                    <a:bodyPr/>
                    <a:lstStyle/>
                    <a:p>
                      <a:pPr algn="l" fontAlgn="b"/>
                      <a:endParaRPr lang="en-US" sz="1600" b="0" i="0" u="none" strike="noStrike">
                        <a:solidFill>
                          <a:srgbClr val="000000"/>
                        </a:solidFill>
                        <a:effectLst/>
                        <a:latin typeface="Calibri" panose="020F0502020204030204" pitchFamily="34" charset="0"/>
                      </a:endParaRPr>
                    </a:p>
                  </a:txBody>
                  <a:tcPr marL="60960" marR="60960" marT="60960" marB="60960" anchor="b">
                    <a:solidFill>
                      <a:schemeClr val="accent1"/>
                    </a:solidFill>
                  </a:tcPr>
                </a:tc>
                <a:tc>
                  <a:txBody>
                    <a:bodyPr/>
                    <a:lstStyle/>
                    <a:p>
                      <a:pPr algn="l" fontAlgn="b"/>
                      <a:r>
                        <a:rPr lang="en-US" sz="1000" b="1" u="none" strike="noStrike">
                          <a:effectLst/>
                        </a:rPr>
                        <a:t>Service Water Heating</a:t>
                      </a:r>
                      <a:endParaRPr lang="en-US" sz="1000" b="1" i="0" u="none" strike="noStrike">
                        <a:solidFill>
                          <a:srgbClr val="000000"/>
                        </a:solidFill>
                        <a:effectLst/>
                        <a:latin typeface="Calibri" panose="020F0502020204030204" pitchFamily="34" charset="0"/>
                      </a:endParaRPr>
                    </a:p>
                  </a:txBody>
                  <a:tcPr marL="45720" marR="45720" anchor="b"/>
                </a:tc>
                <a:tc gridSpan="2">
                  <a:txBody>
                    <a:bodyPr/>
                    <a:lstStyle/>
                    <a:p>
                      <a:pPr algn="ctr" fontAlgn="b"/>
                      <a:r>
                        <a:rPr lang="en-US" sz="1000" b="1" i="0" u="none" strike="noStrike">
                          <a:solidFill>
                            <a:schemeClr val="tx1"/>
                          </a:solidFill>
                          <a:effectLst/>
                          <a:latin typeface="Calibri"/>
                        </a:rPr>
                        <a:t>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a:rPr>
                        <a:t>317</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107</a:t>
                      </a:r>
                    </a:p>
                  </a:txBody>
                  <a:tcPr marL="45720" marR="45720" anchor="b"/>
                </a:tc>
                <a:tc hMerge="1">
                  <a:txBody>
                    <a:bodyPr/>
                    <a:lstStyle/>
                    <a:p>
                      <a:endParaRPr lang="en-US"/>
                    </a:p>
                  </a:txBody>
                  <a:tcPr/>
                </a:tc>
                <a:tc>
                  <a:txBody>
                    <a:bodyPr/>
                    <a:lstStyle/>
                    <a:p>
                      <a:pPr marL="0" algn="ctr" defTabSz="609585" rtl="0" eaLnBrk="1" fontAlgn="b" latinLnBrk="0" hangingPunct="1"/>
                      <a:r>
                        <a:rPr lang="en-US" sz="1000" b="1" i="0" u="none" strike="noStrike" kern="1200">
                          <a:solidFill>
                            <a:schemeClr val="tx1"/>
                          </a:solidFill>
                          <a:effectLst/>
                          <a:latin typeface="Calibri"/>
                          <a:ea typeface="+mn-ea"/>
                          <a:cs typeface="+mn-cs"/>
                        </a:rPr>
                        <a:t>1</a:t>
                      </a:r>
                    </a:p>
                  </a:txBody>
                  <a:tcPr marL="45720" marR="45720" anchor="b"/>
                </a:tc>
                <a:tc gridSpan="2">
                  <a:txBody>
                    <a:bodyPr/>
                    <a:lstStyle/>
                    <a:p>
                      <a:pPr marL="0" algn="ctr" defTabSz="609585" rtl="0" eaLnBrk="1" fontAlgn="b" latinLnBrk="0" hangingPunct="1"/>
                      <a:r>
                        <a:rPr lang="en-US" sz="1000" b="1" i="0" u="none" strike="noStrike" kern="1200">
                          <a:solidFill>
                            <a:schemeClr val="tx1"/>
                          </a:solidFill>
                          <a:effectLst/>
                          <a:latin typeface="Calibri"/>
                          <a:ea typeface="+mn-ea"/>
                          <a:cs typeface="+mn-cs"/>
                        </a:rPr>
                        <a:t>0</a:t>
                      </a:r>
                    </a:p>
                  </a:txBody>
                  <a:tcPr marL="45720" marR="45720" anchor="b"/>
                </a:tc>
                <a:tc hMerge="1">
                  <a:txBody>
                    <a:bodyPr/>
                    <a:lstStyle/>
                    <a:p>
                      <a:endParaRPr lang="en-US"/>
                    </a:p>
                  </a:txBody>
                  <a:tcPr/>
                </a:tc>
                <a:tc>
                  <a:txBody>
                    <a:bodyPr/>
                    <a:lstStyle/>
                    <a:p>
                      <a:pPr algn="ctr" fontAlgn="b"/>
                      <a:r>
                        <a:rPr lang="en-US" sz="1000" b="1" i="0" u="none" strike="noStrike">
                          <a:solidFill>
                            <a:schemeClr val="tx1"/>
                          </a:solidFill>
                          <a:effectLst/>
                          <a:latin typeface="Calibri" panose="020F0502020204030204" pitchFamily="34" charset="0"/>
                        </a:rPr>
                        <a:t>15</a:t>
                      </a:r>
                    </a:p>
                  </a:txBody>
                  <a:tcPr marL="45720" marR="45720" anchor="b"/>
                </a:tc>
                <a:tc>
                  <a:txBody>
                    <a:bodyPr/>
                    <a:lstStyle/>
                    <a:p>
                      <a:pPr algn="ctr" fontAlgn="b"/>
                      <a:r>
                        <a:rPr lang="en-US" sz="1000" b="1" i="0" u="none" strike="noStrike">
                          <a:solidFill>
                            <a:schemeClr val="tx1"/>
                          </a:solidFill>
                          <a:effectLst/>
                          <a:latin typeface="Calibri" panose="020F0502020204030204" pitchFamily="34" charset="0"/>
                        </a:rPr>
                        <a:t>98</a:t>
                      </a:r>
                    </a:p>
                  </a:txBody>
                  <a:tcPr marL="45720" marR="45720" anchor="b"/>
                </a:tc>
                <a:tc gridSpan="3">
                  <a:txBody>
                    <a:bodyPr/>
                    <a:lstStyle/>
                    <a:p>
                      <a:pPr algn="ctr" fontAlgn="b"/>
                      <a:r>
                        <a:rPr lang="en-US" sz="1000" b="1" i="0" u="none" strike="noStrike">
                          <a:solidFill>
                            <a:schemeClr val="tx1"/>
                          </a:solidFill>
                          <a:effectLst/>
                          <a:latin typeface="Calibri" panose="020F0502020204030204" pitchFamily="34" charset="0"/>
                        </a:rPr>
                        <a:t>1</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32739748"/>
                  </a:ext>
                </a:extLst>
              </a:tr>
              <a:tr h="243840">
                <a:tc vMerge="1">
                  <a:txBody>
                    <a:bodyPr/>
                    <a:lstStyle/>
                    <a:p>
                      <a:pPr marL="0" algn="l" defTabSz="609585" rtl="0" eaLnBrk="1" fontAlgn="b" latinLnBrk="0" hangingPunct="1"/>
                      <a:endParaRPr lang="en-US" sz="1600" b="1" u="none" strike="noStrike" kern="1200" baseline="30000">
                        <a:solidFill>
                          <a:schemeClr val="bg1"/>
                        </a:solidFill>
                        <a:effectLst/>
                        <a:latin typeface="+mn-lt"/>
                        <a:ea typeface="+mn-ea"/>
                        <a:cs typeface="+mn-cs"/>
                      </a:endParaRPr>
                    </a:p>
                  </a:txBody>
                  <a:tcPr marL="73152" marR="73152" marT="73152" marB="73152" anchor="ctr">
                    <a:solidFill>
                      <a:schemeClr val="accent1"/>
                    </a:solidFill>
                  </a:tcPr>
                </a:tc>
                <a:tc>
                  <a:txBody>
                    <a:bodyPr/>
                    <a:lstStyle/>
                    <a:p>
                      <a:pPr algn="l" fontAlgn="b"/>
                      <a:r>
                        <a:rPr lang="en-US" sz="1000" b="1" i="0" u="none" strike="noStrike">
                          <a:solidFill>
                            <a:srgbClr val="000000"/>
                          </a:solidFill>
                          <a:effectLst/>
                          <a:latin typeface="Calibri" panose="020F0502020204030204" pitchFamily="34" charset="0"/>
                        </a:rPr>
                        <a:t>Cooking</a:t>
                      </a:r>
                    </a:p>
                  </a:txBody>
                  <a:tcPr marL="45720" marR="45720" anchor="b"/>
                </a:tc>
                <a:tc gridSpan="2">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2620</a:t>
                      </a:r>
                    </a:p>
                  </a:txBody>
                  <a:tcPr marL="45720" marR="45720" anchor="b"/>
                </a:tc>
                <a:tc hMerge="1">
                  <a:txBody>
                    <a:bodyPr/>
                    <a:lstStyle/>
                    <a:p>
                      <a:endParaRPr lang="en-US"/>
                    </a:p>
                  </a:txBody>
                  <a:tcPr/>
                </a:tc>
                <a:tc gridSpan="2">
                  <a:txBody>
                    <a:bodyPr/>
                    <a:lstStyle/>
                    <a:p>
                      <a:pPr algn="ctr" fontAlgn="b"/>
                      <a:r>
                        <a:rPr lang="en-US" sz="1000" b="1" i="0" u="none" strike="noStrike">
                          <a:solidFill>
                            <a:schemeClr val="tx1"/>
                          </a:solidFill>
                          <a:effectLst/>
                          <a:latin typeface="Calibri" panose="020F0502020204030204" pitchFamily="34" charset="0"/>
                        </a:rPr>
                        <a:t>1</a:t>
                      </a:r>
                    </a:p>
                  </a:txBody>
                  <a:tcPr marL="45720" marR="45720" anchor="b"/>
                </a:tc>
                <a:tc hMerge="1">
                  <a:txBody>
                    <a:bodyPr/>
                    <a:lstStyle/>
                    <a:p>
                      <a:endParaRPr lang="en-US"/>
                    </a:p>
                  </a:txBody>
                  <a:tcPr/>
                </a:tc>
                <a:tc>
                  <a:txBody>
                    <a:bodyPr/>
                    <a:lstStyle/>
                    <a:p>
                      <a:pPr marL="0" algn="ctr" defTabSz="609585" rtl="0" eaLnBrk="1" fontAlgn="b" latinLnBrk="0" hangingPunct="1"/>
                      <a:r>
                        <a:rPr lang="en-US" sz="1000" b="1" i="0" u="none" strike="noStrike" kern="1200">
                          <a:solidFill>
                            <a:schemeClr val="tx1"/>
                          </a:solidFill>
                          <a:effectLst/>
                          <a:latin typeface="Calibri" panose="020F0502020204030204" pitchFamily="34" charset="0"/>
                          <a:ea typeface="+mn-ea"/>
                          <a:cs typeface="+mn-cs"/>
                        </a:rPr>
                        <a:t>1</a:t>
                      </a:r>
                    </a:p>
                  </a:txBody>
                  <a:tcPr marL="45720" marR="45720" anchor="b"/>
                </a:tc>
                <a:tc gridSpan="2">
                  <a:txBody>
                    <a:bodyPr/>
                    <a:lstStyle/>
                    <a:p>
                      <a:pPr marL="0" algn="ctr" defTabSz="609585" rtl="0" eaLnBrk="1" fontAlgn="b" latinLnBrk="0" hangingPunct="1"/>
                      <a:r>
                        <a:rPr lang="en-US" sz="1000" b="1" i="0" u="none" strike="noStrike" kern="1200">
                          <a:solidFill>
                            <a:schemeClr val="tx1"/>
                          </a:solidFill>
                          <a:effectLst/>
                          <a:latin typeface="Calibri" panose="020F0502020204030204" pitchFamily="34" charset="0"/>
                          <a:ea typeface="+mn-ea"/>
                          <a:cs typeface="+mn-cs"/>
                        </a:rPr>
                        <a:t>0</a:t>
                      </a:r>
                    </a:p>
                  </a:txBody>
                  <a:tcPr marL="45720" marR="45720" anchor="b"/>
                </a:tc>
                <a:tc hMerge="1">
                  <a:txBody>
                    <a:bodyPr/>
                    <a:lstStyle/>
                    <a:p>
                      <a:endParaRPr lang="en-US"/>
                    </a:p>
                  </a:txBody>
                  <a:tcPr/>
                </a:tc>
                <a:tc>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gridSpan="3">
                  <a:txBody>
                    <a:bodyPr/>
                    <a:lstStyle/>
                    <a:p>
                      <a:pPr algn="ctr" fontAlgn="b"/>
                      <a:r>
                        <a:rPr lang="en-US" sz="1000" b="1" i="0" u="none" strike="noStrike">
                          <a:solidFill>
                            <a:schemeClr val="tx1"/>
                          </a:solidFill>
                          <a:effectLst/>
                          <a:latin typeface="Calibri" panose="020F0502020204030204" pitchFamily="34" charset="0"/>
                        </a:rPr>
                        <a:t>0</a:t>
                      </a:r>
                    </a:p>
                  </a:txBody>
                  <a:tcPr marL="45720" marR="4572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7997846"/>
                  </a:ext>
                </a:extLst>
              </a:tr>
            </a:tbl>
          </a:graphicData>
        </a:graphic>
      </p:graphicFrame>
      <p:sp>
        <p:nvSpPr>
          <p:cNvPr id="8" name="TextBox 7">
            <a:extLst>
              <a:ext uri="{FF2B5EF4-FFF2-40B4-BE49-F238E27FC236}">
                <a16:creationId xmlns:a16="http://schemas.microsoft.com/office/drawing/2014/main" id="{31E07A64-A35C-422E-ADB2-B5B64A7951FA}"/>
              </a:ext>
            </a:extLst>
          </p:cNvPr>
          <p:cNvSpPr txBox="1"/>
          <p:nvPr/>
        </p:nvSpPr>
        <p:spPr>
          <a:xfrm>
            <a:off x="388979" y="4663171"/>
            <a:ext cx="7938910" cy="496290"/>
          </a:xfrm>
          <a:prstGeom prst="rect">
            <a:avLst/>
          </a:prstGeom>
          <a:noFill/>
        </p:spPr>
        <p:txBody>
          <a:bodyPr wrap="square" rtlCol="0" anchor="t">
            <a:spAutoFit/>
          </a:bodyPr>
          <a:lstStyle/>
          <a:p>
            <a:r>
              <a:rPr lang="en-US" sz="875" i="1" baseline="30000"/>
              <a:t>1</a:t>
            </a:r>
            <a:r>
              <a:rPr lang="en-US" sz="875" i="1"/>
              <a:t>Minimum sample size targets presented at subject matter expert webinar on 8/28/2019. </a:t>
            </a:r>
            <a:endParaRPr lang="en-US" sz="1125"/>
          </a:p>
          <a:p>
            <a:r>
              <a:rPr lang="en-US" sz="875" i="1" baseline="30000"/>
              <a:t>2</a:t>
            </a:r>
            <a:r>
              <a:rPr lang="en-US" sz="875" i="1"/>
              <a:t>Counts based on vendor rough estimates obtained during market outreach</a:t>
            </a:r>
            <a:endParaRPr lang="en-US" sz="1563">
              <a:cs typeface="Calibri"/>
            </a:endParaRPr>
          </a:p>
          <a:p>
            <a:r>
              <a:rPr lang="en-US" sz="875" i="1" baseline="30000"/>
              <a:t>3</a:t>
            </a:r>
            <a:r>
              <a:rPr lang="en-US" sz="875" i="1"/>
              <a:t>Procured Sample Size includes data in hand and data that is being contracted for procurement</a:t>
            </a:r>
          </a:p>
        </p:txBody>
      </p:sp>
      <p:sp>
        <p:nvSpPr>
          <p:cNvPr id="6" name="Rectangle 5">
            <a:extLst>
              <a:ext uri="{FF2B5EF4-FFF2-40B4-BE49-F238E27FC236}">
                <a16:creationId xmlns:a16="http://schemas.microsoft.com/office/drawing/2014/main" id="{B4B100ED-4507-4936-BCE5-26E2C05BE4B2}"/>
              </a:ext>
            </a:extLst>
          </p:cNvPr>
          <p:cNvSpPr/>
          <p:nvPr/>
        </p:nvSpPr>
        <p:spPr>
          <a:xfrm>
            <a:off x="6087139" y="4785847"/>
            <a:ext cx="571500" cy="216313"/>
          </a:xfrm>
          <a:prstGeom prst="rect">
            <a:avLst/>
          </a:prstGeom>
          <a:solidFill>
            <a:schemeClr val="accent3"/>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tx1"/>
                </a:solidFill>
              </a:rPr>
              <a:t> =gap</a:t>
            </a:r>
          </a:p>
        </p:txBody>
      </p:sp>
    </p:spTree>
    <p:extLst>
      <p:ext uri="{BB962C8B-B14F-4D97-AF65-F5344CB8AC3E}">
        <p14:creationId xmlns:p14="http://schemas.microsoft.com/office/powerpoint/2010/main" val="4286392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08F97-D0D2-6349-91AA-DE50E09841E7}"/>
              </a:ext>
            </a:extLst>
          </p:cNvPr>
          <p:cNvSpPr>
            <a:spLocks noGrp="1"/>
          </p:cNvSpPr>
          <p:nvPr>
            <p:ph type="body" sz="quarter" idx="10"/>
          </p:nvPr>
        </p:nvSpPr>
        <p:spPr/>
        <p:txBody>
          <a:bodyPr/>
          <a:lstStyle/>
          <a:p>
            <a:pPr>
              <a:lnSpc>
                <a:spcPts val="2900"/>
              </a:lnSpc>
            </a:pPr>
            <a:r>
              <a:rPr lang="en-US"/>
              <a:t>Residential Region 4 Calibration</a:t>
            </a:r>
          </a:p>
        </p:txBody>
      </p:sp>
      <p:sp>
        <p:nvSpPr>
          <p:cNvPr id="3" name="Text Placeholder 2">
            <a:extLst>
              <a:ext uri="{FF2B5EF4-FFF2-40B4-BE49-F238E27FC236}">
                <a16:creationId xmlns:a16="http://schemas.microsoft.com/office/drawing/2014/main" id="{28E20B43-0597-C146-9A67-1304172A3852}"/>
              </a:ext>
            </a:extLst>
          </p:cNvPr>
          <p:cNvSpPr>
            <a:spLocks noGrp="1"/>
          </p:cNvSpPr>
          <p:nvPr>
            <p:ph type="body" sz="quarter" idx="11"/>
          </p:nvPr>
        </p:nvSpPr>
        <p:spPr/>
        <p:txBody>
          <a:bodyPr/>
          <a:lstStyle/>
          <a:p>
            <a:r>
              <a:rPr lang="en-US"/>
              <a:t>Anthony D. Fontanini, Ph.D.</a:t>
            </a:r>
          </a:p>
          <a:p>
            <a:r>
              <a:rPr lang="en-US"/>
              <a:t>Eric Wilson</a:t>
            </a:r>
            <a:endParaRPr lang="en-US">
              <a:cs typeface="Calibri"/>
            </a:endParaRPr>
          </a:p>
          <a:p>
            <a:r>
              <a:rPr lang="en-US"/>
              <a:t>April 21, 2021</a:t>
            </a:r>
            <a:endParaRPr lang="en-US">
              <a:cs typeface="Calibri"/>
            </a:endParaRPr>
          </a:p>
        </p:txBody>
      </p:sp>
    </p:spTree>
    <p:extLst>
      <p:ext uri="{BB962C8B-B14F-4D97-AF65-F5344CB8AC3E}">
        <p14:creationId xmlns:p14="http://schemas.microsoft.com/office/powerpoint/2010/main" val="1237121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Calibration Strategy</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20059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p:txBody>
          <a:bodyPr/>
          <a:lstStyle/>
          <a:p>
            <a:r>
              <a:rPr lang="en-US"/>
              <a:t>Model Architecture</a:t>
            </a:r>
          </a:p>
        </p:txBody>
      </p:sp>
      <p:pic>
        <p:nvPicPr>
          <p:cNvPr id="8" name="Picture 7">
            <a:extLst>
              <a:ext uri="{FF2B5EF4-FFF2-40B4-BE49-F238E27FC236}">
                <a16:creationId xmlns:a16="http://schemas.microsoft.com/office/drawing/2014/main" id="{06CB19ED-C80C-42DC-81AB-415DEF7F70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972" r="49346" b="55777"/>
          <a:stretch/>
        </p:blipFill>
        <p:spPr>
          <a:xfrm>
            <a:off x="2394753" y="1801270"/>
            <a:ext cx="1297677" cy="928706"/>
          </a:xfrm>
          <a:prstGeom prst="rect">
            <a:avLst/>
          </a:prstGeom>
          <a:solidFill>
            <a:schemeClr val="bg1"/>
          </a:solidFill>
        </p:spPr>
      </p:pic>
      <p:sp>
        <p:nvSpPr>
          <p:cNvPr id="9" name="TextBox 8">
            <a:extLst>
              <a:ext uri="{FF2B5EF4-FFF2-40B4-BE49-F238E27FC236}">
                <a16:creationId xmlns:a16="http://schemas.microsoft.com/office/drawing/2014/main" id="{C61CCDE3-3D27-4E60-B664-3A299FFF1BBA}"/>
              </a:ext>
            </a:extLst>
          </p:cNvPr>
          <p:cNvSpPr txBox="1"/>
          <p:nvPr/>
        </p:nvSpPr>
        <p:spPr>
          <a:xfrm>
            <a:off x="2146682" y="1399319"/>
            <a:ext cx="1719813" cy="415498"/>
          </a:xfrm>
          <a:prstGeom prst="rect">
            <a:avLst/>
          </a:prstGeom>
          <a:solidFill>
            <a:schemeClr val="bg1"/>
          </a:solid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Housing stock characteristics database</a:t>
            </a:r>
          </a:p>
        </p:txBody>
      </p:sp>
      <p:pic>
        <p:nvPicPr>
          <p:cNvPr id="13" name="Picture 12">
            <a:extLst>
              <a:ext uri="{FF2B5EF4-FFF2-40B4-BE49-F238E27FC236}">
                <a16:creationId xmlns:a16="http://schemas.microsoft.com/office/drawing/2014/main" id="{FB27A206-A78B-4A28-965A-484CAC6966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8191" y="831565"/>
            <a:ext cx="2188107" cy="506506"/>
          </a:xfrm>
          <a:prstGeom prst="rect">
            <a:avLst/>
          </a:prstGeom>
        </p:spPr>
      </p:pic>
      <p:pic>
        <p:nvPicPr>
          <p:cNvPr id="19" name="Picture 18">
            <a:extLst>
              <a:ext uri="{FF2B5EF4-FFF2-40B4-BE49-F238E27FC236}">
                <a16:creationId xmlns:a16="http://schemas.microsoft.com/office/drawing/2014/main" id="{FE197EC3-1919-405B-A821-83DF471AA6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8759" y="2989571"/>
            <a:ext cx="950648" cy="950648"/>
          </a:xfrm>
          <a:prstGeom prst="rect">
            <a:avLst/>
          </a:prstGeom>
        </p:spPr>
      </p:pic>
      <p:pic>
        <p:nvPicPr>
          <p:cNvPr id="21" name="Picture 20">
            <a:extLst>
              <a:ext uri="{FF2B5EF4-FFF2-40B4-BE49-F238E27FC236}">
                <a16:creationId xmlns:a16="http://schemas.microsoft.com/office/drawing/2014/main" id="{BACC0511-32C1-40A8-97B3-56D663F27C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437" y="3828544"/>
            <a:ext cx="950648" cy="950648"/>
          </a:xfrm>
          <a:prstGeom prst="rect">
            <a:avLst/>
          </a:prstGeom>
        </p:spPr>
      </p:pic>
      <p:pic>
        <p:nvPicPr>
          <p:cNvPr id="24" name="Picture 23">
            <a:extLst>
              <a:ext uri="{FF2B5EF4-FFF2-40B4-BE49-F238E27FC236}">
                <a16:creationId xmlns:a16="http://schemas.microsoft.com/office/drawing/2014/main" id="{B4B60CC3-9B91-4F4B-996E-A08485E0AE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8759" y="3825503"/>
            <a:ext cx="950648" cy="950648"/>
          </a:xfrm>
          <a:prstGeom prst="rect">
            <a:avLst/>
          </a:prstGeom>
        </p:spPr>
      </p:pic>
      <p:pic>
        <p:nvPicPr>
          <p:cNvPr id="26" name="Picture 25">
            <a:extLst>
              <a:ext uri="{FF2B5EF4-FFF2-40B4-BE49-F238E27FC236}">
                <a16:creationId xmlns:a16="http://schemas.microsoft.com/office/drawing/2014/main" id="{63F75A87-8471-48E8-9DDB-DF8EA0CDF43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437" y="2980976"/>
            <a:ext cx="950648" cy="950648"/>
          </a:xfrm>
          <a:prstGeom prst="rect">
            <a:avLst/>
          </a:prstGeom>
        </p:spPr>
      </p:pic>
      <p:sp>
        <p:nvSpPr>
          <p:cNvPr id="27" name="TextBox 26">
            <a:extLst>
              <a:ext uri="{FF2B5EF4-FFF2-40B4-BE49-F238E27FC236}">
                <a16:creationId xmlns:a16="http://schemas.microsoft.com/office/drawing/2014/main" id="{2F23EDD4-48DF-40EA-BD1A-34E2E89558E4}"/>
              </a:ext>
            </a:extLst>
          </p:cNvPr>
          <p:cNvSpPr txBox="1"/>
          <p:nvPr/>
        </p:nvSpPr>
        <p:spPr>
          <a:xfrm>
            <a:off x="1959709" y="3731884"/>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National</a:t>
            </a:r>
          </a:p>
        </p:txBody>
      </p:sp>
      <p:sp>
        <p:nvSpPr>
          <p:cNvPr id="28" name="TextBox 27">
            <a:extLst>
              <a:ext uri="{FF2B5EF4-FFF2-40B4-BE49-F238E27FC236}">
                <a16:creationId xmlns:a16="http://schemas.microsoft.com/office/drawing/2014/main" id="{7492B435-EF6A-47B1-B601-8BB9FD62FA98}"/>
              </a:ext>
            </a:extLst>
          </p:cNvPr>
          <p:cNvSpPr txBox="1"/>
          <p:nvPr/>
        </p:nvSpPr>
        <p:spPr>
          <a:xfrm>
            <a:off x="3073031" y="3720414"/>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Climate/Region</a:t>
            </a:r>
          </a:p>
        </p:txBody>
      </p:sp>
      <p:sp>
        <p:nvSpPr>
          <p:cNvPr id="29" name="TextBox 28">
            <a:extLst>
              <a:ext uri="{FF2B5EF4-FFF2-40B4-BE49-F238E27FC236}">
                <a16:creationId xmlns:a16="http://schemas.microsoft.com/office/drawing/2014/main" id="{5E2D9617-D494-4CDC-8853-6A0E377B4B33}"/>
              </a:ext>
            </a:extLst>
          </p:cNvPr>
          <p:cNvSpPr txBox="1"/>
          <p:nvPr/>
        </p:nvSpPr>
        <p:spPr>
          <a:xfrm>
            <a:off x="1883981" y="4591456"/>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State</a:t>
            </a:r>
          </a:p>
        </p:txBody>
      </p:sp>
      <p:sp>
        <p:nvSpPr>
          <p:cNvPr id="30" name="TextBox 29">
            <a:extLst>
              <a:ext uri="{FF2B5EF4-FFF2-40B4-BE49-F238E27FC236}">
                <a16:creationId xmlns:a16="http://schemas.microsoft.com/office/drawing/2014/main" id="{29129894-AF17-4533-A569-BA1D8D7E6705}"/>
              </a:ext>
            </a:extLst>
          </p:cNvPr>
          <p:cNvSpPr txBox="1"/>
          <p:nvPr/>
        </p:nvSpPr>
        <p:spPr>
          <a:xfrm>
            <a:off x="2931446" y="4608800"/>
            <a:ext cx="14750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City/CBSA (Core-Based Statistical Area)</a:t>
            </a:r>
          </a:p>
        </p:txBody>
      </p:sp>
      <p:sp>
        <p:nvSpPr>
          <p:cNvPr id="31" name="Right Brace 30">
            <a:extLst>
              <a:ext uri="{FF2B5EF4-FFF2-40B4-BE49-F238E27FC236}">
                <a16:creationId xmlns:a16="http://schemas.microsoft.com/office/drawing/2014/main" id="{8EE9F45B-B5E6-4A93-9083-DBE0395A7413}"/>
              </a:ext>
            </a:extLst>
          </p:cNvPr>
          <p:cNvSpPr/>
          <p:nvPr/>
        </p:nvSpPr>
        <p:spPr>
          <a:xfrm rot="16200000">
            <a:off x="2857093" y="1954301"/>
            <a:ext cx="364183" cy="178668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38" name="Picture 37">
            <a:extLst>
              <a:ext uri="{FF2B5EF4-FFF2-40B4-BE49-F238E27FC236}">
                <a16:creationId xmlns:a16="http://schemas.microsoft.com/office/drawing/2014/main" id="{71322D63-1795-4C8F-8700-38AC58F2F780}"/>
              </a:ext>
            </a:extLst>
          </p:cNvPr>
          <p:cNvPicPr>
            <a:picLocks noChangeAspect="1"/>
          </p:cNvPicPr>
          <p:nvPr/>
        </p:nvPicPr>
        <p:blipFill>
          <a:blip r:embed="rId9"/>
          <a:stretch>
            <a:fillRect/>
          </a:stretch>
        </p:blipFill>
        <p:spPr>
          <a:xfrm>
            <a:off x="5766934" y="1761816"/>
            <a:ext cx="759085" cy="807690"/>
          </a:xfrm>
          <a:prstGeom prst="rect">
            <a:avLst/>
          </a:prstGeom>
          <a:solidFill>
            <a:schemeClr val="bg1"/>
          </a:solidFill>
        </p:spPr>
      </p:pic>
      <p:sp>
        <p:nvSpPr>
          <p:cNvPr id="41" name="TextBox 40">
            <a:extLst>
              <a:ext uri="{FF2B5EF4-FFF2-40B4-BE49-F238E27FC236}">
                <a16:creationId xmlns:a16="http://schemas.microsoft.com/office/drawing/2014/main" id="{666379A6-4985-433F-827A-2EC3456784EF}"/>
              </a:ext>
            </a:extLst>
          </p:cNvPr>
          <p:cNvSpPr txBox="1"/>
          <p:nvPr/>
        </p:nvSpPr>
        <p:spPr>
          <a:xfrm>
            <a:off x="5281503" y="1405518"/>
            <a:ext cx="1628993"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Physics-based</a:t>
            </a:r>
          </a:p>
          <a:p>
            <a:pPr algn="ctr"/>
            <a:r>
              <a:rPr lang="en-US" sz="1050">
                <a:solidFill>
                  <a:srgbClr val="000000"/>
                </a:solidFill>
                <a:latin typeface="Franklin Gothic Book" panose="020B0503020102020204" pitchFamily="34" charset="0"/>
                <a:ea typeface="Roboto" panose="02000000000000000000" pitchFamily="2" charset="0"/>
              </a:rPr>
              <a:t>computer modeling</a:t>
            </a:r>
          </a:p>
        </p:txBody>
      </p:sp>
      <p:sp>
        <p:nvSpPr>
          <p:cNvPr id="44" name="Right Brace 43">
            <a:extLst>
              <a:ext uri="{FF2B5EF4-FFF2-40B4-BE49-F238E27FC236}">
                <a16:creationId xmlns:a16="http://schemas.microsoft.com/office/drawing/2014/main" id="{CFB52D24-075A-4D59-916C-E1D1615C6DC5}"/>
              </a:ext>
            </a:extLst>
          </p:cNvPr>
          <p:cNvSpPr/>
          <p:nvPr/>
        </p:nvSpPr>
        <p:spPr>
          <a:xfrm rot="16200000">
            <a:off x="5992755" y="1954300"/>
            <a:ext cx="364183" cy="178668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45" name="Picture 44">
            <a:extLst>
              <a:ext uri="{FF2B5EF4-FFF2-40B4-BE49-F238E27FC236}">
                <a16:creationId xmlns:a16="http://schemas.microsoft.com/office/drawing/2014/main" id="{4DB18091-C98D-4F3A-9D45-A10DFAD7F31B}"/>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5016708" y="3121022"/>
            <a:ext cx="529590" cy="670556"/>
          </a:xfrm>
          <a:prstGeom prst="rect">
            <a:avLst/>
          </a:prstGeom>
        </p:spPr>
      </p:pic>
      <p:sp>
        <p:nvSpPr>
          <p:cNvPr id="49" name="TextBox 48">
            <a:extLst>
              <a:ext uri="{FF2B5EF4-FFF2-40B4-BE49-F238E27FC236}">
                <a16:creationId xmlns:a16="http://schemas.microsoft.com/office/drawing/2014/main" id="{B3735A4E-6727-43E6-B4EB-BCE005D30907}"/>
              </a:ext>
            </a:extLst>
          </p:cNvPr>
          <p:cNvSpPr txBox="1"/>
          <p:nvPr/>
        </p:nvSpPr>
        <p:spPr>
          <a:xfrm>
            <a:off x="4705353" y="3690392"/>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Modeling Algorithms</a:t>
            </a:r>
          </a:p>
        </p:txBody>
      </p:sp>
      <p:pic>
        <p:nvPicPr>
          <p:cNvPr id="51" name="Picture 50">
            <a:extLst>
              <a:ext uri="{FF2B5EF4-FFF2-40B4-BE49-F238E27FC236}">
                <a16:creationId xmlns:a16="http://schemas.microsoft.com/office/drawing/2014/main" id="{481A7B15-6E91-421C-9ADF-760B1F3942E1}"/>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5784111" y="4065112"/>
            <a:ext cx="720085" cy="641194"/>
          </a:xfrm>
          <a:prstGeom prst="rect">
            <a:avLst/>
          </a:prstGeom>
        </p:spPr>
      </p:pic>
      <p:sp>
        <p:nvSpPr>
          <p:cNvPr id="52" name="TextBox 51">
            <a:extLst>
              <a:ext uri="{FF2B5EF4-FFF2-40B4-BE49-F238E27FC236}">
                <a16:creationId xmlns:a16="http://schemas.microsoft.com/office/drawing/2014/main" id="{5174B7AB-C00B-4A7D-869A-31E386754FA1}"/>
              </a:ext>
            </a:extLst>
          </p:cNvPr>
          <p:cNvSpPr txBox="1"/>
          <p:nvPr/>
        </p:nvSpPr>
        <p:spPr>
          <a:xfrm>
            <a:off x="5592530" y="4550234"/>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Component Properties</a:t>
            </a:r>
          </a:p>
        </p:txBody>
      </p:sp>
      <p:pic>
        <p:nvPicPr>
          <p:cNvPr id="53" name="Picture 52">
            <a:extLst>
              <a:ext uri="{FF2B5EF4-FFF2-40B4-BE49-F238E27FC236}">
                <a16:creationId xmlns:a16="http://schemas.microsoft.com/office/drawing/2014/main" id="{C7CA1B79-F02C-43B4-BFF9-F277161E3404}"/>
              </a:ext>
            </a:extLst>
          </p:cNvPr>
          <p:cNvPicPr>
            <a:picLocks/>
          </p:cNvPicPr>
          <p:nvPr/>
        </p:nvPicPr>
        <p:blipFill>
          <a:blip r:embed="rId12" cstate="email">
            <a:extLst>
              <a:ext uri="{28A0092B-C50C-407E-A947-70E740481C1C}">
                <a14:useLocalDpi xmlns:a14="http://schemas.microsoft.com/office/drawing/2010/main"/>
              </a:ext>
            </a:extLst>
          </a:blip>
          <a:stretch>
            <a:fillRect/>
          </a:stretch>
        </p:blipFill>
        <p:spPr>
          <a:xfrm>
            <a:off x="5116189" y="4110821"/>
            <a:ext cx="473346" cy="521096"/>
          </a:xfrm>
          <a:prstGeom prst="rect">
            <a:avLst/>
          </a:prstGeom>
        </p:spPr>
      </p:pic>
      <p:sp>
        <p:nvSpPr>
          <p:cNvPr id="54" name="TextBox 53">
            <a:extLst>
              <a:ext uri="{FF2B5EF4-FFF2-40B4-BE49-F238E27FC236}">
                <a16:creationId xmlns:a16="http://schemas.microsoft.com/office/drawing/2014/main" id="{10E548C7-BB83-4642-A325-30C149609633}"/>
              </a:ext>
            </a:extLst>
          </p:cNvPr>
          <p:cNvSpPr txBox="1"/>
          <p:nvPr/>
        </p:nvSpPr>
        <p:spPr>
          <a:xfrm>
            <a:off x="4801810" y="4551772"/>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Performance Curves</a:t>
            </a:r>
          </a:p>
        </p:txBody>
      </p:sp>
      <p:pic>
        <p:nvPicPr>
          <p:cNvPr id="55" name="Picture 54">
            <a:extLst>
              <a:ext uri="{FF2B5EF4-FFF2-40B4-BE49-F238E27FC236}">
                <a16:creationId xmlns:a16="http://schemas.microsoft.com/office/drawing/2014/main" id="{217BF97B-0FC9-411A-AC0E-5F4A7D83B31A}"/>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5858661" y="3151515"/>
            <a:ext cx="606110" cy="641194"/>
          </a:xfrm>
          <a:prstGeom prst="rect">
            <a:avLst/>
          </a:prstGeom>
        </p:spPr>
      </p:pic>
      <p:sp>
        <p:nvSpPr>
          <p:cNvPr id="56" name="TextBox 55">
            <a:extLst>
              <a:ext uri="{FF2B5EF4-FFF2-40B4-BE49-F238E27FC236}">
                <a16:creationId xmlns:a16="http://schemas.microsoft.com/office/drawing/2014/main" id="{D2A9F19C-1BD8-4E5B-884C-1DF788727FDE}"/>
              </a:ext>
            </a:extLst>
          </p:cNvPr>
          <p:cNvSpPr txBox="1"/>
          <p:nvPr/>
        </p:nvSpPr>
        <p:spPr>
          <a:xfrm>
            <a:off x="5573324" y="3705398"/>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Schedules</a:t>
            </a:r>
          </a:p>
        </p:txBody>
      </p:sp>
      <p:pic>
        <p:nvPicPr>
          <p:cNvPr id="57" name="Picture 56">
            <a:extLst>
              <a:ext uri="{FF2B5EF4-FFF2-40B4-BE49-F238E27FC236}">
                <a16:creationId xmlns:a16="http://schemas.microsoft.com/office/drawing/2014/main" id="{EF15CA66-8F5D-4138-A54E-E4637F59B9DB}"/>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6715244" y="3116254"/>
            <a:ext cx="606110" cy="570344"/>
          </a:xfrm>
          <a:prstGeom prst="rect">
            <a:avLst/>
          </a:prstGeom>
        </p:spPr>
      </p:pic>
      <p:sp>
        <p:nvSpPr>
          <p:cNvPr id="58" name="TextBox 57">
            <a:extLst>
              <a:ext uri="{FF2B5EF4-FFF2-40B4-BE49-F238E27FC236}">
                <a16:creationId xmlns:a16="http://schemas.microsoft.com/office/drawing/2014/main" id="{CC727C23-EE42-453C-9BD2-8561D50865E1}"/>
              </a:ext>
            </a:extLst>
          </p:cNvPr>
          <p:cNvSpPr txBox="1"/>
          <p:nvPr/>
        </p:nvSpPr>
        <p:spPr>
          <a:xfrm>
            <a:off x="6439130" y="3698876"/>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Human Behavior</a:t>
            </a:r>
          </a:p>
        </p:txBody>
      </p:sp>
      <p:cxnSp>
        <p:nvCxnSpPr>
          <p:cNvPr id="60" name="Straight Arrow Connector 59">
            <a:extLst>
              <a:ext uri="{FF2B5EF4-FFF2-40B4-BE49-F238E27FC236}">
                <a16:creationId xmlns:a16="http://schemas.microsoft.com/office/drawing/2014/main" id="{A221BDB7-B736-44B4-A54A-6CE9BD69FC80}"/>
              </a:ext>
            </a:extLst>
          </p:cNvPr>
          <p:cNvCxnSpPr/>
          <p:nvPr/>
        </p:nvCxnSpPr>
        <p:spPr>
          <a:xfrm flipV="1">
            <a:off x="3506339" y="4226516"/>
            <a:ext cx="276423" cy="5334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pic>
        <p:nvPicPr>
          <p:cNvPr id="61" name="Picture 60">
            <a:extLst>
              <a:ext uri="{FF2B5EF4-FFF2-40B4-BE49-F238E27FC236}">
                <a16:creationId xmlns:a16="http://schemas.microsoft.com/office/drawing/2014/main" id="{FA0EE04B-9F1C-44B1-9516-C083D5EFF2A0}"/>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4315634" y="3048308"/>
            <a:ext cx="507412" cy="455268"/>
          </a:xfrm>
          <a:prstGeom prst="rect">
            <a:avLst/>
          </a:prstGeom>
        </p:spPr>
      </p:pic>
      <p:sp>
        <p:nvSpPr>
          <p:cNvPr id="62" name="TextBox 61">
            <a:extLst>
              <a:ext uri="{FF2B5EF4-FFF2-40B4-BE49-F238E27FC236}">
                <a16:creationId xmlns:a16="http://schemas.microsoft.com/office/drawing/2014/main" id="{724A1979-17DA-44CB-AF76-B9900B68AA13}"/>
              </a:ext>
            </a:extLst>
          </p:cNvPr>
          <p:cNvSpPr txBox="1"/>
          <p:nvPr/>
        </p:nvSpPr>
        <p:spPr>
          <a:xfrm>
            <a:off x="6452053" y="4549120"/>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Weather</a:t>
            </a:r>
          </a:p>
          <a:p>
            <a:pPr algn="ctr"/>
            <a:r>
              <a:rPr lang="en-US" sz="1050">
                <a:solidFill>
                  <a:srgbClr val="000000"/>
                </a:solidFill>
                <a:latin typeface="Franklin Gothic Book" panose="020B0503020102020204" pitchFamily="34" charset="0"/>
                <a:ea typeface="Roboto" panose="02000000000000000000" pitchFamily="2" charset="0"/>
              </a:rPr>
              <a:t>Data</a:t>
            </a:r>
          </a:p>
        </p:txBody>
      </p:sp>
      <p:pic>
        <p:nvPicPr>
          <p:cNvPr id="63" name="Picture 62">
            <a:extLst>
              <a:ext uri="{FF2B5EF4-FFF2-40B4-BE49-F238E27FC236}">
                <a16:creationId xmlns:a16="http://schemas.microsoft.com/office/drawing/2014/main" id="{D25E8AA5-6380-4448-930E-3AD4DA420D51}"/>
              </a:ext>
            </a:extLst>
          </p:cNvPr>
          <p:cNvPicPr>
            <a:picLocks/>
          </p:cNvPicPr>
          <p:nvPr/>
        </p:nvPicPr>
        <p:blipFill>
          <a:blip r:embed="rId16" cstate="email">
            <a:extLst>
              <a:ext uri="{28A0092B-C50C-407E-A947-70E740481C1C}">
                <a14:useLocalDpi xmlns:a14="http://schemas.microsoft.com/office/drawing/2010/main"/>
              </a:ext>
            </a:extLst>
          </a:blip>
          <a:stretch>
            <a:fillRect/>
          </a:stretch>
        </p:blipFill>
        <p:spPr>
          <a:xfrm>
            <a:off x="6636114" y="4037253"/>
            <a:ext cx="693116" cy="680466"/>
          </a:xfrm>
          <a:prstGeom prst="rect">
            <a:avLst/>
          </a:prstGeom>
        </p:spPr>
      </p:pic>
    </p:spTree>
    <p:extLst>
      <p:ext uri="{BB962C8B-B14F-4D97-AF65-F5344CB8AC3E}">
        <p14:creationId xmlns:p14="http://schemas.microsoft.com/office/powerpoint/2010/main" val="1744299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4BDDF3-8189-BC4A-AA6B-151263F4B71B}"/>
              </a:ext>
            </a:extLst>
          </p:cNvPr>
          <p:cNvSpPr/>
          <p:nvPr/>
        </p:nvSpPr>
        <p:spPr>
          <a:xfrm>
            <a:off x="1112540" y="3464322"/>
            <a:ext cx="2358628" cy="1278403"/>
          </a:xfrm>
          <a:prstGeom prst="rect">
            <a:avLst/>
          </a:prstGeom>
          <a:solidFill>
            <a:srgbClr val="78B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350" dirty="0">
                <a:solidFill>
                  <a:schemeClr val="tx1"/>
                </a:solidFill>
                <a:latin typeface="Calibri Light" panose="020F0302020204030204" pitchFamily="34" charset="0"/>
                <a:ea typeface="ヒラギノ角ゴ Pro W3" pitchFamily="19" charset="-128"/>
                <a:cs typeface="Arial" panose="020B0604020202020204" pitchFamily="34" charset="0"/>
              </a:rPr>
              <a:t>The novel approach delivers a nationally-comprehensive dataset at a fraction of the historical cost.</a:t>
            </a:r>
            <a:endParaRPr lang="en-US" sz="1350" dirty="0">
              <a:solidFill>
                <a:schemeClr val="tx1"/>
              </a:solidFill>
              <a:latin typeface="Calibri Light" panose="020F0302020204030204" pitchFamily="34" charset="0"/>
            </a:endParaRPr>
          </a:p>
        </p:txBody>
      </p:sp>
      <p:sp>
        <p:nvSpPr>
          <p:cNvPr id="13314" name="Title 15"/>
          <p:cNvSpPr>
            <a:spLocks noGrp="1"/>
          </p:cNvSpPr>
          <p:nvPr>
            <p:ph type="title"/>
          </p:nvPr>
        </p:nvSpPr>
        <p:spPr>
          <a:xfrm>
            <a:off x="457200" y="1"/>
            <a:ext cx="4123076" cy="1200151"/>
          </a:xfrm>
        </p:spPr>
        <p:txBody>
          <a:bodyPr/>
          <a:lstStyle/>
          <a:p>
            <a:r>
              <a:rPr lang="en-US" altLang="en-US" dirty="0">
                <a:solidFill>
                  <a:schemeClr val="lt1"/>
                </a:solidFill>
                <a:latin typeface="Roboto Light" panose="02000000000000000000" pitchFamily="2" charset="0"/>
                <a:cs typeface="Calibri"/>
                <a:sym typeface="Calibri"/>
              </a:rPr>
              <a:t>Project</a:t>
            </a:r>
            <a:r>
              <a:rPr lang="en-US" altLang="en-US" dirty="0">
                <a:solidFill>
                  <a:schemeClr val="bg1"/>
                </a:solidFill>
                <a:latin typeface="Calibri Light" panose="020F0302020204030204" pitchFamily="34" charset="0"/>
                <a:ea typeface="ヒラギノ角ゴ Pro W3"/>
                <a:cs typeface="Arial"/>
              </a:rPr>
              <a:t> </a:t>
            </a:r>
            <a:r>
              <a:rPr lang="en-US" altLang="en-US" dirty="0">
                <a:solidFill>
                  <a:schemeClr val="lt1"/>
                </a:solidFill>
                <a:latin typeface="Roboto Light" panose="02000000000000000000" pitchFamily="2" charset="0"/>
                <a:cs typeface="Calibri"/>
              </a:rPr>
              <a:t>Overview</a:t>
            </a:r>
          </a:p>
        </p:txBody>
      </p:sp>
      <p:pic>
        <p:nvPicPr>
          <p:cNvPr id="4" name="Picture 3">
            <a:extLst>
              <a:ext uri="{FF2B5EF4-FFF2-40B4-BE49-F238E27FC236}">
                <a16:creationId xmlns:a16="http://schemas.microsoft.com/office/drawing/2014/main" id="{9C53BBD5-AC25-E741-A373-26341A71FB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0688" y="919504"/>
            <a:ext cx="4283087" cy="3774158"/>
          </a:xfrm>
          <a:prstGeom prst="rect">
            <a:avLst/>
          </a:prstGeom>
        </p:spPr>
      </p:pic>
      <p:sp>
        <p:nvSpPr>
          <p:cNvPr id="2" name="TextBox 1">
            <a:extLst>
              <a:ext uri="{FF2B5EF4-FFF2-40B4-BE49-F238E27FC236}">
                <a16:creationId xmlns:a16="http://schemas.microsoft.com/office/drawing/2014/main" id="{C7AB07E6-647A-D24B-8AAD-7A15EA2EC831}"/>
              </a:ext>
            </a:extLst>
          </p:cNvPr>
          <p:cNvSpPr txBox="1"/>
          <p:nvPr/>
        </p:nvSpPr>
        <p:spPr>
          <a:xfrm>
            <a:off x="651595" y="1314359"/>
            <a:ext cx="3240852" cy="2259593"/>
          </a:xfrm>
          <a:prstGeom prst="rect">
            <a:avLst/>
          </a:prstGeom>
          <a:noFill/>
        </p:spPr>
        <p:txBody>
          <a:bodyPr wrap="square" rtlCol="0">
            <a:spAutoFit/>
          </a:bodyPr>
          <a:lstStyle/>
          <a:p>
            <a:pPr>
              <a:spcAft>
                <a:spcPts val="450"/>
              </a:spcAft>
            </a:pPr>
            <a:r>
              <a:rPr lang="en-US" sz="1200" dirty="0">
                <a:latin typeface="Calibri Light" panose="020F0302020204030204" pitchFamily="34" charset="0"/>
              </a:rPr>
              <a:t>Hybrid approach combines </a:t>
            </a:r>
            <a:br>
              <a:rPr lang="en-US" sz="1200" dirty="0">
                <a:latin typeface="Calibri Light" panose="020F0302020204030204" pitchFamily="34" charset="0"/>
              </a:rPr>
            </a:br>
            <a:r>
              <a:rPr lang="en-US" sz="1200" dirty="0">
                <a:latin typeface="Calibri Light" panose="020F0302020204030204" pitchFamily="34" charset="0"/>
              </a:rPr>
              <a:t>best-available ground-truth data—</a:t>
            </a:r>
          </a:p>
          <a:p>
            <a:pPr marL="214313" indent="-214313">
              <a:spcAft>
                <a:spcPts val="450"/>
              </a:spcAft>
              <a:buFont typeface="Arial" panose="020B0604020202020204" pitchFamily="34" charset="0"/>
              <a:buChar char="•"/>
            </a:pPr>
            <a:r>
              <a:rPr lang="en-US" sz="1200" dirty="0">
                <a:latin typeface="Calibri Light" panose="020F0302020204030204" pitchFamily="34" charset="0"/>
              </a:rPr>
              <a:t>submetering studies,</a:t>
            </a:r>
          </a:p>
          <a:p>
            <a:pPr marL="214313" indent="-214313">
              <a:spcAft>
                <a:spcPts val="450"/>
              </a:spcAft>
              <a:buFont typeface="Arial" panose="020B0604020202020204" pitchFamily="34" charset="0"/>
              <a:buChar char="•"/>
            </a:pPr>
            <a:r>
              <a:rPr lang="en-US" sz="1200" dirty="0">
                <a:latin typeface="Calibri Light" panose="020F0302020204030204" pitchFamily="34" charset="0"/>
              </a:rPr>
              <a:t>whole-building interval meter data, and </a:t>
            </a:r>
          </a:p>
          <a:p>
            <a:pPr marL="214313" indent="-214313">
              <a:spcAft>
                <a:spcPts val="450"/>
              </a:spcAft>
              <a:buFont typeface="Arial" panose="020B0604020202020204" pitchFamily="34" charset="0"/>
              <a:buChar char="•"/>
            </a:pPr>
            <a:r>
              <a:rPr lang="en-US" sz="1200" dirty="0">
                <a:latin typeface="Calibri Light" panose="020F0302020204030204" pitchFamily="34" charset="0"/>
              </a:rPr>
              <a:t>other emerging data sources</a:t>
            </a:r>
          </a:p>
          <a:p>
            <a:pPr>
              <a:spcAft>
                <a:spcPts val="450"/>
              </a:spcAft>
            </a:pPr>
            <a:r>
              <a:rPr lang="en-US" sz="1200" dirty="0">
                <a:latin typeface="Calibri Light" panose="020F0302020204030204" pitchFamily="34" charset="0"/>
              </a:rPr>
              <a:t>—with the reach, cost-effectiveness, and granularity of physics-based and data-driven building stock modeling capabilities</a:t>
            </a:r>
          </a:p>
          <a:p>
            <a:endParaRPr lang="en-US" sz="1200" dirty="0">
              <a:latin typeface="Calibri Light" panose="020F0302020204030204" pitchFamily="34" charset="0"/>
            </a:endParaRPr>
          </a:p>
          <a:p>
            <a:endParaRPr lang="en-US" altLang="en-US" sz="1200" dirty="0">
              <a:latin typeface="Calibri Light" panose="020F0302020204030204" pitchFamily="34" charset="0"/>
              <a:ea typeface="ヒラギノ角ゴ Pro W3" pitchFamily="19" charset="-128"/>
              <a:cs typeface="Arial" panose="020B0604020202020204" pitchFamily="34" charset="0"/>
            </a:endParaRPr>
          </a:p>
        </p:txBody>
      </p:sp>
    </p:spTree>
    <p:extLst>
      <p:ext uri="{BB962C8B-B14F-4D97-AF65-F5344CB8AC3E}">
        <p14:creationId xmlns:p14="http://schemas.microsoft.com/office/powerpoint/2010/main" val="1827701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1"/>
            <a:ext cx="8236857" cy="776514"/>
          </a:xfrm>
        </p:spPr>
        <p:txBody>
          <a:bodyPr/>
          <a:lstStyle/>
          <a:p>
            <a:r>
              <a:rPr lang="en-US"/>
              <a:t>Region 4 Focus: Nationally-Relevant Updates</a:t>
            </a:r>
          </a:p>
        </p:txBody>
      </p:sp>
      <p:pic>
        <p:nvPicPr>
          <p:cNvPr id="8" name="Picture 7">
            <a:extLst>
              <a:ext uri="{FF2B5EF4-FFF2-40B4-BE49-F238E27FC236}">
                <a16:creationId xmlns:a16="http://schemas.microsoft.com/office/drawing/2014/main" id="{06CB19ED-C80C-42DC-81AB-415DEF7F70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7972" r="49346" b="55777"/>
          <a:stretch/>
        </p:blipFill>
        <p:spPr>
          <a:xfrm>
            <a:off x="2394753" y="1801270"/>
            <a:ext cx="1297677" cy="928706"/>
          </a:xfrm>
          <a:prstGeom prst="rect">
            <a:avLst/>
          </a:prstGeom>
          <a:solidFill>
            <a:schemeClr val="bg1"/>
          </a:solidFill>
        </p:spPr>
      </p:pic>
      <p:sp>
        <p:nvSpPr>
          <p:cNvPr id="9" name="TextBox 8">
            <a:extLst>
              <a:ext uri="{FF2B5EF4-FFF2-40B4-BE49-F238E27FC236}">
                <a16:creationId xmlns:a16="http://schemas.microsoft.com/office/drawing/2014/main" id="{C61CCDE3-3D27-4E60-B664-3A299FFF1BBA}"/>
              </a:ext>
            </a:extLst>
          </p:cNvPr>
          <p:cNvSpPr txBox="1"/>
          <p:nvPr/>
        </p:nvSpPr>
        <p:spPr>
          <a:xfrm>
            <a:off x="2146682" y="1399319"/>
            <a:ext cx="1719813" cy="415498"/>
          </a:xfrm>
          <a:prstGeom prst="rect">
            <a:avLst/>
          </a:prstGeom>
          <a:solidFill>
            <a:schemeClr val="bg1"/>
          </a:solid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Housing stock characteristics database</a:t>
            </a:r>
          </a:p>
        </p:txBody>
      </p:sp>
      <p:pic>
        <p:nvPicPr>
          <p:cNvPr id="13" name="Picture 12">
            <a:extLst>
              <a:ext uri="{FF2B5EF4-FFF2-40B4-BE49-F238E27FC236}">
                <a16:creationId xmlns:a16="http://schemas.microsoft.com/office/drawing/2014/main" id="{FB27A206-A78B-4A28-965A-484CAC6966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8191" y="831565"/>
            <a:ext cx="2188107" cy="506506"/>
          </a:xfrm>
          <a:prstGeom prst="rect">
            <a:avLst/>
          </a:prstGeom>
        </p:spPr>
      </p:pic>
      <p:pic>
        <p:nvPicPr>
          <p:cNvPr id="19" name="Picture 18">
            <a:extLst>
              <a:ext uri="{FF2B5EF4-FFF2-40B4-BE49-F238E27FC236}">
                <a16:creationId xmlns:a16="http://schemas.microsoft.com/office/drawing/2014/main" id="{FE197EC3-1919-405B-A821-83DF471AA6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48759" y="2989571"/>
            <a:ext cx="950648" cy="950648"/>
          </a:xfrm>
          <a:prstGeom prst="rect">
            <a:avLst/>
          </a:prstGeom>
        </p:spPr>
      </p:pic>
      <p:pic>
        <p:nvPicPr>
          <p:cNvPr id="21" name="Picture 20">
            <a:extLst>
              <a:ext uri="{FF2B5EF4-FFF2-40B4-BE49-F238E27FC236}">
                <a16:creationId xmlns:a16="http://schemas.microsoft.com/office/drawing/2014/main" id="{BACC0511-32C1-40A8-97B3-56D663F27C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437" y="3828544"/>
            <a:ext cx="950648" cy="950648"/>
          </a:xfrm>
          <a:prstGeom prst="rect">
            <a:avLst/>
          </a:prstGeom>
        </p:spPr>
      </p:pic>
      <p:pic>
        <p:nvPicPr>
          <p:cNvPr id="24" name="Picture 23">
            <a:extLst>
              <a:ext uri="{FF2B5EF4-FFF2-40B4-BE49-F238E27FC236}">
                <a16:creationId xmlns:a16="http://schemas.microsoft.com/office/drawing/2014/main" id="{B4B60CC3-9B91-4F4B-996E-A08485E0AE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48759" y="3825503"/>
            <a:ext cx="950648" cy="950648"/>
          </a:xfrm>
          <a:prstGeom prst="rect">
            <a:avLst/>
          </a:prstGeom>
        </p:spPr>
      </p:pic>
      <p:pic>
        <p:nvPicPr>
          <p:cNvPr id="26" name="Picture 25">
            <a:extLst>
              <a:ext uri="{FF2B5EF4-FFF2-40B4-BE49-F238E27FC236}">
                <a16:creationId xmlns:a16="http://schemas.microsoft.com/office/drawing/2014/main" id="{63F75A87-8471-48E8-9DDB-DF8EA0CDF43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437" y="2980976"/>
            <a:ext cx="950648" cy="950648"/>
          </a:xfrm>
          <a:prstGeom prst="rect">
            <a:avLst/>
          </a:prstGeom>
        </p:spPr>
      </p:pic>
      <p:sp>
        <p:nvSpPr>
          <p:cNvPr id="27" name="TextBox 26">
            <a:extLst>
              <a:ext uri="{FF2B5EF4-FFF2-40B4-BE49-F238E27FC236}">
                <a16:creationId xmlns:a16="http://schemas.microsoft.com/office/drawing/2014/main" id="{2F23EDD4-48DF-40EA-BD1A-34E2E89558E4}"/>
              </a:ext>
            </a:extLst>
          </p:cNvPr>
          <p:cNvSpPr txBox="1"/>
          <p:nvPr/>
        </p:nvSpPr>
        <p:spPr>
          <a:xfrm>
            <a:off x="1959709" y="3731884"/>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National</a:t>
            </a:r>
          </a:p>
        </p:txBody>
      </p:sp>
      <p:sp>
        <p:nvSpPr>
          <p:cNvPr id="28" name="TextBox 27">
            <a:extLst>
              <a:ext uri="{FF2B5EF4-FFF2-40B4-BE49-F238E27FC236}">
                <a16:creationId xmlns:a16="http://schemas.microsoft.com/office/drawing/2014/main" id="{7492B435-EF6A-47B1-B601-8BB9FD62FA98}"/>
              </a:ext>
            </a:extLst>
          </p:cNvPr>
          <p:cNvSpPr txBox="1"/>
          <p:nvPr/>
        </p:nvSpPr>
        <p:spPr>
          <a:xfrm>
            <a:off x="3073031" y="3720414"/>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Climate/Region</a:t>
            </a:r>
          </a:p>
        </p:txBody>
      </p:sp>
      <p:sp>
        <p:nvSpPr>
          <p:cNvPr id="29" name="TextBox 28">
            <a:extLst>
              <a:ext uri="{FF2B5EF4-FFF2-40B4-BE49-F238E27FC236}">
                <a16:creationId xmlns:a16="http://schemas.microsoft.com/office/drawing/2014/main" id="{5E2D9617-D494-4CDC-8853-6A0E377B4B33}"/>
              </a:ext>
            </a:extLst>
          </p:cNvPr>
          <p:cNvSpPr txBox="1"/>
          <p:nvPr/>
        </p:nvSpPr>
        <p:spPr>
          <a:xfrm>
            <a:off x="1883981" y="4591456"/>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State</a:t>
            </a:r>
          </a:p>
        </p:txBody>
      </p:sp>
      <p:sp>
        <p:nvSpPr>
          <p:cNvPr id="31" name="Right Brace 30">
            <a:extLst>
              <a:ext uri="{FF2B5EF4-FFF2-40B4-BE49-F238E27FC236}">
                <a16:creationId xmlns:a16="http://schemas.microsoft.com/office/drawing/2014/main" id="{8EE9F45B-B5E6-4A93-9083-DBE0395A7413}"/>
              </a:ext>
            </a:extLst>
          </p:cNvPr>
          <p:cNvSpPr/>
          <p:nvPr/>
        </p:nvSpPr>
        <p:spPr>
          <a:xfrm rot="16200000">
            <a:off x="2857093" y="1954301"/>
            <a:ext cx="364183" cy="178668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38" name="Picture 37">
            <a:extLst>
              <a:ext uri="{FF2B5EF4-FFF2-40B4-BE49-F238E27FC236}">
                <a16:creationId xmlns:a16="http://schemas.microsoft.com/office/drawing/2014/main" id="{71322D63-1795-4C8F-8700-38AC58F2F780}"/>
              </a:ext>
            </a:extLst>
          </p:cNvPr>
          <p:cNvPicPr>
            <a:picLocks noChangeAspect="1"/>
          </p:cNvPicPr>
          <p:nvPr/>
        </p:nvPicPr>
        <p:blipFill>
          <a:blip r:embed="rId9"/>
          <a:stretch>
            <a:fillRect/>
          </a:stretch>
        </p:blipFill>
        <p:spPr>
          <a:xfrm>
            <a:off x="5766934" y="1761816"/>
            <a:ext cx="759085" cy="807690"/>
          </a:xfrm>
          <a:prstGeom prst="rect">
            <a:avLst/>
          </a:prstGeom>
          <a:solidFill>
            <a:schemeClr val="bg1"/>
          </a:solidFill>
        </p:spPr>
      </p:pic>
      <p:sp>
        <p:nvSpPr>
          <p:cNvPr id="41" name="TextBox 40">
            <a:extLst>
              <a:ext uri="{FF2B5EF4-FFF2-40B4-BE49-F238E27FC236}">
                <a16:creationId xmlns:a16="http://schemas.microsoft.com/office/drawing/2014/main" id="{666379A6-4985-433F-827A-2EC3456784EF}"/>
              </a:ext>
            </a:extLst>
          </p:cNvPr>
          <p:cNvSpPr txBox="1"/>
          <p:nvPr/>
        </p:nvSpPr>
        <p:spPr>
          <a:xfrm>
            <a:off x="5281503" y="1405518"/>
            <a:ext cx="1628993"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Physics-based</a:t>
            </a:r>
          </a:p>
          <a:p>
            <a:pPr algn="ctr"/>
            <a:r>
              <a:rPr lang="en-US" sz="1050">
                <a:solidFill>
                  <a:srgbClr val="000000"/>
                </a:solidFill>
                <a:latin typeface="Franklin Gothic Book" panose="020B0503020102020204" pitchFamily="34" charset="0"/>
                <a:ea typeface="Roboto" panose="02000000000000000000" pitchFamily="2" charset="0"/>
              </a:rPr>
              <a:t>computer modeling</a:t>
            </a:r>
          </a:p>
        </p:txBody>
      </p:sp>
      <p:sp>
        <p:nvSpPr>
          <p:cNvPr id="44" name="Right Brace 43">
            <a:extLst>
              <a:ext uri="{FF2B5EF4-FFF2-40B4-BE49-F238E27FC236}">
                <a16:creationId xmlns:a16="http://schemas.microsoft.com/office/drawing/2014/main" id="{CFB52D24-075A-4D59-916C-E1D1615C6DC5}"/>
              </a:ext>
            </a:extLst>
          </p:cNvPr>
          <p:cNvSpPr/>
          <p:nvPr/>
        </p:nvSpPr>
        <p:spPr>
          <a:xfrm rot="16200000">
            <a:off x="5992755" y="1954300"/>
            <a:ext cx="364183" cy="178668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45" name="Picture 44">
            <a:extLst>
              <a:ext uri="{FF2B5EF4-FFF2-40B4-BE49-F238E27FC236}">
                <a16:creationId xmlns:a16="http://schemas.microsoft.com/office/drawing/2014/main" id="{4DB18091-C98D-4F3A-9D45-A10DFAD7F31B}"/>
              </a:ext>
            </a:extLst>
          </p:cNvPr>
          <p:cNvPicPr>
            <a:picLocks/>
          </p:cNvPicPr>
          <p:nvPr/>
        </p:nvPicPr>
        <p:blipFill>
          <a:blip r:embed="rId10" cstate="email">
            <a:extLst>
              <a:ext uri="{28A0092B-C50C-407E-A947-70E740481C1C}">
                <a14:useLocalDpi xmlns:a14="http://schemas.microsoft.com/office/drawing/2010/main"/>
              </a:ext>
            </a:extLst>
          </a:blip>
          <a:stretch>
            <a:fillRect/>
          </a:stretch>
        </p:blipFill>
        <p:spPr>
          <a:xfrm>
            <a:off x="5016708" y="3121022"/>
            <a:ext cx="529590" cy="670556"/>
          </a:xfrm>
          <a:prstGeom prst="rect">
            <a:avLst/>
          </a:prstGeom>
        </p:spPr>
      </p:pic>
      <p:sp>
        <p:nvSpPr>
          <p:cNvPr id="49" name="TextBox 48">
            <a:extLst>
              <a:ext uri="{FF2B5EF4-FFF2-40B4-BE49-F238E27FC236}">
                <a16:creationId xmlns:a16="http://schemas.microsoft.com/office/drawing/2014/main" id="{B3735A4E-6727-43E6-B4EB-BCE005D30907}"/>
              </a:ext>
            </a:extLst>
          </p:cNvPr>
          <p:cNvSpPr txBox="1"/>
          <p:nvPr/>
        </p:nvSpPr>
        <p:spPr>
          <a:xfrm>
            <a:off x="4705353" y="3690392"/>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Modeling Algorithms</a:t>
            </a:r>
          </a:p>
        </p:txBody>
      </p:sp>
      <p:sp>
        <p:nvSpPr>
          <p:cNvPr id="50" name="TextBox 49">
            <a:extLst>
              <a:ext uri="{FF2B5EF4-FFF2-40B4-BE49-F238E27FC236}">
                <a16:creationId xmlns:a16="http://schemas.microsoft.com/office/drawing/2014/main" id="{AFB41B74-6C96-48BF-B2F0-BDA87BC204F3}"/>
              </a:ext>
            </a:extLst>
          </p:cNvPr>
          <p:cNvSpPr txBox="1"/>
          <p:nvPr/>
        </p:nvSpPr>
        <p:spPr>
          <a:xfrm>
            <a:off x="6452053" y="4549120"/>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Weather</a:t>
            </a:r>
          </a:p>
          <a:p>
            <a:pPr algn="ctr"/>
            <a:r>
              <a:rPr lang="en-US" sz="1050">
                <a:solidFill>
                  <a:srgbClr val="000000"/>
                </a:solidFill>
                <a:latin typeface="Franklin Gothic Book" panose="020B0503020102020204" pitchFamily="34" charset="0"/>
                <a:ea typeface="Roboto" panose="02000000000000000000" pitchFamily="2" charset="0"/>
              </a:rPr>
              <a:t>Data</a:t>
            </a:r>
          </a:p>
        </p:txBody>
      </p:sp>
      <p:pic>
        <p:nvPicPr>
          <p:cNvPr id="51" name="Picture 50">
            <a:extLst>
              <a:ext uri="{FF2B5EF4-FFF2-40B4-BE49-F238E27FC236}">
                <a16:creationId xmlns:a16="http://schemas.microsoft.com/office/drawing/2014/main" id="{481A7B15-6E91-421C-9ADF-760B1F3942E1}"/>
              </a:ext>
            </a:extLst>
          </p:cNvPr>
          <p:cNvPicPr>
            <a:picLocks/>
          </p:cNvPicPr>
          <p:nvPr/>
        </p:nvPicPr>
        <p:blipFill>
          <a:blip r:embed="rId11" cstate="email">
            <a:extLst>
              <a:ext uri="{28A0092B-C50C-407E-A947-70E740481C1C}">
                <a14:useLocalDpi xmlns:a14="http://schemas.microsoft.com/office/drawing/2010/main"/>
              </a:ext>
            </a:extLst>
          </a:blip>
          <a:stretch>
            <a:fillRect/>
          </a:stretch>
        </p:blipFill>
        <p:spPr>
          <a:xfrm>
            <a:off x="5784111" y="4065112"/>
            <a:ext cx="720085" cy="641194"/>
          </a:xfrm>
          <a:prstGeom prst="rect">
            <a:avLst/>
          </a:prstGeom>
        </p:spPr>
      </p:pic>
      <p:sp>
        <p:nvSpPr>
          <p:cNvPr id="52" name="TextBox 51">
            <a:extLst>
              <a:ext uri="{FF2B5EF4-FFF2-40B4-BE49-F238E27FC236}">
                <a16:creationId xmlns:a16="http://schemas.microsoft.com/office/drawing/2014/main" id="{5174B7AB-C00B-4A7D-869A-31E386754FA1}"/>
              </a:ext>
            </a:extLst>
          </p:cNvPr>
          <p:cNvSpPr txBox="1"/>
          <p:nvPr/>
        </p:nvSpPr>
        <p:spPr>
          <a:xfrm>
            <a:off x="5592530" y="4550234"/>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Component Properties</a:t>
            </a:r>
          </a:p>
        </p:txBody>
      </p:sp>
      <p:pic>
        <p:nvPicPr>
          <p:cNvPr id="53" name="Picture 52">
            <a:extLst>
              <a:ext uri="{FF2B5EF4-FFF2-40B4-BE49-F238E27FC236}">
                <a16:creationId xmlns:a16="http://schemas.microsoft.com/office/drawing/2014/main" id="{C7CA1B79-F02C-43B4-BFF9-F277161E3404}"/>
              </a:ext>
            </a:extLst>
          </p:cNvPr>
          <p:cNvPicPr>
            <a:picLocks/>
          </p:cNvPicPr>
          <p:nvPr/>
        </p:nvPicPr>
        <p:blipFill>
          <a:blip r:embed="rId12" cstate="email">
            <a:extLst>
              <a:ext uri="{28A0092B-C50C-407E-A947-70E740481C1C}">
                <a14:useLocalDpi xmlns:a14="http://schemas.microsoft.com/office/drawing/2010/main"/>
              </a:ext>
            </a:extLst>
          </a:blip>
          <a:stretch>
            <a:fillRect/>
          </a:stretch>
        </p:blipFill>
        <p:spPr>
          <a:xfrm>
            <a:off x="5116189" y="4110821"/>
            <a:ext cx="473346" cy="521096"/>
          </a:xfrm>
          <a:prstGeom prst="rect">
            <a:avLst/>
          </a:prstGeom>
        </p:spPr>
      </p:pic>
      <p:sp>
        <p:nvSpPr>
          <p:cNvPr id="54" name="TextBox 53">
            <a:extLst>
              <a:ext uri="{FF2B5EF4-FFF2-40B4-BE49-F238E27FC236}">
                <a16:creationId xmlns:a16="http://schemas.microsoft.com/office/drawing/2014/main" id="{10E548C7-BB83-4642-A325-30C149609633}"/>
              </a:ext>
            </a:extLst>
          </p:cNvPr>
          <p:cNvSpPr txBox="1"/>
          <p:nvPr/>
        </p:nvSpPr>
        <p:spPr>
          <a:xfrm>
            <a:off x="4801810" y="4551772"/>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Performance Curves</a:t>
            </a:r>
          </a:p>
        </p:txBody>
      </p:sp>
      <p:pic>
        <p:nvPicPr>
          <p:cNvPr id="55" name="Picture 54">
            <a:extLst>
              <a:ext uri="{FF2B5EF4-FFF2-40B4-BE49-F238E27FC236}">
                <a16:creationId xmlns:a16="http://schemas.microsoft.com/office/drawing/2014/main" id="{217BF97B-0FC9-411A-AC0E-5F4A7D83B31A}"/>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5858661" y="3151515"/>
            <a:ext cx="606110" cy="641194"/>
          </a:xfrm>
          <a:prstGeom prst="rect">
            <a:avLst/>
          </a:prstGeom>
        </p:spPr>
      </p:pic>
      <p:sp>
        <p:nvSpPr>
          <p:cNvPr id="56" name="TextBox 55">
            <a:extLst>
              <a:ext uri="{FF2B5EF4-FFF2-40B4-BE49-F238E27FC236}">
                <a16:creationId xmlns:a16="http://schemas.microsoft.com/office/drawing/2014/main" id="{D2A9F19C-1BD8-4E5B-884C-1DF788727FDE}"/>
              </a:ext>
            </a:extLst>
          </p:cNvPr>
          <p:cNvSpPr txBox="1"/>
          <p:nvPr/>
        </p:nvSpPr>
        <p:spPr>
          <a:xfrm>
            <a:off x="5573324" y="3705398"/>
            <a:ext cx="1102104" cy="253916"/>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Schedules</a:t>
            </a:r>
          </a:p>
        </p:txBody>
      </p:sp>
      <p:pic>
        <p:nvPicPr>
          <p:cNvPr id="57" name="Picture 56">
            <a:extLst>
              <a:ext uri="{FF2B5EF4-FFF2-40B4-BE49-F238E27FC236}">
                <a16:creationId xmlns:a16="http://schemas.microsoft.com/office/drawing/2014/main" id="{EF15CA66-8F5D-4138-A54E-E4637F59B9DB}"/>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6715244" y="3116254"/>
            <a:ext cx="606110" cy="570344"/>
          </a:xfrm>
          <a:prstGeom prst="rect">
            <a:avLst/>
          </a:prstGeom>
        </p:spPr>
      </p:pic>
      <p:sp>
        <p:nvSpPr>
          <p:cNvPr id="58" name="TextBox 57">
            <a:extLst>
              <a:ext uri="{FF2B5EF4-FFF2-40B4-BE49-F238E27FC236}">
                <a16:creationId xmlns:a16="http://schemas.microsoft.com/office/drawing/2014/main" id="{CC727C23-EE42-453C-9BD2-8561D50865E1}"/>
              </a:ext>
            </a:extLst>
          </p:cNvPr>
          <p:cNvSpPr txBox="1"/>
          <p:nvPr/>
        </p:nvSpPr>
        <p:spPr>
          <a:xfrm>
            <a:off x="6439130" y="3698876"/>
            <a:ext cx="11021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Human Behavior</a:t>
            </a:r>
          </a:p>
        </p:txBody>
      </p:sp>
      <p:cxnSp>
        <p:nvCxnSpPr>
          <p:cNvPr id="60" name="Straight Arrow Connector 59">
            <a:extLst>
              <a:ext uri="{FF2B5EF4-FFF2-40B4-BE49-F238E27FC236}">
                <a16:creationId xmlns:a16="http://schemas.microsoft.com/office/drawing/2014/main" id="{A221BDB7-B736-44B4-A54A-6CE9BD69FC80}"/>
              </a:ext>
            </a:extLst>
          </p:cNvPr>
          <p:cNvCxnSpPr/>
          <p:nvPr/>
        </p:nvCxnSpPr>
        <p:spPr>
          <a:xfrm flipV="1">
            <a:off x="3506339" y="4226516"/>
            <a:ext cx="276423" cy="53340"/>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pic>
        <p:nvPicPr>
          <p:cNvPr id="61" name="Picture 60">
            <a:extLst>
              <a:ext uri="{FF2B5EF4-FFF2-40B4-BE49-F238E27FC236}">
                <a16:creationId xmlns:a16="http://schemas.microsoft.com/office/drawing/2014/main" id="{FA0EE04B-9F1C-44B1-9516-C083D5EFF2A0}"/>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4315634" y="3048308"/>
            <a:ext cx="507412" cy="455268"/>
          </a:xfrm>
          <a:prstGeom prst="rect">
            <a:avLst/>
          </a:prstGeom>
        </p:spPr>
      </p:pic>
      <p:sp>
        <p:nvSpPr>
          <p:cNvPr id="33" name="Speech Bubble: Rectangle 32">
            <a:extLst>
              <a:ext uri="{FF2B5EF4-FFF2-40B4-BE49-F238E27FC236}">
                <a16:creationId xmlns:a16="http://schemas.microsoft.com/office/drawing/2014/main" id="{10D9F97A-105B-4E46-AA18-F17AF1AAB765}"/>
              </a:ext>
            </a:extLst>
          </p:cNvPr>
          <p:cNvSpPr/>
          <p:nvPr/>
        </p:nvSpPr>
        <p:spPr>
          <a:xfrm>
            <a:off x="7453781" y="3293488"/>
            <a:ext cx="1543585" cy="369638"/>
          </a:xfrm>
          <a:prstGeom prst="wedgeRectCallout">
            <a:avLst>
              <a:gd name="adj1" fmla="val -66143"/>
              <a:gd name="adj2" fmla="val 234597"/>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Coastal weather</a:t>
            </a:r>
          </a:p>
        </p:txBody>
      </p:sp>
      <p:sp>
        <p:nvSpPr>
          <p:cNvPr id="39" name="TextBox 38">
            <a:extLst>
              <a:ext uri="{FF2B5EF4-FFF2-40B4-BE49-F238E27FC236}">
                <a16:creationId xmlns:a16="http://schemas.microsoft.com/office/drawing/2014/main" id="{0FD307A3-6BB5-9F45-A942-DE93D35E80E0}"/>
              </a:ext>
            </a:extLst>
          </p:cNvPr>
          <p:cNvSpPr txBox="1"/>
          <p:nvPr/>
        </p:nvSpPr>
        <p:spPr>
          <a:xfrm>
            <a:off x="2931446" y="4608800"/>
            <a:ext cx="1475004" cy="415498"/>
          </a:xfrm>
          <a:prstGeom prst="rect">
            <a:avLst/>
          </a:prstGeom>
          <a:noFill/>
        </p:spPr>
        <p:txBody>
          <a:bodyPr wrap="square" rtlCol="0">
            <a:spAutoFit/>
          </a:bodyPr>
          <a:lstStyle/>
          <a:p>
            <a:pPr algn="ctr"/>
            <a:r>
              <a:rPr lang="en-US" sz="1050">
                <a:solidFill>
                  <a:srgbClr val="000000"/>
                </a:solidFill>
                <a:latin typeface="Franklin Gothic Book" panose="020B0503020102020204" pitchFamily="34" charset="0"/>
                <a:ea typeface="Roboto" panose="02000000000000000000" pitchFamily="2" charset="0"/>
              </a:rPr>
              <a:t>Public Use Microdata Area (PUMA)</a:t>
            </a:r>
          </a:p>
        </p:txBody>
      </p:sp>
      <p:sp>
        <p:nvSpPr>
          <p:cNvPr id="42" name="Rectangle: Rounded Corners 34">
            <a:extLst>
              <a:ext uri="{FF2B5EF4-FFF2-40B4-BE49-F238E27FC236}">
                <a16:creationId xmlns:a16="http://schemas.microsoft.com/office/drawing/2014/main" id="{BD9FC78D-029D-C845-BB6F-2C31928CC384}"/>
              </a:ext>
            </a:extLst>
          </p:cNvPr>
          <p:cNvSpPr/>
          <p:nvPr/>
        </p:nvSpPr>
        <p:spPr>
          <a:xfrm>
            <a:off x="3037289" y="3126228"/>
            <a:ext cx="1137846" cy="805396"/>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Speech Bubble: Rectangle 35">
            <a:extLst>
              <a:ext uri="{FF2B5EF4-FFF2-40B4-BE49-F238E27FC236}">
                <a16:creationId xmlns:a16="http://schemas.microsoft.com/office/drawing/2014/main" id="{FC06C537-3B9E-D646-AB52-9B165700C3A9}"/>
              </a:ext>
            </a:extLst>
          </p:cNvPr>
          <p:cNvSpPr/>
          <p:nvPr/>
        </p:nvSpPr>
        <p:spPr>
          <a:xfrm>
            <a:off x="321130" y="1338071"/>
            <a:ext cx="1835070" cy="1082402"/>
          </a:xfrm>
          <a:prstGeom prst="wedgeRectCallout">
            <a:avLst>
              <a:gd name="adj1" fmla="val 112150"/>
              <a:gd name="adj2" fmla="val 14058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LED saturation</a:t>
            </a:r>
          </a:p>
          <a:p>
            <a:pPr algn="ctr"/>
            <a:r>
              <a:rPr lang="en-US" sz="1600"/>
              <a:t>Heating setpoints</a:t>
            </a:r>
          </a:p>
          <a:p>
            <a:pPr algn="ctr"/>
            <a:r>
              <a:rPr lang="en-US" sz="1600"/>
              <a:t>Cooling setpoints</a:t>
            </a:r>
          </a:p>
        </p:txBody>
      </p:sp>
      <p:pic>
        <p:nvPicPr>
          <p:cNvPr id="48" name="Picture 47">
            <a:extLst>
              <a:ext uri="{FF2B5EF4-FFF2-40B4-BE49-F238E27FC236}">
                <a16:creationId xmlns:a16="http://schemas.microsoft.com/office/drawing/2014/main" id="{0E183AB8-13B3-7B44-B2E6-B5FF488ADD9D}"/>
              </a:ext>
            </a:extLst>
          </p:cNvPr>
          <p:cNvPicPr>
            <a:picLocks/>
          </p:cNvPicPr>
          <p:nvPr/>
        </p:nvPicPr>
        <p:blipFill>
          <a:blip r:embed="rId16" cstate="email">
            <a:extLst>
              <a:ext uri="{28A0092B-C50C-407E-A947-70E740481C1C}">
                <a14:useLocalDpi xmlns:a14="http://schemas.microsoft.com/office/drawing/2010/main"/>
              </a:ext>
            </a:extLst>
          </a:blip>
          <a:stretch>
            <a:fillRect/>
          </a:stretch>
        </p:blipFill>
        <p:spPr>
          <a:xfrm>
            <a:off x="6636114" y="4037253"/>
            <a:ext cx="693116" cy="680466"/>
          </a:xfrm>
          <a:prstGeom prst="rect">
            <a:avLst/>
          </a:prstGeom>
        </p:spPr>
      </p:pic>
      <p:sp>
        <p:nvSpPr>
          <p:cNvPr id="59" name="Speech Bubble: Rectangle 32">
            <a:extLst>
              <a:ext uri="{FF2B5EF4-FFF2-40B4-BE49-F238E27FC236}">
                <a16:creationId xmlns:a16="http://schemas.microsoft.com/office/drawing/2014/main" id="{C19B9D13-0969-D149-B771-951A68166A5A}"/>
              </a:ext>
            </a:extLst>
          </p:cNvPr>
          <p:cNvSpPr/>
          <p:nvPr/>
        </p:nvSpPr>
        <p:spPr>
          <a:xfrm>
            <a:off x="4315634" y="2083343"/>
            <a:ext cx="1160075" cy="543159"/>
          </a:xfrm>
          <a:prstGeom prst="wedgeRectCallout">
            <a:avLst>
              <a:gd name="adj1" fmla="val 105415"/>
              <a:gd name="adj2" fmla="val 16352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a:t>Baseload shifting</a:t>
            </a:r>
          </a:p>
        </p:txBody>
      </p:sp>
      <p:sp>
        <p:nvSpPr>
          <p:cNvPr id="62" name="Rectangle: Rounded Corners 33">
            <a:extLst>
              <a:ext uri="{FF2B5EF4-FFF2-40B4-BE49-F238E27FC236}">
                <a16:creationId xmlns:a16="http://schemas.microsoft.com/office/drawing/2014/main" id="{A644B78B-7380-6246-BBC8-B4086C7A5A08}"/>
              </a:ext>
            </a:extLst>
          </p:cNvPr>
          <p:cNvSpPr/>
          <p:nvPr/>
        </p:nvSpPr>
        <p:spPr>
          <a:xfrm>
            <a:off x="5796771" y="3049432"/>
            <a:ext cx="1510330" cy="1056458"/>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Rounded Corners 33">
            <a:extLst>
              <a:ext uri="{FF2B5EF4-FFF2-40B4-BE49-F238E27FC236}">
                <a16:creationId xmlns:a16="http://schemas.microsoft.com/office/drawing/2014/main" id="{5E382A7F-791F-D048-95E2-81FC6AF57355}"/>
              </a:ext>
            </a:extLst>
          </p:cNvPr>
          <p:cNvSpPr/>
          <p:nvPr/>
        </p:nvSpPr>
        <p:spPr>
          <a:xfrm>
            <a:off x="6622629" y="4143682"/>
            <a:ext cx="720085" cy="807799"/>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184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3FD02988-0253-8843-9091-AC3DC8CAFC87}"/>
              </a:ext>
            </a:extLst>
          </p:cNvPr>
          <p:cNvSpPr/>
          <p:nvPr/>
        </p:nvSpPr>
        <p:spPr>
          <a:xfrm>
            <a:off x="6185907" y="1012643"/>
            <a:ext cx="2231982" cy="1361268"/>
          </a:xfrm>
          <a:prstGeom prst="roundRect">
            <a:avLst>
              <a:gd name="adj" fmla="val 10000"/>
            </a:avLst>
          </a:prstGeom>
        </p:spPr>
        <p:style>
          <a:lnRef idx="2">
            <a:schemeClr val="accent2">
              <a:shade val="50000"/>
              <a:hueOff val="336174"/>
              <a:satOff val="-15861"/>
              <a:lumOff val="2472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ed Rectangle 4">
            <a:extLst>
              <a:ext uri="{FF2B5EF4-FFF2-40B4-BE49-F238E27FC236}">
                <a16:creationId xmlns:a16="http://schemas.microsoft.com/office/drawing/2014/main" id="{0A247C45-48BB-BC45-850B-97DB9794D764}"/>
              </a:ext>
            </a:extLst>
          </p:cNvPr>
          <p:cNvSpPr txBox="1"/>
          <p:nvPr/>
        </p:nvSpPr>
        <p:spPr>
          <a:xfrm>
            <a:off x="6185907" y="1008795"/>
            <a:ext cx="2270561" cy="14257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p>
            <a:pPr marL="115570" indent="-115570">
              <a:buFont typeface="Arial" panose="020B0604020202020204" pitchFamily="34" charset="0"/>
              <a:buChar char="•"/>
            </a:pPr>
            <a:r>
              <a:rPr lang="en-US" sz="1050"/>
              <a:t>Increase EIA monthly loads using PV generation data</a:t>
            </a:r>
            <a:endParaRPr lang="en-US"/>
          </a:p>
          <a:p>
            <a:pPr marL="115570" indent="-115570">
              <a:buFont typeface="Arial" panose="020B0604020202020204" pitchFamily="34" charset="0"/>
              <a:buChar char="•"/>
            </a:pPr>
            <a:r>
              <a:rPr lang="en-US" sz="1050">
                <a:cs typeface="Calibri"/>
              </a:rPr>
              <a:t>Correct for reporting errors in EIA monthly data</a:t>
            </a:r>
            <a:endParaRPr lang="en-US" sz="1050"/>
          </a:p>
          <a:p>
            <a:pPr marL="115570" indent="-115570">
              <a:buFont typeface="Arial" panose="020B0604020202020204" pitchFamily="34" charset="0"/>
              <a:buChar char="•"/>
            </a:pPr>
            <a:r>
              <a:rPr lang="en-US" sz="1050">
                <a:cs typeface="Calibri"/>
              </a:rPr>
              <a:t>2018 LRD data comparisons</a:t>
            </a:r>
            <a:endParaRPr lang="en-US" sz="1050"/>
          </a:p>
          <a:p>
            <a:pPr marL="115570" indent="-115570">
              <a:buFont typeface="Arial" panose="020B0604020202020204" pitchFamily="34" charset="0"/>
              <a:buChar char="•"/>
            </a:pPr>
            <a:r>
              <a:rPr lang="en-US" sz="1050"/>
              <a:t>AMI data from City of Tallahassee</a:t>
            </a:r>
            <a:endParaRPr lang="en-US" sz="1050">
              <a:cs typeface="Calibri"/>
            </a:endParaRPr>
          </a:p>
          <a:p>
            <a:pPr marL="115570" indent="-115570">
              <a:buFont typeface="Arial" panose="020B0604020202020204" pitchFamily="34" charset="0"/>
              <a:buChar char="•"/>
            </a:pPr>
            <a:r>
              <a:rPr lang="en-US" sz="1050">
                <a:cs typeface="Calibri"/>
              </a:rPr>
              <a:t>AMI data from </a:t>
            </a:r>
            <a:r>
              <a:rPr lang="en-US" sz="1050"/>
              <a:t>EPB, Chattanooga, TN</a:t>
            </a:r>
          </a:p>
          <a:p>
            <a:pPr marL="115570" indent="-115570">
              <a:buFont typeface="Arial" panose="020B0604020202020204" pitchFamily="34" charset="0"/>
              <a:buChar char="•"/>
            </a:pPr>
            <a:r>
              <a:rPr lang="en-US" sz="1050">
                <a:cs typeface="Calibri"/>
              </a:rPr>
              <a:t>AMI data from Horry Electric</a:t>
            </a:r>
          </a:p>
        </p:txBody>
      </p:sp>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1"/>
            <a:ext cx="8236857" cy="776514"/>
          </a:xfrm>
        </p:spPr>
        <p:txBody>
          <a:bodyPr/>
          <a:lstStyle/>
          <a:p>
            <a:r>
              <a:rPr lang="en-US"/>
              <a:t>Region 4 Calibration Strategy</a:t>
            </a:r>
          </a:p>
        </p:txBody>
      </p:sp>
      <p:graphicFrame>
        <p:nvGraphicFramePr>
          <p:cNvPr id="4" name="Diagram 3">
            <a:extLst>
              <a:ext uri="{FF2B5EF4-FFF2-40B4-BE49-F238E27FC236}">
                <a16:creationId xmlns:a16="http://schemas.microsoft.com/office/drawing/2014/main" id="{47E8B9DE-A42A-1447-9FFA-E56780D702ED}"/>
              </a:ext>
            </a:extLst>
          </p:cNvPr>
          <p:cNvGraphicFramePr/>
          <p:nvPr/>
        </p:nvGraphicFramePr>
        <p:xfrm>
          <a:off x="1880755" y="794248"/>
          <a:ext cx="4995437" cy="3713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7B45CDD5-D238-EC4F-AC8B-B3615588323F}"/>
              </a:ext>
            </a:extLst>
          </p:cNvPr>
          <p:cNvGrpSpPr/>
          <p:nvPr/>
        </p:nvGrpSpPr>
        <p:grpSpPr>
          <a:xfrm>
            <a:off x="586924" y="1012643"/>
            <a:ext cx="2260437" cy="713126"/>
            <a:chOff x="2076060" y="7312"/>
            <a:chExt cx="1835763" cy="1465029"/>
          </a:xfrm>
        </p:grpSpPr>
        <p:sp>
          <p:nvSpPr>
            <p:cNvPr id="6" name="Rounded Rectangle 5">
              <a:extLst>
                <a:ext uri="{FF2B5EF4-FFF2-40B4-BE49-F238E27FC236}">
                  <a16:creationId xmlns:a16="http://schemas.microsoft.com/office/drawing/2014/main" id="{34DA0127-A2F7-7E4F-B3AA-C9DFA390A912}"/>
                </a:ext>
              </a:extLst>
            </p:cNvPr>
            <p:cNvSpPr/>
            <p:nvPr/>
          </p:nvSpPr>
          <p:spPr>
            <a:xfrm>
              <a:off x="2076060" y="7312"/>
              <a:ext cx="1835763" cy="1465029"/>
            </a:xfrm>
            <a:prstGeom prst="roundRect">
              <a:avLst>
                <a:gd name="adj" fmla="val 10000"/>
              </a:avLst>
            </a:prstGeom>
          </p:spPr>
          <p:style>
            <a:lnRef idx="2">
              <a:schemeClr val="accent2">
                <a:shade val="5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Rounded Rectangle 4">
              <a:extLst>
                <a:ext uri="{FF2B5EF4-FFF2-40B4-BE49-F238E27FC236}">
                  <a16:creationId xmlns:a16="http://schemas.microsoft.com/office/drawing/2014/main" id="{3384BF30-9302-DC44-986D-BE1A61E75F90}"/>
                </a:ext>
              </a:extLst>
            </p:cNvPr>
            <p:cNvSpPr txBox="1"/>
            <p:nvPr/>
          </p:nvSpPr>
          <p:spPr>
            <a:xfrm>
              <a:off x="2102181" y="33434"/>
              <a:ext cx="1686073" cy="109911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defPPr>
                <a:defRPr lang="en-US"/>
              </a:defPPr>
              <a:lvl1pPr marL="115888" indent="-115888">
                <a:buFont typeface="Arial" panose="020B0604020202020204" pitchFamily="34" charset="0"/>
                <a:buChar char="•"/>
                <a:defRPr sz="1050"/>
              </a:lvl1pPr>
            </a:lstStyle>
            <a:p>
              <a:pPr marL="115570" indent="-115570"/>
              <a:r>
                <a:rPr lang="en-US"/>
                <a:t>Heating Setpoints by system type</a:t>
              </a:r>
            </a:p>
            <a:p>
              <a:pPr marL="115570" indent="-115570"/>
              <a:r>
                <a:rPr lang="en-US">
                  <a:cs typeface="Calibri"/>
                </a:rPr>
                <a:t>Cooling Setpoints by system type</a:t>
              </a:r>
            </a:p>
            <a:p>
              <a:pPr marL="115570" indent="-115570"/>
              <a:r>
                <a:rPr lang="en-US">
                  <a:cs typeface="Calibri"/>
                </a:rPr>
                <a:t>Vacant unit setpoint assumptions</a:t>
              </a:r>
            </a:p>
            <a:p>
              <a:pPr marL="115570" indent="-115570"/>
              <a:r>
                <a:rPr lang="en-US">
                  <a:cs typeface="Calibri"/>
                </a:rPr>
                <a:t>Impact of coastal weather</a:t>
              </a:r>
            </a:p>
          </p:txBody>
        </p:sp>
      </p:grpSp>
      <p:grpSp>
        <p:nvGrpSpPr>
          <p:cNvPr id="8" name="Group 7">
            <a:extLst>
              <a:ext uri="{FF2B5EF4-FFF2-40B4-BE49-F238E27FC236}">
                <a16:creationId xmlns:a16="http://schemas.microsoft.com/office/drawing/2014/main" id="{11877E4D-FB5B-A848-A8BD-9FC40A01CE0D}"/>
              </a:ext>
            </a:extLst>
          </p:cNvPr>
          <p:cNvGrpSpPr/>
          <p:nvPr/>
        </p:nvGrpSpPr>
        <p:grpSpPr>
          <a:xfrm>
            <a:off x="245222" y="3770092"/>
            <a:ext cx="2632113" cy="544859"/>
            <a:chOff x="2076042" y="2526961"/>
            <a:chExt cx="1835763" cy="805469"/>
          </a:xfrm>
        </p:grpSpPr>
        <p:sp>
          <p:nvSpPr>
            <p:cNvPr id="9" name="Rounded Rectangle 8">
              <a:extLst>
                <a:ext uri="{FF2B5EF4-FFF2-40B4-BE49-F238E27FC236}">
                  <a16:creationId xmlns:a16="http://schemas.microsoft.com/office/drawing/2014/main" id="{021C46AF-D852-744F-974E-FF0DE5A7A616}"/>
                </a:ext>
              </a:extLst>
            </p:cNvPr>
            <p:cNvSpPr/>
            <p:nvPr/>
          </p:nvSpPr>
          <p:spPr>
            <a:xfrm>
              <a:off x="2076042" y="2526961"/>
              <a:ext cx="1835763" cy="805469"/>
            </a:xfrm>
            <a:prstGeom prst="roundRect">
              <a:avLst>
                <a:gd name="adj" fmla="val 10000"/>
              </a:avLst>
            </a:prstGeom>
          </p:spPr>
          <p:style>
            <a:lnRef idx="2">
              <a:schemeClr val="accent2">
                <a:shade val="50000"/>
                <a:hueOff val="336174"/>
                <a:satOff val="-15861"/>
                <a:lumOff val="2472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ounded Rectangle 4">
              <a:extLst>
                <a:ext uri="{FF2B5EF4-FFF2-40B4-BE49-F238E27FC236}">
                  <a16:creationId xmlns:a16="http://schemas.microsoft.com/office/drawing/2014/main" id="{E8E793D0-5898-6548-B5B9-46BE1B4A6D8B}"/>
                </a:ext>
              </a:extLst>
            </p:cNvPr>
            <p:cNvSpPr txBox="1"/>
            <p:nvPr/>
          </p:nvSpPr>
          <p:spPr>
            <a:xfrm>
              <a:off x="2102163" y="2526961"/>
              <a:ext cx="1809641" cy="77036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defPPr>
                <a:defRPr lang="en-US"/>
              </a:defPPr>
              <a:lvl1pPr marL="115888" indent="-115888">
                <a:buFont typeface="Arial" panose="020B0604020202020204" pitchFamily="34" charset="0"/>
                <a:buChar char="•"/>
                <a:defRPr sz="1050"/>
              </a:lvl1pPr>
            </a:lstStyle>
            <a:p>
              <a:pPr marL="115570" indent="-115570"/>
              <a:r>
                <a:rPr lang="en-US">
                  <a:cs typeface="Calibri"/>
                </a:rPr>
                <a:t>Increase LED saturation</a:t>
              </a:r>
            </a:p>
            <a:p>
              <a:pPr marL="115570" indent="-115570"/>
              <a:r>
                <a:rPr lang="en-US">
                  <a:cs typeface="Calibri"/>
                </a:rPr>
                <a:t>Shift baseloads based on ATUS state and month average schedules</a:t>
              </a:r>
            </a:p>
            <a:p>
              <a:pPr marL="115570" indent="-115570"/>
              <a:endParaRPr lang="en-US">
                <a:cs typeface="Calibri"/>
              </a:endParaRPr>
            </a:p>
          </p:txBody>
        </p:sp>
      </p:grpSp>
      <p:grpSp>
        <p:nvGrpSpPr>
          <p:cNvPr id="17" name="Group 16">
            <a:extLst>
              <a:ext uri="{FF2B5EF4-FFF2-40B4-BE49-F238E27FC236}">
                <a16:creationId xmlns:a16="http://schemas.microsoft.com/office/drawing/2014/main" id="{C9F99C2A-8051-8E44-B896-CBE340966CFC}"/>
              </a:ext>
            </a:extLst>
          </p:cNvPr>
          <p:cNvGrpSpPr/>
          <p:nvPr/>
        </p:nvGrpSpPr>
        <p:grpSpPr>
          <a:xfrm>
            <a:off x="6094992" y="3372472"/>
            <a:ext cx="1835763" cy="933440"/>
            <a:chOff x="5239482" y="2850372"/>
            <a:chExt cx="1835763" cy="933440"/>
          </a:xfrm>
        </p:grpSpPr>
        <p:sp>
          <p:nvSpPr>
            <p:cNvPr id="18" name="Rounded Rectangle 17">
              <a:extLst>
                <a:ext uri="{FF2B5EF4-FFF2-40B4-BE49-F238E27FC236}">
                  <a16:creationId xmlns:a16="http://schemas.microsoft.com/office/drawing/2014/main" id="{BCC4C089-D20A-2C4D-8A49-265DF214FC36}"/>
                </a:ext>
              </a:extLst>
            </p:cNvPr>
            <p:cNvSpPr/>
            <p:nvPr/>
          </p:nvSpPr>
          <p:spPr>
            <a:xfrm>
              <a:off x="5239482" y="2850372"/>
              <a:ext cx="1835763" cy="697264"/>
            </a:xfrm>
            <a:prstGeom prst="roundRect">
              <a:avLst>
                <a:gd name="adj" fmla="val 10000"/>
              </a:avLst>
            </a:prstGeom>
          </p:spPr>
          <p:style>
            <a:lnRef idx="2">
              <a:schemeClr val="accent2">
                <a:shade val="50000"/>
                <a:hueOff val="672349"/>
                <a:satOff val="-31722"/>
                <a:lumOff val="4945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Rounded Rectangle 4">
              <a:extLst>
                <a:ext uri="{FF2B5EF4-FFF2-40B4-BE49-F238E27FC236}">
                  <a16:creationId xmlns:a16="http://schemas.microsoft.com/office/drawing/2014/main" id="{973F1ED9-242E-794C-A506-43CAB7D97520}"/>
                </a:ext>
              </a:extLst>
            </p:cNvPr>
            <p:cNvSpPr txBox="1"/>
            <p:nvPr/>
          </p:nvSpPr>
          <p:spPr>
            <a:xfrm>
              <a:off x="5296509" y="2910125"/>
              <a:ext cx="1721708" cy="8736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100" tIns="38100" rIns="38100" bIns="38100" numCol="1" spcCol="1270" anchor="t" anchorCtr="0">
              <a:noAutofit/>
            </a:bodyPr>
            <a:lstStyle>
              <a:defPPr>
                <a:defRPr lang="en-US"/>
              </a:defPPr>
              <a:lvl1pPr marL="115888" indent="-115888">
                <a:buFont typeface="Arial" panose="020B0604020202020204" pitchFamily="34" charset="0"/>
                <a:buChar char="•"/>
                <a:defRPr sz="1050"/>
              </a:lvl1pPr>
            </a:lstStyle>
            <a:p>
              <a:pPr marL="115570" indent="-115570"/>
              <a:r>
                <a:rPr lang="en-US">
                  <a:cs typeface="Calibri"/>
                </a:rPr>
                <a:t>California Climate Zone Aggregation</a:t>
              </a:r>
            </a:p>
            <a:p>
              <a:pPr marL="115570" indent="-115570"/>
              <a:r>
                <a:rPr lang="en-US">
                  <a:cs typeface="Calibri"/>
                </a:rPr>
                <a:t>Correction Model</a:t>
              </a:r>
            </a:p>
          </p:txBody>
        </p:sp>
      </p:grpSp>
    </p:spTree>
    <p:extLst>
      <p:ext uri="{BB962C8B-B14F-4D97-AF65-F5344CB8AC3E}">
        <p14:creationId xmlns:p14="http://schemas.microsoft.com/office/powerpoint/2010/main" val="55191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BAE843D-E651-AF45-B7A8-0C110F7C8811}"/>
              </a:ext>
            </a:extLst>
          </p:cNvPr>
          <p:cNvGraphicFramePr/>
          <p:nvPr/>
        </p:nvGraphicFramePr>
        <p:xfrm>
          <a:off x="1650872" y="871218"/>
          <a:ext cx="5842256" cy="393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586924" y="53382"/>
            <a:ext cx="8236857" cy="776514"/>
          </a:xfrm>
        </p:spPr>
        <p:txBody>
          <a:bodyPr/>
          <a:lstStyle/>
          <a:p>
            <a:r>
              <a:rPr lang="en-US"/>
              <a:t>Residential Calibration Dimensions</a:t>
            </a:r>
          </a:p>
        </p:txBody>
      </p:sp>
      <p:sp>
        <p:nvSpPr>
          <p:cNvPr id="20" name="TextBox 19">
            <a:extLst>
              <a:ext uri="{FF2B5EF4-FFF2-40B4-BE49-F238E27FC236}">
                <a16:creationId xmlns:a16="http://schemas.microsoft.com/office/drawing/2014/main" id="{46B5C9B2-4532-7B4D-ADC4-0AA341921A6B}"/>
              </a:ext>
            </a:extLst>
          </p:cNvPr>
          <p:cNvSpPr txBox="1"/>
          <p:nvPr/>
        </p:nvSpPr>
        <p:spPr>
          <a:xfrm>
            <a:off x="4997015" y="871218"/>
            <a:ext cx="2732351" cy="276999"/>
          </a:xfrm>
          <a:prstGeom prst="rect">
            <a:avLst/>
          </a:prstGeom>
          <a:noFill/>
        </p:spPr>
        <p:txBody>
          <a:bodyPr wrap="none" rtlCol="0">
            <a:spAutoFit/>
          </a:bodyPr>
          <a:lstStyle/>
          <a:p>
            <a:r>
              <a:rPr lang="en-US" sz="1200"/>
              <a:t>Annual electric sales of all utilities in U.S.</a:t>
            </a:r>
          </a:p>
        </p:txBody>
      </p:sp>
      <p:sp>
        <p:nvSpPr>
          <p:cNvPr id="22" name="TextBox 21">
            <a:extLst>
              <a:ext uri="{FF2B5EF4-FFF2-40B4-BE49-F238E27FC236}">
                <a16:creationId xmlns:a16="http://schemas.microsoft.com/office/drawing/2014/main" id="{5A959A88-EF84-594B-AA45-94722BE91D11}"/>
              </a:ext>
            </a:extLst>
          </p:cNvPr>
          <p:cNvSpPr txBox="1"/>
          <p:nvPr/>
        </p:nvSpPr>
        <p:spPr>
          <a:xfrm>
            <a:off x="6569531" y="1819907"/>
            <a:ext cx="2319669" cy="1200329"/>
          </a:xfrm>
          <a:prstGeom prst="rect">
            <a:avLst/>
          </a:prstGeom>
          <a:noFill/>
        </p:spPr>
        <p:txBody>
          <a:bodyPr wrap="square" rtlCol="0">
            <a:spAutoFit/>
          </a:bodyPr>
          <a:lstStyle/>
          <a:p>
            <a:r>
              <a:rPr lang="en-US" sz="1200"/>
              <a:t>Annual end-use loads of occupied dwelling units</a:t>
            </a:r>
          </a:p>
          <a:p>
            <a:pPr marL="171450" indent="-171450">
              <a:buFont typeface="Arial" panose="020B0604020202020204" pitchFamily="34" charset="0"/>
              <a:buChar char="•"/>
            </a:pPr>
            <a:r>
              <a:rPr lang="en-US" sz="1200"/>
              <a:t>Building type</a:t>
            </a:r>
          </a:p>
          <a:p>
            <a:pPr marL="171450" indent="-171450">
              <a:buFont typeface="Arial" panose="020B0604020202020204" pitchFamily="34" charset="0"/>
              <a:buChar char="•"/>
            </a:pPr>
            <a:r>
              <a:rPr lang="en-US" sz="1200"/>
              <a:t>Climate zone</a:t>
            </a:r>
          </a:p>
          <a:p>
            <a:pPr marL="171450" indent="-171450">
              <a:buFont typeface="Arial" panose="020B0604020202020204" pitchFamily="34" charset="0"/>
              <a:buChar char="•"/>
            </a:pPr>
            <a:r>
              <a:rPr lang="en-US" sz="1200"/>
              <a:t>Fuel (electricity, natural gas, propane, fuel oil)</a:t>
            </a:r>
          </a:p>
        </p:txBody>
      </p:sp>
      <p:sp>
        <p:nvSpPr>
          <p:cNvPr id="23" name="TextBox 22">
            <a:extLst>
              <a:ext uri="{FF2B5EF4-FFF2-40B4-BE49-F238E27FC236}">
                <a16:creationId xmlns:a16="http://schemas.microsoft.com/office/drawing/2014/main" id="{8465E910-51A2-6A45-A760-5F50FB1B71B1}"/>
              </a:ext>
            </a:extLst>
          </p:cNvPr>
          <p:cNvSpPr txBox="1"/>
          <p:nvPr/>
        </p:nvSpPr>
        <p:spPr>
          <a:xfrm>
            <a:off x="6428311" y="3184559"/>
            <a:ext cx="2602108" cy="461665"/>
          </a:xfrm>
          <a:prstGeom prst="rect">
            <a:avLst/>
          </a:prstGeom>
          <a:noFill/>
        </p:spPr>
        <p:txBody>
          <a:bodyPr wrap="square" rtlCol="0">
            <a:spAutoFit/>
          </a:bodyPr>
          <a:lstStyle/>
          <a:p>
            <a:r>
              <a:rPr lang="en-US" sz="1200" dirty="0"/>
              <a:t>Sub-metered end-use load data </a:t>
            </a:r>
            <a:br>
              <a:rPr lang="en-US" sz="1200" dirty="0"/>
            </a:br>
            <a:r>
              <a:rPr lang="en-US" sz="1200" dirty="0"/>
              <a:t>(5 datasets)</a:t>
            </a:r>
          </a:p>
        </p:txBody>
      </p:sp>
      <p:sp>
        <p:nvSpPr>
          <p:cNvPr id="24" name="TextBox 23">
            <a:extLst>
              <a:ext uri="{FF2B5EF4-FFF2-40B4-BE49-F238E27FC236}">
                <a16:creationId xmlns:a16="http://schemas.microsoft.com/office/drawing/2014/main" id="{A8ABFF9E-DB11-7449-92AB-1D083F7F253F}"/>
              </a:ext>
            </a:extLst>
          </p:cNvPr>
          <p:cNvSpPr txBox="1"/>
          <p:nvPr/>
        </p:nvSpPr>
        <p:spPr>
          <a:xfrm>
            <a:off x="2272828" y="4783842"/>
            <a:ext cx="5220300" cy="276999"/>
          </a:xfrm>
          <a:prstGeom prst="rect">
            <a:avLst/>
          </a:prstGeom>
          <a:noFill/>
        </p:spPr>
        <p:txBody>
          <a:bodyPr wrap="square" rtlCol="0">
            <a:spAutoFit/>
          </a:bodyPr>
          <a:lstStyle/>
          <a:p>
            <a:r>
              <a:rPr lang="en-US" sz="1200"/>
              <a:t>Advanced metering infrastructure (AMI) data from </a:t>
            </a:r>
            <a:r>
              <a:rPr lang="en-US" sz="1200" b="1"/>
              <a:t>ComEd</a:t>
            </a:r>
            <a:r>
              <a:rPr lang="en-US" sz="1200"/>
              <a:t> service territory (IL)</a:t>
            </a:r>
          </a:p>
        </p:txBody>
      </p:sp>
      <p:sp>
        <p:nvSpPr>
          <p:cNvPr id="25" name="TextBox 24">
            <a:extLst>
              <a:ext uri="{FF2B5EF4-FFF2-40B4-BE49-F238E27FC236}">
                <a16:creationId xmlns:a16="http://schemas.microsoft.com/office/drawing/2014/main" id="{4B5A9F13-7759-A84F-B612-DB75C328D8C9}"/>
              </a:ext>
            </a:extLst>
          </p:cNvPr>
          <p:cNvSpPr txBox="1"/>
          <p:nvPr/>
        </p:nvSpPr>
        <p:spPr>
          <a:xfrm>
            <a:off x="955992" y="3890000"/>
            <a:ext cx="2437611" cy="461665"/>
          </a:xfrm>
          <a:prstGeom prst="rect">
            <a:avLst/>
          </a:prstGeom>
          <a:noFill/>
        </p:spPr>
        <p:txBody>
          <a:bodyPr wrap="square" rtlCol="0">
            <a:spAutoFit/>
          </a:bodyPr>
          <a:lstStyle/>
          <a:p>
            <a:r>
              <a:rPr lang="en-US" sz="1200"/>
              <a:t>AMI data from </a:t>
            </a:r>
            <a:r>
              <a:rPr lang="en-US" sz="1200" b="1"/>
              <a:t>Fort Collins </a:t>
            </a:r>
            <a:r>
              <a:rPr lang="en-US" sz="1200"/>
              <a:t>municipal service territory (CO)</a:t>
            </a:r>
          </a:p>
        </p:txBody>
      </p:sp>
      <p:sp>
        <p:nvSpPr>
          <p:cNvPr id="27" name="TextBox 26">
            <a:extLst>
              <a:ext uri="{FF2B5EF4-FFF2-40B4-BE49-F238E27FC236}">
                <a16:creationId xmlns:a16="http://schemas.microsoft.com/office/drawing/2014/main" id="{088D4C5B-61EE-FC4A-9EF8-C9DB2645D5EA}"/>
              </a:ext>
            </a:extLst>
          </p:cNvPr>
          <p:cNvSpPr txBox="1"/>
          <p:nvPr/>
        </p:nvSpPr>
        <p:spPr>
          <a:xfrm>
            <a:off x="643062" y="1894192"/>
            <a:ext cx="2090665" cy="830997"/>
          </a:xfrm>
          <a:prstGeom prst="rect">
            <a:avLst/>
          </a:prstGeom>
          <a:noFill/>
        </p:spPr>
        <p:txBody>
          <a:bodyPr wrap="square" rtlCol="0">
            <a:spAutoFit/>
          </a:bodyPr>
          <a:lstStyle/>
          <a:p>
            <a:r>
              <a:rPr lang="en-US" sz="1200"/>
              <a:t>AMI data from Electric Power Board of </a:t>
            </a:r>
            <a:r>
              <a:rPr lang="en-US" sz="1200" b="1"/>
              <a:t>Chattanooga, TN</a:t>
            </a:r>
          </a:p>
          <a:p>
            <a:r>
              <a:rPr lang="en-US" sz="1200" b="1"/>
              <a:t>Horry Electric (SC), </a:t>
            </a:r>
            <a:r>
              <a:rPr lang="en-US" sz="1200"/>
              <a:t>and City of </a:t>
            </a:r>
            <a:r>
              <a:rPr lang="en-US" sz="1200" b="1"/>
              <a:t>Tallahassee, FL</a:t>
            </a:r>
          </a:p>
        </p:txBody>
      </p:sp>
      <p:sp>
        <p:nvSpPr>
          <p:cNvPr id="29" name="TextBox 28">
            <a:extLst>
              <a:ext uri="{FF2B5EF4-FFF2-40B4-BE49-F238E27FC236}">
                <a16:creationId xmlns:a16="http://schemas.microsoft.com/office/drawing/2014/main" id="{CF4B1577-B7D2-6F4A-8965-32A2F2D35BB3}"/>
              </a:ext>
            </a:extLst>
          </p:cNvPr>
          <p:cNvSpPr txBox="1"/>
          <p:nvPr/>
        </p:nvSpPr>
        <p:spPr>
          <a:xfrm>
            <a:off x="5903472" y="4089243"/>
            <a:ext cx="2920309" cy="461665"/>
          </a:xfrm>
          <a:prstGeom prst="rect">
            <a:avLst/>
          </a:prstGeom>
          <a:noFill/>
        </p:spPr>
        <p:txBody>
          <a:bodyPr wrap="square" rtlCol="0">
            <a:spAutoFit/>
          </a:bodyPr>
          <a:lstStyle/>
          <a:p>
            <a:r>
              <a:rPr lang="en-US" sz="1200" dirty="0"/>
              <a:t>Load duration curves and seasonal load shapes of ~16 utilities around U.S.</a:t>
            </a:r>
          </a:p>
        </p:txBody>
      </p:sp>
      <p:sp>
        <p:nvSpPr>
          <p:cNvPr id="14" name="TextBox 13">
            <a:extLst>
              <a:ext uri="{FF2B5EF4-FFF2-40B4-BE49-F238E27FC236}">
                <a16:creationId xmlns:a16="http://schemas.microsoft.com/office/drawing/2014/main" id="{212573EA-D0D4-5145-B304-69A213B38DC6}"/>
              </a:ext>
            </a:extLst>
          </p:cNvPr>
          <p:cNvSpPr txBox="1"/>
          <p:nvPr/>
        </p:nvSpPr>
        <p:spPr>
          <a:xfrm>
            <a:off x="6099876" y="1266444"/>
            <a:ext cx="2789324" cy="461665"/>
          </a:xfrm>
          <a:prstGeom prst="rect">
            <a:avLst/>
          </a:prstGeom>
          <a:noFill/>
        </p:spPr>
        <p:txBody>
          <a:bodyPr wrap="square" rtlCol="0">
            <a:spAutoFit/>
          </a:bodyPr>
          <a:lstStyle/>
          <a:p>
            <a:r>
              <a:rPr lang="en-US" sz="1200"/>
              <a:t>Annual and monthly electricity and natural gas consumption by state, sector</a:t>
            </a:r>
          </a:p>
        </p:txBody>
      </p:sp>
      <p:sp>
        <p:nvSpPr>
          <p:cNvPr id="15" name="TextBox 14">
            <a:extLst>
              <a:ext uri="{FF2B5EF4-FFF2-40B4-BE49-F238E27FC236}">
                <a16:creationId xmlns:a16="http://schemas.microsoft.com/office/drawing/2014/main" id="{5B5F0445-3C30-D240-B057-65634FE69C10}"/>
              </a:ext>
            </a:extLst>
          </p:cNvPr>
          <p:cNvSpPr txBox="1"/>
          <p:nvPr/>
        </p:nvSpPr>
        <p:spPr>
          <a:xfrm>
            <a:off x="643062" y="3029868"/>
            <a:ext cx="2015619" cy="646331"/>
          </a:xfrm>
          <a:prstGeom prst="rect">
            <a:avLst/>
          </a:prstGeom>
          <a:noFill/>
        </p:spPr>
        <p:txBody>
          <a:bodyPr wrap="square" lIns="91440" tIns="45720" rIns="91440" bIns="45720" rtlCol="0" anchor="t">
            <a:spAutoFit/>
          </a:bodyPr>
          <a:lstStyle/>
          <a:p>
            <a:r>
              <a:rPr lang="en-US" sz="1200"/>
              <a:t>AMI data (aggregated by building type) from </a:t>
            </a:r>
            <a:br>
              <a:rPr lang="en-US" sz="1200"/>
            </a:br>
            <a:r>
              <a:rPr lang="en-US" sz="1200" b="1"/>
              <a:t>Seattle City Light, WA</a:t>
            </a:r>
          </a:p>
        </p:txBody>
      </p:sp>
      <p:sp>
        <p:nvSpPr>
          <p:cNvPr id="32" name="TextBox 31">
            <a:extLst>
              <a:ext uri="{FF2B5EF4-FFF2-40B4-BE49-F238E27FC236}">
                <a16:creationId xmlns:a16="http://schemas.microsoft.com/office/drawing/2014/main" id="{A5917D0C-652D-804C-A9EE-BADCE727E1EE}"/>
              </a:ext>
            </a:extLst>
          </p:cNvPr>
          <p:cNvSpPr txBox="1"/>
          <p:nvPr/>
        </p:nvSpPr>
        <p:spPr>
          <a:xfrm>
            <a:off x="925764" y="1219693"/>
            <a:ext cx="2349748" cy="461665"/>
          </a:xfrm>
          <a:prstGeom prst="rect">
            <a:avLst/>
          </a:prstGeom>
          <a:noFill/>
        </p:spPr>
        <p:txBody>
          <a:bodyPr wrap="square" rtlCol="0">
            <a:spAutoFit/>
          </a:bodyPr>
          <a:lstStyle/>
          <a:p>
            <a:r>
              <a:rPr lang="en-US" sz="1200" dirty="0"/>
              <a:t>AMI data from </a:t>
            </a:r>
            <a:r>
              <a:rPr lang="en-US" sz="1200" b="1" dirty="0"/>
              <a:t>Vermont; Cherryland, MI</a:t>
            </a:r>
          </a:p>
        </p:txBody>
      </p:sp>
      <p:pic>
        <p:nvPicPr>
          <p:cNvPr id="28" name="Picture 27">
            <a:extLst>
              <a:ext uri="{FF2B5EF4-FFF2-40B4-BE49-F238E27FC236}">
                <a16:creationId xmlns:a16="http://schemas.microsoft.com/office/drawing/2014/main" id="{6B6A9226-2FED-864C-90D0-5FD50B4CABD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0870" y="1819907"/>
            <a:ext cx="341334" cy="346023"/>
          </a:xfrm>
          <a:prstGeom prst="rect">
            <a:avLst/>
          </a:prstGeom>
        </p:spPr>
      </p:pic>
      <p:pic>
        <p:nvPicPr>
          <p:cNvPr id="30" name="Graphic 29">
            <a:extLst>
              <a:ext uri="{FF2B5EF4-FFF2-40B4-BE49-F238E27FC236}">
                <a16:creationId xmlns:a16="http://schemas.microsoft.com/office/drawing/2014/main" id="{E0558F14-6EA4-B540-9B0D-C37E4358A58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5795512" y="3461512"/>
            <a:ext cx="309410" cy="309410"/>
          </a:xfrm>
          <a:prstGeom prst="rect">
            <a:avLst/>
          </a:prstGeom>
        </p:spPr>
      </p:pic>
      <p:pic>
        <p:nvPicPr>
          <p:cNvPr id="31" name="Picture 30">
            <a:extLst>
              <a:ext uri="{FF2B5EF4-FFF2-40B4-BE49-F238E27FC236}">
                <a16:creationId xmlns:a16="http://schemas.microsoft.com/office/drawing/2014/main" id="{185EA00D-8911-B740-9984-149D7C430A1C}"/>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7719" y="2552177"/>
            <a:ext cx="341334" cy="346023"/>
          </a:xfrm>
          <a:prstGeom prst="rect">
            <a:avLst/>
          </a:prstGeom>
        </p:spPr>
      </p:pic>
      <p:pic>
        <p:nvPicPr>
          <p:cNvPr id="33" name="Picture 32">
            <a:extLst>
              <a:ext uri="{FF2B5EF4-FFF2-40B4-BE49-F238E27FC236}">
                <a16:creationId xmlns:a16="http://schemas.microsoft.com/office/drawing/2014/main" id="{22FC4373-3C96-454F-9807-A6B21FAA138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7720" y="3412174"/>
            <a:ext cx="341334" cy="346023"/>
          </a:xfrm>
          <a:prstGeom prst="rect">
            <a:avLst/>
          </a:prstGeom>
        </p:spPr>
      </p:pic>
      <p:pic>
        <p:nvPicPr>
          <p:cNvPr id="34" name="Picture 33">
            <a:extLst>
              <a:ext uri="{FF2B5EF4-FFF2-40B4-BE49-F238E27FC236}">
                <a16:creationId xmlns:a16="http://schemas.microsoft.com/office/drawing/2014/main" id="{336A2ADB-5270-6342-AC82-A77C302FD007}"/>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70870" y="4114889"/>
            <a:ext cx="341334" cy="346023"/>
          </a:xfrm>
          <a:prstGeom prst="rect">
            <a:avLst/>
          </a:prstGeom>
        </p:spPr>
      </p:pic>
      <p:pic>
        <p:nvPicPr>
          <p:cNvPr id="35" name="Picture 34">
            <a:extLst>
              <a:ext uri="{FF2B5EF4-FFF2-40B4-BE49-F238E27FC236}">
                <a16:creationId xmlns:a16="http://schemas.microsoft.com/office/drawing/2014/main" id="{D034F69B-322E-824C-9630-A17A27575B1A}"/>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18825" y="4398617"/>
            <a:ext cx="341334" cy="346023"/>
          </a:xfrm>
          <a:prstGeom prst="rect">
            <a:avLst/>
          </a:prstGeom>
        </p:spPr>
      </p:pic>
      <p:pic>
        <p:nvPicPr>
          <p:cNvPr id="36" name="Picture 35">
            <a:extLst>
              <a:ext uri="{FF2B5EF4-FFF2-40B4-BE49-F238E27FC236}">
                <a16:creationId xmlns:a16="http://schemas.microsoft.com/office/drawing/2014/main" id="{86E66B41-A7F4-0E41-9A79-573E86E270A6}"/>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96778" y="4225605"/>
            <a:ext cx="341334" cy="346023"/>
          </a:xfrm>
          <a:prstGeom prst="rect">
            <a:avLst/>
          </a:prstGeom>
        </p:spPr>
      </p:pic>
      <p:pic>
        <p:nvPicPr>
          <p:cNvPr id="38" name="Graphic 37">
            <a:extLst>
              <a:ext uri="{FF2B5EF4-FFF2-40B4-BE49-F238E27FC236}">
                <a16:creationId xmlns:a16="http://schemas.microsoft.com/office/drawing/2014/main" id="{B2DE0C53-4A07-D04C-B8A7-9108CCFC24FC}"/>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815819" y="2609692"/>
            <a:ext cx="260383" cy="260383"/>
          </a:xfrm>
          <a:prstGeom prst="rect">
            <a:avLst/>
          </a:prstGeom>
        </p:spPr>
      </p:pic>
      <p:grpSp>
        <p:nvGrpSpPr>
          <p:cNvPr id="45" name="Group 44">
            <a:extLst>
              <a:ext uri="{FF2B5EF4-FFF2-40B4-BE49-F238E27FC236}">
                <a16:creationId xmlns:a16="http://schemas.microsoft.com/office/drawing/2014/main" id="{D02E339B-8020-654E-B4EF-643FAA340B8E}"/>
              </a:ext>
            </a:extLst>
          </p:cNvPr>
          <p:cNvGrpSpPr/>
          <p:nvPr/>
        </p:nvGrpSpPr>
        <p:grpSpPr>
          <a:xfrm>
            <a:off x="5226926" y="2044799"/>
            <a:ext cx="398264" cy="205826"/>
            <a:chOff x="3943350" y="1943100"/>
            <a:chExt cx="2467794" cy="1275373"/>
          </a:xfrm>
        </p:grpSpPr>
        <p:pic>
          <p:nvPicPr>
            <p:cNvPr id="42" name="Graphic 41">
              <a:extLst>
                <a:ext uri="{FF2B5EF4-FFF2-40B4-BE49-F238E27FC236}">
                  <a16:creationId xmlns:a16="http://schemas.microsoft.com/office/drawing/2014/main" id="{7E811AEA-DC40-9D43-9CA3-049348EDFB8C}"/>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3943350" y="1943100"/>
              <a:ext cx="1257300" cy="1257300"/>
            </a:xfrm>
            <a:prstGeom prst="rect">
              <a:avLst/>
            </a:prstGeom>
          </p:spPr>
        </p:pic>
        <p:pic>
          <p:nvPicPr>
            <p:cNvPr id="44" name="Graphic 43">
              <a:extLst>
                <a:ext uri="{FF2B5EF4-FFF2-40B4-BE49-F238E27FC236}">
                  <a16:creationId xmlns:a16="http://schemas.microsoft.com/office/drawing/2014/main" id="{2FC96F2D-AE02-B44D-95AC-1A096294C8F6}"/>
                </a:ext>
              </a:extLst>
            </p:cNvPr>
            <p:cNvPicPr>
              <a:picLocks noChangeAspect="1"/>
            </p:cNvPicPr>
            <p:nvPr/>
          </p:nvPicPr>
          <p:blipFill>
            <a:blip r:embed="rId15">
              <a:extLst>
                <a:ext uri="{96DAC541-7B7A-43D3-8B79-37D633B846F1}">
                  <asvg:svgBlip xmlns="" xmlns:asvg="http://schemas.microsoft.com/office/drawing/2016/SVG/main" r:embed="rId16"/>
                </a:ext>
              </a:extLst>
            </a:blip>
            <a:stretch>
              <a:fillRect/>
            </a:stretch>
          </p:blipFill>
          <p:spPr>
            <a:xfrm flipH="1">
              <a:off x="5153843" y="1961175"/>
              <a:ext cx="1257301" cy="1257298"/>
            </a:xfrm>
            <a:prstGeom prst="rect">
              <a:avLst/>
            </a:prstGeom>
          </p:spPr>
        </p:pic>
      </p:grpSp>
      <p:pic>
        <p:nvPicPr>
          <p:cNvPr id="53" name="Graphic 52">
            <a:extLst>
              <a:ext uri="{FF2B5EF4-FFF2-40B4-BE49-F238E27FC236}">
                <a16:creationId xmlns:a16="http://schemas.microsoft.com/office/drawing/2014/main" id="{98AA860F-6803-514D-BA6E-167C412E1A9D}"/>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4408013" y="1588548"/>
            <a:ext cx="341334" cy="341334"/>
          </a:xfrm>
          <a:prstGeom prst="rect">
            <a:avLst/>
          </a:prstGeom>
        </p:spPr>
      </p:pic>
      <p:pic>
        <p:nvPicPr>
          <p:cNvPr id="60" name="Graphic 59">
            <a:extLst>
              <a:ext uri="{FF2B5EF4-FFF2-40B4-BE49-F238E27FC236}">
                <a16:creationId xmlns:a16="http://schemas.microsoft.com/office/drawing/2014/main" id="{14E2E1DC-D22C-6E49-816E-8A1FD239A0CA}"/>
              </a:ext>
            </a:extLst>
          </p:cNvPr>
          <p:cNvPicPr>
            <a:picLocks noChangeAspect="1"/>
          </p:cNvPicPr>
          <p:nvPr/>
        </p:nvPicPr>
        <p:blipFill>
          <a:blip r:embed="rId19">
            <a:extLst>
              <a:ext uri="{96DAC541-7B7A-43D3-8B79-37D633B846F1}">
                <asvg:svgBlip xmlns="" xmlns:asvg="http://schemas.microsoft.com/office/drawing/2016/SVG/main" r:embed="rId20"/>
              </a:ext>
            </a:extLst>
          </a:blip>
          <a:stretch>
            <a:fillRect/>
          </a:stretch>
        </p:blipFill>
        <p:spPr>
          <a:xfrm>
            <a:off x="4223503" y="2898200"/>
            <a:ext cx="646331" cy="646331"/>
          </a:xfrm>
          <a:prstGeom prst="rect">
            <a:avLst/>
          </a:prstGeom>
        </p:spPr>
      </p:pic>
      <p:sp>
        <p:nvSpPr>
          <p:cNvPr id="37" name="Rectangle: Rounded Corners 34">
            <a:extLst>
              <a:ext uri="{FF2B5EF4-FFF2-40B4-BE49-F238E27FC236}">
                <a16:creationId xmlns:a16="http://schemas.microsoft.com/office/drawing/2014/main" id="{797D47E4-A743-5744-8366-B826B4DAAD0C}"/>
              </a:ext>
            </a:extLst>
          </p:cNvPr>
          <p:cNvSpPr/>
          <p:nvPr/>
        </p:nvSpPr>
        <p:spPr>
          <a:xfrm>
            <a:off x="643062" y="1880228"/>
            <a:ext cx="2015620" cy="830996"/>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Speech Bubble: Rectangle 22">
            <a:extLst>
              <a:ext uri="{FF2B5EF4-FFF2-40B4-BE49-F238E27FC236}">
                <a16:creationId xmlns:a16="http://schemas.microsoft.com/office/drawing/2014/main" id="{5D238A96-B559-D44F-B266-DED9073BC1E0}"/>
              </a:ext>
            </a:extLst>
          </p:cNvPr>
          <p:cNvSpPr/>
          <p:nvPr/>
        </p:nvSpPr>
        <p:spPr>
          <a:xfrm>
            <a:off x="180720" y="1496692"/>
            <a:ext cx="558035" cy="302540"/>
          </a:xfrm>
          <a:prstGeom prst="wedgeRectCallout">
            <a:avLst>
              <a:gd name="adj1" fmla="val 36567"/>
              <a:gd name="adj2" fmla="val 9187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a:t>New</a:t>
            </a:r>
          </a:p>
        </p:txBody>
      </p:sp>
      <p:sp>
        <p:nvSpPr>
          <p:cNvPr id="40" name="TextBox 39">
            <a:extLst>
              <a:ext uri="{FF2B5EF4-FFF2-40B4-BE49-F238E27FC236}">
                <a16:creationId xmlns:a16="http://schemas.microsoft.com/office/drawing/2014/main" id="{9C2E69E2-6B07-CB42-BF49-10E73C8414C6}"/>
              </a:ext>
            </a:extLst>
          </p:cNvPr>
          <p:cNvSpPr txBox="1"/>
          <p:nvPr/>
        </p:nvSpPr>
        <p:spPr>
          <a:xfrm>
            <a:off x="6099876" y="1266444"/>
            <a:ext cx="2789324" cy="461665"/>
          </a:xfrm>
          <a:prstGeom prst="rect">
            <a:avLst/>
          </a:prstGeom>
          <a:noFill/>
        </p:spPr>
        <p:txBody>
          <a:bodyPr wrap="square" rtlCol="0">
            <a:spAutoFit/>
          </a:bodyPr>
          <a:lstStyle/>
          <a:p>
            <a:r>
              <a:rPr lang="en-US" sz="1200" dirty="0"/>
              <a:t>Annual and monthly electricity and natural gas consumption by state, sector</a:t>
            </a:r>
          </a:p>
        </p:txBody>
      </p:sp>
      <p:sp>
        <p:nvSpPr>
          <p:cNvPr id="41" name="Speech Bubble: Rectangle 22">
            <a:extLst>
              <a:ext uri="{FF2B5EF4-FFF2-40B4-BE49-F238E27FC236}">
                <a16:creationId xmlns:a16="http://schemas.microsoft.com/office/drawing/2014/main" id="{675FBB19-F746-B948-B564-36898F64ADDC}"/>
              </a:ext>
            </a:extLst>
          </p:cNvPr>
          <p:cNvSpPr/>
          <p:nvPr/>
        </p:nvSpPr>
        <p:spPr>
          <a:xfrm>
            <a:off x="7656490" y="483938"/>
            <a:ext cx="1384478" cy="623450"/>
          </a:xfrm>
          <a:prstGeom prst="wedgeRectCallout">
            <a:avLst>
              <a:gd name="adj1" fmla="val -4719"/>
              <a:gd name="adj2" fmla="val 7122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a:t>Adjusted for PV generation and billing periods</a:t>
            </a:r>
          </a:p>
        </p:txBody>
      </p:sp>
      <p:sp>
        <p:nvSpPr>
          <p:cNvPr id="43" name="Rectangle: Rounded Corners 34">
            <a:extLst>
              <a:ext uri="{FF2B5EF4-FFF2-40B4-BE49-F238E27FC236}">
                <a16:creationId xmlns:a16="http://schemas.microsoft.com/office/drawing/2014/main" id="{3FF3B447-53FE-B544-AC15-36FCC4898AAF}"/>
              </a:ext>
            </a:extLst>
          </p:cNvPr>
          <p:cNvSpPr/>
          <p:nvPr/>
        </p:nvSpPr>
        <p:spPr>
          <a:xfrm>
            <a:off x="6151986" y="1286355"/>
            <a:ext cx="2599208" cy="441753"/>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Rounded Corners 34">
            <a:extLst>
              <a:ext uri="{FF2B5EF4-FFF2-40B4-BE49-F238E27FC236}">
                <a16:creationId xmlns:a16="http://schemas.microsoft.com/office/drawing/2014/main" id="{2BA55983-F6F7-EA4E-9A21-67F1A34EFC46}"/>
              </a:ext>
            </a:extLst>
          </p:cNvPr>
          <p:cNvSpPr/>
          <p:nvPr/>
        </p:nvSpPr>
        <p:spPr>
          <a:xfrm>
            <a:off x="5933808" y="4078401"/>
            <a:ext cx="2602108" cy="532793"/>
          </a:xfrm>
          <a:prstGeom prst="roundRect">
            <a:avLst/>
          </a:prstGeom>
          <a:noFill/>
          <a:ln w="19050">
            <a:solidFill>
              <a:schemeClr val="tx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Speech Bubble: Rectangle 22">
            <a:extLst>
              <a:ext uri="{FF2B5EF4-FFF2-40B4-BE49-F238E27FC236}">
                <a16:creationId xmlns:a16="http://schemas.microsoft.com/office/drawing/2014/main" id="{ADF8268B-D2FC-CC49-BAC1-41B096533980}"/>
              </a:ext>
            </a:extLst>
          </p:cNvPr>
          <p:cNvSpPr/>
          <p:nvPr/>
        </p:nvSpPr>
        <p:spPr>
          <a:xfrm>
            <a:off x="7611481" y="3461512"/>
            <a:ext cx="1384478" cy="461665"/>
          </a:xfrm>
          <a:prstGeom prst="wedgeRectCallout">
            <a:avLst>
              <a:gd name="adj1" fmla="val 17355"/>
              <a:gd name="adj2" fmla="val 8399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a:t>Updated from 2012 to 2018</a:t>
            </a:r>
          </a:p>
        </p:txBody>
      </p:sp>
    </p:spTree>
    <p:extLst>
      <p:ext uri="{BB962C8B-B14F-4D97-AF65-F5344CB8AC3E}">
        <p14:creationId xmlns:p14="http://schemas.microsoft.com/office/powerpoint/2010/main" val="38117058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Summary of Residential AMI Calibration Regions</a:t>
            </a:r>
          </a:p>
        </p:txBody>
      </p:sp>
      <p:grpSp>
        <p:nvGrpSpPr>
          <p:cNvPr id="14" name="Group 13">
            <a:extLst>
              <a:ext uri="{FF2B5EF4-FFF2-40B4-BE49-F238E27FC236}">
                <a16:creationId xmlns:a16="http://schemas.microsoft.com/office/drawing/2014/main" id="{5D4C6F0A-2EA4-E046-8C42-5117CEC7EF91}"/>
              </a:ext>
            </a:extLst>
          </p:cNvPr>
          <p:cNvGrpSpPr/>
          <p:nvPr/>
        </p:nvGrpSpPr>
        <p:grpSpPr>
          <a:xfrm>
            <a:off x="257394" y="781837"/>
            <a:ext cx="7840844" cy="4274195"/>
            <a:chOff x="379740" y="482538"/>
            <a:chExt cx="11432519" cy="6232085"/>
          </a:xfrm>
        </p:grpSpPr>
        <p:pic>
          <p:nvPicPr>
            <p:cNvPr id="15" name="Picture 14">
              <a:extLst>
                <a:ext uri="{FF2B5EF4-FFF2-40B4-BE49-F238E27FC236}">
                  <a16:creationId xmlns:a16="http://schemas.microsoft.com/office/drawing/2014/main" id="{232FC3E0-E5B4-214B-AB40-6A1ECCA50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740" y="482538"/>
              <a:ext cx="11432519" cy="6232085"/>
            </a:xfrm>
            <a:prstGeom prst="rect">
              <a:avLst/>
            </a:prstGeom>
          </p:spPr>
        </p:pic>
        <p:sp>
          <p:nvSpPr>
            <p:cNvPr id="21" name="Oval 20">
              <a:extLst>
                <a:ext uri="{FF2B5EF4-FFF2-40B4-BE49-F238E27FC236}">
                  <a16:creationId xmlns:a16="http://schemas.microsoft.com/office/drawing/2014/main" id="{59875306-446C-E94E-8187-FB7F42E43C63}"/>
                </a:ext>
              </a:extLst>
            </p:cNvPr>
            <p:cNvSpPr/>
            <p:nvPr/>
          </p:nvSpPr>
          <p:spPr>
            <a:xfrm>
              <a:off x="7097315" y="2534532"/>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3" name="Oval 22">
              <a:extLst>
                <a:ext uri="{FF2B5EF4-FFF2-40B4-BE49-F238E27FC236}">
                  <a16:creationId xmlns:a16="http://schemas.microsoft.com/office/drawing/2014/main" id="{E67E8364-6616-0941-85B7-6D3543C742BB}"/>
                </a:ext>
              </a:extLst>
            </p:cNvPr>
            <p:cNvSpPr/>
            <p:nvPr/>
          </p:nvSpPr>
          <p:spPr>
            <a:xfrm>
              <a:off x="4656859" y="2917860"/>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25" name="Oval 24">
              <a:extLst>
                <a:ext uri="{FF2B5EF4-FFF2-40B4-BE49-F238E27FC236}">
                  <a16:creationId xmlns:a16="http://schemas.microsoft.com/office/drawing/2014/main" id="{D55AA6C8-16BB-B449-8C35-6D2F1F7C4BC3}"/>
                </a:ext>
              </a:extLst>
            </p:cNvPr>
            <p:cNvSpPr/>
            <p:nvPr/>
          </p:nvSpPr>
          <p:spPr>
            <a:xfrm>
              <a:off x="2123195" y="718794"/>
              <a:ext cx="359596" cy="359596"/>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29" name="Oval 28">
              <a:extLst>
                <a:ext uri="{FF2B5EF4-FFF2-40B4-BE49-F238E27FC236}">
                  <a16:creationId xmlns:a16="http://schemas.microsoft.com/office/drawing/2014/main" id="{A211C476-E420-C84A-A61F-5DAEC954497E}"/>
                </a:ext>
              </a:extLst>
            </p:cNvPr>
            <p:cNvSpPr/>
            <p:nvPr/>
          </p:nvSpPr>
          <p:spPr>
            <a:xfrm>
              <a:off x="2188257" y="4056503"/>
              <a:ext cx="359595" cy="359595"/>
            </a:xfrm>
            <a:prstGeom prst="ellipse">
              <a:avLst/>
            </a:prstGeom>
            <a:solidFill>
              <a:srgbClr val="00B05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TextBox 40">
              <a:extLst>
                <a:ext uri="{FF2B5EF4-FFF2-40B4-BE49-F238E27FC236}">
                  <a16:creationId xmlns:a16="http://schemas.microsoft.com/office/drawing/2014/main" id="{792E1649-6168-684D-9F1D-50AB215599C4}"/>
                </a:ext>
              </a:extLst>
            </p:cNvPr>
            <p:cNvSpPr txBox="1"/>
            <p:nvPr/>
          </p:nvSpPr>
          <p:spPr>
            <a:xfrm>
              <a:off x="839705" y="4124611"/>
              <a:ext cx="2154412" cy="942397"/>
            </a:xfrm>
            <a:prstGeom prst="rect">
              <a:avLst/>
            </a:prstGeom>
            <a:noFill/>
          </p:spPr>
          <p:txBody>
            <a:bodyPr wrap="square" rtlCol="0">
              <a:spAutoFit/>
            </a:bodyPr>
            <a:lstStyle/>
            <a:p>
              <a:r>
                <a:rPr lang="en-US" sz="1200"/>
                <a:t>LADWP</a:t>
              </a:r>
            </a:p>
            <a:p>
              <a:r>
                <a:rPr lang="en-US" sz="1200"/>
                <a:t>(completed under previous project)</a:t>
              </a:r>
            </a:p>
          </p:txBody>
        </p:sp>
        <p:sp>
          <p:nvSpPr>
            <p:cNvPr id="42" name="TextBox 41">
              <a:extLst>
                <a:ext uri="{FF2B5EF4-FFF2-40B4-BE49-F238E27FC236}">
                  <a16:creationId xmlns:a16="http://schemas.microsoft.com/office/drawing/2014/main" id="{E056ACB7-5384-4B47-8749-8E076DF13813}"/>
                </a:ext>
              </a:extLst>
            </p:cNvPr>
            <p:cNvSpPr txBox="1"/>
            <p:nvPr/>
          </p:nvSpPr>
          <p:spPr>
            <a:xfrm>
              <a:off x="4384854" y="2318976"/>
              <a:ext cx="1863525" cy="762893"/>
            </a:xfrm>
            <a:prstGeom prst="rect">
              <a:avLst/>
            </a:prstGeom>
            <a:noFill/>
          </p:spPr>
          <p:txBody>
            <a:bodyPr wrap="square" rtlCol="0">
              <a:spAutoFit/>
            </a:bodyPr>
            <a:lstStyle/>
            <a:p>
              <a:r>
                <a:rPr lang="en-US" sz="1200"/>
                <a:t>Fort Collins Utilities, CO</a:t>
              </a:r>
            </a:p>
          </p:txBody>
        </p:sp>
        <p:sp>
          <p:nvSpPr>
            <p:cNvPr id="43" name="TextBox 42">
              <a:extLst>
                <a:ext uri="{FF2B5EF4-FFF2-40B4-BE49-F238E27FC236}">
                  <a16:creationId xmlns:a16="http://schemas.microsoft.com/office/drawing/2014/main" id="{DC374768-575A-9A4B-A683-AA28E5D88E47}"/>
                </a:ext>
              </a:extLst>
            </p:cNvPr>
            <p:cNvSpPr txBox="1"/>
            <p:nvPr/>
          </p:nvSpPr>
          <p:spPr>
            <a:xfrm>
              <a:off x="6273626" y="2529664"/>
              <a:ext cx="1001232" cy="762893"/>
            </a:xfrm>
            <a:prstGeom prst="rect">
              <a:avLst/>
            </a:prstGeom>
            <a:noFill/>
          </p:spPr>
          <p:txBody>
            <a:bodyPr wrap="square" rtlCol="0">
              <a:spAutoFit/>
            </a:bodyPr>
            <a:lstStyle/>
            <a:p>
              <a:r>
                <a:rPr lang="en-US" sz="1200"/>
                <a:t>ComEd</a:t>
              </a:r>
            </a:p>
          </p:txBody>
        </p:sp>
        <p:sp>
          <p:nvSpPr>
            <p:cNvPr id="44" name="TextBox 43">
              <a:extLst>
                <a:ext uri="{FF2B5EF4-FFF2-40B4-BE49-F238E27FC236}">
                  <a16:creationId xmlns:a16="http://schemas.microsoft.com/office/drawing/2014/main" id="{C2436700-BF6C-E547-BE23-881044AA7CA5}"/>
                </a:ext>
              </a:extLst>
            </p:cNvPr>
            <p:cNvSpPr txBox="1"/>
            <p:nvPr/>
          </p:nvSpPr>
          <p:spPr>
            <a:xfrm>
              <a:off x="2400891" y="644718"/>
              <a:ext cx="1863525" cy="762893"/>
            </a:xfrm>
            <a:prstGeom prst="rect">
              <a:avLst/>
            </a:prstGeom>
            <a:noFill/>
          </p:spPr>
          <p:txBody>
            <a:bodyPr wrap="square" rtlCol="0">
              <a:spAutoFit/>
            </a:bodyPr>
            <a:lstStyle/>
            <a:p>
              <a:r>
                <a:rPr lang="en-US" sz="1200"/>
                <a:t>Seattle City Light</a:t>
              </a:r>
            </a:p>
          </p:txBody>
        </p:sp>
      </p:grpSp>
    </p:spTree>
    <p:extLst>
      <p:ext uri="{BB962C8B-B14F-4D97-AF65-F5344CB8AC3E}">
        <p14:creationId xmlns:p14="http://schemas.microsoft.com/office/powerpoint/2010/main" val="1816138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Summary of Residential AMI Calibration Regions</a:t>
            </a:r>
          </a:p>
        </p:txBody>
      </p:sp>
      <p:grpSp>
        <p:nvGrpSpPr>
          <p:cNvPr id="14" name="Group 13">
            <a:extLst>
              <a:ext uri="{FF2B5EF4-FFF2-40B4-BE49-F238E27FC236}">
                <a16:creationId xmlns:a16="http://schemas.microsoft.com/office/drawing/2014/main" id="{5D4C6F0A-2EA4-E046-8C42-5117CEC7EF91}"/>
              </a:ext>
            </a:extLst>
          </p:cNvPr>
          <p:cNvGrpSpPr/>
          <p:nvPr/>
        </p:nvGrpSpPr>
        <p:grpSpPr>
          <a:xfrm>
            <a:off x="257394" y="781837"/>
            <a:ext cx="8352482" cy="4274195"/>
            <a:chOff x="379740" y="482538"/>
            <a:chExt cx="12178525" cy="6232085"/>
          </a:xfrm>
        </p:grpSpPr>
        <p:pic>
          <p:nvPicPr>
            <p:cNvPr id="15" name="Picture 14">
              <a:extLst>
                <a:ext uri="{FF2B5EF4-FFF2-40B4-BE49-F238E27FC236}">
                  <a16:creationId xmlns:a16="http://schemas.microsoft.com/office/drawing/2014/main" id="{232FC3E0-E5B4-214B-AB40-6A1ECCA50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740" y="482538"/>
              <a:ext cx="11432519" cy="6232085"/>
            </a:xfrm>
            <a:prstGeom prst="rect">
              <a:avLst/>
            </a:prstGeom>
          </p:spPr>
        </p:pic>
        <p:sp>
          <p:nvSpPr>
            <p:cNvPr id="21" name="Oval 20">
              <a:extLst>
                <a:ext uri="{FF2B5EF4-FFF2-40B4-BE49-F238E27FC236}">
                  <a16:creationId xmlns:a16="http://schemas.microsoft.com/office/drawing/2014/main" id="{59875306-446C-E94E-8187-FB7F42E43C63}"/>
                </a:ext>
              </a:extLst>
            </p:cNvPr>
            <p:cNvSpPr/>
            <p:nvPr/>
          </p:nvSpPr>
          <p:spPr>
            <a:xfrm>
              <a:off x="7097315" y="2534532"/>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3" name="Oval 22">
              <a:extLst>
                <a:ext uri="{FF2B5EF4-FFF2-40B4-BE49-F238E27FC236}">
                  <a16:creationId xmlns:a16="http://schemas.microsoft.com/office/drawing/2014/main" id="{E67E8364-6616-0941-85B7-6D3543C742BB}"/>
                </a:ext>
              </a:extLst>
            </p:cNvPr>
            <p:cNvSpPr/>
            <p:nvPr/>
          </p:nvSpPr>
          <p:spPr>
            <a:xfrm>
              <a:off x="4656859" y="2917860"/>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27" name="Oval 26">
              <a:extLst>
                <a:ext uri="{FF2B5EF4-FFF2-40B4-BE49-F238E27FC236}">
                  <a16:creationId xmlns:a16="http://schemas.microsoft.com/office/drawing/2014/main" id="{680F2F27-2711-674D-830E-E14916382090}"/>
                </a:ext>
              </a:extLst>
            </p:cNvPr>
            <p:cNvSpPr/>
            <p:nvPr/>
          </p:nvSpPr>
          <p:spPr>
            <a:xfrm>
              <a:off x="8162061" y="4932321"/>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29" name="Oval 28">
              <a:extLst>
                <a:ext uri="{FF2B5EF4-FFF2-40B4-BE49-F238E27FC236}">
                  <a16:creationId xmlns:a16="http://schemas.microsoft.com/office/drawing/2014/main" id="{A211C476-E420-C84A-A61F-5DAEC954497E}"/>
                </a:ext>
              </a:extLst>
            </p:cNvPr>
            <p:cNvSpPr/>
            <p:nvPr/>
          </p:nvSpPr>
          <p:spPr>
            <a:xfrm>
              <a:off x="2188257" y="4056503"/>
              <a:ext cx="359595" cy="359595"/>
            </a:xfrm>
            <a:prstGeom prst="ellipse">
              <a:avLst/>
            </a:prstGeom>
            <a:solidFill>
              <a:srgbClr val="00B05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Oval 32">
              <a:extLst>
                <a:ext uri="{FF2B5EF4-FFF2-40B4-BE49-F238E27FC236}">
                  <a16:creationId xmlns:a16="http://schemas.microsoft.com/office/drawing/2014/main" id="{65F94D62-3A69-BE4F-8350-EAF7845F849D}"/>
                </a:ext>
              </a:extLst>
            </p:cNvPr>
            <p:cNvSpPr/>
            <p:nvPr/>
          </p:nvSpPr>
          <p:spPr>
            <a:xfrm>
              <a:off x="7830005" y="3863818"/>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34" name="Oval 33">
              <a:extLst>
                <a:ext uri="{FF2B5EF4-FFF2-40B4-BE49-F238E27FC236}">
                  <a16:creationId xmlns:a16="http://schemas.microsoft.com/office/drawing/2014/main" id="{A621F3A6-7DE0-AD4B-AEFC-7ED2488E5EED}"/>
                </a:ext>
              </a:extLst>
            </p:cNvPr>
            <p:cNvSpPr/>
            <p:nvPr/>
          </p:nvSpPr>
          <p:spPr>
            <a:xfrm>
              <a:off x="9055021" y="4113395"/>
              <a:ext cx="264270" cy="264270"/>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cxnSp>
          <p:nvCxnSpPr>
            <p:cNvPr id="36" name="Straight Connector 35">
              <a:extLst>
                <a:ext uri="{FF2B5EF4-FFF2-40B4-BE49-F238E27FC236}">
                  <a16:creationId xmlns:a16="http://schemas.microsoft.com/office/drawing/2014/main" id="{BDAFDF08-C120-DF42-B98F-AF1858EF7D9B}"/>
                </a:ext>
              </a:extLst>
            </p:cNvPr>
            <p:cNvCxnSpPr>
              <a:cxnSpLocks/>
              <a:stCxn id="33" idx="4"/>
              <a:endCxn id="27" idx="1"/>
            </p:cNvCxnSpPr>
            <p:nvPr/>
          </p:nvCxnSpPr>
          <p:spPr>
            <a:xfrm>
              <a:off x="8009803" y="4223413"/>
              <a:ext cx="204919" cy="761569"/>
            </a:xfrm>
            <a:prstGeom prst="line">
              <a:avLst/>
            </a:prstGeom>
            <a:ln w="38100"/>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1E8E4CD4-FD9E-5744-B205-06C4493DB471}"/>
                </a:ext>
              </a:extLst>
            </p:cNvPr>
            <p:cNvCxnSpPr>
              <a:cxnSpLocks/>
              <a:stCxn id="33" idx="6"/>
              <a:endCxn id="34" idx="2"/>
            </p:cNvCxnSpPr>
            <p:nvPr/>
          </p:nvCxnSpPr>
          <p:spPr>
            <a:xfrm>
              <a:off x="8189600" y="4043616"/>
              <a:ext cx="865421" cy="201914"/>
            </a:xfrm>
            <a:prstGeom prst="line">
              <a:avLst/>
            </a:prstGeom>
            <a:ln w="38100"/>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04F12051-8D71-4A4C-8668-A6FE48738930}"/>
                </a:ext>
              </a:extLst>
            </p:cNvPr>
            <p:cNvCxnSpPr>
              <a:cxnSpLocks/>
              <a:stCxn id="27" idx="7"/>
              <a:endCxn id="34" idx="3"/>
            </p:cNvCxnSpPr>
            <p:nvPr/>
          </p:nvCxnSpPr>
          <p:spPr>
            <a:xfrm flipV="1">
              <a:off x="8468995" y="4338964"/>
              <a:ext cx="624727" cy="646018"/>
            </a:xfrm>
            <a:prstGeom prst="line">
              <a:avLst/>
            </a:prstGeom>
            <a:ln w="38100"/>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792E1649-6168-684D-9F1D-50AB215599C4}"/>
                </a:ext>
              </a:extLst>
            </p:cNvPr>
            <p:cNvSpPr txBox="1"/>
            <p:nvPr/>
          </p:nvSpPr>
          <p:spPr>
            <a:xfrm>
              <a:off x="839705" y="4124611"/>
              <a:ext cx="2154412" cy="942397"/>
            </a:xfrm>
            <a:prstGeom prst="rect">
              <a:avLst/>
            </a:prstGeom>
            <a:noFill/>
          </p:spPr>
          <p:txBody>
            <a:bodyPr wrap="square" rtlCol="0">
              <a:spAutoFit/>
            </a:bodyPr>
            <a:lstStyle/>
            <a:p>
              <a:r>
                <a:rPr lang="en-US" sz="1200"/>
                <a:t>LADWP</a:t>
              </a:r>
            </a:p>
            <a:p>
              <a:r>
                <a:rPr lang="en-US" sz="1200"/>
                <a:t>(completed under previous project)</a:t>
              </a:r>
            </a:p>
          </p:txBody>
        </p:sp>
        <p:sp>
          <p:nvSpPr>
            <p:cNvPr id="42" name="TextBox 41">
              <a:extLst>
                <a:ext uri="{FF2B5EF4-FFF2-40B4-BE49-F238E27FC236}">
                  <a16:creationId xmlns:a16="http://schemas.microsoft.com/office/drawing/2014/main" id="{E056ACB7-5384-4B47-8749-8E076DF13813}"/>
                </a:ext>
              </a:extLst>
            </p:cNvPr>
            <p:cNvSpPr txBox="1"/>
            <p:nvPr/>
          </p:nvSpPr>
          <p:spPr>
            <a:xfrm>
              <a:off x="4384854" y="2318976"/>
              <a:ext cx="1863525" cy="762893"/>
            </a:xfrm>
            <a:prstGeom prst="rect">
              <a:avLst/>
            </a:prstGeom>
            <a:noFill/>
          </p:spPr>
          <p:txBody>
            <a:bodyPr wrap="square" rtlCol="0">
              <a:spAutoFit/>
            </a:bodyPr>
            <a:lstStyle/>
            <a:p>
              <a:r>
                <a:rPr lang="en-US" sz="1200"/>
                <a:t>Fort Collins Utilities, CO</a:t>
              </a:r>
            </a:p>
          </p:txBody>
        </p:sp>
        <p:sp>
          <p:nvSpPr>
            <p:cNvPr id="43" name="TextBox 42">
              <a:extLst>
                <a:ext uri="{FF2B5EF4-FFF2-40B4-BE49-F238E27FC236}">
                  <a16:creationId xmlns:a16="http://schemas.microsoft.com/office/drawing/2014/main" id="{DC374768-575A-9A4B-A683-AA28E5D88E47}"/>
                </a:ext>
              </a:extLst>
            </p:cNvPr>
            <p:cNvSpPr txBox="1"/>
            <p:nvPr/>
          </p:nvSpPr>
          <p:spPr>
            <a:xfrm>
              <a:off x="6273626" y="2529664"/>
              <a:ext cx="1001232" cy="762893"/>
            </a:xfrm>
            <a:prstGeom prst="rect">
              <a:avLst/>
            </a:prstGeom>
            <a:noFill/>
          </p:spPr>
          <p:txBody>
            <a:bodyPr wrap="square" rtlCol="0">
              <a:spAutoFit/>
            </a:bodyPr>
            <a:lstStyle/>
            <a:p>
              <a:r>
                <a:rPr lang="en-US" sz="1200"/>
                <a:t>ComEd</a:t>
              </a:r>
            </a:p>
          </p:txBody>
        </p:sp>
        <p:sp>
          <p:nvSpPr>
            <p:cNvPr id="46" name="TextBox 45">
              <a:extLst>
                <a:ext uri="{FF2B5EF4-FFF2-40B4-BE49-F238E27FC236}">
                  <a16:creationId xmlns:a16="http://schemas.microsoft.com/office/drawing/2014/main" id="{7487A56B-AD56-9C42-8EAA-80E197A17AF1}"/>
                </a:ext>
              </a:extLst>
            </p:cNvPr>
            <p:cNvSpPr txBox="1"/>
            <p:nvPr/>
          </p:nvSpPr>
          <p:spPr>
            <a:xfrm>
              <a:off x="8312028" y="5193040"/>
              <a:ext cx="1832265" cy="403885"/>
            </a:xfrm>
            <a:prstGeom prst="rect">
              <a:avLst/>
            </a:prstGeom>
            <a:noFill/>
          </p:spPr>
          <p:txBody>
            <a:bodyPr wrap="square" rtlCol="0">
              <a:spAutoFit/>
            </a:bodyPr>
            <a:lstStyle/>
            <a:p>
              <a:r>
                <a:rPr lang="en-US" sz="1200"/>
                <a:t>Tallahassee, FL</a:t>
              </a:r>
            </a:p>
          </p:txBody>
        </p:sp>
        <p:sp>
          <p:nvSpPr>
            <p:cNvPr id="50" name="TextBox 49">
              <a:extLst>
                <a:ext uri="{FF2B5EF4-FFF2-40B4-BE49-F238E27FC236}">
                  <a16:creationId xmlns:a16="http://schemas.microsoft.com/office/drawing/2014/main" id="{9D6CF5EF-6CAA-1146-895B-00E3E27864F4}"/>
                </a:ext>
              </a:extLst>
            </p:cNvPr>
            <p:cNvSpPr txBox="1"/>
            <p:nvPr/>
          </p:nvSpPr>
          <p:spPr>
            <a:xfrm>
              <a:off x="9298704" y="4034169"/>
              <a:ext cx="3259561" cy="448761"/>
            </a:xfrm>
            <a:prstGeom prst="rect">
              <a:avLst/>
            </a:prstGeom>
            <a:noFill/>
          </p:spPr>
          <p:txBody>
            <a:bodyPr wrap="square" rtlCol="0">
              <a:spAutoFit/>
            </a:bodyPr>
            <a:lstStyle/>
            <a:p>
              <a:r>
                <a:rPr lang="en-US" sz="1200"/>
                <a:t>Horry Electric Co-op</a:t>
              </a:r>
            </a:p>
          </p:txBody>
        </p:sp>
        <p:sp>
          <p:nvSpPr>
            <p:cNvPr id="51" name="TextBox 50">
              <a:extLst>
                <a:ext uri="{FF2B5EF4-FFF2-40B4-BE49-F238E27FC236}">
                  <a16:creationId xmlns:a16="http://schemas.microsoft.com/office/drawing/2014/main" id="{47306A4D-80B8-4E40-A5A4-E68907C004C2}"/>
                </a:ext>
              </a:extLst>
            </p:cNvPr>
            <p:cNvSpPr txBox="1"/>
            <p:nvPr/>
          </p:nvSpPr>
          <p:spPr>
            <a:xfrm>
              <a:off x="5911085" y="3557923"/>
              <a:ext cx="2303636" cy="403885"/>
            </a:xfrm>
            <a:prstGeom prst="rect">
              <a:avLst/>
            </a:prstGeom>
            <a:noFill/>
          </p:spPr>
          <p:txBody>
            <a:bodyPr wrap="square" rtlCol="0">
              <a:spAutoFit/>
            </a:bodyPr>
            <a:lstStyle/>
            <a:p>
              <a:r>
                <a:rPr lang="en-US" sz="1200"/>
                <a:t>EPB Chattanooga, TN</a:t>
              </a:r>
            </a:p>
          </p:txBody>
        </p:sp>
      </p:grpSp>
      <p:sp>
        <p:nvSpPr>
          <p:cNvPr id="3" name="TextBox 2">
            <a:extLst>
              <a:ext uri="{FF2B5EF4-FFF2-40B4-BE49-F238E27FC236}">
                <a16:creationId xmlns:a16="http://schemas.microsoft.com/office/drawing/2014/main" id="{99865D73-1876-F546-AFF0-83BB3D8404CC}"/>
              </a:ext>
            </a:extLst>
          </p:cNvPr>
          <p:cNvSpPr txBox="1"/>
          <p:nvPr/>
        </p:nvSpPr>
        <p:spPr>
          <a:xfrm>
            <a:off x="6835328" y="3677901"/>
            <a:ext cx="1262910" cy="461665"/>
          </a:xfrm>
          <a:prstGeom prst="rect">
            <a:avLst/>
          </a:prstGeom>
          <a:noFill/>
        </p:spPr>
        <p:txBody>
          <a:bodyPr wrap="none" rtlCol="0">
            <a:spAutoFit/>
          </a:bodyPr>
          <a:lstStyle/>
          <a:p>
            <a:r>
              <a:rPr lang="en-US" sz="2400"/>
              <a:t>Region 4</a:t>
            </a:r>
          </a:p>
        </p:txBody>
      </p:sp>
      <p:sp>
        <p:nvSpPr>
          <p:cNvPr id="24" name="Oval 23">
            <a:extLst>
              <a:ext uri="{FF2B5EF4-FFF2-40B4-BE49-F238E27FC236}">
                <a16:creationId xmlns:a16="http://schemas.microsoft.com/office/drawing/2014/main" id="{27E242C4-C75F-4204-BD9C-A74091553F2D}"/>
              </a:ext>
            </a:extLst>
          </p:cNvPr>
          <p:cNvSpPr/>
          <p:nvPr/>
        </p:nvSpPr>
        <p:spPr>
          <a:xfrm>
            <a:off x="1453120" y="943870"/>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26" name="TextBox 25">
            <a:extLst>
              <a:ext uri="{FF2B5EF4-FFF2-40B4-BE49-F238E27FC236}">
                <a16:creationId xmlns:a16="http://schemas.microsoft.com/office/drawing/2014/main" id="{AEBBE3CF-EF67-4D6A-9A7F-0F5BD19911A9}"/>
              </a:ext>
            </a:extLst>
          </p:cNvPr>
          <p:cNvSpPr txBox="1"/>
          <p:nvPr/>
        </p:nvSpPr>
        <p:spPr>
          <a:xfrm>
            <a:off x="1643574" y="893066"/>
            <a:ext cx="1278074" cy="523220"/>
          </a:xfrm>
          <a:prstGeom prst="rect">
            <a:avLst/>
          </a:prstGeom>
          <a:noFill/>
        </p:spPr>
        <p:txBody>
          <a:bodyPr wrap="square" rtlCol="0">
            <a:spAutoFit/>
          </a:bodyPr>
          <a:lstStyle/>
          <a:p>
            <a:r>
              <a:rPr lang="en-US" sz="1200"/>
              <a:t>Seattle City Light</a:t>
            </a:r>
          </a:p>
        </p:txBody>
      </p:sp>
    </p:spTree>
    <p:extLst>
      <p:ext uri="{BB962C8B-B14F-4D97-AF65-F5344CB8AC3E}">
        <p14:creationId xmlns:p14="http://schemas.microsoft.com/office/powerpoint/2010/main" val="39379875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Summary of Residential AMI Calibration Regions</a:t>
            </a:r>
          </a:p>
        </p:txBody>
      </p:sp>
      <p:grpSp>
        <p:nvGrpSpPr>
          <p:cNvPr id="14" name="Group 13">
            <a:extLst>
              <a:ext uri="{FF2B5EF4-FFF2-40B4-BE49-F238E27FC236}">
                <a16:creationId xmlns:a16="http://schemas.microsoft.com/office/drawing/2014/main" id="{5D4C6F0A-2EA4-E046-8C42-5117CEC7EF91}"/>
              </a:ext>
            </a:extLst>
          </p:cNvPr>
          <p:cNvGrpSpPr/>
          <p:nvPr/>
        </p:nvGrpSpPr>
        <p:grpSpPr>
          <a:xfrm>
            <a:off x="257394" y="781837"/>
            <a:ext cx="8352482" cy="4274195"/>
            <a:chOff x="379740" y="482538"/>
            <a:chExt cx="12178525" cy="6232085"/>
          </a:xfrm>
        </p:grpSpPr>
        <p:pic>
          <p:nvPicPr>
            <p:cNvPr id="15" name="Picture 14">
              <a:extLst>
                <a:ext uri="{FF2B5EF4-FFF2-40B4-BE49-F238E27FC236}">
                  <a16:creationId xmlns:a16="http://schemas.microsoft.com/office/drawing/2014/main" id="{232FC3E0-E5B4-214B-AB40-6A1ECCA50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740" y="482538"/>
              <a:ext cx="11432519" cy="6232085"/>
            </a:xfrm>
            <a:prstGeom prst="rect">
              <a:avLst/>
            </a:prstGeom>
          </p:spPr>
        </p:pic>
        <p:sp>
          <p:nvSpPr>
            <p:cNvPr id="21" name="Oval 20">
              <a:extLst>
                <a:ext uri="{FF2B5EF4-FFF2-40B4-BE49-F238E27FC236}">
                  <a16:creationId xmlns:a16="http://schemas.microsoft.com/office/drawing/2014/main" id="{59875306-446C-E94E-8187-FB7F42E43C63}"/>
                </a:ext>
              </a:extLst>
            </p:cNvPr>
            <p:cNvSpPr/>
            <p:nvPr/>
          </p:nvSpPr>
          <p:spPr>
            <a:xfrm>
              <a:off x="7097315" y="2534532"/>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23" name="Oval 22">
              <a:extLst>
                <a:ext uri="{FF2B5EF4-FFF2-40B4-BE49-F238E27FC236}">
                  <a16:creationId xmlns:a16="http://schemas.microsoft.com/office/drawing/2014/main" id="{E67E8364-6616-0941-85B7-6D3543C742BB}"/>
                </a:ext>
              </a:extLst>
            </p:cNvPr>
            <p:cNvSpPr/>
            <p:nvPr/>
          </p:nvSpPr>
          <p:spPr>
            <a:xfrm>
              <a:off x="4656859" y="2917860"/>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27" name="Oval 26">
              <a:extLst>
                <a:ext uri="{FF2B5EF4-FFF2-40B4-BE49-F238E27FC236}">
                  <a16:creationId xmlns:a16="http://schemas.microsoft.com/office/drawing/2014/main" id="{680F2F27-2711-674D-830E-E14916382090}"/>
                </a:ext>
              </a:extLst>
            </p:cNvPr>
            <p:cNvSpPr/>
            <p:nvPr/>
          </p:nvSpPr>
          <p:spPr>
            <a:xfrm>
              <a:off x="8162061" y="4932321"/>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28" name="Oval 27">
              <a:extLst>
                <a:ext uri="{FF2B5EF4-FFF2-40B4-BE49-F238E27FC236}">
                  <a16:creationId xmlns:a16="http://schemas.microsoft.com/office/drawing/2014/main" id="{7062BFAC-0E33-434D-A0C1-3BB5F16019D6}"/>
                </a:ext>
              </a:extLst>
            </p:cNvPr>
            <p:cNvSpPr/>
            <p:nvPr/>
          </p:nvSpPr>
          <p:spPr>
            <a:xfrm>
              <a:off x="9437867" y="1571804"/>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p>
          </p:txBody>
        </p:sp>
        <p:sp>
          <p:nvSpPr>
            <p:cNvPr id="29" name="Oval 28">
              <a:extLst>
                <a:ext uri="{FF2B5EF4-FFF2-40B4-BE49-F238E27FC236}">
                  <a16:creationId xmlns:a16="http://schemas.microsoft.com/office/drawing/2014/main" id="{A211C476-E420-C84A-A61F-5DAEC954497E}"/>
                </a:ext>
              </a:extLst>
            </p:cNvPr>
            <p:cNvSpPr/>
            <p:nvPr/>
          </p:nvSpPr>
          <p:spPr>
            <a:xfrm>
              <a:off x="2188257" y="4056503"/>
              <a:ext cx="359595" cy="359595"/>
            </a:xfrm>
            <a:prstGeom prst="ellipse">
              <a:avLst/>
            </a:prstGeom>
            <a:solidFill>
              <a:srgbClr val="00B050"/>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3" name="Oval 32">
              <a:extLst>
                <a:ext uri="{FF2B5EF4-FFF2-40B4-BE49-F238E27FC236}">
                  <a16:creationId xmlns:a16="http://schemas.microsoft.com/office/drawing/2014/main" id="{65F94D62-3A69-BE4F-8350-EAF7845F849D}"/>
                </a:ext>
              </a:extLst>
            </p:cNvPr>
            <p:cNvSpPr/>
            <p:nvPr/>
          </p:nvSpPr>
          <p:spPr>
            <a:xfrm>
              <a:off x="7830005" y="3863818"/>
              <a:ext cx="359595" cy="359595"/>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sp>
          <p:nvSpPr>
            <p:cNvPr id="34" name="Oval 33">
              <a:extLst>
                <a:ext uri="{FF2B5EF4-FFF2-40B4-BE49-F238E27FC236}">
                  <a16:creationId xmlns:a16="http://schemas.microsoft.com/office/drawing/2014/main" id="{A621F3A6-7DE0-AD4B-AEFC-7ED2488E5EED}"/>
                </a:ext>
              </a:extLst>
            </p:cNvPr>
            <p:cNvSpPr/>
            <p:nvPr/>
          </p:nvSpPr>
          <p:spPr>
            <a:xfrm>
              <a:off x="9055021" y="4113395"/>
              <a:ext cx="264270" cy="264270"/>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4</a:t>
              </a:r>
            </a:p>
          </p:txBody>
        </p:sp>
        <p:cxnSp>
          <p:nvCxnSpPr>
            <p:cNvPr id="36" name="Straight Connector 35">
              <a:extLst>
                <a:ext uri="{FF2B5EF4-FFF2-40B4-BE49-F238E27FC236}">
                  <a16:creationId xmlns:a16="http://schemas.microsoft.com/office/drawing/2014/main" id="{BDAFDF08-C120-DF42-B98F-AF1858EF7D9B}"/>
                </a:ext>
              </a:extLst>
            </p:cNvPr>
            <p:cNvCxnSpPr>
              <a:cxnSpLocks/>
              <a:stCxn id="33" idx="4"/>
              <a:endCxn id="27" idx="1"/>
            </p:cNvCxnSpPr>
            <p:nvPr/>
          </p:nvCxnSpPr>
          <p:spPr>
            <a:xfrm>
              <a:off x="8009803" y="4223413"/>
              <a:ext cx="204919" cy="761569"/>
            </a:xfrm>
            <a:prstGeom prst="line">
              <a:avLst/>
            </a:prstGeom>
            <a:ln w="38100"/>
          </p:spPr>
          <p:style>
            <a:lnRef idx="3">
              <a:schemeClr val="dk1"/>
            </a:lnRef>
            <a:fillRef idx="0">
              <a:schemeClr val="dk1"/>
            </a:fillRef>
            <a:effectRef idx="2">
              <a:schemeClr val="dk1"/>
            </a:effectRef>
            <a:fontRef idx="minor">
              <a:schemeClr val="tx1"/>
            </a:fontRef>
          </p:style>
        </p:cxnSp>
        <p:cxnSp>
          <p:nvCxnSpPr>
            <p:cNvPr id="37" name="Straight Connector 36">
              <a:extLst>
                <a:ext uri="{FF2B5EF4-FFF2-40B4-BE49-F238E27FC236}">
                  <a16:creationId xmlns:a16="http://schemas.microsoft.com/office/drawing/2014/main" id="{1E8E4CD4-FD9E-5744-B205-06C4493DB471}"/>
                </a:ext>
              </a:extLst>
            </p:cNvPr>
            <p:cNvCxnSpPr>
              <a:cxnSpLocks/>
              <a:stCxn id="33" idx="6"/>
              <a:endCxn id="34" idx="2"/>
            </p:cNvCxnSpPr>
            <p:nvPr/>
          </p:nvCxnSpPr>
          <p:spPr>
            <a:xfrm>
              <a:off x="8189600" y="4043616"/>
              <a:ext cx="865421" cy="201914"/>
            </a:xfrm>
            <a:prstGeom prst="line">
              <a:avLst/>
            </a:prstGeom>
            <a:ln w="38100"/>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04F12051-8D71-4A4C-8668-A6FE48738930}"/>
                </a:ext>
              </a:extLst>
            </p:cNvPr>
            <p:cNvCxnSpPr>
              <a:cxnSpLocks/>
              <a:stCxn id="27" idx="7"/>
              <a:endCxn id="34" idx="3"/>
            </p:cNvCxnSpPr>
            <p:nvPr/>
          </p:nvCxnSpPr>
          <p:spPr>
            <a:xfrm flipV="1">
              <a:off x="8468995" y="4338964"/>
              <a:ext cx="624727" cy="646018"/>
            </a:xfrm>
            <a:prstGeom prst="line">
              <a:avLst/>
            </a:prstGeom>
            <a:ln w="38100"/>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792E1649-6168-684D-9F1D-50AB215599C4}"/>
                </a:ext>
              </a:extLst>
            </p:cNvPr>
            <p:cNvSpPr txBox="1"/>
            <p:nvPr/>
          </p:nvSpPr>
          <p:spPr>
            <a:xfrm>
              <a:off x="839705" y="4124611"/>
              <a:ext cx="2154412" cy="942397"/>
            </a:xfrm>
            <a:prstGeom prst="rect">
              <a:avLst/>
            </a:prstGeom>
            <a:noFill/>
          </p:spPr>
          <p:txBody>
            <a:bodyPr wrap="square" rtlCol="0">
              <a:spAutoFit/>
            </a:bodyPr>
            <a:lstStyle/>
            <a:p>
              <a:r>
                <a:rPr lang="en-US" sz="1200"/>
                <a:t>LADWP</a:t>
              </a:r>
            </a:p>
            <a:p>
              <a:r>
                <a:rPr lang="en-US" sz="1200"/>
                <a:t>(completed under previous project)</a:t>
              </a:r>
            </a:p>
          </p:txBody>
        </p:sp>
        <p:sp>
          <p:nvSpPr>
            <p:cNvPr id="42" name="TextBox 41">
              <a:extLst>
                <a:ext uri="{FF2B5EF4-FFF2-40B4-BE49-F238E27FC236}">
                  <a16:creationId xmlns:a16="http://schemas.microsoft.com/office/drawing/2014/main" id="{E056ACB7-5384-4B47-8749-8E076DF13813}"/>
                </a:ext>
              </a:extLst>
            </p:cNvPr>
            <p:cNvSpPr txBox="1"/>
            <p:nvPr/>
          </p:nvSpPr>
          <p:spPr>
            <a:xfrm>
              <a:off x="4384854" y="2318976"/>
              <a:ext cx="1863525" cy="762893"/>
            </a:xfrm>
            <a:prstGeom prst="rect">
              <a:avLst/>
            </a:prstGeom>
            <a:noFill/>
          </p:spPr>
          <p:txBody>
            <a:bodyPr wrap="square" rtlCol="0">
              <a:spAutoFit/>
            </a:bodyPr>
            <a:lstStyle/>
            <a:p>
              <a:r>
                <a:rPr lang="en-US" sz="1200"/>
                <a:t>Fort Collins Utilities, CO</a:t>
              </a:r>
            </a:p>
          </p:txBody>
        </p:sp>
        <p:sp>
          <p:nvSpPr>
            <p:cNvPr id="43" name="TextBox 42">
              <a:extLst>
                <a:ext uri="{FF2B5EF4-FFF2-40B4-BE49-F238E27FC236}">
                  <a16:creationId xmlns:a16="http://schemas.microsoft.com/office/drawing/2014/main" id="{DC374768-575A-9A4B-A683-AA28E5D88E47}"/>
                </a:ext>
              </a:extLst>
            </p:cNvPr>
            <p:cNvSpPr txBox="1"/>
            <p:nvPr/>
          </p:nvSpPr>
          <p:spPr>
            <a:xfrm>
              <a:off x="6273626" y="2529664"/>
              <a:ext cx="1001232" cy="762893"/>
            </a:xfrm>
            <a:prstGeom prst="rect">
              <a:avLst/>
            </a:prstGeom>
            <a:noFill/>
          </p:spPr>
          <p:txBody>
            <a:bodyPr wrap="square" rtlCol="0">
              <a:spAutoFit/>
            </a:bodyPr>
            <a:lstStyle/>
            <a:p>
              <a:r>
                <a:rPr lang="en-US" sz="1200"/>
                <a:t>ComEd</a:t>
              </a:r>
            </a:p>
          </p:txBody>
        </p:sp>
        <p:sp>
          <p:nvSpPr>
            <p:cNvPr id="46" name="TextBox 45">
              <a:extLst>
                <a:ext uri="{FF2B5EF4-FFF2-40B4-BE49-F238E27FC236}">
                  <a16:creationId xmlns:a16="http://schemas.microsoft.com/office/drawing/2014/main" id="{7487A56B-AD56-9C42-8EAA-80E197A17AF1}"/>
                </a:ext>
              </a:extLst>
            </p:cNvPr>
            <p:cNvSpPr txBox="1"/>
            <p:nvPr/>
          </p:nvSpPr>
          <p:spPr>
            <a:xfrm>
              <a:off x="8312028" y="5193040"/>
              <a:ext cx="1832265" cy="403885"/>
            </a:xfrm>
            <a:prstGeom prst="rect">
              <a:avLst/>
            </a:prstGeom>
            <a:noFill/>
          </p:spPr>
          <p:txBody>
            <a:bodyPr wrap="square" rtlCol="0">
              <a:spAutoFit/>
            </a:bodyPr>
            <a:lstStyle/>
            <a:p>
              <a:r>
                <a:rPr lang="en-US" sz="1200"/>
                <a:t>Tallahassee, FL</a:t>
              </a:r>
            </a:p>
          </p:txBody>
        </p:sp>
        <p:sp>
          <p:nvSpPr>
            <p:cNvPr id="50" name="TextBox 49">
              <a:extLst>
                <a:ext uri="{FF2B5EF4-FFF2-40B4-BE49-F238E27FC236}">
                  <a16:creationId xmlns:a16="http://schemas.microsoft.com/office/drawing/2014/main" id="{9D6CF5EF-6CAA-1146-895B-00E3E27864F4}"/>
                </a:ext>
              </a:extLst>
            </p:cNvPr>
            <p:cNvSpPr txBox="1"/>
            <p:nvPr/>
          </p:nvSpPr>
          <p:spPr>
            <a:xfrm>
              <a:off x="9298704" y="4034169"/>
              <a:ext cx="3259561" cy="448761"/>
            </a:xfrm>
            <a:prstGeom prst="rect">
              <a:avLst/>
            </a:prstGeom>
            <a:noFill/>
          </p:spPr>
          <p:txBody>
            <a:bodyPr wrap="square" rtlCol="0">
              <a:spAutoFit/>
            </a:bodyPr>
            <a:lstStyle/>
            <a:p>
              <a:r>
                <a:rPr lang="en-US" sz="1200"/>
                <a:t>Horry Electric Co-op</a:t>
              </a:r>
            </a:p>
          </p:txBody>
        </p:sp>
        <p:sp>
          <p:nvSpPr>
            <p:cNvPr id="51" name="TextBox 50">
              <a:extLst>
                <a:ext uri="{FF2B5EF4-FFF2-40B4-BE49-F238E27FC236}">
                  <a16:creationId xmlns:a16="http://schemas.microsoft.com/office/drawing/2014/main" id="{47306A4D-80B8-4E40-A5A4-E68907C004C2}"/>
                </a:ext>
              </a:extLst>
            </p:cNvPr>
            <p:cNvSpPr txBox="1"/>
            <p:nvPr/>
          </p:nvSpPr>
          <p:spPr>
            <a:xfrm>
              <a:off x="5911085" y="3557923"/>
              <a:ext cx="2303636" cy="403885"/>
            </a:xfrm>
            <a:prstGeom prst="rect">
              <a:avLst/>
            </a:prstGeom>
            <a:noFill/>
          </p:spPr>
          <p:txBody>
            <a:bodyPr wrap="square" rtlCol="0">
              <a:spAutoFit/>
            </a:bodyPr>
            <a:lstStyle/>
            <a:p>
              <a:r>
                <a:rPr lang="en-US" sz="1200"/>
                <a:t>EPB Chattanooga, TN</a:t>
              </a:r>
            </a:p>
          </p:txBody>
        </p:sp>
        <p:sp>
          <p:nvSpPr>
            <p:cNvPr id="54" name="Rectangle 53">
              <a:extLst>
                <a:ext uri="{FF2B5EF4-FFF2-40B4-BE49-F238E27FC236}">
                  <a16:creationId xmlns:a16="http://schemas.microsoft.com/office/drawing/2014/main" id="{EDBA987B-893C-F240-8832-91080AF27103}"/>
                </a:ext>
              </a:extLst>
            </p:cNvPr>
            <p:cNvSpPr/>
            <p:nvPr/>
          </p:nvSpPr>
          <p:spPr>
            <a:xfrm>
              <a:off x="10096028" y="1685468"/>
              <a:ext cx="1256529" cy="762893"/>
            </a:xfrm>
            <a:prstGeom prst="rect">
              <a:avLst/>
            </a:prstGeom>
          </p:spPr>
          <p:txBody>
            <a:bodyPr wrap="none">
              <a:spAutoFit/>
            </a:bodyPr>
            <a:lstStyle/>
            <a:p>
              <a:r>
                <a:rPr lang="en-US" sz="1200"/>
                <a:t>Vermont </a:t>
              </a:r>
            </a:p>
            <a:p>
              <a:r>
                <a:rPr lang="en-US" sz="1200"/>
                <a:t>(VEIC)</a:t>
              </a:r>
            </a:p>
          </p:txBody>
        </p:sp>
        <p:sp>
          <p:nvSpPr>
            <p:cNvPr id="57" name="Oval 56">
              <a:extLst>
                <a:ext uri="{FF2B5EF4-FFF2-40B4-BE49-F238E27FC236}">
                  <a16:creationId xmlns:a16="http://schemas.microsoft.com/office/drawing/2014/main" id="{2969FCCB-E60E-CB4B-90B1-D1ED5F95C96C}"/>
                </a:ext>
              </a:extLst>
            </p:cNvPr>
            <p:cNvSpPr/>
            <p:nvPr/>
          </p:nvSpPr>
          <p:spPr>
            <a:xfrm>
              <a:off x="7501195" y="1888494"/>
              <a:ext cx="264913" cy="235249"/>
            </a:xfrm>
            <a:prstGeom prst="ellipse">
              <a:avLst/>
            </a:prstGeom>
            <a:solidFill>
              <a:srgbClr val="00B050"/>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5</a:t>
              </a:r>
            </a:p>
          </p:txBody>
        </p:sp>
        <p:sp>
          <p:nvSpPr>
            <p:cNvPr id="58" name="Rectangle 57">
              <a:extLst>
                <a:ext uri="{FF2B5EF4-FFF2-40B4-BE49-F238E27FC236}">
                  <a16:creationId xmlns:a16="http://schemas.microsoft.com/office/drawing/2014/main" id="{5B3D5DB8-ACBB-D847-A5E0-37B85D5DA605}"/>
                </a:ext>
              </a:extLst>
            </p:cNvPr>
            <p:cNvSpPr/>
            <p:nvPr/>
          </p:nvSpPr>
          <p:spPr>
            <a:xfrm>
              <a:off x="7471892" y="2058070"/>
              <a:ext cx="1857589" cy="448761"/>
            </a:xfrm>
            <a:prstGeom prst="rect">
              <a:avLst/>
            </a:prstGeom>
          </p:spPr>
          <p:txBody>
            <a:bodyPr wrap="none">
              <a:spAutoFit/>
            </a:bodyPr>
            <a:lstStyle/>
            <a:p>
              <a:r>
                <a:rPr lang="en-US" sz="1200"/>
                <a:t>Cherryland, MI</a:t>
              </a:r>
            </a:p>
          </p:txBody>
        </p:sp>
      </p:grpSp>
      <p:cxnSp>
        <p:nvCxnSpPr>
          <p:cNvPr id="69" name="Straight Connector 68">
            <a:extLst>
              <a:ext uri="{FF2B5EF4-FFF2-40B4-BE49-F238E27FC236}">
                <a16:creationId xmlns:a16="http://schemas.microsoft.com/office/drawing/2014/main" id="{0CB75CEE-6375-D349-9511-BA38FCD65DB3}"/>
              </a:ext>
            </a:extLst>
          </p:cNvPr>
          <p:cNvCxnSpPr>
            <a:cxnSpLocks/>
            <a:stCxn id="57" idx="6"/>
            <a:endCxn id="28" idx="2"/>
          </p:cNvCxnSpPr>
          <p:nvPr/>
        </p:nvCxnSpPr>
        <p:spPr>
          <a:xfrm flipV="1">
            <a:off x="5323238" y="1652208"/>
            <a:ext cx="1146554" cy="174557"/>
          </a:xfrm>
          <a:prstGeom prst="line">
            <a:avLst/>
          </a:prstGeom>
          <a:ln w="38100"/>
        </p:spPr>
        <p:style>
          <a:lnRef idx="3">
            <a:schemeClr val="dk1"/>
          </a:lnRef>
          <a:fillRef idx="0">
            <a:schemeClr val="dk1"/>
          </a:fillRef>
          <a:effectRef idx="2">
            <a:schemeClr val="dk1"/>
          </a:effectRef>
          <a:fontRef idx="minor">
            <a:schemeClr val="tx1"/>
          </a:fontRef>
        </p:style>
      </p:cxnSp>
      <p:sp>
        <p:nvSpPr>
          <p:cNvPr id="31" name="TextBox 30">
            <a:extLst>
              <a:ext uri="{FF2B5EF4-FFF2-40B4-BE49-F238E27FC236}">
                <a16:creationId xmlns:a16="http://schemas.microsoft.com/office/drawing/2014/main" id="{7A241D37-BF2F-9045-AB60-01BB4720A2B8}"/>
              </a:ext>
            </a:extLst>
          </p:cNvPr>
          <p:cNvSpPr txBox="1"/>
          <p:nvPr/>
        </p:nvSpPr>
        <p:spPr>
          <a:xfrm>
            <a:off x="6835328" y="3677901"/>
            <a:ext cx="1262910" cy="461665"/>
          </a:xfrm>
          <a:prstGeom prst="rect">
            <a:avLst/>
          </a:prstGeom>
          <a:noFill/>
        </p:spPr>
        <p:txBody>
          <a:bodyPr wrap="none" rtlCol="0">
            <a:spAutoFit/>
          </a:bodyPr>
          <a:lstStyle/>
          <a:p>
            <a:r>
              <a:rPr lang="en-US" sz="2400"/>
              <a:t>Region 4</a:t>
            </a:r>
          </a:p>
        </p:txBody>
      </p:sp>
      <p:sp>
        <p:nvSpPr>
          <p:cNvPr id="32" name="TextBox 31">
            <a:extLst>
              <a:ext uri="{FF2B5EF4-FFF2-40B4-BE49-F238E27FC236}">
                <a16:creationId xmlns:a16="http://schemas.microsoft.com/office/drawing/2014/main" id="{61316AED-E2CB-7246-8E75-A53F1F595C83}"/>
              </a:ext>
            </a:extLst>
          </p:cNvPr>
          <p:cNvSpPr txBox="1"/>
          <p:nvPr/>
        </p:nvSpPr>
        <p:spPr>
          <a:xfrm>
            <a:off x="4808446" y="786769"/>
            <a:ext cx="1879489" cy="369332"/>
          </a:xfrm>
          <a:prstGeom prst="rect">
            <a:avLst/>
          </a:prstGeom>
          <a:solidFill>
            <a:srgbClr val="FFFFFF">
              <a:alpha val="52157"/>
            </a:srgbClr>
          </a:solidFill>
        </p:spPr>
        <p:txBody>
          <a:bodyPr wrap="none" rtlCol="0">
            <a:spAutoFit/>
          </a:bodyPr>
          <a:lstStyle/>
          <a:p>
            <a:r>
              <a:rPr lang="en-US"/>
              <a:t>Region 5 (current)</a:t>
            </a:r>
          </a:p>
        </p:txBody>
      </p:sp>
      <p:sp>
        <p:nvSpPr>
          <p:cNvPr id="35" name="Oval 34">
            <a:extLst>
              <a:ext uri="{FF2B5EF4-FFF2-40B4-BE49-F238E27FC236}">
                <a16:creationId xmlns:a16="http://schemas.microsoft.com/office/drawing/2014/main" id="{004EBE8F-8BEB-404D-B344-BFE65C83DC5B}"/>
              </a:ext>
            </a:extLst>
          </p:cNvPr>
          <p:cNvSpPr/>
          <p:nvPr/>
        </p:nvSpPr>
        <p:spPr>
          <a:xfrm>
            <a:off x="1453120" y="943870"/>
            <a:ext cx="246624" cy="246624"/>
          </a:xfrm>
          <a:prstGeom prst="ellipse">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39" name="TextBox 38">
            <a:extLst>
              <a:ext uri="{FF2B5EF4-FFF2-40B4-BE49-F238E27FC236}">
                <a16:creationId xmlns:a16="http://schemas.microsoft.com/office/drawing/2014/main" id="{F4CA68B5-1303-467B-91CA-02F174D4D75F}"/>
              </a:ext>
            </a:extLst>
          </p:cNvPr>
          <p:cNvSpPr txBox="1"/>
          <p:nvPr/>
        </p:nvSpPr>
        <p:spPr>
          <a:xfrm>
            <a:off x="1643574" y="893066"/>
            <a:ext cx="1278074" cy="523220"/>
          </a:xfrm>
          <a:prstGeom prst="rect">
            <a:avLst/>
          </a:prstGeom>
          <a:noFill/>
        </p:spPr>
        <p:txBody>
          <a:bodyPr wrap="square" rtlCol="0">
            <a:spAutoFit/>
          </a:bodyPr>
          <a:lstStyle/>
          <a:p>
            <a:r>
              <a:rPr lang="en-US" sz="1200"/>
              <a:t>Seattle City Light</a:t>
            </a:r>
          </a:p>
        </p:txBody>
      </p:sp>
    </p:spTree>
    <p:extLst>
      <p:ext uri="{BB962C8B-B14F-4D97-AF65-F5344CB8AC3E}">
        <p14:creationId xmlns:p14="http://schemas.microsoft.com/office/powerpoint/2010/main" val="605220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p&#10;&#10;Description automatically generated">
            <a:extLst>
              <a:ext uri="{FF2B5EF4-FFF2-40B4-BE49-F238E27FC236}">
                <a16:creationId xmlns:a16="http://schemas.microsoft.com/office/drawing/2014/main" id="{2A10577E-0423-3D4A-A30E-BB4D8690DC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99798" y="959486"/>
            <a:ext cx="4864100" cy="1519291"/>
          </a:xfrm>
          <a:prstGeom prst="rect">
            <a:avLst/>
          </a:prstGeom>
        </p:spPr>
      </p:pic>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Region 4 – Electric Power Board (EPB) of Chattanooga</a:t>
            </a:r>
          </a:p>
        </p:txBody>
      </p:sp>
      <p:sp>
        <p:nvSpPr>
          <p:cNvPr id="17" name="TextBox 16">
            <a:extLst>
              <a:ext uri="{FF2B5EF4-FFF2-40B4-BE49-F238E27FC236}">
                <a16:creationId xmlns:a16="http://schemas.microsoft.com/office/drawing/2014/main" id="{A58959F5-FF06-0841-AECB-3BBB9F989745}"/>
              </a:ext>
            </a:extLst>
          </p:cNvPr>
          <p:cNvSpPr txBox="1"/>
          <p:nvPr/>
        </p:nvSpPr>
        <p:spPr>
          <a:xfrm>
            <a:off x="495838" y="892613"/>
            <a:ext cx="3490173" cy="3416320"/>
          </a:xfrm>
          <a:prstGeom prst="rect">
            <a:avLst/>
          </a:prstGeom>
          <a:noFill/>
        </p:spPr>
        <p:txBody>
          <a:bodyPr wrap="square" rtlCol="0" anchor="t">
            <a:spAutoFit/>
          </a:bodyPr>
          <a:lstStyle/>
          <a:p>
            <a:pPr marL="342900" indent="-342900">
              <a:buFont typeface="Arial" panose="020B0604020202020204" pitchFamily="34" charset="0"/>
              <a:buChar char="•"/>
            </a:pPr>
            <a:r>
              <a:rPr lang="en-US"/>
              <a:t>Serves ~158,000 customers in TN and GA</a:t>
            </a:r>
          </a:p>
          <a:p>
            <a:pPr marL="342900" indent="-342900">
              <a:buFont typeface="Arial" panose="020B0604020202020204" pitchFamily="34" charset="0"/>
              <a:buChar char="•"/>
            </a:pPr>
            <a:r>
              <a:rPr lang="en-US"/>
              <a:t>Municipal utility</a:t>
            </a:r>
          </a:p>
          <a:p>
            <a:pPr marL="342900" indent="-342900">
              <a:buFont typeface="Arial" panose="020B0604020202020204" pitchFamily="34" charset="0"/>
              <a:buChar char="•"/>
            </a:pPr>
            <a:r>
              <a:rPr lang="en-US"/>
              <a:t>Used AMI data from 2019 </a:t>
            </a:r>
          </a:p>
          <a:p>
            <a:pPr marL="342900" indent="-342900">
              <a:buFont typeface="Arial" panose="020B0604020202020204" pitchFamily="34" charset="0"/>
              <a:buChar char="•"/>
            </a:pPr>
            <a:r>
              <a:rPr lang="en-US"/>
              <a:t>Compared to previous regions:</a:t>
            </a:r>
          </a:p>
          <a:p>
            <a:pPr marL="800100" lvl="1" indent="-342900">
              <a:buFont typeface="Arial" panose="020B0604020202020204" pitchFamily="34" charset="0"/>
              <a:buChar char="•"/>
            </a:pPr>
            <a:r>
              <a:rPr lang="en-US" sz="1400"/>
              <a:t>Higher % electric heating</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a:p>
            <a:endParaRPr lang="en-US"/>
          </a:p>
        </p:txBody>
      </p:sp>
      <p:grpSp>
        <p:nvGrpSpPr>
          <p:cNvPr id="4" name="Group 3">
            <a:extLst>
              <a:ext uri="{FF2B5EF4-FFF2-40B4-BE49-F238E27FC236}">
                <a16:creationId xmlns:a16="http://schemas.microsoft.com/office/drawing/2014/main" id="{BD44B1AA-3274-E845-BDB6-78D1A83F2CBF}"/>
              </a:ext>
            </a:extLst>
          </p:cNvPr>
          <p:cNvGrpSpPr/>
          <p:nvPr/>
        </p:nvGrpSpPr>
        <p:grpSpPr>
          <a:xfrm>
            <a:off x="6363495" y="1937002"/>
            <a:ext cx="2714190" cy="2907801"/>
            <a:chOff x="6668104" y="1327341"/>
            <a:chExt cx="2714190" cy="2907801"/>
          </a:xfrm>
        </p:grpSpPr>
        <p:sp>
          <p:nvSpPr>
            <p:cNvPr id="7" name="Rectangle 6">
              <a:extLst>
                <a:ext uri="{FF2B5EF4-FFF2-40B4-BE49-F238E27FC236}">
                  <a16:creationId xmlns:a16="http://schemas.microsoft.com/office/drawing/2014/main" id="{6059B812-C754-DE45-AF63-DC1A031B6C8A}"/>
                </a:ext>
              </a:extLst>
            </p:cNvPr>
            <p:cNvSpPr/>
            <p:nvPr/>
          </p:nvSpPr>
          <p:spPr>
            <a:xfrm>
              <a:off x="7032153" y="1327341"/>
              <a:ext cx="463597" cy="272989"/>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583551B8-B265-CA44-9DD4-227C02E1B6BB}"/>
                </a:ext>
              </a:extLst>
            </p:cNvPr>
            <p:cNvCxnSpPr>
              <a:cxnSpLocks/>
            </p:cNvCxnSpPr>
            <p:nvPr/>
          </p:nvCxnSpPr>
          <p:spPr>
            <a:xfrm flipH="1">
              <a:off x="6668104" y="1336144"/>
              <a:ext cx="364049" cy="39168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C4A49DC-F334-2044-BD6A-22DF6D0E9C5D}"/>
                </a:ext>
              </a:extLst>
            </p:cNvPr>
            <p:cNvCxnSpPr>
              <a:cxnSpLocks/>
            </p:cNvCxnSpPr>
            <p:nvPr/>
          </p:nvCxnSpPr>
          <p:spPr>
            <a:xfrm flipH="1">
              <a:off x="6668104" y="1615618"/>
              <a:ext cx="370534" cy="2619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4F0A566-D820-5546-86AF-0EE541100D70}"/>
                </a:ext>
              </a:extLst>
            </p:cNvPr>
            <p:cNvCxnSpPr>
              <a:cxnSpLocks/>
            </p:cNvCxnSpPr>
            <p:nvPr/>
          </p:nvCxnSpPr>
          <p:spPr>
            <a:xfrm>
              <a:off x="7495750" y="1615618"/>
              <a:ext cx="1886544" cy="2619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740F4D1-D763-7341-A104-C384BE1801D8}"/>
                </a:ext>
              </a:extLst>
            </p:cNvPr>
            <p:cNvCxnSpPr>
              <a:cxnSpLocks/>
            </p:cNvCxnSpPr>
            <p:nvPr/>
          </p:nvCxnSpPr>
          <p:spPr>
            <a:xfrm>
              <a:off x="7495750" y="1336144"/>
              <a:ext cx="1886544" cy="39168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2" name="Picture 11" descr="Map&#10;&#10;Description automatically generated">
            <a:extLst>
              <a:ext uri="{FF2B5EF4-FFF2-40B4-BE49-F238E27FC236}">
                <a16:creationId xmlns:a16="http://schemas.microsoft.com/office/drawing/2014/main" id="{3381E811-34D2-D74C-A2CD-9760F095E6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63495" y="2337487"/>
            <a:ext cx="2714190" cy="2507316"/>
          </a:xfrm>
          <a:prstGeom prst="rect">
            <a:avLst/>
          </a:prstGeom>
          <a:ln w="28575">
            <a:solidFill>
              <a:schemeClr val="tx1"/>
            </a:solidFill>
          </a:ln>
        </p:spPr>
      </p:pic>
      <p:graphicFrame>
        <p:nvGraphicFramePr>
          <p:cNvPr id="30" name="Table 29">
            <a:extLst>
              <a:ext uri="{FF2B5EF4-FFF2-40B4-BE49-F238E27FC236}">
                <a16:creationId xmlns:a16="http://schemas.microsoft.com/office/drawing/2014/main" id="{9CF627B1-C84C-DD43-836D-E0C1C03A5560}"/>
              </a:ext>
            </a:extLst>
          </p:cNvPr>
          <p:cNvGraphicFramePr>
            <a:graphicFrameLocks noGrp="1"/>
          </p:cNvGraphicFramePr>
          <p:nvPr/>
        </p:nvGraphicFramePr>
        <p:xfrm>
          <a:off x="3369973" y="3341332"/>
          <a:ext cx="2146300" cy="1244600"/>
        </p:xfrm>
        <a:graphic>
          <a:graphicData uri="http://schemas.openxmlformats.org/drawingml/2006/table">
            <a:tbl>
              <a:tblPr/>
              <a:tblGrid>
                <a:gridCol w="1270000">
                  <a:extLst>
                    <a:ext uri="{9D8B030D-6E8A-4147-A177-3AD203B41FA5}">
                      <a16:colId xmlns:a16="http://schemas.microsoft.com/office/drawing/2014/main" val="3506052399"/>
                    </a:ext>
                  </a:extLst>
                </a:gridCol>
                <a:gridCol w="876300">
                  <a:extLst>
                    <a:ext uri="{9D8B030D-6E8A-4147-A177-3AD203B41FA5}">
                      <a16:colId xmlns:a16="http://schemas.microsoft.com/office/drawing/2014/main" val="1398242622"/>
                    </a:ext>
                  </a:extLst>
                </a:gridCol>
              </a:tblGrid>
              <a:tr h="215900">
                <a:tc>
                  <a:txBody>
                    <a:bodyPr/>
                    <a:lstStyle/>
                    <a:p>
                      <a:pPr algn="ctr" fontAlgn="b"/>
                      <a:r>
                        <a:rPr lang="en-US" sz="1200" b="1" i="0" u="none" strike="noStrike">
                          <a:solidFill>
                            <a:srgbClr val="000000"/>
                          </a:solidFill>
                          <a:effectLst/>
                          <a:latin typeface="Calibri" panose="020F0502020204030204" pitchFamily="34" charset="0"/>
                        </a:rPr>
                        <a:t>Heating Fuel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Saturation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1225468"/>
                  </a:ext>
                </a:extLst>
              </a:tr>
              <a:tr h="203200">
                <a:tc>
                  <a:txBody>
                    <a:bodyPr/>
                    <a:lstStyle/>
                    <a:p>
                      <a:pPr algn="ctr" fontAlgn="b"/>
                      <a:r>
                        <a:rPr lang="en-US" sz="1200" b="0" i="0" u="none" strike="noStrike">
                          <a:solidFill>
                            <a:srgbClr val="000000"/>
                          </a:solidFill>
                          <a:effectLst/>
                          <a:latin typeface="Calibri" panose="020F0502020204030204" pitchFamily="34" charset="0"/>
                        </a:rPr>
                        <a:t>Electricity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70.3%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3427018412"/>
                  </a:ext>
                </a:extLst>
              </a:tr>
              <a:tr h="203200">
                <a:tc>
                  <a:txBody>
                    <a:bodyPr/>
                    <a:lstStyle/>
                    <a:p>
                      <a:pPr algn="ctr" fontAlgn="b"/>
                      <a:r>
                        <a:rPr lang="en-US" sz="1200" b="0" i="0" u="none" strike="noStrike">
                          <a:solidFill>
                            <a:srgbClr val="000000"/>
                          </a:solidFill>
                          <a:effectLst/>
                          <a:latin typeface="Calibri" panose="020F0502020204030204" pitchFamily="34" charset="0"/>
                        </a:rPr>
                        <a:t>Fuel Oil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2786943260"/>
                  </a:ext>
                </a:extLst>
              </a:tr>
              <a:tr h="203200">
                <a:tc>
                  <a:txBody>
                    <a:bodyPr/>
                    <a:lstStyle/>
                    <a:p>
                      <a:pPr algn="ctr" fontAlgn="b"/>
                      <a:r>
                        <a:rPr lang="en-US" sz="1200" b="0" i="0" u="none" strike="noStrike">
                          <a:solidFill>
                            <a:srgbClr val="000000"/>
                          </a:solidFill>
                          <a:effectLst/>
                          <a:latin typeface="Calibri" panose="020F0502020204030204" pitchFamily="34" charset="0"/>
                        </a:rPr>
                        <a:t>Natural Gas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22.2%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DE9D6"/>
                    </a:solidFill>
                  </a:tcPr>
                </a:tc>
                <a:extLst>
                  <a:ext uri="{0D108BD9-81ED-4DB2-BD59-A6C34878D82A}">
                    <a16:rowId xmlns:a16="http://schemas.microsoft.com/office/drawing/2014/main" val="272495787"/>
                  </a:ext>
                </a:extLst>
              </a:tr>
              <a:tr h="203200">
                <a:tc>
                  <a:txBody>
                    <a:bodyPr/>
                    <a:lstStyle/>
                    <a:p>
                      <a:pPr algn="ctr" fontAlgn="b"/>
                      <a:r>
                        <a:rPr lang="en-US" sz="1200" b="0" i="0" u="none" strike="noStrike">
                          <a:solidFill>
                            <a:srgbClr val="000000"/>
                          </a:solidFill>
                          <a:effectLst/>
                          <a:latin typeface="Calibri" panose="020F0502020204030204" pitchFamily="34" charset="0"/>
                        </a:rPr>
                        <a:t>Other Fuel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FBFD"/>
                    </a:solidFill>
                  </a:tcPr>
                </a:tc>
                <a:extLst>
                  <a:ext uri="{0D108BD9-81ED-4DB2-BD59-A6C34878D82A}">
                    <a16:rowId xmlns:a16="http://schemas.microsoft.com/office/drawing/2014/main" val="881567494"/>
                  </a:ext>
                </a:extLst>
              </a:tr>
              <a:tr h="215900">
                <a:tc>
                  <a:txBody>
                    <a:bodyPr/>
                    <a:lstStyle/>
                    <a:p>
                      <a:pPr algn="ctr" fontAlgn="b"/>
                      <a:r>
                        <a:rPr lang="en-US" sz="1200" b="0" i="0" u="none" strike="noStrike">
                          <a:solidFill>
                            <a:srgbClr val="000000"/>
                          </a:solidFill>
                          <a:effectLst/>
                          <a:latin typeface="Calibri" panose="020F0502020204030204" pitchFamily="34" charset="0"/>
                        </a:rPr>
                        <a:t>Propane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8F6"/>
                    </a:solidFill>
                  </a:tcPr>
                </a:tc>
                <a:extLst>
                  <a:ext uri="{0D108BD9-81ED-4DB2-BD59-A6C34878D82A}">
                    <a16:rowId xmlns:a16="http://schemas.microsoft.com/office/drawing/2014/main" val="2075089587"/>
                  </a:ext>
                </a:extLst>
              </a:tr>
            </a:tbl>
          </a:graphicData>
        </a:graphic>
      </p:graphicFrame>
      <p:graphicFrame>
        <p:nvGraphicFramePr>
          <p:cNvPr id="31" name="Table 30">
            <a:extLst>
              <a:ext uri="{FF2B5EF4-FFF2-40B4-BE49-F238E27FC236}">
                <a16:creationId xmlns:a16="http://schemas.microsoft.com/office/drawing/2014/main" id="{8A20CA70-BE98-7641-AE0C-17A28FCA32D1}"/>
              </a:ext>
            </a:extLst>
          </p:cNvPr>
          <p:cNvGraphicFramePr>
            <a:graphicFrameLocks noGrp="1"/>
          </p:cNvGraphicFramePr>
          <p:nvPr/>
        </p:nvGraphicFramePr>
        <p:xfrm>
          <a:off x="382051" y="3341332"/>
          <a:ext cx="2743200" cy="1244600"/>
        </p:xfrm>
        <a:graphic>
          <a:graphicData uri="http://schemas.openxmlformats.org/drawingml/2006/table">
            <a:tbl>
              <a:tblPr/>
              <a:tblGrid>
                <a:gridCol w="1915483">
                  <a:extLst>
                    <a:ext uri="{9D8B030D-6E8A-4147-A177-3AD203B41FA5}">
                      <a16:colId xmlns:a16="http://schemas.microsoft.com/office/drawing/2014/main" val="3095733346"/>
                    </a:ext>
                  </a:extLst>
                </a:gridCol>
                <a:gridCol w="827717">
                  <a:extLst>
                    <a:ext uri="{9D8B030D-6E8A-4147-A177-3AD203B41FA5}">
                      <a16:colId xmlns:a16="http://schemas.microsoft.com/office/drawing/2014/main" val="2459201048"/>
                    </a:ext>
                  </a:extLst>
                </a:gridCol>
              </a:tblGrid>
              <a:tr h="215900">
                <a:tc>
                  <a:txBody>
                    <a:bodyPr/>
                    <a:lstStyle/>
                    <a:p>
                      <a:pPr algn="ctr" fontAlgn="b"/>
                      <a:r>
                        <a:rPr lang="en-US" sz="1200" b="1" i="0" u="none" strike="noStrike">
                          <a:solidFill>
                            <a:srgbClr val="000000"/>
                          </a:solidFill>
                          <a:effectLst/>
                          <a:latin typeface="Calibri" panose="020F0502020204030204" pitchFamily="34" charset="0"/>
                        </a:rPr>
                        <a:t>Building Type RECS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Saturation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6151282"/>
                  </a:ext>
                </a:extLst>
              </a:tr>
              <a:tr h="203200">
                <a:tc>
                  <a:txBody>
                    <a:bodyPr/>
                    <a:lstStyle/>
                    <a:p>
                      <a:pPr algn="ctr" fontAlgn="b"/>
                      <a:r>
                        <a:rPr lang="en-US" sz="1200" b="0" i="0" u="none" strike="noStrike">
                          <a:solidFill>
                            <a:srgbClr val="000000"/>
                          </a:solidFill>
                          <a:effectLst/>
                          <a:latin typeface="Calibri" panose="020F0502020204030204" pitchFamily="34" charset="0"/>
                        </a:rPr>
                        <a:t>Mobile Home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6F1"/>
                    </a:solidFill>
                  </a:tcPr>
                </a:tc>
                <a:extLst>
                  <a:ext uri="{0D108BD9-81ED-4DB2-BD59-A6C34878D82A}">
                    <a16:rowId xmlns:a16="http://schemas.microsoft.com/office/drawing/2014/main" val="1814517216"/>
                  </a:ext>
                </a:extLst>
              </a:tr>
              <a:tr h="203200">
                <a:tc>
                  <a:txBody>
                    <a:bodyPr/>
                    <a:lstStyle/>
                    <a:p>
                      <a:pPr algn="ctr" fontAlgn="b"/>
                      <a:r>
                        <a:rPr lang="en-US" sz="1200" b="0" i="0" u="none" strike="noStrike">
                          <a:solidFill>
                            <a:srgbClr val="000000"/>
                          </a:solidFill>
                          <a:effectLst/>
                          <a:latin typeface="Calibri" panose="020F0502020204030204" pitchFamily="34" charset="0"/>
                        </a:rPr>
                        <a:t>Multi-Family with 2 - 4 Units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8F6"/>
                    </a:solidFill>
                  </a:tcPr>
                </a:tc>
                <a:extLst>
                  <a:ext uri="{0D108BD9-81ED-4DB2-BD59-A6C34878D82A}">
                    <a16:rowId xmlns:a16="http://schemas.microsoft.com/office/drawing/2014/main" val="269110139"/>
                  </a:ext>
                </a:extLst>
              </a:tr>
              <a:tr h="203200">
                <a:tc>
                  <a:txBody>
                    <a:bodyPr/>
                    <a:lstStyle/>
                    <a:p>
                      <a:pPr algn="ctr" fontAlgn="b"/>
                      <a:r>
                        <a:rPr lang="en-US" sz="1200" b="0" i="0" u="none" strike="noStrike">
                          <a:solidFill>
                            <a:srgbClr val="000000"/>
                          </a:solidFill>
                          <a:effectLst/>
                          <a:latin typeface="Calibri" panose="020F0502020204030204" pitchFamily="34" charset="0"/>
                        </a:rPr>
                        <a:t>Multi-Family with 5+ Units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5F1"/>
                    </a:solidFill>
                  </a:tcPr>
                </a:tc>
                <a:extLst>
                  <a:ext uri="{0D108BD9-81ED-4DB2-BD59-A6C34878D82A}">
                    <a16:rowId xmlns:a16="http://schemas.microsoft.com/office/drawing/2014/main" val="596492054"/>
                  </a:ext>
                </a:extLst>
              </a:tr>
              <a:tr h="203200">
                <a:tc>
                  <a:txBody>
                    <a:bodyPr/>
                    <a:lstStyle/>
                    <a:p>
                      <a:pPr algn="ctr" fontAlgn="b"/>
                      <a:r>
                        <a:rPr lang="en-US" sz="1200" b="0" i="0" u="none" strike="noStrike">
                          <a:solidFill>
                            <a:srgbClr val="000000"/>
                          </a:solidFill>
                          <a:effectLst/>
                          <a:latin typeface="Calibri" panose="020F0502020204030204" pitchFamily="34" charset="0"/>
                        </a:rPr>
                        <a:t>Single-Family Attached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3536572233"/>
                  </a:ext>
                </a:extLst>
              </a:tr>
              <a:tr h="215900">
                <a:tc>
                  <a:txBody>
                    <a:bodyPr/>
                    <a:lstStyle/>
                    <a:p>
                      <a:pPr algn="ctr" fontAlgn="b"/>
                      <a:r>
                        <a:rPr lang="en-US" sz="1200" b="0" i="0" u="none" strike="noStrike">
                          <a:solidFill>
                            <a:srgbClr val="000000"/>
                          </a:solidFill>
                          <a:effectLst/>
                          <a:latin typeface="Calibri" panose="020F0502020204030204" pitchFamily="34" charset="0"/>
                        </a:rPr>
                        <a:t>Single-Family Detached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70.7%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144036021"/>
                  </a:ext>
                </a:extLst>
              </a:tr>
            </a:tbl>
          </a:graphicData>
        </a:graphic>
      </p:graphicFrame>
    </p:spTree>
    <p:extLst>
      <p:ext uri="{BB962C8B-B14F-4D97-AF65-F5344CB8AC3E}">
        <p14:creationId xmlns:p14="http://schemas.microsoft.com/office/powerpoint/2010/main" val="4202209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C56D962D-8B36-F642-B71F-5B1A0D04D1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62818" y="953286"/>
            <a:ext cx="3219503" cy="1697764"/>
          </a:xfrm>
          <a:prstGeom prst="rect">
            <a:avLst/>
          </a:prstGeom>
        </p:spPr>
      </p:pic>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Region 4 – Horry Electric Cooperative</a:t>
            </a:r>
          </a:p>
        </p:txBody>
      </p:sp>
      <p:sp>
        <p:nvSpPr>
          <p:cNvPr id="17" name="TextBox 16">
            <a:extLst>
              <a:ext uri="{FF2B5EF4-FFF2-40B4-BE49-F238E27FC236}">
                <a16:creationId xmlns:a16="http://schemas.microsoft.com/office/drawing/2014/main" id="{A58959F5-FF06-0841-AECB-3BBB9F989745}"/>
              </a:ext>
            </a:extLst>
          </p:cNvPr>
          <p:cNvSpPr txBox="1"/>
          <p:nvPr/>
        </p:nvSpPr>
        <p:spPr>
          <a:xfrm>
            <a:off x="495837" y="892613"/>
            <a:ext cx="3928055" cy="3600986"/>
          </a:xfrm>
          <a:prstGeom prst="rect">
            <a:avLst/>
          </a:prstGeom>
          <a:noFill/>
        </p:spPr>
        <p:txBody>
          <a:bodyPr wrap="square" rtlCol="0" anchor="t">
            <a:spAutoFit/>
          </a:bodyPr>
          <a:lstStyle/>
          <a:p>
            <a:pPr marL="342900" indent="-342900">
              <a:buFont typeface="Arial" panose="020B0604020202020204" pitchFamily="34" charset="0"/>
              <a:buChar char="•"/>
            </a:pPr>
            <a:r>
              <a:rPr lang="en-US" sz="1600"/>
              <a:t>Serves ~68,000 customers in SC</a:t>
            </a:r>
          </a:p>
          <a:p>
            <a:pPr marL="342900" indent="-342900">
              <a:buFont typeface="Arial" panose="020B0604020202020204" pitchFamily="34" charset="0"/>
              <a:buChar char="•"/>
            </a:pPr>
            <a:r>
              <a:rPr lang="en-US" sz="1600"/>
              <a:t>Serves most of Horry County, including several municipalities via franchise agreements</a:t>
            </a:r>
          </a:p>
          <a:p>
            <a:pPr marL="342900" indent="-342900">
              <a:buFont typeface="Arial" panose="020B0604020202020204" pitchFamily="34" charset="0"/>
              <a:buChar char="•"/>
            </a:pPr>
            <a:r>
              <a:rPr lang="en-US" sz="1600"/>
              <a:t>Used AMI data from 2018</a:t>
            </a:r>
          </a:p>
          <a:p>
            <a:pPr marL="342900" indent="-342900">
              <a:buFont typeface="Arial" panose="020B0604020202020204" pitchFamily="34" charset="0"/>
              <a:buChar char="•"/>
            </a:pPr>
            <a:r>
              <a:rPr lang="en-US" sz="1600"/>
              <a:t>Compared to previous regions:</a:t>
            </a:r>
          </a:p>
          <a:p>
            <a:pPr marL="800100" lvl="1" indent="-342900">
              <a:buFont typeface="Arial" panose="020B0604020202020204" pitchFamily="34" charset="0"/>
              <a:buChar char="•"/>
            </a:pPr>
            <a:r>
              <a:rPr lang="en-US" sz="1200"/>
              <a:t>Higher % electric heating</a:t>
            </a:r>
          </a:p>
          <a:p>
            <a:pPr marL="800100" lvl="1" indent="-342900">
              <a:buFont typeface="Arial" panose="020B0604020202020204" pitchFamily="34" charset="0"/>
              <a:buChar char="•"/>
            </a:pPr>
            <a:r>
              <a:rPr lang="en-US" sz="1200"/>
              <a:t>Higher % of vacant/vacation units</a:t>
            </a:r>
          </a:p>
          <a:p>
            <a:pPr marL="800100" lvl="1" indent="-342900">
              <a:buFont typeface="Arial" panose="020B0604020202020204" pitchFamily="34" charset="0"/>
              <a:buChar char="•"/>
            </a:pPr>
            <a:r>
              <a:rPr lang="en-US" sz="1200"/>
              <a:t>Large fraction of population is near the coast</a:t>
            </a:r>
          </a:p>
          <a:p>
            <a:pPr marL="342900" indent="-342900">
              <a:buFont typeface="Arial" panose="020B0604020202020204" pitchFamily="34" charset="0"/>
              <a:buChar char="•"/>
            </a:pPr>
            <a:endParaRPr lang="en-US" sz="1600"/>
          </a:p>
          <a:p>
            <a:pPr marL="342900" indent="-342900">
              <a:buFont typeface="Arial" panose="020B0604020202020204" pitchFamily="34" charset="0"/>
              <a:buChar char="•"/>
            </a:pPr>
            <a:endParaRPr lang="en-US" sz="1600"/>
          </a:p>
          <a:p>
            <a:pPr marL="342900" indent="-342900">
              <a:buFont typeface="Arial" panose="020B0604020202020204" pitchFamily="34" charset="0"/>
              <a:buChar char="•"/>
            </a:pPr>
            <a:endParaRPr lang="en-US" sz="1600"/>
          </a:p>
          <a:p>
            <a:pPr marL="342900" indent="-342900">
              <a:buFont typeface="Arial" panose="020B0604020202020204" pitchFamily="34" charset="0"/>
              <a:buChar char="•"/>
            </a:pPr>
            <a:endParaRPr lang="en-US" sz="1600"/>
          </a:p>
          <a:p>
            <a:endParaRPr lang="en-US" sz="1600"/>
          </a:p>
          <a:p>
            <a:endParaRPr lang="en-US" sz="1600"/>
          </a:p>
        </p:txBody>
      </p:sp>
      <p:grpSp>
        <p:nvGrpSpPr>
          <p:cNvPr id="4" name="Group 3">
            <a:extLst>
              <a:ext uri="{FF2B5EF4-FFF2-40B4-BE49-F238E27FC236}">
                <a16:creationId xmlns:a16="http://schemas.microsoft.com/office/drawing/2014/main" id="{BD44B1AA-3274-E845-BDB6-78D1A83F2CBF}"/>
              </a:ext>
            </a:extLst>
          </p:cNvPr>
          <p:cNvGrpSpPr/>
          <p:nvPr/>
        </p:nvGrpSpPr>
        <p:grpSpPr>
          <a:xfrm>
            <a:off x="6000770" y="1542291"/>
            <a:ext cx="2834335" cy="2981492"/>
            <a:chOff x="6850128" y="1327341"/>
            <a:chExt cx="2834335" cy="2981492"/>
          </a:xfrm>
        </p:grpSpPr>
        <p:sp>
          <p:nvSpPr>
            <p:cNvPr id="7" name="Rectangle 6">
              <a:extLst>
                <a:ext uri="{FF2B5EF4-FFF2-40B4-BE49-F238E27FC236}">
                  <a16:creationId xmlns:a16="http://schemas.microsoft.com/office/drawing/2014/main" id="{6059B812-C754-DE45-AF63-DC1A031B6C8A}"/>
                </a:ext>
              </a:extLst>
            </p:cNvPr>
            <p:cNvSpPr/>
            <p:nvPr/>
          </p:nvSpPr>
          <p:spPr>
            <a:xfrm>
              <a:off x="7032153" y="1327341"/>
              <a:ext cx="463597" cy="272989"/>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583551B8-B265-CA44-9DD4-227C02E1B6BB}"/>
                </a:ext>
              </a:extLst>
            </p:cNvPr>
            <p:cNvCxnSpPr>
              <a:cxnSpLocks/>
            </p:cNvCxnSpPr>
            <p:nvPr/>
          </p:nvCxnSpPr>
          <p:spPr>
            <a:xfrm flipH="1">
              <a:off x="6850128" y="1336144"/>
              <a:ext cx="182026" cy="75581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C4A49DC-F334-2044-BD6A-22DF6D0E9C5D}"/>
                </a:ext>
              </a:extLst>
            </p:cNvPr>
            <p:cNvCxnSpPr>
              <a:cxnSpLocks/>
            </p:cNvCxnSpPr>
            <p:nvPr/>
          </p:nvCxnSpPr>
          <p:spPr>
            <a:xfrm flipH="1">
              <a:off x="6850128" y="1615618"/>
              <a:ext cx="188510" cy="26779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4F0A566-D820-5546-86AF-0EE541100D70}"/>
                </a:ext>
              </a:extLst>
            </p:cNvPr>
            <p:cNvCxnSpPr>
              <a:cxnSpLocks/>
            </p:cNvCxnSpPr>
            <p:nvPr/>
          </p:nvCxnSpPr>
          <p:spPr>
            <a:xfrm>
              <a:off x="7495750" y="1615618"/>
              <a:ext cx="2188713" cy="26932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740F4D1-D763-7341-A104-C384BE1801D8}"/>
                </a:ext>
              </a:extLst>
            </p:cNvPr>
            <p:cNvCxnSpPr>
              <a:cxnSpLocks/>
            </p:cNvCxnSpPr>
            <p:nvPr/>
          </p:nvCxnSpPr>
          <p:spPr>
            <a:xfrm>
              <a:off x="7495750" y="1336144"/>
              <a:ext cx="2188713" cy="75581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aphicFrame>
        <p:nvGraphicFramePr>
          <p:cNvPr id="31" name="Table 30">
            <a:extLst>
              <a:ext uri="{FF2B5EF4-FFF2-40B4-BE49-F238E27FC236}">
                <a16:creationId xmlns:a16="http://schemas.microsoft.com/office/drawing/2014/main" id="{8A20CA70-BE98-7641-AE0C-17A28FCA32D1}"/>
              </a:ext>
            </a:extLst>
          </p:cNvPr>
          <p:cNvGraphicFramePr>
            <a:graphicFrameLocks noGrp="1"/>
          </p:cNvGraphicFramePr>
          <p:nvPr/>
        </p:nvGraphicFramePr>
        <p:xfrm>
          <a:off x="120399" y="3066168"/>
          <a:ext cx="2743200" cy="1244600"/>
        </p:xfrm>
        <a:graphic>
          <a:graphicData uri="http://schemas.openxmlformats.org/drawingml/2006/table">
            <a:tbl>
              <a:tblPr/>
              <a:tblGrid>
                <a:gridCol w="1915483">
                  <a:extLst>
                    <a:ext uri="{9D8B030D-6E8A-4147-A177-3AD203B41FA5}">
                      <a16:colId xmlns:a16="http://schemas.microsoft.com/office/drawing/2014/main" val="3095733346"/>
                    </a:ext>
                  </a:extLst>
                </a:gridCol>
                <a:gridCol w="827717">
                  <a:extLst>
                    <a:ext uri="{9D8B030D-6E8A-4147-A177-3AD203B41FA5}">
                      <a16:colId xmlns:a16="http://schemas.microsoft.com/office/drawing/2014/main" val="2459201048"/>
                    </a:ext>
                  </a:extLst>
                </a:gridCol>
              </a:tblGrid>
              <a:tr h="215900">
                <a:tc>
                  <a:txBody>
                    <a:bodyPr/>
                    <a:lstStyle/>
                    <a:p>
                      <a:pPr algn="ctr" fontAlgn="b"/>
                      <a:r>
                        <a:rPr lang="en-US" sz="1200" b="1" i="0" u="none" strike="noStrike">
                          <a:solidFill>
                            <a:srgbClr val="000000"/>
                          </a:solidFill>
                          <a:effectLst/>
                          <a:latin typeface="Calibri" panose="020F0502020204030204" pitchFamily="34" charset="0"/>
                        </a:rPr>
                        <a:t>Building Type RECS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Saturation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6151282"/>
                  </a:ext>
                </a:extLst>
              </a:tr>
              <a:tr h="203200">
                <a:tc>
                  <a:txBody>
                    <a:bodyPr/>
                    <a:lstStyle/>
                    <a:p>
                      <a:pPr algn="ctr" fontAlgn="b"/>
                      <a:r>
                        <a:rPr lang="en-US" sz="1200" b="0" i="0" u="none" strike="noStrike">
                          <a:solidFill>
                            <a:srgbClr val="000000"/>
                          </a:solidFill>
                          <a:effectLst/>
                          <a:latin typeface="Calibri" panose="020F0502020204030204" pitchFamily="34" charset="0"/>
                        </a:rPr>
                        <a:t>Mobile Home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F6F1"/>
                    </a:solidFill>
                  </a:tcPr>
                </a:tc>
                <a:extLst>
                  <a:ext uri="{0D108BD9-81ED-4DB2-BD59-A6C34878D82A}">
                    <a16:rowId xmlns:a16="http://schemas.microsoft.com/office/drawing/2014/main" val="1814517216"/>
                  </a:ext>
                </a:extLst>
              </a:tr>
              <a:tr h="203200">
                <a:tc>
                  <a:txBody>
                    <a:bodyPr/>
                    <a:lstStyle/>
                    <a:p>
                      <a:pPr algn="ctr" fontAlgn="b"/>
                      <a:r>
                        <a:rPr lang="en-US" sz="1200" b="0" i="0" u="none" strike="noStrike">
                          <a:solidFill>
                            <a:srgbClr val="000000"/>
                          </a:solidFill>
                          <a:effectLst/>
                          <a:latin typeface="Calibri" panose="020F0502020204030204" pitchFamily="34" charset="0"/>
                        </a:rPr>
                        <a:t>Multi-Family with 2 - 4 Units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F8F6"/>
                    </a:solidFill>
                  </a:tcPr>
                </a:tc>
                <a:extLst>
                  <a:ext uri="{0D108BD9-81ED-4DB2-BD59-A6C34878D82A}">
                    <a16:rowId xmlns:a16="http://schemas.microsoft.com/office/drawing/2014/main" val="269110139"/>
                  </a:ext>
                </a:extLst>
              </a:tr>
              <a:tr h="203200">
                <a:tc>
                  <a:txBody>
                    <a:bodyPr/>
                    <a:lstStyle/>
                    <a:p>
                      <a:pPr algn="ctr" fontAlgn="b"/>
                      <a:r>
                        <a:rPr lang="en-US" sz="1200" b="0" i="0" u="none" strike="noStrike">
                          <a:solidFill>
                            <a:srgbClr val="000000"/>
                          </a:solidFill>
                          <a:effectLst/>
                          <a:latin typeface="Calibri" panose="020F0502020204030204" pitchFamily="34" charset="0"/>
                        </a:rPr>
                        <a:t>Multi-Family with 5+ Units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18.0%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5F1"/>
                    </a:solidFill>
                  </a:tcPr>
                </a:tc>
                <a:extLst>
                  <a:ext uri="{0D108BD9-81ED-4DB2-BD59-A6C34878D82A}">
                    <a16:rowId xmlns:a16="http://schemas.microsoft.com/office/drawing/2014/main" val="596492054"/>
                  </a:ext>
                </a:extLst>
              </a:tr>
              <a:tr h="203200">
                <a:tc>
                  <a:txBody>
                    <a:bodyPr/>
                    <a:lstStyle/>
                    <a:p>
                      <a:pPr algn="ctr" fontAlgn="b"/>
                      <a:r>
                        <a:rPr lang="en-US" sz="1200" b="0" i="0" u="none" strike="noStrike">
                          <a:solidFill>
                            <a:srgbClr val="000000"/>
                          </a:solidFill>
                          <a:effectLst/>
                          <a:latin typeface="Calibri" panose="020F0502020204030204" pitchFamily="34" charset="0"/>
                        </a:rPr>
                        <a:t>Single-Family Attached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3536572233"/>
                  </a:ext>
                </a:extLst>
              </a:tr>
              <a:tr h="215900">
                <a:tc>
                  <a:txBody>
                    <a:bodyPr/>
                    <a:lstStyle/>
                    <a:p>
                      <a:pPr algn="ctr" fontAlgn="b"/>
                      <a:r>
                        <a:rPr lang="en-US" sz="1200" b="0" i="0" u="none" strike="noStrike">
                          <a:solidFill>
                            <a:srgbClr val="000000"/>
                          </a:solidFill>
                          <a:effectLst/>
                          <a:latin typeface="Calibri" panose="020F0502020204030204" pitchFamily="34" charset="0"/>
                        </a:rPr>
                        <a:t>Single-Family Detached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57.4%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2144036021"/>
                  </a:ext>
                </a:extLst>
              </a:tr>
            </a:tbl>
          </a:graphicData>
        </a:graphic>
      </p:graphicFrame>
      <p:graphicFrame>
        <p:nvGraphicFramePr>
          <p:cNvPr id="18" name="Table 17">
            <a:extLst>
              <a:ext uri="{FF2B5EF4-FFF2-40B4-BE49-F238E27FC236}">
                <a16:creationId xmlns:a16="http://schemas.microsoft.com/office/drawing/2014/main" id="{D2FD7E6B-D6A8-8B47-8B3E-6E1A687046FB}"/>
              </a:ext>
            </a:extLst>
          </p:cNvPr>
          <p:cNvGraphicFramePr>
            <a:graphicFrameLocks noGrp="1"/>
          </p:cNvGraphicFramePr>
          <p:nvPr/>
        </p:nvGraphicFramePr>
        <p:xfrm>
          <a:off x="2964919" y="3066168"/>
          <a:ext cx="2946400" cy="1244600"/>
        </p:xfrm>
        <a:graphic>
          <a:graphicData uri="http://schemas.openxmlformats.org/drawingml/2006/table">
            <a:tbl>
              <a:tblPr/>
              <a:tblGrid>
                <a:gridCol w="1917700">
                  <a:extLst>
                    <a:ext uri="{9D8B030D-6E8A-4147-A177-3AD203B41FA5}">
                      <a16:colId xmlns:a16="http://schemas.microsoft.com/office/drawing/2014/main" val="2694356393"/>
                    </a:ext>
                  </a:extLst>
                </a:gridCol>
                <a:gridCol w="1028700">
                  <a:extLst>
                    <a:ext uri="{9D8B030D-6E8A-4147-A177-3AD203B41FA5}">
                      <a16:colId xmlns:a16="http://schemas.microsoft.com/office/drawing/2014/main" val="1917448686"/>
                    </a:ext>
                  </a:extLst>
                </a:gridCol>
              </a:tblGrid>
              <a:tr h="215900">
                <a:tc>
                  <a:txBody>
                    <a:bodyPr/>
                    <a:lstStyle/>
                    <a:p>
                      <a:pPr algn="ctr" fontAlgn="b"/>
                      <a:r>
                        <a:rPr lang="en-US" sz="1200" b="1" i="0" u="none" strike="noStrike">
                          <a:solidFill>
                            <a:srgbClr val="000000"/>
                          </a:solidFill>
                          <a:effectLst/>
                          <a:latin typeface="Calibri" panose="020F0502020204030204" pitchFamily="34" charset="0"/>
                        </a:rPr>
                        <a:t>Building Type RECS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Percent Vacant</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839420"/>
                  </a:ext>
                </a:extLst>
              </a:tr>
              <a:tr h="203200">
                <a:tc>
                  <a:txBody>
                    <a:bodyPr/>
                    <a:lstStyle/>
                    <a:p>
                      <a:pPr algn="ctr" fontAlgn="b"/>
                      <a:r>
                        <a:rPr lang="en-US" sz="1200" b="0" i="0" u="none" strike="noStrike">
                          <a:solidFill>
                            <a:srgbClr val="000000"/>
                          </a:solidFill>
                          <a:effectLst/>
                          <a:latin typeface="Calibri" panose="020F0502020204030204" pitchFamily="34" charset="0"/>
                        </a:rPr>
                        <a:t>Mobile Home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27.7%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F3EB"/>
                    </a:solidFill>
                  </a:tcPr>
                </a:tc>
                <a:extLst>
                  <a:ext uri="{0D108BD9-81ED-4DB2-BD59-A6C34878D82A}">
                    <a16:rowId xmlns:a16="http://schemas.microsoft.com/office/drawing/2014/main" val="1232869971"/>
                  </a:ext>
                </a:extLst>
              </a:tr>
              <a:tr h="203200">
                <a:tc>
                  <a:txBody>
                    <a:bodyPr/>
                    <a:lstStyle/>
                    <a:p>
                      <a:pPr algn="ctr" fontAlgn="b"/>
                      <a:r>
                        <a:rPr lang="en-US" sz="1200" b="0" i="0" u="none" strike="noStrike">
                          <a:solidFill>
                            <a:srgbClr val="000000"/>
                          </a:solidFill>
                          <a:effectLst/>
                          <a:latin typeface="Calibri" panose="020F0502020204030204" pitchFamily="34" charset="0"/>
                        </a:rPr>
                        <a:t>Multi-Family with 2 - 4 Units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E6CF"/>
                    </a:solidFill>
                  </a:tcPr>
                </a:tc>
                <a:extLst>
                  <a:ext uri="{0D108BD9-81ED-4DB2-BD59-A6C34878D82A}">
                    <a16:rowId xmlns:a16="http://schemas.microsoft.com/office/drawing/2014/main" val="1922023047"/>
                  </a:ext>
                </a:extLst>
              </a:tr>
              <a:tr h="203200">
                <a:tc>
                  <a:txBody>
                    <a:bodyPr/>
                    <a:lstStyle/>
                    <a:p>
                      <a:pPr algn="ctr" fontAlgn="b"/>
                      <a:r>
                        <a:rPr lang="en-US" sz="1200" b="0" i="0" u="none" strike="noStrike">
                          <a:solidFill>
                            <a:srgbClr val="000000"/>
                          </a:solidFill>
                          <a:effectLst/>
                          <a:latin typeface="Calibri" panose="020F0502020204030204" pitchFamily="34" charset="0"/>
                        </a:rPr>
                        <a:t>Multi-Family with 5+ Units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66.4%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4232406033"/>
                  </a:ext>
                </a:extLst>
              </a:tr>
              <a:tr h="203200">
                <a:tc>
                  <a:txBody>
                    <a:bodyPr/>
                    <a:lstStyle/>
                    <a:p>
                      <a:pPr algn="ctr" fontAlgn="b"/>
                      <a:r>
                        <a:rPr lang="en-US" sz="1200" b="0" i="0" u="none" strike="noStrike">
                          <a:solidFill>
                            <a:srgbClr val="000000"/>
                          </a:solidFill>
                          <a:effectLst/>
                          <a:latin typeface="Calibri" panose="020F0502020204030204" pitchFamily="34" charset="0"/>
                        </a:rPr>
                        <a:t>Single-Family Attached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38.9%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E4CB"/>
                    </a:solidFill>
                  </a:tcPr>
                </a:tc>
                <a:extLst>
                  <a:ext uri="{0D108BD9-81ED-4DB2-BD59-A6C34878D82A}">
                    <a16:rowId xmlns:a16="http://schemas.microsoft.com/office/drawing/2014/main" val="162295227"/>
                  </a:ext>
                </a:extLst>
              </a:tr>
              <a:tr h="215900">
                <a:tc>
                  <a:txBody>
                    <a:bodyPr/>
                    <a:lstStyle/>
                    <a:p>
                      <a:pPr algn="ctr" fontAlgn="b"/>
                      <a:r>
                        <a:rPr lang="en-US" sz="1200" b="0" i="0" u="none" strike="noStrike">
                          <a:solidFill>
                            <a:srgbClr val="000000"/>
                          </a:solidFill>
                          <a:effectLst/>
                          <a:latin typeface="Calibri" panose="020F0502020204030204" pitchFamily="34" charset="0"/>
                        </a:rPr>
                        <a:t>Single-Family Detached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20.6%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2519258414"/>
                  </a:ext>
                </a:extLst>
              </a:tr>
            </a:tbl>
          </a:graphicData>
        </a:graphic>
      </p:graphicFrame>
      <p:graphicFrame>
        <p:nvGraphicFramePr>
          <p:cNvPr id="21" name="Table 20">
            <a:extLst>
              <a:ext uri="{FF2B5EF4-FFF2-40B4-BE49-F238E27FC236}">
                <a16:creationId xmlns:a16="http://schemas.microsoft.com/office/drawing/2014/main" id="{11B64623-6E76-8F46-8391-162C51D51F75}"/>
              </a:ext>
            </a:extLst>
          </p:cNvPr>
          <p:cNvGraphicFramePr>
            <a:graphicFrameLocks noGrp="1"/>
          </p:cNvGraphicFramePr>
          <p:nvPr/>
        </p:nvGraphicFramePr>
        <p:xfrm>
          <a:off x="527157" y="4430336"/>
          <a:ext cx="5016501" cy="419100"/>
        </p:xfrm>
        <a:graphic>
          <a:graphicData uri="http://schemas.openxmlformats.org/drawingml/2006/table">
            <a:tbl>
              <a:tblPr/>
              <a:tblGrid>
                <a:gridCol w="886196">
                  <a:extLst>
                    <a:ext uri="{9D8B030D-6E8A-4147-A177-3AD203B41FA5}">
                      <a16:colId xmlns:a16="http://schemas.microsoft.com/office/drawing/2014/main" val="3937115574"/>
                    </a:ext>
                  </a:extLst>
                </a:gridCol>
                <a:gridCol w="826061">
                  <a:extLst>
                    <a:ext uri="{9D8B030D-6E8A-4147-A177-3AD203B41FA5}">
                      <a16:colId xmlns:a16="http://schemas.microsoft.com/office/drawing/2014/main" val="3477180904"/>
                    </a:ext>
                  </a:extLst>
                </a:gridCol>
                <a:gridCol w="826061">
                  <a:extLst>
                    <a:ext uri="{9D8B030D-6E8A-4147-A177-3AD203B41FA5}">
                      <a16:colId xmlns:a16="http://schemas.microsoft.com/office/drawing/2014/main" val="1495125445"/>
                    </a:ext>
                  </a:extLst>
                </a:gridCol>
                <a:gridCol w="826061">
                  <a:extLst>
                    <a:ext uri="{9D8B030D-6E8A-4147-A177-3AD203B41FA5}">
                      <a16:colId xmlns:a16="http://schemas.microsoft.com/office/drawing/2014/main" val="4264214139"/>
                    </a:ext>
                  </a:extLst>
                </a:gridCol>
                <a:gridCol w="826061">
                  <a:extLst>
                    <a:ext uri="{9D8B030D-6E8A-4147-A177-3AD203B41FA5}">
                      <a16:colId xmlns:a16="http://schemas.microsoft.com/office/drawing/2014/main" val="3088641221"/>
                    </a:ext>
                  </a:extLst>
                </a:gridCol>
                <a:gridCol w="826061">
                  <a:extLst>
                    <a:ext uri="{9D8B030D-6E8A-4147-A177-3AD203B41FA5}">
                      <a16:colId xmlns:a16="http://schemas.microsoft.com/office/drawing/2014/main" val="792426110"/>
                    </a:ext>
                  </a:extLst>
                </a:gridCol>
              </a:tblGrid>
              <a:tr h="203200">
                <a:tc>
                  <a:txBody>
                    <a:bodyPr/>
                    <a:lstStyle/>
                    <a:p>
                      <a:pPr algn="ctr" fontAlgn="b"/>
                      <a:r>
                        <a:rPr lang="en-US" sz="1200" b="1" i="0" u="none" strike="noStrike">
                          <a:solidFill>
                            <a:srgbClr val="000000"/>
                          </a:solidFill>
                          <a:effectLst/>
                          <a:latin typeface="Calibri" panose="020F0502020204030204" pitchFamily="34" charset="0"/>
                        </a:rPr>
                        <a:t>Heating Fuel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Electricity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Fuel Oil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Natural Gas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None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Propane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8733768"/>
                  </a:ext>
                </a:extLst>
              </a:tr>
              <a:tr h="215900">
                <a:tc>
                  <a:txBody>
                    <a:bodyPr/>
                    <a:lstStyle/>
                    <a:p>
                      <a:pPr algn="ctr" fontAlgn="b"/>
                      <a:r>
                        <a:rPr lang="en-US" sz="1200" b="1" i="0" u="none" strike="noStrike">
                          <a:solidFill>
                            <a:srgbClr val="000000"/>
                          </a:solidFill>
                          <a:effectLst/>
                          <a:latin typeface="Calibri" panose="020F0502020204030204" pitchFamily="34" charset="0"/>
                        </a:rPr>
                        <a:t>Saturation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tc>
                  <a:txBody>
                    <a:bodyPr/>
                    <a:lstStyle/>
                    <a:p>
                      <a:pPr algn="ctr" fontAlgn="b"/>
                      <a:r>
                        <a:rPr lang="en-US" sz="12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200" b="0" i="0" u="none" strike="noStrike">
                          <a:solidFill>
                            <a:srgbClr val="000000"/>
                          </a:solidFill>
                          <a:effectLst/>
                          <a:latin typeface="Calibri" panose="020F0502020204030204" pitchFamily="34" charset="0"/>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BFB"/>
                    </a:solidFill>
                  </a:tcPr>
                </a:tc>
                <a:tc>
                  <a:txBody>
                    <a:bodyPr/>
                    <a:lstStyle/>
                    <a:p>
                      <a:pPr algn="ctr" fontAlgn="b"/>
                      <a:r>
                        <a:rPr lang="en-US" sz="1200" b="0" i="0" u="none" strike="noStrike">
                          <a:solidFill>
                            <a:srgbClr val="000000"/>
                          </a:solidFill>
                          <a:effectLst/>
                          <a:latin typeface="Calibri" panose="020F0502020204030204" pitchFamily="34" charset="0"/>
                        </a:rPr>
                        <a:t>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FCFF"/>
                    </a:solidFill>
                  </a:tcPr>
                </a:tc>
                <a:tc>
                  <a:txBody>
                    <a:bodyPr/>
                    <a:lstStyle/>
                    <a:p>
                      <a:pPr algn="ctr" fontAlgn="b"/>
                      <a:r>
                        <a:rPr lang="en-US" sz="1200" b="0" i="0" u="none" strike="noStrike">
                          <a:solidFill>
                            <a:srgbClr val="000000"/>
                          </a:solidFill>
                          <a:effectLst/>
                          <a:latin typeface="Calibri" panose="020F0502020204030204" pitchFamily="34" charset="0"/>
                        </a:rPr>
                        <a:t>2.3%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FBFD"/>
                    </a:solidFill>
                  </a:tcPr>
                </a:tc>
                <a:extLst>
                  <a:ext uri="{0D108BD9-81ED-4DB2-BD59-A6C34878D82A}">
                    <a16:rowId xmlns:a16="http://schemas.microsoft.com/office/drawing/2014/main" val="3569053017"/>
                  </a:ext>
                </a:extLst>
              </a:tr>
            </a:tbl>
          </a:graphicData>
        </a:graphic>
      </p:graphicFrame>
      <p:pic>
        <p:nvPicPr>
          <p:cNvPr id="9" name="Picture 8" descr="Map&#10;&#10;Description automatically generated">
            <a:extLst>
              <a:ext uri="{FF2B5EF4-FFF2-40B4-BE49-F238E27FC236}">
                <a16:creationId xmlns:a16="http://schemas.microsoft.com/office/drawing/2014/main" id="{B0C84E91-33AC-E145-B5B0-2F06854279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992980" y="2315714"/>
            <a:ext cx="2834335" cy="2177885"/>
          </a:xfrm>
          <a:prstGeom prst="rect">
            <a:avLst/>
          </a:prstGeom>
          <a:ln w="28575">
            <a:solidFill>
              <a:srgbClr val="000000"/>
            </a:solidFill>
          </a:ln>
        </p:spPr>
      </p:pic>
      <p:sp>
        <p:nvSpPr>
          <p:cNvPr id="3" name="TextBox 2">
            <a:extLst>
              <a:ext uri="{FF2B5EF4-FFF2-40B4-BE49-F238E27FC236}">
                <a16:creationId xmlns:a16="http://schemas.microsoft.com/office/drawing/2014/main" id="{F09D9340-7F60-D341-B497-B900EDE4AF84}"/>
              </a:ext>
            </a:extLst>
          </p:cNvPr>
          <p:cNvSpPr txBox="1"/>
          <p:nvPr/>
        </p:nvSpPr>
        <p:spPr>
          <a:xfrm>
            <a:off x="7521933" y="2306911"/>
            <a:ext cx="1339605" cy="600164"/>
          </a:xfrm>
          <a:prstGeom prst="rect">
            <a:avLst/>
          </a:prstGeom>
          <a:noFill/>
        </p:spPr>
        <p:txBody>
          <a:bodyPr wrap="square" rtlCol="0">
            <a:spAutoFit/>
          </a:bodyPr>
          <a:lstStyle/>
          <a:p>
            <a:r>
              <a:rPr lang="en-US" sz="1100"/>
              <a:t>Horry supplies both orange and blue shaded areas</a:t>
            </a:r>
          </a:p>
        </p:txBody>
      </p:sp>
    </p:spTree>
    <p:extLst>
      <p:ext uri="{BB962C8B-B14F-4D97-AF65-F5344CB8AC3E}">
        <p14:creationId xmlns:p14="http://schemas.microsoft.com/office/powerpoint/2010/main" val="3443343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D6DAC8B0-8838-D049-97DB-D2E5355CC29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72647" y="834567"/>
            <a:ext cx="4575516" cy="1949302"/>
          </a:xfrm>
          <a:prstGeom prst="rect">
            <a:avLst/>
          </a:prstGeom>
        </p:spPr>
      </p:pic>
      <p:sp>
        <p:nvSpPr>
          <p:cNvPr id="2" name="Title 1">
            <a:extLst>
              <a:ext uri="{FF2B5EF4-FFF2-40B4-BE49-F238E27FC236}">
                <a16:creationId xmlns:a16="http://schemas.microsoft.com/office/drawing/2014/main" id="{513E84D1-D4C6-4D1D-A691-CF97F201131C}"/>
              </a:ext>
            </a:extLst>
          </p:cNvPr>
          <p:cNvSpPr>
            <a:spLocks noGrp="1"/>
          </p:cNvSpPr>
          <p:nvPr>
            <p:ph type="title"/>
          </p:nvPr>
        </p:nvSpPr>
        <p:spPr>
          <a:xfrm>
            <a:off x="340413" y="-3469"/>
            <a:ext cx="8463174" cy="776514"/>
          </a:xfrm>
        </p:spPr>
        <p:txBody>
          <a:bodyPr/>
          <a:lstStyle/>
          <a:p>
            <a:r>
              <a:rPr lang="en-US"/>
              <a:t>Region 4 – City of Tallahassee</a:t>
            </a:r>
          </a:p>
        </p:txBody>
      </p:sp>
      <p:sp>
        <p:nvSpPr>
          <p:cNvPr id="17" name="TextBox 16">
            <a:extLst>
              <a:ext uri="{FF2B5EF4-FFF2-40B4-BE49-F238E27FC236}">
                <a16:creationId xmlns:a16="http://schemas.microsoft.com/office/drawing/2014/main" id="{A58959F5-FF06-0841-AECB-3BBB9F989745}"/>
              </a:ext>
            </a:extLst>
          </p:cNvPr>
          <p:cNvSpPr txBox="1"/>
          <p:nvPr/>
        </p:nvSpPr>
        <p:spPr>
          <a:xfrm>
            <a:off x="495838" y="892613"/>
            <a:ext cx="3660496" cy="1415772"/>
          </a:xfrm>
          <a:prstGeom prst="rect">
            <a:avLst/>
          </a:prstGeom>
          <a:noFill/>
        </p:spPr>
        <p:txBody>
          <a:bodyPr wrap="square" rtlCol="0" anchor="t">
            <a:spAutoFit/>
          </a:bodyPr>
          <a:lstStyle/>
          <a:p>
            <a:pPr marL="342900" indent="-342900">
              <a:buFont typeface="Arial" panose="020B0604020202020204" pitchFamily="34" charset="0"/>
              <a:buChar char="•"/>
            </a:pPr>
            <a:r>
              <a:rPr lang="en-US"/>
              <a:t>Serves ~102,000 customers in FL</a:t>
            </a:r>
          </a:p>
          <a:p>
            <a:pPr marL="342900" indent="-342900">
              <a:buFont typeface="Arial" panose="020B0604020202020204" pitchFamily="34" charset="0"/>
              <a:buChar char="•"/>
            </a:pPr>
            <a:r>
              <a:rPr lang="en-US"/>
              <a:t>Municipal utility</a:t>
            </a:r>
          </a:p>
          <a:p>
            <a:pPr marL="342900" indent="-342900">
              <a:buFont typeface="Arial" panose="020B0604020202020204" pitchFamily="34" charset="0"/>
              <a:buChar char="•"/>
            </a:pPr>
            <a:r>
              <a:rPr lang="en-US"/>
              <a:t>Used AMI data from 2019</a:t>
            </a:r>
          </a:p>
          <a:p>
            <a:pPr marL="342900" indent="-342900">
              <a:buFont typeface="Arial" panose="020B0604020202020204" pitchFamily="34" charset="0"/>
              <a:buChar char="•"/>
            </a:pPr>
            <a:r>
              <a:rPr lang="en-US"/>
              <a:t>Compared to previous regions:</a:t>
            </a:r>
          </a:p>
          <a:p>
            <a:pPr marL="800100" lvl="1" indent="-342900">
              <a:buFont typeface="Arial" panose="020B0604020202020204" pitchFamily="34" charset="0"/>
              <a:buChar char="•"/>
            </a:pPr>
            <a:r>
              <a:rPr lang="en-US" sz="1400"/>
              <a:t>Higher % electric heating</a:t>
            </a:r>
          </a:p>
        </p:txBody>
      </p:sp>
      <p:grpSp>
        <p:nvGrpSpPr>
          <p:cNvPr id="4" name="Group 3">
            <a:extLst>
              <a:ext uri="{FF2B5EF4-FFF2-40B4-BE49-F238E27FC236}">
                <a16:creationId xmlns:a16="http://schemas.microsoft.com/office/drawing/2014/main" id="{BD44B1AA-3274-E845-BDB6-78D1A83F2CBF}"/>
              </a:ext>
            </a:extLst>
          </p:cNvPr>
          <p:cNvGrpSpPr/>
          <p:nvPr/>
        </p:nvGrpSpPr>
        <p:grpSpPr>
          <a:xfrm>
            <a:off x="6423391" y="1690819"/>
            <a:ext cx="2556577" cy="3103758"/>
            <a:chOff x="7032153" y="1327341"/>
            <a:chExt cx="2556577" cy="3103758"/>
          </a:xfrm>
        </p:grpSpPr>
        <p:sp>
          <p:nvSpPr>
            <p:cNvPr id="7" name="Rectangle 6">
              <a:extLst>
                <a:ext uri="{FF2B5EF4-FFF2-40B4-BE49-F238E27FC236}">
                  <a16:creationId xmlns:a16="http://schemas.microsoft.com/office/drawing/2014/main" id="{6059B812-C754-DE45-AF63-DC1A031B6C8A}"/>
                </a:ext>
              </a:extLst>
            </p:cNvPr>
            <p:cNvSpPr/>
            <p:nvPr/>
          </p:nvSpPr>
          <p:spPr>
            <a:xfrm>
              <a:off x="7032153" y="1327341"/>
              <a:ext cx="463597" cy="272989"/>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583551B8-B265-CA44-9DD4-227C02E1B6BB}"/>
                </a:ext>
              </a:extLst>
            </p:cNvPr>
            <p:cNvCxnSpPr>
              <a:cxnSpLocks/>
            </p:cNvCxnSpPr>
            <p:nvPr/>
          </p:nvCxnSpPr>
          <p:spPr>
            <a:xfrm>
              <a:off x="7032154" y="1336144"/>
              <a:ext cx="74685" cy="4335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C4A49DC-F334-2044-BD6A-22DF6D0E9C5D}"/>
                </a:ext>
              </a:extLst>
            </p:cNvPr>
            <p:cNvCxnSpPr>
              <a:cxnSpLocks/>
            </p:cNvCxnSpPr>
            <p:nvPr/>
          </p:nvCxnSpPr>
          <p:spPr>
            <a:xfrm>
              <a:off x="7038638" y="1615618"/>
              <a:ext cx="68201" cy="2815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D4F0A566-D820-5546-86AF-0EE541100D70}"/>
                </a:ext>
              </a:extLst>
            </p:cNvPr>
            <p:cNvCxnSpPr>
              <a:cxnSpLocks/>
            </p:cNvCxnSpPr>
            <p:nvPr/>
          </p:nvCxnSpPr>
          <p:spPr>
            <a:xfrm>
              <a:off x="7495750" y="1615618"/>
              <a:ext cx="2092980" cy="281548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740F4D1-D763-7341-A104-C384BE1801D8}"/>
                </a:ext>
              </a:extLst>
            </p:cNvPr>
            <p:cNvCxnSpPr>
              <a:cxnSpLocks/>
            </p:cNvCxnSpPr>
            <p:nvPr/>
          </p:nvCxnSpPr>
          <p:spPr>
            <a:xfrm>
              <a:off x="7495750" y="1336144"/>
              <a:ext cx="2072438" cy="418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0" name="Picture 9" descr="Map&#10;&#10;Description automatically generated">
            <a:extLst>
              <a:ext uri="{FF2B5EF4-FFF2-40B4-BE49-F238E27FC236}">
                <a16:creationId xmlns:a16="http://schemas.microsoft.com/office/drawing/2014/main" id="{66A15BF5-AD0E-524D-BA55-EC2BA87914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8077" y="2133189"/>
            <a:ext cx="2461349" cy="2661388"/>
          </a:xfrm>
          <a:prstGeom prst="rect">
            <a:avLst/>
          </a:prstGeom>
          <a:ln w="28575">
            <a:solidFill>
              <a:schemeClr val="tx1"/>
            </a:solidFill>
          </a:ln>
        </p:spPr>
      </p:pic>
      <p:graphicFrame>
        <p:nvGraphicFramePr>
          <p:cNvPr id="15" name="Table 14">
            <a:extLst>
              <a:ext uri="{FF2B5EF4-FFF2-40B4-BE49-F238E27FC236}">
                <a16:creationId xmlns:a16="http://schemas.microsoft.com/office/drawing/2014/main" id="{5CD58F64-FC7E-BF4C-B2DC-72A890B9AE0B}"/>
              </a:ext>
            </a:extLst>
          </p:cNvPr>
          <p:cNvGraphicFramePr>
            <a:graphicFrameLocks noGrp="1"/>
          </p:cNvGraphicFramePr>
          <p:nvPr/>
        </p:nvGraphicFramePr>
        <p:xfrm>
          <a:off x="356724" y="3240723"/>
          <a:ext cx="2743200" cy="1244600"/>
        </p:xfrm>
        <a:graphic>
          <a:graphicData uri="http://schemas.openxmlformats.org/drawingml/2006/table">
            <a:tbl>
              <a:tblPr/>
              <a:tblGrid>
                <a:gridCol w="1915483">
                  <a:extLst>
                    <a:ext uri="{9D8B030D-6E8A-4147-A177-3AD203B41FA5}">
                      <a16:colId xmlns:a16="http://schemas.microsoft.com/office/drawing/2014/main" val="568232117"/>
                    </a:ext>
                  </a:extLst>
                </a:gridCol>
                <a:gridCol w="827717">
                  <a:extLst>
                    <a:ext uri="{9D8B030D-6E8A-4147-A177-3AD203B41FA5}">
                      <a16:colId xmlns:a16="http://schemas.microsoft.com/office/drawing/2014/main" val="659357751"/>
                    </a:ext>
                  </a:extLst>
                </a:gridCol>
              </a:tblGrid>
              <a:tr h="215900">
                <a:tc>
                  <a:txBody>
                    <a:bodyPr/>
                    <a:lstStyle/>
                    <a:p>
                      <a:pPr algn="ctr" fontAlgn="b"/>
                      <a:r>
                        <a:rPr lang="en-US" sz="1200" b="1" i="0" u="none" strike="noStrike">
                          <a:solidFill>
                            <a:srgbClr val="000000"/>
                          </a:solidFill>
                          <a:effectLst/>
                          <a:latin typeface="Calibri" panose="020F0502020204030204" pitchFamily="34" charset="0"/>
                        </a:rPr>
                        <a:t>Building Type RECS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Saturation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9424220"/>
                  </a:ext>
                </a:extLst>
              </a:tr>
              <a:tr h="203200">
                <a:tc>
                  <a:txBody>
                    <a:bodyPr/>
                    <a:lstStyle/>
                    <a:p>
                      <a:pPr algn="ctr" fontAlgn="b"/>
                      <a:r>
                        <a:rPr lang="en-US" sz="1200" b="0" i="0" u="none" strike="noStrike">
                          <a:solidFill>
                            <a:srgbClr val="000000"/>
                          </a:solidFill>
                          <a:effectLst/>
                          <a:latin typeface="Calibri" panose="020F0502020204030204" pitchFamily="34" charset="0"/>
                        </a:rPr>
                        <a:t>Mobile Home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2511213940"/>
                  </a:ext>
                </a:extLst>
              </a:tr>
              <a:tr h="203200">
                <a:tc>
                  <a:txBody>
                    <a:bodyPr/>
                    <a:lstStyle/>
                    <a:p>
                      <a:pPr algn="ctr" fontAlgn="b"/>
                      <a:r>
                        <a:rPr lang="en-US" sz="1200" b="0" i="0" u="none" strike="noStrike">
                          <a:solidFill>
                            <a:srgbClr val="000000"/>
                          </a:solidFill>
                          <a:effectLst/>
                          <a:latin typeface="Calibri" panose="020F0502020204030204" pitchFamily="34" charset="0"/>
                        </a:rPr>
                        <a:t>Multi-Family with 2 - 4 Units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9.8%</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F9F8"/>
                    </a:solidFill>
                  </a:tcPr>
                </a:tc>
                <a:extLst>
                  <a:ext uri="{0D108BD9-81ED-4DB2-BD59-A6C34878D82A}">
                    <a16:rowId xmlns:a16="http://schemas.microsoft.com/office/drawing/2014/main" val="2232983210"/>
                  </a:ext>
                </a:extLst>
              </a:tr>
              <a:tr h="203200">
                <a:tc>
                  <a:txBody>
                    <a:bodyPr/>
                    <a:lstStyle/>
                    <a:p>
                      <a:pPr algn="ctr" fontAlgn="b"/>
                      <a:r>
                        <a:rPr lang="en-US" sz="1200" b="0" i="0" u="none" strike="noStrike">
                          <a:solidFill>
                            <a:srgbClr val="000000"/>
                          </a:solidFill>
                          <a:effectLst/>
                          <a:latin typeface="Calibri" panose="020F0502020204030204" pitchFamily="34" charset="0"/>
                        </a:rPr>
                        <a:t>Multi-Family with 5+ Units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22.6%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E8D3"/>
                    </a:solidFill>
                  </a:tcPr>
                </a:tc>
                <a:extLst>
                  <a:ext uri="{0D108BD9-81ED-4DB2-BD59-A6C34878D82A}">
                    <a16:rowId xmlns:a16="http://schemas.microsoft.com/office/drawing/2014/main" val="113906225"/>
                  </a:ext>
                </a:extLst>
              </a:tr>
              <a:tr h="203200">
                <a:tc>
                  <a:txBody>
                    <a:bodyPr/>
                    <a:lstStyle/>
                    <a:p>
                      <a:pPr algn="ctr" fontAlgn="b"/>
                      <a:r>
                        <a:rPr lang="en-US" sz="1200" b="0" i="0" u="none" strike="noStrike">
                          <a:solidFill>
                            <a:srgbClr val="000000"/>
                          </a:solidFill>
                          <a:effectLst/>
                          <a:latin typeface="Calibri" panose="020F0502020204030204" pitchFamily="34" charset="0"/>
                        </a:rPr>
                        <a:t>Single-Family Attached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1821957221"/>
                  </a:ext>
                </a:extLst>
              </a:tr>
              <a:tr h="215900">
                <a:tc>
                  <a:txBody>
                    <a:bodyPr/>
                    <a:lstStyle/>
                    <a:p>
                      <a:pPr algn="ctr" fontAlgn="b"/>
                      <a:r>
                        <a:rPr lang="en-US" sz="1200" b="0" i="0" u="none" strike="noStrike">
                          <a:solidFill>
                            <a:srgbClr val="000000"/>
                          </a:solidFill>
                          <a:effectLst/>
                          <a:latin typeface="Calibri" panose="020F0502020204030204" pitchFamily="34" charset="0"/>
                        </a:rPr>
                        <a:t>Single-Family Detached</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53.0%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126601135"/>
                  </a:ext>
                </a:extLst>
              </a:tr>
            </a:tbl>
          </a:graphicData>
        </a:graphic>
      </p:graphicFrame>
      <p:graphicFrame>
        <p:nvGraphicFramePr>
          <p:cNvPr id="20" name="Table 19">
            <a:extLst>
              <a:ext uri="{FF2B5EF4-FFF2-40B4-BE49-F238E27FC236}">
                <a16:creationId xmlns:a16="http://schemas.microsoft.com/office/drawing/2014/main" id="{773AF89A-D6B7-D347-8122-6ADFB29FF84D}"/>
              </a:ext>
            </a:extLst>
          </p:cNvPr>
          <p:cNvGraphicFramePr>
            <a:graphicFrameLocks noGrp="1"/>
          </p:cNvGraphicFramePr>
          <p:nvPr/>
        </p:nvGraphicFramePr>
        <p:xfrm>
          <a:off x="3498850" y="3240723"/>
          <a:ext cx="2146300" cy="1244600"/>
        </p:xfrm>
        <a:graphic>
          <a:graphicData uri="http://schemas.openxmlformats.org/drawingml/2006/table">
            <a:tbl>
              <a:tblPr/>
              <a:tblGrid>
                <a:gridCol w="1270000">
                  <a:extLst>
                    <a:ext uri="{9D8B030D-6E8A-4147-A177-3AD203B41FA5}">
                      <a16:colId xmlns:a16="http://schemas.microsoft.com/office/drawing/2014/main" val="783956505"/>
                    </a:ext>
                  </a:extLst>
                </a:gridCol>
                <a:gridCol w="876300">
                  <a:extLst>
                    <a:ext uri="{9D8B030D-6E8A-4147-A177-3AD203B41FA5}">
                      <a16:colId xmlns:a16="http://schemas.microsoft.com/office/drawing/2014/main" val="3229594059"/>
                    </a:ext>
                  </a:extLst>
                </a:gridCol>
              </a:tblGrid>
              <a:tr h="215900">
                <a:tc>
                  <a:txBody>
                    <a:bodyPr/>
                    <a:lstStyle/>
                    <a:p>
                      <a:pPr algn="ctr" fontAlgn="b"/>
                      <a:r>
                        <a:rPr lang="en-US" sz="1200" b="1" i="0" u="none" strike="noStrike">
                          <a:solidFill>
                            <a:srgbClr val="000000"/>
                          </a:solidFill>
                          <a:effectLst/>
                          <a:latin typeface="Calibri" panose="020F0502020204030204" pitchFamily="34" charset="0"/>
                        </a:rPr>
                        <a:t>Heating Fuel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1" i="0" u="none" strike="noStrike">
                          <a:solidFill>
                            <a:srgbClr val="000000"/>
                          </a:solidFill>
                          <a:effectLst/>
                          <a:latin typeface="Calibri" panose="020F0502020204030204" pitchFamily="34" charset="0"/>
                        </a:rPr>
                        <a:t>Heating Fuel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129182"/>
                  </a:ext>
                </a:extLst>
              </a:tr>
              <a:tr h="203200">
                <a:tc>
                  <a:txBody>
                    <a:bodyPr/>
                    <a:lstStyle/>
                    <a:p>
                      <a:pPr algn="ctr" fontAlgn="b"/>
                      <a:r>
                        <a:rPr lang="en-US" sz="1200" b="0" i="0" u="none" strike="noStrike">
                          <a:solidFill>
                            <a:srgbClr val="000000"/>
                          </a:solidFill>
                          <a:effectLst/>
                          <a:latin typeface="Calibri" panose="020F0502020204030204" pitchFamily="34" charset="0"/>
                        </a:rPr>
                        <a:t>Electricity</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88.5%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731506259"/>
                  </a:ext>
                </a:extLst>
              </a:tr>
              <a:tr h="203200">
                <a:tc>
                  <a:txBody>
                    <a:bodyPr/>
                    <a:lstStyle/>
                    <a:p>
                      <a:pPr algn="ctr" fontAlgn="b"/>
                      <a:r>
                        <a:rPr lang="en-US" sz="1200" b="0" i="0" u="none" strike="noStrike">
                          <a:solidFill>
                            <a:srgbClr val="000000"/>
                          </a:solidFill>
                          <a:effectLst/>
                          <a:latin typeface="Calibri" panose="020F0502020204030204" pitchFamily="34" charset="0"/>
                        </a:rPr>
                        <a:t>Fuel Oil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672801821"/>
                  </a:ext>
                </a:extLst>
              </a:tr>
              <a:tr h="203200">
                <a:tc>
                  <a:txBody>
                    <a:bodyPr/>
                    <a:lstStyle/>
                    <a:p>
                      <a:pPr algn="ctr" fontAlgn="b"/>
                      <a:r>
                        <a:rPr lang="en-US" sz="1200" b="0" i="0" u="none" strike="noStrike">
                          <a:solidFill>
                            <a:srgbClr val="000000"/>
                          </a:solidFill>
                          <a:effectLst/>
                          <a:latin typeface="Calibri" panose="020F0502020204030204" pitchFamily="34" charset="0"/>
                        </a:rPr>
                        <a:t>Natural Gas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F7F4"/>
                    </a:solidFill>
                  </a:tcPr>
                </a:tc>
                <a:extLst>
                  <a:ext uri="{0D108BD9-81ED-4DB2-BD59-A6C34878D82A}">
                    <a16:rowId xmlns:a16="http://schemas.microsoft.com/office/drawing/2014/main" val="968319532"/>
                  </a:ext>
                </a:extLst>
              </a:tr>
              <a:tr h="203200">
                <a:tc>
                  <a:txBody>
                    <a:bodyPr/>
                    <a:lstStyle/>
                    <a:p>
                      <a:pPr algn="ctr" fontAlgn="b"/>
                      <a:r>
                        <a:rPr lang="en-US" sz="1200" b="0" i="0" u="none" strike="noStrike">
                          <a:solidFill>
                            <a:srgbClr val="000000"/>
                          </a:solidFill>
                          <a:effectLst/>
                          <a:latin typeface="Calibri" panose="020F0502020204030204" pitchFamily="34" charset="0"/>
                        </a:rPr>
                        <a:t>Other Fuel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0.2%</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FCFF"/>
                    </a:solidFill>
                  </a:tcPr>
                </a:tc>
                <a:extLst>
                  <a:ext uri="{0D108BD9-81ED-4DB2-BD59-A6C34878D82A}">
                    <a16:rowId xmlns:a16="http://schemas.microsoft.com/office/drawing/2014/main" val="3606762671"/>
                  </a:ext>
                </a:extLst>
              </a:tr>
              <a:tr h="215900">
                <a:tc>
                  <a:txBody>
                    <a:bodyPr/>
                    <a:lstStyle/>
                    <a:p>
                      <a:pPr algn="ctr" fontAlgn="b"/>
                      <a:r>
                        <a:rPr lang="en-US" sz="1200" b="0" i="0" u="none" strike="noStrike">
                          <a:solidFill>
                            <a:srgbClr val="000000"/>
                          </a:solidFill>
                          <a:effectLst/>
                          <a:latin typeface="Calibri" panose="020F0502020204030204" pitchFamily="34" charset="0"/>
                        </a:rPr>
                        <a:t>Propane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FBFC"/>
                    </a:solidFill>
                  </a:tcPr>
                </a:tc>
                <a:extLst>
                  <a:ext uri="{0D108BD9-81ED-4DB2-BD59-A6C34878D82A}">
                    <a16:rowId xmlns:a16="http://schemas.microsoft.com/office/drawing/2014/main" val="2642178905"/>
                  </a:ext>
                </a:extLst>
              </a:tr>
            </a:tbl>
          </a:graphicData>
        </a:graphic>
      </p:graphicFrame>
    </p:spTree>
    <p:extLst>
      <p:ext uri="{BB962C8B-B14F-4D97-AF65-F5344CB8AC3E}">
        <p14:creationId xmlns:p14="http://schemas.microsoft.com/office/powerpoint/2010/main" val="1665454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List of updates</a:t>
            </a:r>
          </a:p>
        </p:txBody>
      </p:sp>
      <p:sp>
        <p:nvSpPr>
          <p:cNvPr id="3" name="TextBox 2">
            <a:extLst>
              <a:ext uri="{FF2B5EF4-FFF2-40B4-BE49-F238E27FC236}">
                <a16:creationId xmlns:a16="http://schemas.microsoft.com/office/drawing/2014/main" id="{1722996A-4FA4-154D-A1EE-2D0F40A29892}"/>
              </a:ext>
            </a:extLst>
          </p:cNvPr>
          <p:cNvSpPr txBox="1"/>
          <p:nvPr/>
        </p:nvSpPr>
        <p:spPr>
          <a:xfrm>
            <a:off x="453571" y="863344"/>
            <a:ext cx="8236857" cy="4185761"/>
          </a:xfrm>
          <a:prstGeom prst="rect">
            <a:avLst/>
          </a:prstGeom>
          <a:noFill/>
        </p:spPr>
        <p:txBody>
          <a:bodyPr wrap="square" lIns="91440" tIns="45720" rIns="91440" bIns="45720" rtlCol="0" anchor="t">
            <a:spAutoFit/>
          </a:bodyPr>
          <a:lstStyle/>
          <a:p>
            <a:pPr marL="457200" indent="-457200"/>
            <a:r>
              <a:rPr lang="en-US" sz="1400" u="sng"/>
              <a:t>New validation comparisons</a:t>
            </a:r>
          </a:p>
          <a:p>
            <a:pPr marL="457200" indent="-457200">
              <a:buFont typeface="Arial" panose="020B0604020202020204" pitchFamily="34" charset="0"/>
              <a:buChar char="•"/>
            </a:pPr>
            <a:r>
              <a:rPr lang="en-US" sz="1400"/>
              <a:t>Load Research Data from 16 utilities in 2018</a:t>
            </a:r>
          </a:p>
          <a:p>
            <a:pPr marL="457200" indent="-457200">
              <a:buFont typeface="Arial" panose="020B0604020202020204" pitchFamily="34" charset="0"/>
              <a:buChar char="•"/>
            </a:pPr>
            <a:r>
              <a:rPr lang="en-US" sz="1400"/>
              <a:t>Residential monthly EIA electricity sales adjusted for PV generation</a:t>
            </a:r>
          </a:p>
          <a:p>
            <a:pPr marL="457200" indent="-457200">
              <a:buFont typeface="Arial" panose="020B0604020202020204" pitchFamily="34" charset="0"/>
              <a:buChar char="•"/>
            </a:pPr>
            <a:r>
              <a:rPr lang="en-US" sz="1400"/>
              <a:t>Residential monthly EIA electricity sales adjusted for billing periods</a:t>
            </a:r>
          </a:p>
          <a:p>
            <a:pPr marL="457200" indent="-457200">
              <a:buFont typeface="Arial" panose="020B0604020202020204" pitchFamily="34" charset="0"/>
              <a:buChar char="•"/>
            </a:pPr>
            <a:r>
              <a:rPr lang="en-US" sz="1400"/>
              <a:t>AMI data from Electric Power Board of Chattanooga</a:t>
            </a:r>
          </a:p>
          <a:p>
            <a:pPr marL="457200" indent="-457200">
              <a:buFont typeface="Arial" panose="020B0604020202020204" pitchFamily="34" charset="0"/>
              <a:buChar char="•"/>
            </a:pPr>
            <a:r>
              <a:rPr lang="en-US" sz="1400"/>
              <a:t>AMI data from Horry Electric</a:t>
            </a:r>
          </a:p>
          <a:p>
            <a:pPr marL="457200" indent="-457200">
              <a:buFont typeface="Arial" panose="020B0604020202020204" pitchFamily="34" charset="0"/>
              <a:buChar char="•"/>
            </a:pPr>
            <a:r>
              <a:rPr lang="en-US" sz="1400"/>
              <a:t>AMI data from City of Tallahassee</a:t>
            </a:r>
          </a:p>
          <a:p>
            <a:pPr marL="457200" indent="-457200"/>
            <a:r>
              <a:rPr lang="en-US" sz="1400" u="sng"/>
              <a:t>New capabilities</a:t>
            </a:r>
          </a:p>
          <a:p>
            <a:pPr marL="457200" indent="-457200">
              <a:buFont typeface="Arial" panose="020B0604020202020204" pitchFamily="34" charset="0"/>
              <a:buChar char="•"/>
            </a:pPr>
            <a:r>
              <a:rPr lang="en-US" sz="1400"/>
              <a:t>Consistent weather infrastructure with </a:t>
            </a:r>
            <a:r>
              <a:rPr lang="en-US" sz="1400" err="1"/>
              <a:t>ComStock</a:t>
            </a:r>
            <a:endParaRPr lang="en-US" sz="1400"/>
          </a:p>
          <a:p>
            <a:pPr marL="457200" indent="-457200">
              <a:buFont typeface="Arial" panose="020B0604020202020204" pitchFamily="34" charset="0"/>
              <a:buChar char="•"/>
            </a:pPr>
            <a:r>
              <a:rPr lang="en-US" sz="1400"/>
              <a:t>California Energy Commission (CEC) Building Climate Zones</a:t>
            </a:r>
          </a:p>
          <a:p>
            <a:pPr marL="457200" indent="-457200">
              <a:buFont typeface="Arial" panose="020B0604020202020204" pitchFamily="34" charset="0"/>
              <a:buChar char="•"/>
            </a:pPr>
            <a:r>
              <a:rPr lang="en-US" sz="1400"/>
              <a:t>Progress towards a correction model</a:t>
            </a:r>
          </a:p>
          <a:p>
            <a:pPr marL="457200" indent="-457200"/>
            <a:r>
              <a:rPr lang="en-US" sz="1400" u="sng"/>
              <a:t>Baseload updates</a:t>
            </a:r>
          </a:p>
          <a:p>
            <a:pPr marL="457200" indent="-457200">
              <a:buFont typeface="Arial" panose="020B0604020202020204" pitchFamily="34" charset="0"/>
              <a:buChar char="•"/>
            </a:pPr>
            <a:r>
              <a:rPr lang="en-US" sz="1400"/>
              <a:t>Increase LED saturation to 2019 levels</a:t>
            </a:r>
          </a:p>
          <a:p>
            <a:pPr marL="457200" indent="-457200">
              <a:buFont typeface="Arial" panose="020B0604020202020204" pitchFamily="34" charset="0"/>
              <a:buChar char="•"/>
            </a:pPr>
            <a:r>
              <a:rPr lang="en-US" sz="1400"/>
              <a:t>Shift baseload schedules by state and month</a:t>
            </a:r>
          </a:p>
          <a:p>
            <a:pPr marL="457200" indent="-457200"/>
            <a:r>
              <a:rPr lang="en-US" sz="1400" u="sng"/>
              <a:t>HVAC updates</a:t>
            </a:r>
          </a:p>
          <a:p>
            <a:pPr marL="457200" indent="-457200">
              <a:buFont typeface="Arial" panose="020B0604020202020204" pitchFamily="34" charset="0"/>
              <a:buChar char="•"/>
            </a:pPr>
            <a:r>
              <a:rPr lang="en-US" sz="1400"/>
              <a:t>Reduce vacant unit heating setpoints</a:t>
            </a:r>
          </a:p>
          <a:p>
            <a:pPr marL="457200" indent="-457200">
              <a:buFont typeface="Arial" panose="020B0604020202020204" pitchFamily="34" charset="0"/>
              <a:buChar char="•"/>
            </a:pPr>
            <a:r>
              <a:rPr lang="en-US" sz="1400"/>
              <a:t>Break out heating setpoints for electric zonal heating</a:t>
            </a:r>
          </a:p>
          <a:p>
            <a:pPr marL="457200" indent="-457200">
              <a:buFont typeface="Arial" panose="020B0604020202020204" pitchFamily="34" charset="0"/>
              <a:buChar char="•"/>
            </a:pPr>
            <a:r>
              <a:rPr lang="en-US" sz="1400"/>
              <a:t>Break out cooling setpoints for room air conditioners</a:t>
            </a:r>
          </a:p>
          <a:p>
            <a:pPr marL="457200" indent="-457200">
              <a:buFont typeface="Arial" panose="020B0604020202020204" pitchFamily="34" charset="0"/>
              <a:buChar char="•"/>
            </a:pPr>
            <a:r>
              <a:rPr lang="en-US" sz="1400"/>
              <a:t>Impact of coastal weather for Horry, SC</a:t>
            </a:r>
          </a:p>
        </p:txBody>
      </p:sp>
    </p:spTree>
    <p:extLst>
      <p:ext uri="{BB962C8B-B14F-4D97-AF65-F5344CB8AC3E}">
        <p14:creationId xmlns:p14="http://schemas.microsoft.com/office/powerpoint/2010/main" val="1928190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A09652-E22F-AD45-975B-5AEC99FAA9BA}"/>
              </a:ext>
            </a:extLst>
          </p:cNvPr>
          <p:cNvGrpSpPr/>
          <p:nvPr/>
        </p:nvGrpSpPr>
        <p:grpSpPr>
          <a:xfrm>
            <a:off x="457203" y="607474"/>
            <a:ext cx="8528627" cy="4404845"/>
            <a:chOff x="141890" y="163562"/>
            <a:chExt cx="9233223" cy="4768754"/>
          </a:xfrm>
        </p:grpSpPr>
        <p:cxnSp>
          <p:nvCxnSpPr>
            <p:cNvPr id="27" name="Straight Connector 26">
              <a:extLst>
                <a:ext uri="{FF2B5EF4-FFF2-40B4-BE49-F238E27FC236}">
                  <a16:creationId xmlns:a16="http://schemas.microsoft.com/office/drawing/2014/main" id="{0011C901-A1C4-3649-9F9D-FDB13BF327F2}"/>
                </a:ext>
              </a:extLst>
            </p:cNvPr>
            <p:cNvCxnSpPr/>
            <p:nvPr/>
          </p:nvCxnSpPr>
          <p:spPr>
            <a:xfrm>
              <a:off x="4942490" y="171130"/>
              <a:ext cx="0" cy="47611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53771A-91AE-C344-B0FD-9B00E50D4167}"/>
                </a:ext>
              </a:extLst>
            </p:cNvPr>
            <p:cNvCxnSpPr/>
            <p:nvPr/>
          </p:nvCxnSpPr>
          <p:spPr>
            <a:xfrm>
              <a:off x="2542190" y="165539"/>
              <a:ext cx="0" cy="47611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316C188-9539-3847-87D0-3EF731398F12}"/>
                </a:ext>
              </a:extLst>
            </p:cNvPr>
            <p:cNvSpPr/>
            <p:nvPr/>
          </p:nvSpPr>
          <p:spPr>
            <a:xfrm>
              <a:off x="7492677" y="3802358"/>
              <a:ext cx="1550670" cy="514350"/>
            </a:xfrm>
            <a:prstGeom prst="rect">
              <a:avLst/>
            </a:prstGeom>
            <a:solidFill>
              <a:schemeClr val="tx2">
                <a:lumMod val="20000"/>
                <a:lumOff val="80000"/>
              </a:schemeClr>
            </a:solidFill>
            <a:ln w="28575">
              <a:solidFill>
                <a:schemeClr val="bg1">
                  <a:lumMod val="50000"/>
                </a:schemeClr>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EE/DR savings profiles</a:t>
              </a:r>
            </a:p>
          </p:txBody>
        </p:sp>
        <p:sp>
          <p:nvSpPr>
            <p:cNvPr id="6" name="Rectangle 5">
              <a:extLst>
                <a:ext uri="{FF2B5EF4-FFF2-40B4-BE49-F238E27FC236}">
                  <a16:creationId xmlns:a16="http://schemas.microsoft.com/office/drawing/2014/main" id="{2511B04C-FF5D-8F45-895C-1D4860F32702}"/>
                </a:ext>
              </a:extLst>
            </p:cNvPr>
            <p:cNvSpPr/>
            <p:nvPr/>
          </p:nvSpPr>
          <p:spPr>
            <a:xfrm>
              <a:off x="141890" y="165539"/>
              <a:ext cx="7200900" cy="4761186"/>
            </a:xfrm>
            <a:prstGeom prst="rect">
              <a:avLst/>
            </a:prstGeom>
            <a:no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endParaRPr lang="en-US" sz="900">
                <a:solidFill>
                  <a:prstClr val="black"/>
                </a:solidFill>
                <a:latin typeface="Roboto Light" panose="02000000000000000000" pitchFamily="2" charset="0"/>
                <a:ea typeface="Roboto Light" panose="02000000000000000000" pitchFamily="2" charset="0"/>
              </a:endParaRPr>
            </a:p>
          </p:txBody>
        </p:sp>
        <p:sp>
          <p:nvSpPr>
            <p:cNvPr id="17" name="Rectangle 16">
              <a:extLst>
                <a:ext uri="{FF2B5EF4-FFF2-40B4-BE49-F238E27FC236}">
                  <a16:creationId xmlns:a16="http://schemas.microsoft.com/office/drawing/2014/main" id="{62F25B46-1550-5047-B9B7-A74362804263}"/>
                </a:ext>
              </a:extLst>
            </p:cNvPr>
            <p:cNvSpPr/>
            <p:nvPr/>
          </p:nvSpPr>
          <p:spPr>
            <a:xfrm>
              <a:off x="200497" y="4407417"/>
              <a:ext cx="4108706" cy="354017"/>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Stochastic occupancy modeling capabilities</a:t>
              </a:r>
            </a:p>
          </p:txBody>
        </p:sp>
        <p:sp>
          <p:nvSpPr>
            <p:cNvPr id="18" name="Rectangle 17">
              <a:extLst>
                <a:ext uri="{FF2B5EF4-FFF2-40B4-BE49-F238E27FC236}">
                  <a16:creationId xmlns:a16="http://schemas.microsoft.com/office/drawing/2014/main" id="{381A76C1-8DDC-6941-995B-211F305E7BDD}"/>
                </a:ext>
              </a:extLst>
            </p:cNvPr>
            <p:cNvSpPr/>
            <p:nvPr/>
          </p:nvSpPr>
          <p:spPr>
            <a:xfrm>
              <a:off x="177359" y="472450"/>
              <a:ext cx="7129961" cy="216866"/>
            </a:xfrm>
            <a:prstGeom prst="rect">
              <a:avLst/>
            </a:prstGeom>
            <a:solidFill>
              <a:schemeClr val="accent4">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Technical Advisory Group</a:t>
              </a:r>
            </a:p>
          </p:txBody>
        </p:sp>
        <p:sp>
          <p:nvSpPr>
            <p:cNvPr id="21" name="Rectangle 20">
              <a:extLst>
                <a:ext uri="{FF2B5EF4-FFF2-40B4-BE49-F238E27FC236}">
                  <a16:creationId xmlns:a16="http://schemas.microsoft.com/office/drawing/2014/main" id="{4254480E-FF49-CA46-ADA4-69A1B21D36A0}"/>
                </a:ext>
              </a:extLst>
            </p:cNvPr>
            <p:cNvSpPr/>
            <p:nvPr/>
          </p:nvSpPr>
          <p:spPr>
            <a:xfrm>
              <a:off x="2584743" y="2969059"/>
              <a:ext cx="4096942" cy="3170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Rigorous calibration of building stock end-use models</a:t>
              </a:r>
            </a:p>
          </p:txBody>
        </p:sp>
        <p:sp>
          <p:nvSpPr>
            <p:cNvPr id="23" name="Rectangle 22">
              <a:extLst>
                <a:ext uri="{FF2B5EF4-FFF2-40B4-BE49-F238E27FC236}">
                  <a16:creationId xmlns:a16="http://schemas.microsoft.com/office/drawing/2014/main" id="{EFE05E32-A262-0F48-AADC-8009ED7ED86F}"/>
                </a:ext>
              </a:extLst>
            </p:cNvPr>
            <p:cNvSpPr/>
            <p:nvPr/>
          </p:nvSpPr>
          <p:spPr>
            <a:xfrm>
              <a:off x="5155199" y="4434656"/>
              <a:ext cx="2112049" cy="442002"/>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00">
                  <a:solidFill>
                    <a:prstClr val="black"/>
                  </a:solidFill>
                  <a:latin typeface="Calibri Light" panose="020F0302020204030204" pitchFamily="34" charset="0"/>
                  <a:ea typeface="Roboto" panose="02000000000000000000" pitchFamily="2" charset="0"/>
                </a:rPr>
                <a:t>Load profile library, </a:t>
              </a:r>
              <a:br>
                <a:rPr lang="en-US" sz="1000">
                  <a:solidFill>
                    <a:prstClr val="black"/>
                  </a:solidFill>
                  <a:latin typeface="Calibri Light" panose="020F0302020204030204" pitchFamily="34" charset="0"/>
                  <a:ea typeface="Roboto" panose="02000000000000000000" pitchFamily="2" charset="0"/>
                </a:rPr>
              </a:br>
              <a:r>
                <a:rPr lang="en-US" sz="1000">
                  <a:solidFill>
                    <a:prstClr val="black"/>
                  </a:solidFill>
                  <a:latin typeface="Calibri Light" panose="020F0302020204030204" pitchFamily="34" charset="0"/>
                  <a:ea typeface="Roboto" panose="02000000000000000000" pitchFamily="2" charset="0"/>
                </a:rPr>
                <a:t>documentation, &amp; user guide</a:t>
              </a:r>
            </a:p>
          </p:txBody>
        </p:sp>
        <p:sp>
          <p:nvSpPr>
            <p:cNvPr id="26" name="Rectangle 25">
              <a:extLst>
                <a:ext uri="{FF2B5EF4-FFF2-40B4-BE49-F238E27FC236}">
                  <a16:creationId xmlns:a16="http://schemas.microsoft.com/office/drawing/2014/main" id="{A005423F-5718-6A4E-B834-DE9DE156533A}"/>
                </a:ext>
              </a:extLst>
            </p:cNvPr>
            <p:cNvSpPr/>
            <p:nvPr/>
          </p:nvSpPr>
          <p:spPr>
            <a:xfrm>
              <a:off x="1405000" y="2566051"/>
              <a:ext cx="5281448" cy="277833"/>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Data analysis to derive occupant-driven schedules and usage diversity</a:t>
              </a:r>
            </a:p>
          </p:txBody>
        </p:sp>
        <p:sp>
          <p:nvSpPr>
            <p:cNvPr id="16" name="Rectangle 15">
              <a:extLst>
                <a:ext uri="{FF2B5EF4-FFF2-40B4-BE49-F238E27FC236}">
                  <a16:creationId xmlns:a16="http://schemas.microsoft.com/office/drawing/2014/main" id="{EAB80AA0-3D29-C54E-80F3-39E6C95EF916}"/>
                </a:ext>
              </a:extLst>
            </p:cNvPr>
            <p:cNvSpPr/>
            <p:nvPr/>
          </p:nvSpPr>
          <p:spPr>
            <a:xfrm>
              <a:off x="141890" y="165406"/>
              <a:ext cx="2400300" cy="269561"/>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a:solidFill>
                    <a:prstClr val="black"/>
                  </a:solidFill>
                  <a:latin typeface="Calibri Light" panose="020F0302020204030204" pitchFamily="34" charset="0"/>
                  <a:ea typeface="Roboto" panose="02000000000000000000" pitchFamily="2" charset="0"/>
                </a:rPr>
                <a:t>Year 1</a:t>
              </a:r>
            </a:p>
          </p:txBody>
        </p:sp>
        <p:sp>
          <p:nvSpPr>
            <p:cNvPr id="24" name="Rectangle 23">
              <a:extLst>
                <a:ext uri="{FF2B5EF4-FFF2-40B4-BE49-F238E27FC236}">
                  <a16:creationId xmlns:a16="http://schemas.microsoft.com/office/drawing/2014/main" id="{039574FC-8104-FB45-8DAD-3F8B59C3F0FF}"/>
                </a:ext>
              </a:extLst>
            </p:cNvPr>
            <p:cNvSpPr/>
            <p:nvPr/>
          </p:nvSpPr>
          <p:spPr>
            <a:xfrm>
              <a:off x="2542190" y="168306"/>
              <a:ext cx="2400300" cy="2638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a:solidFill>
                    <a:prstClr val="black"/>
                  </a:solidFill>
                  <a:latin typeface="Calibri Light" panose="020F0302020204030204" pitchFamily="34" charset="0"/>
                  <a:ea typeface="Roboto" panose="02000000000000000000" pitchFamily="2" charset="0"/>
                </a:rPr>
                <a:t>Year 2</a:t>
              </a:r>
            </a:p>
          </p:txBody>
        </p:sp>
        <p:sp>
          <p:nvSpPr>
            <p:cNvPr id="25" name="Rectangle 24">
              <a:extLst>
                <a:ext uri="{FF2B5EF4-FFF2-40B4-BE49-F238E27FC236}">
                  <a16:creationId xmlns:a16="http://schemas.microsoft.com/office/drawing/2014/main" id="{AB076A33-A724-C441-984F-1479383F98E8}"/>
                </a:ext>
              </a:extLst>
            </p:cNvPr>
            <p:cNvSpPr/>
            <p:nvPr/>
          </p:nvSpPr>
          <p:spPr>
            <a:xfrm>
              <a:off x="4942490" y="168305"/>
              <a:ext cx="2400300" cy="2638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a:solidFill>
                    <a:prstClr val="black"/>
                  </a:solidFill>
                  <a:latin typeface="Calibri Light" panose="020F0302020204030204" pitchFamily="34" charset="0"/>
                  <a:ea typeface="Roboto" panose="02000000000000000000" pitchFamily="2" charset="0"/>
                </a:rPr>
                <a:t>Year 3</a:t>
              </a:r>
            </a:p>
          </p:txBody>
        </p:sp>
        <p:sp>
          <p:nvSpPr>
            <p:cNvPr id="29" name="Rectangle 28">
              <a:extLst>
                <a:ext uri="{FF2B5EF4-FFF2-40B4-BE49-F238E27FC236}">
                  <a16:creationId xmlns:a16="http://schemas.microsoft.com/office/drawing/2014/main" id="{11177BC1-D8BF-854E-A43A-DC60D8B72C1F}"/>
                </a:ext>
              </a:extLst>
            </p:cNvPr>
            <p:cNvSpPr/>
            <p:nvPr/>
          </p:nvSpPr>
          <p:spPr>
            <a:xfrm>
              <a:off x="7495489" y="4434656"/>
              <a:ext cx="1547858" cy="442002"/>
            </a:xfrm>
            <a:prstGeom prst="rect">
              <a:avLst/>
            </a:prstGeom>
            <a:solidFill>
              <a:schemeClr val="tx2">
                <a:lumMod val="20000"/>
                <a:lumOff val="80000"/>
              </a:schemeClr>
            </a:solidFill>
            <a:ln w="28575">
              <a:solidFill>
                <a:schemeClr val="bg1">
                  <a:lumMod val="50000"/>
                </a:schemeClr>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00">
                  <a:solidFill>
                    <a:prstClr val="black"/>
                  </a:solidFill>
                  <a:latin typeface="Calibri Light" panose="020F0302020204030204" pitchFamily="34" charset="0"/>
                  <a:ea typeface="Roboto" panose="02000000000000000000" pitchFamily="2" charset="0"/>
                </a:rPr>
                <a:t>Ongoing additions to load profile library</a:t>
              </a:r>
            </a:p>
          </p:txBody>
        </p:sp>
        <p:sp>
          <p:nvSpPr>
            <p:cNvPr id="136" name="Rectangle 135">
              <a:extLst>
                <a:ext uri="{FF2B5EF4-FFF2-40B4-BE49-F238E27FC236}">
                  <a16:creationId xmlns:a16="http://schemas.microsoft.com/office/drawing/2014/main" id="{5EADDBF8-6DE2-CC44-A1DC-9CE80F77A094}"/>
                </a:ext>
              </a:extLst>
            </p:cNvPr>
            <p:cNvSpPr/>
            <p:nvPr/>
          </p:nvSpPr>
          <p:spPr>
            <a:xfrm>
              <a:off x="7370379" y="163562"/>
              <a:ext cx="1688860" cy="268578"/>
            </a:xfrm>
            <a:prstGeom prst="rect">
              <a:avLst/>
            </a:prstGeom>
            <a:solidFill>
              <a:schemeClr val="tx2">
                <a:lumMod val="20000"/>
                <a:lumOff val="80000"/>
              </a:schemeClr>
            </a:solid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US" sz="1050">
                  <a:solidFill>
                    <a:sysClr val="windowText" lastClr="000000"/>
                  </a:solidFill>
                  <a:latin typeface="Calibri Light" panose="020F0302020204030204" pitchFamily="34" charset="0"/>
                  <a:ea typeface="Roboto" panose="02000000000000000000" pitchFamily="2" charset="0"/>
                </a:rPr>
                <a:t>Beyond</a:t>
              </a:r>
            </a:p>
          </p:txBody>
        </p:sp>
        <p:sp>
          <p:nvSpPr>
            <p:cNvPr id="7" name="Rectangle 6">
              <a:extLst>
                <a:ext uri="{FF2B5EF4-FFF2-40B4-BE49-F238E27FC236}">
                  <a16:creationId xmlns:a16="http://schemas.microsoft.com/office/drawing/2014/main" id="{62F2AE6D-42C1-6D48-B82D-75DF5E37FA5D}"/>
                </a:ext>
              </a:extLst>
            </p:cNvPr>
            <p:cNvSpPr/>
            <p:nvPr/>
          </p:nvSpPr>
          <p:spPr>
            <a:xfrm>
              <a:off x="5155199" y="3802358"/>
              <a:ext cx="2112049" cy="514350"/>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Calibrated</a:t>
              </a:r>
            </a:p>
            <a:p>
              <a:pPr algn="ctr" defTabSz="685800">
                <a:defRPr/>
              </a:pPr>
              <a:r>
                <a:rPr lang="en-US" sz="1050">
                  <a:solidFill>
                    <a:prstClr val="black"/>
                  </a:solidFill>
                  <a:latin typeface="Calibri Light" panose="020F0302020204030204" pitchFamily="34" charset="0"/>
                  <a:ea typeface="Roboto" panose="02000000000000000000" pitchFamily="2" charset="0"/>
                </a:rPr>
                <a:t>building stock models</a:t>
              </a:r>
            </a:p>
          </p:txBody>
        </p:sp>
        <p:sp>
          <p:nvSpPr>
            <p:cNvPr id="20" name="Rectangle 19">
              <a:extLst>
                <a:ext uri="{FF2B5EF4-FFF2-40B4-BE49-F238E27FC236}">
                  <a16:creationId xmlns:a16="http://schemas.microsoft.com/office/drawing/2014/main" id="{9FC80B9C-A5DB-9045-A9B2-94055F70BB08}"/>
                </a:ext>
              </a:extLst>
            </p:cNvPr>
            <p:cNvSpPr/>
            <p:nvPr/>
          </p:nvSpPr>
          <p:spPr>
            <a:xfrm>
              <a:off x="940095" y="2158336"/>
              <a:ext cx="5741590" cy="304577"/>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Targeted data acquisition leveraging planned/ongoing sub-metering studies</a:t>
              </a:r>
            </a:p>
          </p:txBody>
        </p:sp>
        <p:sp>
          <p:nvSpPr>
            <p:cNvPr id="123" name="Rectangle 122">
              <a:extLst>
                <a:ext uri="{FF2B5EF4-FFF2-40B4-BE49-F238E27FC236}">
                  <a16:creationId xmlns:a16="http://schemas.microsoft.com/office/drawing/2014/main" id="{1EC14059-8668-9349-B6A5-6BE80EC95626}"/>
                </a:ext>
              </a:extLst>
            </p:cNvPr>
            <p:cNvSpPr/>
            <p:nvPr/>
          </p:nvSpPr>
          <p:spPr>
            <a:xfrm>
              <a:off x="200497" y="840945"/>
              <a:ext cx="1695308" cy="370328"/>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Define use cases and requirements</a:t>
              </a:r>
            </a:p>
          </p:txBody>
        </p:sp>
        <p:sp>
          <p:nvSpPr>
            <p:cNvPr id="28" name="Rectangle 27">
              <a:extLst>
                <a:ext uri="{FF2B5EF4-FFF2-40B4-BE49-F238E27FC236}">
                  <a16:creationId xmlns:a16="http://schemas.microsoft.com/office/drawing/2014/main" id="{C3F38D6A-1158-9D46-8A4F-D1407F09925C}"/>
                </a:ext>
              </a:extLst>
            </p:cNvPr>
            <p:cNvSpPr/>
            <p:nvPr/>
          </p:nvSpPr>
          <p:spPr>
            <a:xfrm>
              <a:off x="200497" y="1318344"/>
              <a:ext cx="2128981" cy="246947"/>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Collect/review existing data</a:t>
              </a:r>
            </a:p>
          </p:txBody>
        </p:sp>
        <p:sp>
          <p:nvSpPr>
            <p:cNvPr id="19" name="Rectangle 18">
              <a:extLst>
                <a:ext uri="{FF2B5EF4-FFF2-40B4-BE49-F238E27FC236}">
                  <a16:creationId xmlns:a16="http://schemas.microsoft.com/office/drawing/2014/main" id="{C360745C-149B-6E42-88C1-B78A4420AB9D}"/>
                </a:ext>
              </a:extLst>
            </p:cNvPr>
            <p:cNvSpPr/>
            <p:nvPr/>
          </p:nvSpPr>
          <p:spPr>
            <a:xfrm>
              <a:off x="940095" y="1672362"/>
              <a:ext cx="1598435" cy="377426"/>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Report on market needs and data gaps</a:t>
              </a:r>
            </a:p>
          </p:txBody>
        </p:sp>
        <p:sp>
          <p:nvSpPr>
            <p:cNvPr id="91" name="Rectangle 90">
              <a:extLst>
                <a:ext uri="{FF2B5EF4-FFF2-40B4-BE49-F238E27FC236}">
                  <a16:creationId xmlns:a16="http://schemas.microsoft.com/office/drawing/2014/main" id="{05416981-FEA0-A44A-A97A-5418CCCC7EA0}"/>
                </a:ext>
              </a:extLst>
            </p:cNvPr>
            <p:cNvSpPr/>
            <p:nvPr/>
          </p:nvSpPr>
          <p:spPr>
            <a:xfrm>
              <a:off x="2584743" y="3376889"/>
              <a:ext cx="4096942" cy="3170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Quantify accuracy of results for target applications</a:t>
              </a:r>
            </a:p>
          </p:txBody>
        </p:sp>
        <p:sp>
          <p:nvSpPr>
            <p:cNvPr id="31" name="Left Arrow 30">
              <a:extLst>
                <a:ext uri="{FF2B5EF4-FFF2-40B4-BE49-F238E27FC236}">
                  <a16:creationId xmlns:a16="http://schemas.microsoft.com/office/drawing/2014/main" id="{8352F133-E4F1-F14E-A0C3-09598E462E4F}"/>
                </a:ext>
              </a:extLst>
            </p:cNvPr>
            <p:cNvSpPr/>
            <p:nvPr/>
          </p:nvSpPr>
          <p:spPr>
            <a:xfrm>
              <a:off x="6202091" y="668656"/>
              <a:ext cx="3173022" cy="1891804"/>
            </a:xfrm>
            <a:prstGeom prst="leftArrow">
              <a:avLst>
                <a:gd name="adj1" fmla="val 70803"/>
                <a:gd name="adj2" fmla="val 51430"/>
              </a:avLst>
            </a:prstGeom>
            <a:solidFill>
              <a:srgbClr val="F6A01A"/>
            </a:solidFill>
            <a:ln w="25400" cap="flat" cmpd="sng" algn="ctr">
              <a:solidFill>
                <a:schemeClr val="bg1">
                  <a:lumMod val="50000"/>
                </a:schemeClr>
              </a:solidFill>
              <a:prstDash val="solid"/>
            </a:ln>
            <a:effectLst>
              <a:outerShdw blurRad="50800" dist="38100" dir="2700000" algn="tl" rotWithShape="0">
                <a:prstClr val="black">
                  <a:alpha val="40000"/>
                </a:prstClr>
              </a:outerShdw>
            </a:effectLst>
          </p:spPr>
          <p:txBody>
            <a:bodyPr rtlCol="0" anchor="ctr"/>
            <a:lstStyle/>
            <a:p>
              <a:pPr algn="ctr" defTabSz="914400">
                <a:defRPr/>
              </a:pPr>
              <a:r>
                <a:rPr lang="en-US" sz="2506" kern="0" dirty="0">
                  <a:solidFill>
                    <a:srgbClr val="FFFFFF"/>
                  </a:solidFill>
                  <a:latin typeface="Arial"/>
                </a:rPr>
                <a:t>You are here</a:t>
              </a:r>
            </a:p>
            <a:p>
              <a:pPr defTabSz="914400">
                <a:defRPr/>
              </a:pPr>
              <a:r>
                <a:rPr lang="en-US" sz="1200" kern="0" dirty="0">
                  <a:solidFill>
                    <a:srgbClr val="FFFFFF"/>
                  </a:solidFill>
                  <a:latin typeface="Arial"/>
                </a:rPr>
                <a:t>Com: 2 of 4 calibration regions complete</a:t>
              </a:r>
            </a:p>
            <a:p>
              <a:pPr defTabSz="914400">
                <a:defRPr/>
              </a:pPr>
              <a:r>
                <a:rPr lang="en-US" sz="1200" kern="0" dirty="0">
                  <a:solidFill>
                    <a:srgbClr val="FFFFFF"/>
                  </a:solidFill>
                  <a:latin typeface="Arial"/>
                </a:rPr>
                <a:t>Res: 4 of 5 calibration regions complete</a:t>
              </a:r>
            </a:p>
          </p:txBody>
        </p:sp>
      </p:grpSp>
      <p:sp>
        <p:nvSpPr>
          <p:cNvPr id="33" name="Title 1">
            <a:extLst>
              <a:ext uri="{FF2B5EF4-FFF2-40B4-BE49-F238E27FC236}">
                <a16:creationId xmlns:a16="http://schemas.microsoft.com/office/drawing/2014/main" id="{C609A2DD-8BF6-624E-B2E8-8F7AAC3C4010}"/>
              </a:ext>
            </a:extLst>
          </p:cNvPr>
          <p:cNvSpPr txBox="1">
            <a:spLocks/>
          </p:cNvSpPr>
          <p:nvPr/>
        </p:nvSpPr>
        <p:spPr>
          <a:xfrm>
            <a:off x="457203" y="1"/>
            <a:ext cx="8236857" cy="547576"/>
          </a:xfrm>
          <a:prstGeom prst="rect">
            <a:avLst/>
          </a:prstGeom>
          <a:solidFill>
            <a:srgbClr val="0079C1"/>
          </a:solid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3333"/>
              </a:lnSpc>
              <a:spcBef>
                <a:spcPts val="0"/>
              </a:spcBef>
              <a:spcAft>
                <a:spcPts val="0"/>
              </a:spcAft>
              <a:buClr>
                <a:schemeClr val="lt1"/>
              </a:buClr>
              <a:buSzPts val="3000"/>
              <a:buFont typeface="Calibri"/>
              <a:buNone/>
              <a:defRPr sz="3000" b="0" i="0" u="none" strike="noStrike" cap="none">
                <a:solidFill>
                  <a:schemeClr val="lt1"/>
                </a:solidFill>
                <a:latin typeface="Roboto" panose="02000000000000000000" pitchFamily="2" charset="0"/>
                <a:ea typeface="Roboto" panose="02000000000000000000" pitchFamily="2"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defTabSz="914400">
              <a:buClr>
                <a:srgbClr val="FFFFFF"/>
              </a:buClr>
              <a:defRPr/>
            </a:pPr>
            <a:r>
              <a:rPr lang="en-US" kern="0">
                <a:solidFill>
                  <a:srgbClr val="FFFFFF"/>
                </a:solidFill>
                <a:latin typeface="Roboto Light" panose="02000000000000000000" pitchFamily="2" charset="0"/>
                <a:ea typeface="Roboto Light" panose="02000000000000000000" pitchFamily="2" charset="0"/>
              </a:rPr>
              <a:t>Project Timeline</a:t>
            </a:r>
          </a:p>
        </p:txBody>
      </p:sp>
      <p:cxnSp>
        <p:nvCxnSpPr>
          <p:cNvPr id="4" name="Straight Connector 3">
            <a:extLst>
              <a:ext uri="{FF2B5EF4-FFF2-40B4-BE49-F238E27FC236}">
                <a16:creationId xmlns:a16="http://schemas.microsoft.com/office/drawing/2014/main" id="{63361291-DF2A-284D-A003-F8255BD0A17D}"/>
              </a:ext>
            </a:extLst>
          </p:cNvPr>
          <p:cNvCxnSpPr>
            <a:cxnSpLocks/>
          </p:cNvCxnSpPr>
          <p:nvPr/>
        </p:nvCxnSpPr>
        <p:spPr>
          <a:xfrm>
            <a:off x="6017643" y="892791"/>
            <a:ext cx="0" cy="4049035"/>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359746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Where did we end up?</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r>
              <a:rPr lang="en-US"/>
              <a:t>Calibration improvements and load shape status</a:t>
            </a:r>
          </a:p>
        </p:txBody>
      </p:sp>
    </p:spTree>
    <p:extLst>
      <p:ext uri="{BB962C8B-B14F-4D97-AF65-F5344CB8AC3E}">
        <p14:creationId xmlns:p14="http://schemas.microsoft.com/office/powerpoint/2010/main" val="4192536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hart&#10;&#10;Description automatically generated">
            <a:extLst>
              <a:ext uri="{FF2B5EF4-FFF2-40B4-BE49-F238E27FC236}">
                <a16:creationId xmlns:a16="http://schemas.microsoft.com/office/drawing/2014/main" id="{32E0380D-064B-474E-9E83-2A90C332ED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9630" y="3608788"/>
            <a:ext cx="4114800" cy="1366092"/>
          </a:xfrm>
          <a:prstGeom prst="rect">
            <a:avLst/>
          </a:prstGeom>
        </p:spPr>
      </p:pic>
      <p:pic>
        <p:nvPicPr>
          <p:cNvPr id="34" name="Picture 33" descr="Chart&#10;&#10;Description automatically generated">
            <a:extLst>
              <a:ext uri="{FF2B5EF4-FFF2-40B4-BE49-F238E27FC236}">
                <a16:creationId xmlns:a16="http://schemas.microsoft.com/office/drawing/2014/main" id="{24FD5F4B-34CC-DB4E-8410-B3996D5A07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754" y="2237144"/>
            <a:ext cx="4114800" cy="1366092"/>
          </a:xfrm>
          <a:prstGeom prst="rect">
            <a:avLst/>
          </a:prstGeom>
        </p:spPr>
      </p:pic>
      <p:pic>
        <p:nvPicPr>
          <p:cNvPr id="32" name="Picture 31" descr="Chart&#10;&#10;Description automatically generated">
            <a:extLst>
              <a:ext uri="{FF2B5EF4-FFF2-40B4-BE49-F238E27FC236}">
                <a16:creationId xmlns:a16="http://schemas.microsoft.com/office/drawing/2014/main" id="{C3038B4F-B9D1-364A-9353-A516BD6036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0754" y="821593"/>
            <a:ext cx="4114800" cy="1366092"/>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Seasonal end-use loads by day type</a:t>
            </a:r>
          </a:p>
        </p:txBody>
      </p:sp>
      <p:pic>
        <p:nvPicPr>
          <p:cNvPr id="8" name="Picture 7" descr="A screenshot of a cell phone&#10;&#10;Description automatically generated">
            <a:extLst>
              <a:ext uri="{FF2B5EF4-FFF2-40B4-BE49-F238E27FC236}">
                <a16:creationId xmlns:a16="http://schemas.microsoft.com/office/drawing/2014/main" id="{02DB4722-B06F-9B4F-AED3-D7B49A7974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38981" y="1431215"/>
            <a:ext cx="1127515" cy="2493444"/>
          </a:xfrm>
          <a:prstGeom prst="rect">
            <a:avLst/>
          </a:prstGeom>
        </p:spPr>
      </p:pic>
      <p:sp>
        <p:nvSpPr>
          <p:cNvPr id="16" name="TextBox 15">
            <a:extLst>
              <a:ext uri="{FF2B5EF4-FFF2-40B4-BE49-F238E27FC236}">
                <a16:creationId xmlns:a16="http://schemas.microsoft.com/office/drawing/2014/main" id="{768F401B-5F5A-5245-866F-60C1845769EA}"/>
              </a:ext>
            </a:extLst>
          </p:cNvPr>
          <p:cNvSpPr txBox="1"/>
          <p:nvPr/>
        </p:nvSpPr>
        <p:spPr>
          <a:xfrm>
            <a:off x="2987899" y="4929056"/>
            <a:ext cx="1039067" cy="230832"/>
          </a:xfrm>
          <a:prstGeom prst="rect">
            <a:avLst/>
          </a:prstGeom>
          <a:noFill/>
        </p:spPr>
        <p:txBody>
          <a:bodyPr wrap="none" rtlCol="0">
            <a:spAutoFit/>
          </a:bodyPr>
          <a:lstStyle/>
          <a:p>
            <a:r>
              <a:rPr lang="en-US" sz="900"/>
              <a:t>Hour of day (0-23)</a:t>
            </a:r>
          </a:p>
        </p:txBody>
      </p:sp>
      <p:sp>
        <p:nvSpPr>
          <p:cNvPr id="20" name="TextBox 19">
            <a:extLst>
              <a:ext uri="{FF2B5EF4-FFF2-40B4-BE49-F238E27FC236}">
                <a16:creationId xmlns:a16="http://schemas.microsoft.com/office/drawing/2014/main" id="{37A870CC-AF9C-8C44-B967-FD540143CFB3}"/>
              </a:ext>
            </a:extLst>
          </p:cNvPr>
          <p:cNvSpPr txBox="1"/>
          <p:nvPr/>
        </p:nvSpPr>
        <p:spPr>
          <a:xfrm>
            <a:off x="5132233" y="4929056"/>
            <a:ext cx="1039067" cy="230832"/>
          </a:xfrm>
          <a:prstGeom prst="rect">
            <a:avLst/>
          </a:prstGeom>
          <a:noFill/>
        </p:spPr>
        <p:txBody>
          <a:bodyPr wrap="none" rtlCol="0">
            <a:spAutoFit/>
          </a:bodyPr>
          <a:lstStyle/>
          <a:p>
            <a:r>
              <a:rPr lang="en-US" sz="900"/>
              <a:t>Hour of day (0-23)</a:t>
            </a:r>
          </a:p>
        </p:txBody>
      </p:sp>
      <p:sp>
        <p:nvSpPr>
          <p:cNvPr id="17" name="TextBox 16">
            <a:extLst>
              <a:ext uri="{FF2B5EF4-FFF2-40B4-BE49-F238E27FC236}">
                <a16:creationId xmlns:a16="http://schemas.microsoft.com/office/drawing/2014/main" id="{F8CDBDFC-8655-9444-9F15-32CA99D78B9A}"/>
              </a:ext>
            </a:extLst>
          </p:cNvPr>
          <p:cNvSpPr txBox="1"/>
          <p:nvPr/>
        </p:nvSpPr>
        <p:spPr>
          <a:xfrm>
            <a:off x="587659" y="1278653"/>
            <a:ext cx="1410240" cy="954107"/>
          </a:xfrm>
          <a:prstGeom prst="rect">
            <a:avLst/>
          </a:prstGeom>
          <a:noFill/>
        </p:spPr>
        <p:txBody>
          <a:bodyPr wrap="square" rtlCol="0">
            <a:spAutoFit/>
          </a:bodyPr>
          <a:lstStyle/>
          <a:p>
            <a:pPr algn="ctr"/>
            <a:r>
              <a:rPr lang="en-US" sz="1400"/>
              <a:t>EPB, Chattanooga, TN</a:t>
            </a:r>
          </a:p>
          <a:p>
            <a:pPr algn="ctr"/>
            <a:r>
              <a:rPr lang="en-US" sz="1400"/>
              <a:t>service territory</a:t>
            </a:r>
          </a:p>
        </p:txBody>
      </p:sp>
      <p:sp>
        <p:nvSpPr>
          <p:cNvPr id="24" name="TextBox 23">
            <a:extLst>
              <a:ext uri="{FF2B5EF4-FFF2-40B4-BE49-F238E27FC236}">
                <a16:creationId xmlns:a16="http://schemas.microsoft.com/office/drawing/2014/main" id="{70E1B7E6-4950-7443-B053-E2ECC3771CB7}"/>
              </a:ext>
            </a:extLst>
          </p:cNvPr>
          <p:cNvSpPr txBox="1"/>
          <p:nvPr/>
        </p:nvSpPr>
        <p:spPr>
          <a:xfrm>
            <a:off x="457199" y="2677937"/>
            <a:ext cx="1671164" cy="523220"/>
          </a:xfrm>
          <a:prstGeom prst="rect">
            <a:avLst/>
          </a:prstGeom>
          <a:noFill/>
        </p:spPr>
        <p:txBody>
          <a:bodyPr wrap="square" rtlCol="0">
            <a:spAutoFit/>
          </a:bodyPr>
          <a:lstStyle/>
          <a:p>
            <a:pPr algn="ctr"/>
            <a:r>
              <a:rPr lang="en-US" sz="1400"/>
              <a:t>Horry Electric</a:t>
            </a:r>
          </a:p>
          <a:p>
            <a:pPr algn="ctr"/>
            <a:r>
              <a:rPr lang="en-US" sz="1400"/>
              <a:t>service territory</a:t>
            </a:r>
          </a:p>
        </p:txBody>
      </p:sp>
      <p:sp>
        <p:nvSpPr>
          <p:cNvPr id="25" name="TextBox 24">
            <a:extLst>
              <a:ext uri="{FF2B5EF4-FFF2-40B4-BE49-F238E27FC236}">
                <a16:creationId xmlns:a16="http://schemas.microsoft.com/office/drawing/2014/main" id="{324FEAD8-81CC-4F4F-91C9-E814FB944BCD}"/>
              </a:ext>
            </a:extLst>
          </p:cNvPr>
          <p:cNvSpPr txBox="1"/>
          <p:nvPr/>
        </p:nvSpPr>
        <p:spPr>
          <a:xfrm>
            <a:off x="415599" y="4058808"/>
            <a:ext cx="1754361" cy="523220"/>
          </a:xfrm>
          <a:prstGeom prst="rect">
            <a:avLst/>
          </a:prstGeom>
          <a:noFill/>
        </p:spPr>
        <p:txBody>
          <a:bodyPr wrap="square" rtlCol="0">
            <a:spAutoFit/>
          </a:bodyPr>
          <a:lstStyle/>
          <a:p>
            <a:pPr algn="ctr"/>
            <a:r>
              <a:rPr lang="en-US" sz="1400"/>
              <a:t>City of Tallahassee</a:t>
            </a:r>
          </a:p>
          <a:p>
            <a:pPr algn="ctr"/>
            <a:r>
              <a:rPr lang="en-US" sz="1400"/>
              <a:t>service territory</a:t>
            </a:r>
          </a:p>
        </p:txBody>
      </p:sp>
      <p:sp>
        <p:nvSpPr>
          <p:cNvPr id="26" name="TextBox 25">
            <a:extLst>
              <a:ext uri="{FF2B5EF4-FFF2-40B4-BE49-F238E27FC236}">
                <a16:creationId xmlns:a16="http://schemas.microsoft.com/office/drawing/2014/main" id="{43CA4311-8376-FC44-9F38-F3C1B738893C}"/>
              </a:ext>
            </a:extLst>
          </p:cNvPr>
          <p:cNvSpPr txBox="1"/>
          <p:nvPr/>
        </p:nvSpPr>
        <p:spPr>
          <a:xfrm>
            <a:off x="0" y="4649936"/>
            <a:ext cx="1470274" cy="261610"/>
          </a:xfrm>
          <a:prstGeom prst="rect">
            <a:avLst/>
          </a:prstGeom>
          <a:noFill/>
        </p:spPr>
        <p:txBody>
          <a:bodyPr wrap="none" rtlCol="0">
            <a:spAutoFit/>
          </a:bodyPr>
          <a:lstStyle/>
          <a:p>
            <a:r>
              <a:rPr lang="en-US" sz="1100" i="1"/>
              <a:t>res_national_48_2018</a:t>
            </a:r>
          </a:p>
        </p:txBody>
      </p:sp>
      <p:sp>
        <p:nvSpPr>
          <p:cNvPr id="27" name="TextBox 26">
            <a:extLst>
              <a:ext uri="{FF2B5EF4-FFF2-40B4-BE49-F238E27FC236}">
                <a16:creationId xmlns:a16="http://schemas.microsoft.com/office/drawing/2014/main" id="{2381198D-A41C-4B4F-BAD0-36F99C625E3E}"/>
              </a:ext>
            </a:extLst>
          </p:cNvPr>
          <p:cNvSpPr txBox="1"/>
          <p:nvPr/>
        </p:nvSpPr>
        <p:spPr>
          <a:xfrm>
            <a:off x="0" y="4866159"/>
            <a:ext cx="1681871" cy="261610"/>
          </a:xfrm>
          <a:prstGeom prst="rect">
            <a:avLst/>
          </a:prstGeom>
          <a:noFill/>
        </p:spPr>
        <p:txBody>
          <a:bodyPr wrap="none" rtlCol="0">
            <a:spAutoFit/>
          </a:bodyPr>
          <a:lstStyle/>
          <a:p>
            <a:r>
              <a:rPr lang="en-US" sz="1100" i="1"/>
              <a:t>res_epb_scl_tal_48_2019</a:t>
            </a:r>
          </a:p>
        </p:txBody>
      </p:sp>
      <p:pic>
        <p:nvPicPr>
          <p:cNvPr id="28" name="Picture 27" descr="Text&#10;&#10;Description automatically generated">
            <a:extLst>
              <a:ext uri="{FF2B5EF4-FFF2-40B4-BE49-F238E27FC236}">
                <a16:creationId xmlns:a16="http://schemas.microsoft.com/office/drawing/2014/main" id="{26B50210-F2BD-5E43-A58F-23A97960AB4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8981" y="3988610"/>
            <a:ext cx="268647" cy="248539"/>
          </a:xfrm>
          <a:prstGeom prst="rect">
            <a:avLst/>
          </a:prstGeom>
        </p:spPr>
      </p:pic>
      <p:sp>
        <p:nvSpPr>
          <p:cNvPr id="29" name="TextBox 28">
            <a:extLst>
              <a:ext uri="{FF2B5EF4-FFF2-40B4-BE49-F238E27FC236}">
                <a16:creationId xmlns:a16="http://schemas.microsoft.com/office/drawing/2014/main" id="{3FB30E74-859C-0A4C-ABF5-B696FF4FAA9D}"/>
              </a:ext>
            </a:extLst>
          </p:cNvPr>
          <p:cNvSpPr txBox="1"/>
          <p:nvPr/>
        </p:nvSpPr>
        <p:spPr>
          <a:xfrm>
            <a:off x="7835627" y="3943976"/>
            <a:ext cx="1127515" cy="338554"/>
          </a:xfrm>
          <a:prstGeom prst="rect">
            <a:avLst/>
          </a:prstGeom>
          <a:noFill/>
        </p:spPr>
        <p:txBody>
          <a:bodyPr wrap="square" rtlCol="0">
            <a:spAutoFit/>
          </a:bodyPr>
          <a:lstStyle/>
          <a:p>
            <a:r>
              <a:rPr lang="en-US" sz="800"/>
              <a:t>AMI/LRD uncertainty</a:t>
            </a:r>
          </a:p>
          <a:p>
            <a:r>
              <a:rPr lang="en-US" sz="800"/>
              <a:t>AMI average</a:t>
            </a:r>
          </a:p>
        </p:txBody>
      </p:sp>
      <p:sp>
        <p:nvSpPr>
          <p:cNvPr id="30" name="TextBox 29">
            <a:extLst>
              <a:ext uri="{FF2B5EF4-FFF2-40B4-BE49-F238E27FC236}">
                <a16:creationId xmlns:a16="http://schemas.microsoft.com/office/drawing/2014/main" id="{E8B976B6-2FBA-A644-B8B2-65AE0BB97B3F}"/>
              </a:ext>
            </a:extLst>
          </p:cNvPr>
          <p:cNvSpPr txBox="1"/>
          <p:nvPr/>
        </p:nvSpPr>
        <p:spPr>
          <a:xfrm>
            <a:off x="7353837" y="4410082"/>
            <a:ext cx="1779370" cy="338554"/>
          </a:xfrm>
          <a:prstGeom prst="rect">
            <a:avLst/>
          </a:prstGeom>
          <a:noFill/>
        </p:spPr>
        <p:txBody>
          <a:bodyPr wrap="square" rtlCol="0">
            <a:spAutoFit/>
          </a:bodyPr>
          <a:lstStyle/>
          <a:p>
            <a:r>
              <a:rPr lang="en-US" sz="800"/>
              <a:t>LRD uncertainty is 10%</a:t>
            </a:r>
          </a:p>
          <a:p>
            <a:r>
              <a:rPr lang="en-US" sz="800"/>
              <a:t>AMI uncertainty is the standard error.</a:t>
            </a:r>
          </a:p>
        </p:txBody>
      </p:sp>
    </p:spTree>
    <p:extLst>
      <p:ext uri="{BB962C8B-B14F-4D97-AF65-F5344CB8AC3E}">
        <p14:creationId xmlns:p14="http://schemas.microsoft.com/office/powerpoint/2010/main" val="3606488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Chart&#10;&#10;Description automatically generated">
            <a:extLst>
              <a:ext uri="{FF2B5EF4-FFF2-40B4-BE49-F238E27FC236}">
                <a16:creationId xmlns:a16="http://schemas.microsoft.com/office/drawing/2014/main" id="{F3E37AF7-E6A4-1143-A772-BA5A0D8848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0754" y="3621509"/>
            <a:ext cx="4114800" cy="1366092"/>
          </a:xfrm>
          <a:prstGeom prst="rect">
            <a:avLst/>
          </a:prstGeom>
        </p:spPr>
      </p:pic>
      <p:pic>
        <p:nvPicPr>
          <p:cNvPr id="19" name="Picture 18" descr="Chart, histogram&#10;&#10;Description automatically generated">
            <a:extLst>
              <a:ext uri="{FF2B5EF4-FFF2-40B4-BE49-F238E27FC236}">
                <a16:creationId xmlns:a16="http://schemas.microsoft.com/office/drawing/2014/main" id="{907F4A23-4CA2-E94A-8B1E-4B27D2B8DD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754" y="2217908"/>
            <a:ext cx="4114800" cy="1366092"/>
          </a:xfrm>
          <a:prstGeom prst="rect">
            <a:avLst/>
          </a:prstGeom>
        </p:spPr>
      </p:pic>
      <p:pic>
        <p:nvPicPr>
          <p:cNvPr id="15" name="Picture 14" descr="Chart, histogram&#10;&#10;Description automatically generated">
            <a:extLst>
              <a:ext uri="{FF2B5EF4-FFF2-40B4-BE49-F238E27FC236}">
                <a16:creationId xmlns:a16="http://schemas.microsoft.com/office/drawing/2014/main" id="{422246ED-1F0A-E64B-A94C-02C11EFB99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0754" y="827338"/>
            <a:ext cx="4114800" cy="1366092"/>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Seasonal end-use loads by day type</a:t>
            </a:r>
          </a:p>
        </p:txBody>
      </p:sp>
      <p:pic>
        <p:nvPicPr>
          <p:cNvPr id="8" name="Picture 7" descr="A screenshot of a cell phone&#10;&#10;Description automatically generated">
            <a:extLst>
              <a:ext uri="{FF2B5EF4-FFF2-40B4-BE49-F238E27FC236}">
                <a16:creationId xmlns:a16="http://schemas.microsoft.com/office/drawing/2014/main" id="{02DB4722-B06F-9B4F-AED3-D7B49A7974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38981" y="1431215"/>
            <a:ext cx="1127515" cy="2493444"/>
          </a:xfrm>
          <a:prstGeom prst="rect">
            <a:avLst/>
          </a:prstGeom>
        </p:spPr>
      </p:pic>
      <p:sp>
        <p:nvSpPr>
          <p:cNvPr id="16" name="TextBox 15">
            <a:extLst>
              <a:ext uri="{FF2B5EF4-FFF2-40B4-BE49-F238E27FC236}">
                <a16:creationId xmlns:a16="http://schemas.microsoft.com/office/drawing/2014/main" id="{768F401B-5F5A-5245-866F-60C1845769EA}"/>
              </a:ext>
            </a:extLst>
          </p:cNvPr>
          <p:cNvSpPr txBox="1"/>
          <p:nvPr/>
        </p:nvSpPr>
        <p:spPr>
          <a:xfrm>
            <a:off x="2987899" y="4929056"/>
            <a:ext cx="1039067" cy="230832"/>
          </a:xfrm>
          <a:prstGeom prst="rect">
            <a:avLst/>
          </a:prstGeom>
          <a:noFill/>
        </p:spPr>
        <p:txBody>
          <a:bodyPr wrap="none" rtlCol="0">
            <a:spAutoFit/>
          </a:bodyPr>
          <a:lstStyle/>
          <a:p>
            <a:r>
              <a:rPr lang="en-US" sz="900"/>
              <a:t>Hour of day (0-23)</a:t>
            </a:r>
          </a:p>
        </p:txBody>
      </p:sp>
      <p:sp>
        <p:nvSpPr>
          <p:cNvPr id="20" name="TextBox 19">
            <a:extLst>
              <a:ext uri="{FF2B5EF4-FFF2-40B4-BE49-F238E27FC236}">
                <a16:creationId xmlns:a16="http://schemas.microsoft.com/office/drawing/2014/main" id="{37A870CC-AF9C-8C44-B967-FD540143CFB3}"/>
              </a:ext>
            </a:extLst>
          </p:cNvPr>
          <p:cNvSpPr txBox="1"/>
          <p:nvPr/>
        </p:nvSpPr>
        <p:spPr>
          <a:xfrm>
            <a:off x="5132233" y="4929056"/>
            <a:ext cx="1039067" cy="230832"/>
          </a:xfrm>
          <a:prstGeom prst="rect">
            <a:avLst/>
          </a:prstGeom>
          <a:noFill/>
        </p:spPr>
        <p:txBody>
          <a:bodyPr wrap="none" rtlCol="0">
            <a:spAutoFit/>
          </a:bodyPr>
          <a:lstStyle/>
          <a:p>
            <a:r>
              <a:rPr lang="en-US" sz="900"/>
              <a:t>Hour of day (0-23)</a:t>
            </a:r>
          </a:p>
        </p:txBody>
      </p:sp>
      <p:sp>
        <p:nvSpPr>
          <p:cNvPr id="17" name="TextBox 16">
            <a:extLst>
              <a:ext uri="{FF2B5EF4-FFF2-40B4-BE49-F238E27FC236}">
                <a16:creationId xmlns:a16="http://schemas.microsoft.com/office/drawing/2014/main" id="{F8CDBDFC-8655-9444-9F15-32CA99D78B9A}"/>
              </a:ext>
            </a:extLst>
          </p:cNvPr>
          <p:cNvSpPr txBox="1"/>
          <p:nvPr/>
        </p:nvSpPr>
        <p:spPr>
          <a:xfrm>
            <a:off x="587659" y="1278653"/>
            <a:ext cx="1410240" cy="738664"/>
          </a:xfrm>
          <a:prstGeom prst="rect">
            <a:avLst/>
          </a:prstGeom>
          <a:noFill/>
        </p:spPr>
        <p:txBody>
          <a:bodyPr wrap="square" rtlCol="0">
            <a:spAutoFit/>
          </a:bodyPr>
          <a:lstStyle/>
          <a:p>
            <a:pPr algn="ctr"/>
            <a:r>
              <a:rPr lang="en-US" sz="1400"/>
              <a:t>EPB, Chattanooga, TN</a:t>
            </a:r>
          </a:p>
          <a:p>
            <a:pPr algn="ctr"/>
            <a:r>
              <a:rPr lang="en-US" sz="1400"/>
              <a:t>service territory</a:t>
            </a:r>
          </a:p>
        </p:txBody>
      </p:sp>
      <p:sp>
        <p:nvSpPr>
          <p:cNvPr id="24" name="TextBox 23">
            <a:extLst>
              <a:ext uri="{FF2B5EF4-FFF2-40B4-BE49-F238E27FC236}">
                <a16:creationId xmlns:a16="http://schemas.microsoft.com/office/drawing/2014/main" id="{70E1B7E6-4950-7443-B053-E2ECC3771CB7}"/>
              </a:ext>
            </a:extLst>
          </p:cNvPr>
          <p:cNvSpPr txBox="1"/>
          <p:nvPr/>
        </p:nvSpPr>
        <p:spPr>
          <a:xfrm>
            <a:off x="457199" y="2677937"/>
            <a:ext cx="1671164" cy="523220"/>
          </a:xfrm>
          <a:prstGeom prst="rect">
            <a:avLst/>
          </a:prstGeom>
          <a:noFill/>
        </p:spPr>
        <p:txBody>
          <a:bodyPr wrap="square" rtlCol="0">
            <a:spAutoFit/>
          </a:bodyPr>
          <a:lstStyle/>
          <a:p>
            <a:pPr algn="ctr"/>
            <a:r>
              <a:rPr lang="en-US" sz="1400"/>
              <a:t>Horry Electric</a:t>
            </a:r>
          </a:p>
          <a:p>
            <a:pPr algn="ctr"/>
            <a:r>
              <a:rPr lang="en-US" sz="1400"/>
              <a:t>service territory</a:t>
            </a:r>
          </a:p>
        </p:txBody>
      </p:sp>
      <p:sp>
        <p:nvSpPr>
          <p:cNvPr id="25" name="TextBox 24">
            <a:extLst>
              <a:ext uri="{FF2B5EF4-FFF2-40B4-BE49-F238E27FC236}">
                <a16:creationId xmlns:a16="http://schemas.microsoft.com/office/drawing/2014/main" id="{324FEAD8-81CC-4F4F-91C9-E814FB944BCD}"/>
              </a:ext>
            </a:extLst>
          </p:cNvPr>
          <p:cNvSpPr txBox="1"/>
          <p:nvPr/>
        </p:nvSpPr>
        <p:spPr>
          <a:xfrm>
            <a:off x="415599" y="4058808"/>
            <a:ext cx="1754361" cy="523220"/>
          </a:xfrm>
          <a:prstGeom prst="rect">
            <a:avLst/>
          </a:prstGeom>
          <a:noFill/>
        </p:spPr>
        <p:txBody>
          <a:bodyPr wrap="square" rtlCol="0">
            <a:spAutoFit/>
          </a:bodyPr>
          <a:lstStyle/>
          <a:p>
            <a:pPr algn="ctr"/>
            <a:r>
              <a:rPr lang="en-US" sz="1400"/>
              <a:t>City of Tallahassee</a:t>
            </a:r>
          </a:p>
          <a:p>
            <a:pPr algn="ctr"/>
            <a:r>
              <a:rPr lang="en-US" sz="1400"/>
              <a:t>service territory</a:t>
            </a:r>
          </a:p>
        </p:txBody>
      </p:sp>
      <p:sp>
        <p:nvSpPr>
          <p:cNvPr id="26" name="TextBox 25">
            <a:extLst>
              <a:ext uri="{FF2B5EF4-FFF2-40B4-BE49-F238E27FC236}">
                <a16:creationId xmlns:a16="http://schemas.microsoft.com/office/drawing/2014/main" id="{43CA4311-8376-FC44-9F38-F3C1B738893C}"/>
              </a:ext>
            </a:extLst>
          </p:cNvPr>
          <p:cNvSpPr txBox="1"/>
          <p:nvPr/>
        </p:nvSpPr>
        <p:spPr>
          <a:xfrm>
            <a:off x="0" y="4649936"/>
            <a:ext cx="1470274" cy="261610"/>
          </a:xfrm>
          <a:prstGeom prst="rect">
            <a:avLst/>
          </a:prstGeom>
          <a:noFill/>
        </p:spPr>
        <p:txBody>
          <a:bodyPr wrap="none" rtlCol="0">
            <a:spAutoFit/>
          </a:bodyPr>
          <a:lstStyle/>
          <a:p>
            <a:r>
              <a:rPr lang="en-US" sz="1100" i="1"/>
              <a:t>res_national_48_2018</a:t>
            </a:r>
          </a:p>
        </p:txBody>
      </p:sp>
      <p:sp>
        <p:nvSpPr>
          <p:cNvPr id="27" name="TextBox 26">
            <a:extLst>
              <a:ext uri="{FF2B5EF4-FFF2-40B4-BE49-F238E27FC236}">
                <a16:creationId xmlns:a16="http://schemas.microsoft.com/office/drawing/2014/main" id="{2381198D-A41C-4B4F-BAD0-36F99C625E3E}"/>
              </a:ext>
            </a:extLst>
          </p:cNvPr>
          <p:cNvSpPr txBox="1"/>
          <p:nvPr/>
        </p:nvSpPr>
        <p:spPr>
          <a:xfrm>
            <a:off x="0" y="4866159"/>
            <a:ext cx="1681871" cy="261610"/>
          </a:xfrm>
          <a:prstGeom prst="rect">
            <a:avLst/>
          </a:prstGeom>
          <a:noFill/>
        </p:spPr>
        <p:txBody>
          <a:bodyPr wrap="none" rtlCol="0">
            <a:spAutoFit/>
          </a:bodyPr>
          <a:lstStyle/>
          <a:p>
            <a:r>
              <a:rPr lang="en-US" sz="1100" i="1"/>
              <a:t>res_epb_scl_tal_48_2019</a:t>
            </a:r>
          </a:p>
        </p:txBody>
      </p:sp>
      <p:pic>
        <p:nvPicPr>
          <p:cNvPr id="23" name="Picture 22" descr="Text&#10;&#10;Description automatically generated">
            <a:extLst>
              <a:ext uri="{FF2B5EF4-FFF2-40B4-BE49-F238E27FC236}">
                <a16:creationId xmlns:a16="http://schemas.microsoft.com/office/drawing/2014/main" id="{842860F2-1DCE-444A-8256-8D00E10B5C2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8981" y="3988610"/>
            <a:ext cx="268647" cy="248539"/>
          </a:xfrm>
          <a:prstGeom prst="rect">
            <a:avLst/>
          </a:prstGeom>
        </p:spPr>
      </p:pic>
      <p:sp>
        <p:nvSpPr>
          <p:cNvPr id="28" name="TextBox 27">
            <a:extLst>
              <a:ext uri="{FF2B5EF4-FFF2-40B4-BE49-F238E27FC236}">
                <a16:creationId xmlns:a16="http://schemas.microsoft.com/office/drawing/2014/main" id="{4EA1996A-194E-F543-A0F9-70502E847A0F}"/>
              </a:ext>
            </a:extLst>
          </p:cNvPr>
          <p:cNvSpPr txBox="1"/>
          <p:nvPr/>
        </p:nvSpPr>
        <p:spPr>
          <a:xfrm>
            <a:off x="7835627" y="3943976"/>
            <a:ext cx="1127515" cy="338554"/>
          </a:xfrm>
          <a:prstGeom prst="rect">
            <a:avLst/>
          </a:prstGeom>
          <a:noFill/>
        </p:spPr>
        <p:txBody>
          <a:bodyPr wrap="square" rtlCol="0">
            <a:spAutoFit/>
          </a:bodyPr>
          <a:lstStyle/>
          <a:p>
            <a:r>
              <a:rPr lang="en-US" sz="800"/>
              <a:t>AMI/LRD uncertainty</a:t>
            </a:r>
          </a:p>
          <a:p>
            <a:r>
              <a:rPr lang="en-US" sz="800"/>
              <a:t>AMI average</a:t>
            </a:r>
          </a:p>
        </p:txBody>
      </p:sp>
      <p:sp>
        <p:nvSpPr>
          <p:cNvPr id="29" name="TextBox 28">
            <a:extLst>
              <a:ext uri="{FF2B5EF4-FFF2-40B4-BE49-F238E27FC236}">
                <a16:creationId xmlns:a16="http://schemas.microsoft.com/office/drawing/2014/main" id="{DA22619C-561A-2143-B6E3-8131B38BCD9E}"/>
              </a:ext>
            </a:extLst>
          </p:cNvPr>
          <p:cNvSpPr txBox="1"/>
          <p:nvPr/>
        </p:nvSpPr>
        <p:spPr>
          <a:xfrm>
            <a:off x="7353837" y="4410082"/>
            <a:ext cx="1779370" cy="338554"/>
          </a:xfrm>
          <a:prstGeom prst="rect">
            <a:avLst/>
          </a:prstGeom>
          <a:noFill/>
        </p:spPr>
        <p:txBody>
          <a:bodyPr wrap="square" rtlCol="0">
            <a:spAutoFit/>
          </a:bodyPr>
          <a:lstStyle/>
          <a:p>
            <a:r>
              <a:rPr lang="en-US" sz="800"/>
              <a:t>LRD uncertainty is 10%</a:t>
            </a:r>
          </a:p>
          <a:p>
            <a:r>
              <a:rPr lang="en-US" sz="800"/>
              <a:t>AMI uncertainty is the standard error.</a:t>
            </a:r>
          </a:p>
        </p:txBody>
      </p:sp>
    </p:spTree>
    <p:extLst>
      <p:ext uri="{BB962C8B-B14F-4D97-AF65-F5344CB8AC3E}">
        <p14:creationId xmlns:p14="http://schemas.microsoft.com/office/powerpoint/2010/main" val="14971645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Chart, histogram&#10;&#10;Description automatically generated">
            <a:extLst>
              <a:ext uri="{FF2B5EF4-FFF2-40B4-BE49-F238E27FC236}">
                <a16:creationId xmlns:a16="http://schemas.microsoft.com/office/drawing/2014/main" id="{F8D8EC4D-0BE4-D04B-9C44-BB621D4561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0754" y="3617701"/>
            <a:ext cx="4114800" cy="1366092"/>
          </a:xfrm>
          <a:prstGeom prst="rect">
            <a:avLst/>
          </a:prstGeom>
        </p:spPr>
      </p:pic>
      <p:pic>
        <p:nvPicPr>
          <p:cNvPr id="31" name="Picture 30" descr="Chart, histogram&#10;&#10;Description automatically generated">
            <a:extLst>
              <a:ext uri="{FF2B5EF4-FFF2-40B4-BE49-F238E27FC236}">
                <a16:creationId xmlns:a16="http://schemas.microsoft.com/office/drawing/2014/main" id="{FD0A5437-AA9F-3647-8959-55A48026AD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754" y="2256501"/>
            <a:ext cx="4114800" cy="1366092"/>
          </a:xfrm>
          <a:prstGeom prst="rect">
            <a:avLst/>
          </a:prstGeom>
        </p:spPr>
      </p:pic>
      <p:pic>
        <p:nvPicPr>
          <p:cNvPr id="29" name="Picture 28" descr="Chart&#10;&#10;Description automatically generated">
            <a:extLst>
              <a:ext uri="{FF2B5EF4-FFF2-40B4-BE49-F238E27FC236}">
                <a16:creationId xmlns:a16="http://schemas.microsoft.com/office/drawing/2014/main" id="{0A175285-DABB-5D43-85A0-C877BADA5B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0754" y="835065"/>
            <a:ext cx="4114800" cy="1366092"/>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Seasonal end-use loads by day type</a:t>
            </a:r>
          </a:p>
        </p:txBody>
      </p:sp>
      <p:pic>
        <p:nvPicPr>
          <p:cNvPr id="8" name="Picture 7" descr="A screenshot of a cell phone&#10;&#10;Description automatically generated">
            <a:extLst>
              <a:ext uri="{FF2B5EF4-FFF2-40B4-BE49-F238E27FC236}">
                <a16:creationId xmlns:a16="http://schemas.microsoft.com/office/drawing/2014/main" id="{02DB4722-B06F-9B4F-AED3-D7B49A7974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38981" y="1431215"/>
            <a:ext cx="1127515" cy="2493444"/>
          </a:xfrm>
          <a:prstGeom prst="rect">
            <a:avLst/>
          </a:prstGeom>
        </p:spPr>
      </p:pic>
      <p:sp>
        <p:nvSpPr>
          <p:cNvPr id="16" name="TextBox 15">
            <a:extLst>
              <a:ext uri="{FF2B5EF4-FFF2-40B4-BE49-F238E27FC236}">
                <a16:creationId xmlns:a16="http://schemas.microsoft.com/office/drawing/2014/main" id="{768F401B-5F5A-5245-866F-60C1845769EA}"/>
              </a:ext>
            </a:extLst>
          </p:cNvPr>
          <p:cNvSpPr txBox="1"/>
          <p:nvPr/>
        </p:nvSpPr>
        <p:spPr>
          <a:xfrm>
            <a:off x="2987899" y="4929056"/>
            <a:ext cx="1039067" cy="230832"/>
          </a:xfrm>
          <a:prstGeom prst="rect">
            <a:avLst/>
          </a:prstGeom>
          <a:noFill/>
        </p:spPr>
        <p:txBody>
          <a:bodyPr wrap="none" rtlCol="0">
            <a:spAutoFit/>
          </a:bodyPr>
          <a:lstStyle/>
          <a:p>
            <a:r>
              <a:rPr lang="en-US" sz="900"/>
              <a:t>Hour of day (0-23)</a:t>
            </a:r>
          </a:p>
        </p:txBody>
      </p:sp>
      <p:sp>
        <p:nvSpPr>
          <p:cNvPr id="20" name="TextBox 19">
            <a:extLst>
              <a:ext uri="{FF2B5EF4-FFF2-40B4-BE49-F238E27FC236}">
                <a16:creationId xmlns:a16="http://schemas.microsoft.com/office/drawing/2014/main" id="{37A870CC-AF9C-8C44-B967-FD540143CFB3}"/>
              </a:ext>
            </a:extLst>
          </p:cNvPr>
          <p:cNvSpPr txBox="1"/>
          <p:nvPr/>
        </p:nvSpPr>
        <p:spPr>
          <a:xfrm>
            <a:off x="5132233" y="4929056"/>
            <a:ext cx="1039067" cy="230832"/>
          </a:xfrm>
          <a:prstGeom prst="rect">
            <a:avLst/>
          </a:prstGeom>
          <a:noFill/>
        </p:spPr>
        <p:txBody>
          <a:bodyPr wrap="none" rtlCol="0">
            <a:spAutoFit/>
          </a:bodyPr>
          <a:lstStyle/>
          <a:p>
            <a:r>
              <a:rPr lang="en-US" sz="900"/>
              <a:t>Hour of day (0-23)</a:t>
            </a:r>
          </a:p>
        </p:txBody>
      </p:sp>
      <p:sp>
        <p:nvSpPr>
          <p:cNvPr id="17" name="TextBox 16">
            <a:extLst>
              <a:ext uri="{FF2B5EF4-FFF2-40B4-BE49-F238E27FC236}">
                <a16:creationId xmlns:a16="http://schemas.microsoft.com/office/drawing/2014/main" id="{F8CDBDFC-8655-9444-9F15-32CA99D78B9A}"/>
              </a:ext>
            </a:extLst>
          </p:cNvPr>
          <p:cNvSpPr txBox="1"/>
          <p:nvPr/>
        </p:nvSpPr>
        <p:spPr>
          <a:xfrm>
            <a:off x="587659" y="1278653"/>
            <a:ext cx="1410240" cy="738664"/>
          </a:xfrm>
          <a:prstGeom prst="rect">
            <a:avLst/>
          </a:prstGeom>
          <a:noFill/>
        </p:spPr>
        <p:txBody>
          <a:bodyPr wrap="square" rtlCol="0">
            <a:spAutoFit/>
          </a:bodyPr>
          <a:lstStyle/>
          <a:p>
            <a:pPr algn="ctr"/>
            <a:r>
              <a:rPr lang="en-US" sz="1400"/>
              <a:t>EPB, Chattanooga, TN</a:t>
            </a:r>
          </a:p>
          <a:p>
            <a:pPr algn="ctr"/>
            <a:r>
              <a:rPr lang="en-US" sz="1400"/>
              <a:t>service territory</a:t>
            </a:r>
          </a:p>
        </p:txBody>
      </p:sp>
      <p:sp>
        <p:nvSpPr>
          <p:cNvPr id="24" name="TextBox 23">
            <a:extLst>
              <a:ext uri="{FF2B5EF4-FFF2-40B4-BE49-F238E27FC236}">
                <a16:creationId xmlns:a16="http://schemas.microsoft.com/office/drawing/2014/main" id="{70E1B7E6-4950-7443-B053-E2ECC3771CB7}"/>
              </a:ext>
            </a:extLst>
          </p:cNvPr>
          <p:cNvSpPr txBox="1"/>
          <p:nvPr/>
        </p:nvSpPr>
        <p:spPr>
          <a:xfrm>
            <a:off x="457199" y="2677937"/>
            <a:ext cx="1671164" cy="523220"/>
          </a:xfrm>
          <a:prstGeom prst="rect">
            <a:avLst/>
          </a:prstGeom>
          <a:noFill/>
        </p:spPr>
        <p:txBody>
          <a:bodyPr wrap="square" rtlCol="0">
            <a:spAutoFit/>
          </a:bodyPr>
          <a:lstStyle/>
          <a:p>
            <a:pPr algn="ctr"/>
            <a:r>
              <a:rPr lang="en-US" sz="1400"/>
              <a:t>Horry Electric</a:t>
            </a:r>
          </a:p>
          <a:p>
            <a:pPr algn="ctr"/>
            <a:r>
              <a:rPr lang="en-US" sz="1400"/>
              <a:t>service territory</a:t>
            </a:r>
          </a:p>
        </p:txBody>
      </p:sp>
      <p:sp>
        <p:nvSpPr>
          <p:cNvPr id="25" name="TextBox 24">
            <a:extLst>
              <a:ext uri="{FF2B5EF4-FFF2-40B4-BE49-F238E27FC236}">
                <a16:creationId xmlns:a16="http://schemas.microsoft.com/office/drawing/2014/main" id="{324FEAD8-81CC-4F4F-91C9-E814FB944BCD}"/>
              </a:ext>
            </a:extLst>
          </p:cNvPr>
          <p:cNvSpPr txBox="1"/>
          <p:nvPr/>
        </p:nvSpPr>
        <p:spPr>
          <a:xfrm>
            <a:off x="415599" y="4058808"/>
            <a:ext cx="1754361" cy="523220"/>
          </a:xfrm>
          <a:prstGeom prst="rect">
            <a:avLst/>
          </a:prstGeom>
          <a:noFill/>
        </p:spPr>
        <p:txBody>
          <a:bodyPr wrap="square" rtlCol="0">
            <a:spAutoFit/>
          </a:bodyPr>
          <a:lstStyle/>
          <a:p>
            <a:pPr algn="ctr"/>
            <a:r>
              <a:rPr lang="en-US" sz="1400"/>
              <a:t>City of Tallahassee</a:t>
            </a:r>
          </a:p>
          <a:p>
            <a:pPr algn="ctr"/>
            <a:r>
              <a:rPr lang="en-US" sz="1400"/>
              <a:t>service territory</a:t>
            </a:r>
          </a:p>
        </p:txBody>
      </p:sp>
      <p:sp>
        <p:nvSpPr>
          <p:cNvPr id="26" name="TextBox 25">
            <a:extLst>
              <a:ext uri="{FF2B5EF4-FFF2-40B4-BE49-F238E27FC236}">
                <a16:creationId xmlns:a16="http://schemas.microsoft.com/office/drawing/2014/main" id="{43CA4311-8376-FC44-9F38-F3C1B738893C}"/>
              </a:ext>
            </a:extLst>
          </p:cNvPr>
          <p:cNvSpPr txBox="1"/>
          <p:nvPr/>
        </p:nvSpPr>
        <p:spPr>
          <a:xfrm>
            <a:off x="0" y="4649936"/>
            <a:ext cx="1470274" cy="261610"/>
          </a:xfrm>
          <a:prstGeom prst="rect">
            <a:avLst/>
          </a:prstGeom>
          <a:noFill/>
        </p:spPr>
        <p:txBody>
          <a:bodyPr wrap="none" rtlCol="0">
            <a:spAutoFit/>
          </a:bodyPr>
          <a:lstStyle/>
          <a:p>
            <a:r>
              <a:rPr lang="en-US" sz="1100" i="1"/>
              <a:t>res_national_48_2018</a:t>
            </a:r>
          </a:p>
        </p:txBody>
      </p:sp>
      <p:sp>
        <p:nvSpPr>
          <p:cNvPr id="27" name="TextBox 26">
            <a:extLst>
              <a:ext uri="{FF2B5EF4-FFF2-40B4-BE49-F238E27FC236}">
                <a16:creationId xmlns:a16="http://schemas.microsoft.com/office/drawing/2014/main" id="{2381198D-A41C-4B4F-BAD0-36F99C625E3E}"/>
              </a:ext>
            </a:extLst>
          </p:cNvPr>
          <p:cNvSpPr txBox="1"/>
          <p:nvPr/>
        </p:nvSpPr>
        <p:spPr>
          <a:xfrm>
            <a:off x="0" y="4866159"/>
            <a:ext cx="1681871" cy="261610"/>
          </a:xfrm>
          <a:prstGeom prst="rect">
            <a:avLst/>
          </a:prstGeom>
          <a:noFill/>
        </p:spPr>
        <p:txBody>
          <a:bodyPr wrap="none" rtlCol="0">
            <a:spAutoFit/>
          </a:bodyPr>
          <a:lstStyle/>
          <a:p>
            <a:r>
              <a:rPr lang="en-US" sz="1100" i="1"/>
              <a:t>res_epb_scl_tal_48_2019</a:t>
            </a:r>
          </a:p>
        </p:txBody>
      </p:sp>
      <p:pic>
        <p:nvPicPr>
          <p:cNvPr id="21" name="Picture 20" descr="Text&#10;&#10;Description automatically generated">
            <a:extLst>
              <a:ext uri="{FF2B5EF4-FFF2-40B4-BE49-F238E27FC236}">
                <a16:creationId xmlns:a16="http://schemas.microsoft.com/office/drawing/2014/main" id="{39679902-8D52-A94B-BD3E-E4822CFCEE6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8981" y="3988610"/>
            <a:ext cx="268647" cy="248539"/>
          </a:xfrm>
          <a:prstGeom prst="rect">
            <a:avLst/>
          </a:prstGeom>
        </p:spPr>
      </p:pic>
      <p:sp>
        <p:nvSpPr>
          <p:cNvPr id="22" name="TextBox 21">
            <a:extLst>
              <a:ext uri="{FF2B5EF4-FFF2-40B4-BE49-F238E27FC236}">
                <a16:creationId xmlns:a16="http://schemas.microsoft.com/office/drawing/2014/main" id="{4B81CB4F-5F2C-BE44-92BF-4F846FF2B5D0}"/>
              </a:ext>
            </a:extLst>
          </p:cNvPr>
          <p:cNvSpPr txBox="1"/>
          <p:nvPr/>
        </p:nvSpPr>
        <p:spPr>
          <a:xfrm>
            <a:off x="7835627" y="3943976"/>
            <a:ext cx="1127515" cy="338554"/>
          </a:xfrm>
          <a:prstGeom prst="rect">
            <a:avLst/>
          </a:prstGeom>
          <a:noFill/>
        </p:spPr>
        <p:txBody>
          <a:bodyPr wrap="square" rtlCol="0">
            <a:spAutoFit/>
          </a:bodyPr>
          <a:lstStyle/>
          <a:p>
            <a:r>
              <a:rPr lang="en-US" sz="800"/>
              <a:t>AMI/LRD uncertainty</a:t>
            </a:r>
          </a:p>
          <a:p>
            <a:r>
              <a:rPr lang="en-US" sz="800"/>
              <a:t>AMI average</a:t>
            </a:r>
          </a:p>
        </p:txBody>
      </p:sp>
      <p:sp>
        <p:nvSpPr>
          <p:cNvPr id="28" name="TextBox 27">
            <a:extLst>
              <a:ext uri="{FF2B5EF4-FFF2-40B4-BE49-F238E27FC236}">
                <a16:creationId xmlns:a16="http://schemas.microsoft.com/office/drawing/2014/main" id="{CBC4D52F-E1AF-384D-869B-22694D82541C}"/>
              </a:ext>
            </a:extLst>
          </p:cNvPr>
          <p:cNvSpPr txBox="1"/>
          <p:nvPr/>
        </p:nvSpPr>
        <p:spPr>
          <a:xfrm>
            <a:off x="7353837" y="4410082"/>
            <a:ext cx="1779370" cy="338554"/>
          </a:xfrm>
          <a:prstGeom prst="rect">
            <a:avLst/>
          </a:prstGeom>
          <a:noFill/>
        </p:spPr>
        <p:txBody>
          <a:bodyPr wrap="square" rtlCol="0">
            <a:spAutoFit/>
          </a:bodyPr>
          <a:lstStyle/>
          <a:p>
            <a:r>
              <a:rPr lang="en-US" sz="800"/>
              <a:t>LRD uncertainty is 10%</a:t>
            </a:r>
          </a:p>
          <a:p>
            <a:r>
              <a:rPr lang="en-US" sz="800"/>
              <a:t>AMI uncertainty is the standard error.</a:t>
            </a:r>
          </a:p>
        </p:txBody>
      </p:sp>
    </p:spTree>
    <p:extLst>
      <p:ext uri="{BB962C8B-B14F-4D97-AF65-F5344CB8AC3E}">
        <p14:creationId xmlns:p14="http://schemas.microsoft.com/office/powerpoint/2010/main" val="21258316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BF382E-2AE1-A445-A1DD-C0260C30F1E3}"/>
              </a:ext>
            </a:extLst>
          </p:cNvPr>
          <p:cNvPicPr>
            <a:picLocks noChangeAspect="1"/>
          </p:cNvPicPr>
          <p:nvPr/>
        </p:nvPicPr>
        <p:blipFill>
          <a:blip r:embed="rId3"/>
          <a:stretch>
            <a:fillRect/>
          </a:stretch>
        </p:blipFill>
        <p:spPr>
          <a:xfrm>
            <a:off x="6130450" y="1353151"/>
            <a:ext cx="3017520" cy="3017520"/>
          </a:xfrm>
          <a:prstGeom prst="rect">
            <a:avLst/>
          </a:prstGeom>
        </p:spPr>
      </p:pic>
      <p:pic>
        <p:nvPicPr>
          <p:cNvPr id="6" name="Picture 5">
            <a:extLst>
              <a:ext uri="{FF2B5EF4-FFF2-40B4-BE49-F238E27FC236}">
                <a16:creationId xmlns:a16="http://schemas.microsoft.com/office/drawing/2014/main" id="{4AC11A88-3D4F-7F4B-AADA-731A888611AC}"/>
              </a:ext>
            </a:extLst>
          </p:cNvPr>
          <p:cNvPicPr>
            <a:picLocks noChangeAspect="1"/>
          </p:cNvPicPr>
          <p:nvPr/>
        </p:nvPicPr>
        <p:blipFill>
          <a:blip r:embed="rId4"/>
          <a:stretch>
            <a:fillRect/>
          </a:stretch>
        </p:blipFill>
        <p:spPr>
          <a:xfrm>
            <a:off x="3088562" y="1304470"/>
            <a:ext cx="3017520" cy="3017520"/>
          </a:xfrm>
          <a:prstGeom prst="rect">
            <a:avLst/>
          </a:prstGeom>
        </p:spPr>
      </p:pic>
      <p:pic>
        <p:nvPicPr>
          <p:cNvPr id="4" name="Picture 3">
            <a:extLst>
              <a:ext uri="{FF2B5EF4-FFF2-40B4-BE49-F238E27FC236}">
                <a16:creationId xmlns:a16="http://schemas.microsoft.com/office/drawing/2014/main" id="{813475AB-AA6F-C54C-B38F-C5994DC29E6F}"/>
              </a:ext>
            </a:extLst>
          </p:cNvPr>
          <p:cNvPicPr>
            <a:picLocks noChangeAspect="1"/>
          </p:cNvPicPr>
          <p:nvPr/>
        </p:nvPicPr>
        <p:blipFill>
          <a:blip r:embed="rId5"/>
          <a:stretch>
            <a:fillRect/>
          </a:stretch>
        </p:blipFill>
        <p:spPr>
          <a:xfrm>
            <a:off x="0" y="1304470"/>
            <a:ext cx="3017520" cy="3017520"/>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Annual Error For Region 4 AMI datasets</a:t>
            </a:r>
          </a:p>
        </p:txBody>
      </p:sp>
      <p:sp>
        <p:nvSpPr>
          <p:cNvPr id="25" name="TextBox 24">
            <a:extLst>
              <a:ext uri="{FF2B5EF4-FFF2-40B4-BE49-F238E27FC236}">
                <a16:creationId xmlns:a16="http://schemas.microsoft.com/office/drawing/2014/main" id="{4C93315D-3F07-AE4E-A244-0AFF2E8C96E6}"/>
              </a:ext>
            </a:extLst>
          </p:cNvPr>
          <p:cNvSpPr txBox="1"/>
          <p:nvPr/>
        </p:nvSpPr>
        <p:spPr>
          <a:xfrm>
            <a:off x="3582906" y="4164382"/>
            <a:ext cx="3931283" cy="923330"/>
          </a:xfrm>
          <a:prstGeom prst="rect">
            <a:avLst/>
          </a:prstGeom>
          <a:noFill/>
        </p:spPr>
        <p:txBody>
          <a:bodyPr wrap="square" rtlCol="0">
            <a:spAutoFit/>
          </a:bodyPr>
          <a:lstStyle/>
          <a:p>
            <a:r>
              <a:rPr lang="en-US" u="sng"/>
              <a:t>Reasons for discrepancies</a:t>
            </a:r>
            <a:endParaRPr lang="en-US"/>
          </a:p>
          <a:p>
            <a:pPr marL="285750" indent="-285750">
              <a:buFont typeface="Arial" panose="020B0604020202020204" pitchFamily="34" charset="0"/>
              <a:buChar char="•"/>
            </a:pPr>
            <a:r>
              <a:rPr lang="en-US"/>
              <a:t>Horry: Cooling load too low</a:t>
            </a:r>
          </a:p>
          <a:p>
            <a:pPr marL="285750" indent="-285750">
              <a:buFont typeface="Arial" panose="020B0604020202020204" pitchFamily="34" charset="0"/>
              <a:buChar char="•"/>
            </a:pPr>
            <a:r>
              <a:rPr lang="en-US"/>
              <a:t>Tallahassee: SFD load too high</a:t>
            </a:r>
          </a:p>
        </p:txBody>
      </p:sp>
      <p:sp>
        <p:nvSpPr>
          <p:cNvPr id="22" name="Speech Bubble: Rectangle 16">
            <a:extLst>
              <a:ext uri="{FF2B5EF4-FFF2-40B4-BE49-F238E27FC236}">
                <a16:creationId xmlns:a16="http://schemas.microsoft.com/office/drawing/2014/main" id="{BDCC0D9B-11BE-C741-9A8A-79E40937D464}"/>
              </a:ext>
            </a:extLst>
          </p:cNvPr>
          <p:cNvSpPr/>
          <p:nvPr/>
        </p:nvSpPr>
        <p:spPr>
          <a:xfrm>
            <a:off x="5852804" y="869033"/>
            <a:ext cx="1005302" cy="599159"/>
          </a:xfrm>
          <a:prstGeom prst="wedgeRectCallout">
            <a:avLst>
              <a:gd name="adj1" fmla="val -63208"/>
              <a:gd name="adj2" fmla="val 30574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Low on annual usage per unit</a:t>
            </a:r>
          </a:p>
        </p:txBody>
      </p:sp>
      <p:sp>
        <p:nvSpPr>
          <p:cNvPr id="17" name="Speech Bubble: Rectangle 16">
            <a:extLst>
              <a:ext uri="{FF2B5EF4-FFF2-40B4-BE49-F238E27FC236}">
                <a16:creationId xmlns:a16="http://schemas.microsoft.com/office/drawing/2014/main" id="{1C466EFB-E10C-964D-BB00-D7C9522AF955}"/>
              </a:ext>
            </a:extLst>
          </p:cNvPr>
          <p:cNvSpPr/>
          <p:nvPr/>
        </p:nvSpPr>
        <p:spPr>
          <a:xfrm>
            <a:off x="7639210" y="3139953"/>
            <a:ext cx="1005302" cy="599159"/>
          </a:xfrm>
          <a:prstGeom prst="wedgeRectCallout">
            <a:avLst>
              <a:gd name="adj1" fmla="val 44309"/>
              <a:gd name="adj2" fmla="val -12186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High on annual usage per unit</a:t>
            </a:r>
          </a:p>
        </p:txBody>
      </p:sp>
      <p:sp>
        <p:nvSpPr>
          <p:cNvPr id="15" name="TextBox 14">
            <a:extLst>
              <a:ext uri="{FF2B5EF4-FFF2-40B4-BE49-F238E27FC236}">
                <a16:creationId xmlns:a16="http://schemas.microsoft.com/office/drawing/2014/main" id="{E2AAB65F-41B7-7C41-B0BF-AAEF9DBD288C}"/>
              </a:ext>
            </a:extLst>
          </p:cNvPr>
          <p:cNvSpPr txBox="1"/>
          <p:nvPr/>
        </p:nvSpPr>
        <p:spPr>
          <a:xfrm>
            <a:off x="1141938" y="1796603"/>
            <a:ext cx="681597" cy="261610"/>
          </a:xfrm>
          <a:prstGeom prst="rect">
            <a:avLst/>
          </a:prstGeom>
          <a:noFill/>
        </p:spPr>
        <p:txBody>
          <a:bodyPr wrap="none" rtlCol="0">
            <a:spAutoFit/>
          </a:bodyPr>
          <a:lstStyle/>
          <a:p>
            <a:r>
              <a:rPr lang="en-US" sz="1100"/>
              <a:t>Region 4</a:t>
            </a:r>
          </a:p>
        </p:txBody>
      </p:sp>
      <p:sp>
        <p:nvSpPr>
          <p:cNvPr id="19" name="TextBox 18">
            <a:extLst>
              <a:ext uri="{FF2B5EF4-FFF2-40B4-BE49-F238E27FC236}">
                <a16:creationId xmlns:a16="http://schemas.microsoft.com/office/drawing/2014/main" id="{47109D5A-540B-234A-BD42-8335CA4D5D35}"/>
              </a:ext>
            </a:extLst>
          </p:cNvPr>
          <p:cNvSpPr txBox="1"/>
          <p:nvPr/>
        </p:nvSpPr>
        <p:spPr>
          <a:xfrm>
            <a:off x="7229864" y="1846337"/>
            <a:ext cx="681597" cy="261610"/>
          </a:xfrm>
          <a:prstGeom prst="rect">
            <a:avLst/>
          </a:prstGeom>
          <a:noFill/>
        </p:spPr>
        <p:txBody>
          <a:bodyPr wrap="none" rtlCol="0">
            <a:spAutoFit/>
          </a:bodyPr>
          <a:lstStyle/>
          <a:p>
            <a:r>
              <a:rPr lang="en-US" sz="1100"/>
              <a:t>Region 4</a:t>
            </a:r>
          </a:p>
        </p:txBody>
      </p:sp>
      <p:sp>
        <p:nvSpPr>
          <p:cNvPr id="20" name="TextBox 19">
            <a:extLst>
              <a:ext uri="{FF2B5EF4-FFF2-40B4-BE49-F238E27FC236}">
                <a16:creationId xmlns:a16="http://schemas.microsoft.com/office/drawing/2014/main" id="{3F9133C7-A5DB-A341-8549-0F54E0E6AC79}"/>
              </a:ext>
            </a:extLst>
          </p:cNvPr>
          <p:cNvSpPr txBox="1"/>
          <p:nvPr/>
        </p:nvSpPr>
        <p:spPr>
          <a:xfrm>
            <a:off x="5141094" y="1770336"/>
            <a:ext cx="681597" cy="261610"/>
          </a:xfrm>
          <a:prstGeom prst="rect">
            <a:avLst/>
          </a:prstGeom>
          <a:noFill/>
        </p:spPr>
        <p:txBody>
          <a:bodyPr wrap="none" rtlCol="0">
            <a:spAutoFit/>
          </a:bodyPr>
          <a:lstStyle/>
          <a:p>
            <a:r>
              <a:rPr lang="en-US" sz="1100"/>
              <a:t>Region 4</a:t>
            </a:r>
          </a:p>
        </p:txBody>
      </p:sp>
      <p:sp>
        <p:nvSpPr>
          <p:cNvPr id="21" name="TextBox 20">
            <a:extLst>
              <a:ext uri="{FF2B5EF4-FFF2-40B4-BE49-F238E27FC236}">
                <a16:creationId xmlns:a16="http://schemas.microsoft.com/office/drawing/2014/main" id="{A7B053D7-2447-1446-A37B-742149877B5A}"/>
              </a:ext>
            </a:extLst>
          </p:cNvPr>
          <p:cNvSpPr txBox="1"/>
          <p:nvPr/>
        </p:nvSpPr>
        <p:spPr>
          <a:xfrm>
            <a:off x="3890403" y="1770336"/>
            <a:ext cx="681597" cy="261610"/>
          </a:xfrm>
          <a:prstGeom prst="rect">
            <a:avLst/>
          </a:prstGeom>
          <a:noFill/>
        </p:spPr>
        <p:txBody>
          <a:bodyPr wrap="none" rtlCol="0">
            <a:spAutoFit/>
          </a:bodyPr>
          <a:lstStyle/>
          <a:p>
            <a:r>
              <a:rPr lang="en-US" sz="1100"/>
              <a:t>Region 2</a:t>
            </a:r>
          </a:p>
        </p:txBody>
      </p:sp>
      <p:sp>
        <p:nvSpPr>
          <p:cNvPr id="23" name="TextBox 22">
            <a:extLst>
              <a:ext uri="{FF2B5EF4-FFF2-40B4-BE49-F238E27FC236}">
                <a16:creationId xmlns:a16="http://schemas.microsoft.com/office/drawing/2014/main" id="{0445051A-6B9D-C941-84B9-34ADC07963E1}"/>
              </a:ext>
            </a:extLst>
          </p:cNvPr>
          <p:cNvSpPr txBox="1"/>
          <p:nvPr/>
        </p:nvSpPr>
        <p:spPr>
          <a:xfrm>
            <a:off x="4490632" y="1770336"/>
            <a:ext cx="681597" cy="261610"/>
          </a:xfrm>
          <a:prstGeom prst="rect">
            <a:avLst/>
          </a:prstGeom>
          <a:noFill/>
        </p:spPr>
        <p:txBody>
          <a:bodyPr wrap="none" rtlCol="0">
            <a:spAutoFit/>
          </a:bodyPr>
          <a:lstStyle/>
          <a:p>
            <a:r>
              <a:rPr lang="en-US" sz="1100"/>
              <a:t>Region 3</a:t>
            </a:r>
          </a:p>
        </p:txBody>
      </p:sp>
      <p:sp>
        <p:nvSpPr>
          <p:cNvPr id="24" name="Speech Bubble: Rectangle 16">
            <a:extLst>
              <a:ext uri="{FF2B5EF4-FFF2-40B4-BE49-F238E27FC236}">
                <a16:creationId xmlns:a16="http://schemas.microsoft.com/office/drawing/2014/main" id="{5D1C41B9-15B9-1C4C-8D10-77E46A2375BA}"/>
              </a:ext>
            </a:extLst>
          </p:cNvPr>
          <p:cNvSpPr/>
          <p:nvPr/>
        </p:nvSpPr>
        <p:spPr>
          <a:xfrm>
            <a:off x="2384355" y="4321992"/>
            <a:ext cx="1198551" cy="557122"/>
          </a:xfrm>
          <a:prstGeom prst="wedgeRectCallout">
            <a:avLst>
              <a:gd name="adj1" fmla="val 65915"/>
              <a:gd name="adj2" fmla="val -143157"/>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QOIs calculated for previous 2018 runs</a:t>
            </a:r>
          </a:p>
        </p:txBody>
      </p:sp>
      <p:sp>
        <p:nvSpPr>
          <p:cNvPr id="16" name="TextBox 15">
            <a:extLst>
              <a:ext uri="{FF2B5EF4-FFF2-40B4-BE49-F238E27FC236}">
                <a16:creationId xmlns:a16="http://schemas.microsoft.com/office/drawing/2014/main" id="{DE1078ED-2837-9D41-86A0-231C390405D4}"/>
              </a:ext>
            </a:extLst>
          </p:cNvPr>
          <p:cNvSpPr txBox="1"/>
          <p:nvPr/>
        </p:nvSpPr>
        <p:spPr>
          <a:xfrm>
            <a:off x="645987" y="935139"/>
            <a:ext cx="2212849" cy="369332"/>
          </a:xfrm>
          <a:prstGeom prst="rect">
            <a:avLst/>
          </a:prstGeom>
          <a:noFill/>
        </p:spPr>
        <p:txBody>
          <a:bodyPr wrap="none" rtlCol="0">
            <a:spAutoFit/>
          </a:bodyPr>
          <a:lstStyle/>
          <a:p>
            <a:pPr algn="ctr"/>
            <a:r>
              <a:rPr lang="en-US" u="sng"/>
              <a:t>EPB, Chattanooga, TN</a:t>
            </a:r>
          </a:p>
        </p:txBody>
      </p:sp>
      <p:sp>
        <p:nvSpPr>
          <p:cNvPr id="26" name="TextBox 25">
            <a:extLst>
              <a:ext uri="{FF2B5EF4-FFF2-40B4-BE49-F238E27FC236}">
                <a16:creationId xmlns:a16="http://schemas.microsoft.com/office/drawing/2014/main" id="{6CF667E0-1B42-104A-B927-9EC324447041}"/>
              </a:ext>
            </a:extLst>
          </p:cNvPr>
          <p:cNvSpPr txBox="1"/>
          <p:nvPr/>
        </p:nvSpPr>
        <p:spPr>
          <a:xfrm>
            <a:off x="4129174" y="935139"/>
            <a:ext cx="1455398" cy="369332"/>
          </a:xfrm>
          <a:prstGeom prst="rect">
            <a:avLst/>
          </a:prstGeom>
          <a:noFill/>
        </p:spPr>
        <p:txBody>
          <a:bodyPr wrap="none" rtlCol="0">
            <a:spAutoFit/>
          </a:bodyPr>
          <a:lstStyle/>
          <a:p>
            <a:r>
              <a:rPr lang="en-US" u="sng"/>
              <a:t>Horry Electric</a:t>
            </a:r>
          </a:p>
        </p:txBody>
      </p:sp>
      <p:sp>
        <p:nvSpPr>
          <p:cNvPr id="27" name="TextBox 26">
            <a:extLst>
              <a:ext uri="{FF2B5EF4-FFF2-40B4-BE49-F238E27FC236}">
                <a16:creationId xmlns:a16="http://schemas.microsoft.com/office/drawing/2014/main" id="{F14A0E89-B446-784F-A280-9BE1D5141CB8}"/>
              </a:ext>
            </a:extLst>
          </p:cNvPr>
          <p:cNvSpPr txBox="1"/>
          <p:nvPr/>
        </p:nvSpPr>
        <p:spPr>
          <a:xfrm>
            <a:off x="7017017" y="935139"/>
            <a:ext cx="1788888" cy="369332"/>
          </a:xfrm>
          <a:prstGeom prst="rect">
            <a:avLst/>
          </a:prstGeom>
          <a:noFill/>
        </p:spPr>
        <p:txBody>
          <a:bodyPr wrap="none" rtlCol="0">
            <a:spAutoFit/>
          </a:bodyPr>
          <a:lstStyle/>
          <a:p>
            <a:r>
              <a:rPr lang="en-US" u="sng"/>
              <a:t>City of Tallahassee</a:t>
            </a:r>
          </a:p>
        </p:txBody>
      </p:sp>
      <p:sp>
        <p:nvSpPr>
          <p:cNvPr id="28" name="Speech Bubble: Rectangle 16">
            <a:extLst>
              <a:ext uri="{FF2B5EF4-FFF2-40B4-BE49-F238E27FC236}">
                <a16:creationId xmlns:a16="http://schemas.microsoft.com/office/drawing/2014/main" id="{7CC67B1C-5C6F-C947-8BE7-70005C701BD9}"/>
              </a:ext>
            </a:extLst>
          </p:cNvPr>
          <p:cNvSpPr/>
          <p:nvPr/>
        </p:nvSpPr>
        <p:spPr>
          <a:xfrm>
            <a:off x="116694" y="4321991"/>
            <a:ext cx="1877993" cy="557122"/>
          </a:xfrm>
          <a:prstGeom prst="wedgeRectCallout">
            <a:avLst>
              <a:gd name="adj1" fmla="val -8436"/>
              <a:gd name="adj2" fmla="val -7140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00"/>
              <a:t>Only 2019 AMI data is available, so we don’t have QOIs from previous 2018 runs</a:t>
            </a:r>
          </a:p>
        </p:txBody>
      </p:sp>
      <p:sp>
        <p:nvSpPr>
          <p:cNvPr id="29" name="Speech Bubble: Rectangle 16">
            <a:extLst>
              <a:ext uri="{FF2B5EF4-FFF2-40B4-BE49-F238E27FC236}">
                <a16:creationId xmlns:a16="http://schemas.microsoft.com/office/drawing/2014/main" id="{A3444F5A-1E5D-2B44-8052-E76CD5D22CC5}"/>
              </a:ext>
            </a:extLst>
          </p:cNvPr>
          <p:cNvSpPr/>
          <p:nvPr/>
        </p:nvSpPr>
        <p:spPr>
          <a:xfrm>
            <a:off x="7063133" y="4385661"/>
            <a:ext cx="1877993" cy="557122"/>
          </a:xfrm>
          <a:prstGeom prst="wedgeRectCallout">
            <a:avLst>
              <a:gd name="adj1" fmla="val -8436"/>
              <a:gd name="adj2" fmla="val -7140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00"/>
              <a:t>Only 2019 AMI data is available, so we don’t have QOIs from previous 2018 runs</a:t>
            </a:r>
          </a:p>
        </p:txBody>
      </p:sp>
    </p:spTree>
    <p:extLst>
      <p:ext uri="{BB962C8B-B14F-4D97-AF65-F5344CB8AC3E}">
        <p14:creationId xmlns:p14="http://schemas.microsoft.com/office/powerpoint/2010/main" val="958744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6675AE-27AA-474C-AD12-FB94D6146A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0247" y="1348280"/>
            <a:ext cx="3008376" cy="3509772"/>
          </a:xfrm>
          <a:prstGeom prst="rect">
            <a:avLst/>
          </a:prstGeom>
        </p:spPr>
      </p:pic>
      <p:pic>
        <p:nvPicPr>
          <p:cNvPr id="5" name="Picture 4">
            <a:extLst>
              <a:ext uri="{FF2B5EF4-FFF2-40B4-BE49-F238E27FC236}">
                <a16:creationId xmlns:a16="http://schemas.microsoft.com/office/drawing/2014/main" id="{637003C4-65CC-114C-A027-3C083F37AA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0521" y="1281401"/>
            <a:ext cx="3621024" cy="3621024"/>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400"/>
              <a:t>EPB, Chattanooga, TN service territory: shape error metrics</a:t>
            </a:r>
          </a:p>
        </p:txBody>
      </p:sp>
      <p:sp>
        <p:nvSpPr>
          <p:cNvPr id="57" name="TextBox 56">
            <a:extLst>
              <a:ext uri="{FF2B5EF4-FFF2-40B4-BE49-F238E27FC236}">
                <a16:creationId xmlns:a16="http://schemas.microsoft.com/office/drawing/2014/main" id="{6A496AB9-DDCD-1646-AD29-988A76EE5AAD}"/>
              </a:ext>
            </a:extLst>
          </p:cNvPr>
          <p:cNvSpPr txBox="1"/>
          <p:nvPr/>
        </p:nvSpPr>
        <p:spPr>
          <a:xfrm>
            <a:off x="3750785" y="796937"/>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269084" y="793632"/>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453292" y="105243"/>
            <a:ext cx="241729" cy="242151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224109" y="755943"/>
            <a:ext cx="238425" cy="1116811"/>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5832190" y="776515"/>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018049" y="-29374"/>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EC9B24B6-5281-7847-9CF7-FD4F8160E903}"/>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11454" y="3791430"/>
            <a:ext cx="583660" cy="524482"/>
          </a:xfrm>
          <a:prstGeom prst="rect">
            <a:avLst/>
          </a:prstGeom>
        </p:spPr>
      </p:pic>
      <p:pic>
        <p:nvPicPr>
          <p:cNvPr id="26" name="Picture 25">
            <a:extLst>
              <a:ext uri="{FF2B5EF4-FFF2-40B4-BE49-F238E27FC236}">
                <a16:creationId xmlns:a16="http://schemas.microsoft.com/office/drawing/2014/main" id="{9ADF636D-81F6-1347-8E3A-A432746367FE}"/>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449944" y="1695210"/>
            <a:ext cx="583660" cy="524483"/>
          </a:xfrm>
          <a:prstGeom prst="rect">
            <a:avLst/>
          </a:prstGeom>
        </p:spPr>
      </p:pic>
      <p:sp>
        <p:nvSpPr>
          <p:cNvPr id="15" name="Speech Bubble: Rectangle 16">
            <a:extLst>
              <a:ext uri="{FF2B5EF4-FFF2-40B4-BE49-F238E27FC236}">
                <a16:creationId xmlns:a16="http://schemas.microsoft.com/office/drawing/2014/main" id="{AD0B940C-D005-5940-BB63-0A7E8BA7D753}"/>
              </a:ext>
            </a:extLst>
          </p:cNvPr>
          <p:cNvSpPr/>
          <p:nvPr/>
        </p:nvSpPr>
        <p:spPr>
          <a:xfrm>
            <a:off x="7955532" y="553421"/>
            <a:ext cx="1116811" cy="578766"/>
          </a:xfrm>
          <a:prstGeom prst="wedgeRectCallout">
            <a:avLst>
              <a:gd name="adj1" fmla="val -25351"/>
              <a:gd name="adj2" fmla="val 165170"/>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Summer peak timing could be improved</a:t>
            </a:r>
          </a:p>
        </p:txBody>
      </p:sp>
      <p:sp>
        <p:nvSpPr>
          <p:cNvPr id="17" name="Rectangle 16">
            <a:extLst>
              <a:ext uri="{FF2B5EF4-FFF2-40B4-BE49-F238E27FC236}">
                <a16:creationId xmlns:a16="http://schemas.microsoft.com/office/drawing/2014/main" id="{3BE80746-23DB-C140-A747-DFD33948B31F}"/>
              </a:ext>
            </a:extLst>
          </p:cNvPr>
          <p:cNvSpPr/>
          <p:nvPr/>
        </p:nvSpPr>
        <p:spPr>
          <a:xfrm>
            <a:off x="2749640" y="2502793"/>
            <a:ext cx="5731346" cy="1094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14042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801D5AB-01DF-DA4C-B525-A36CE0A153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1452" y="1335631"/>
            <a:ext cx="3008376" cy="3509772"/>
          </a:xfrm>
          <a:prstGeom prst="rect">
            <a:avLst/>
          </a:prstGeom>
        </p:spPr>
      </p:pic>
      <p:pic>
        <p:nvPicPr>
          <p:cNvPr id="4" name="Picture 3">
            <a:extLst>
              <a:ext uri="{FF2B5EF4-FFF2-40B4-BE49-F238E27FC236}">
                <a16:creationId xmlns:a16="http://schemas.microsoft.com/office/drawing/2014/main" id="{D30E9153-31E2-5344-8792-EDA7AADD79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91995" y="1296463"/>
            <a:ext cx="3566160" cy="3566160"/>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Horry Electric service territory: shape error metrics</a:t>
            </a:r>
          </a:p>
        </p:txBody>
      </p:sp>
      <p:sp>
        <p:nvSpPr>
          <p:cNvPr id="57" name="TextBox 56">
            <a:extLst>
              <a:ext uri="{FF2B5EF4-FFF2-40B4-BE49-F238E27FC236}">
                <a16:creationId xmlns:a16="http://schemas.microsoft.com/office/drawing/2014/main" id="{6A496AB9-DDCD-1646-AD29-988A76EE5AAD}"/>
              </a:ext>
            </a:extLst>
          </p:cNvPr>
          <p:cNvSpPr txBox="1"/>
          <p:nvPr/>
        </p:nvSpPr>
        <p:spPr>
          <a:xfrm>
            <a:off x="3750785" y="796937"/>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269084" y="793632"/>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453292" y="105243"/>
            <a:ext cx="241729" cy="242151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224109" y="755943"/>
            <a:ext cx="238425" cy="1116811"/>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5832190" y="776515"/>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018049" y="-29374"/>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EC9B24B6-5281-7847-9CF7-FD4F8160E903}"/>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11454" y="3791430"/>
            <a:ext cx="583660" cy="524482"/>
          </a:xfrm>
          <a:prstGeom prst="rect">
            <a:avLst/>
          </a:prstGeom>
        </p:spPr>
      </p:pic>
      <p:pic>
        <p:nvPicPr>
          <p:cNvPr id="26" name="Picture 25">
            <a:extLst>
              <a:ext uri="{FF2B5EF4-FFF2-40B4-BE49-F238E27FC236}">
                <a16:creationId xmlns:a16="http://schemas.microsoft.com/office/drawing/2014/main" id="{9ADF636D-81F6-1347-8E3A-A432746367FE}"/>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449944" y="1695210"/>
            <a:ext cx="583660" cy="524483"/>
          </a:xfrm>
          <a:prstGeom prst="rect">
            <a:avLst/>
          </a:prstGeom>
        </p:spPr>
      </p:pic>
      <p:sp>
        <p:nvSpPr>
          <p:cNvPr id="15" name="TextBox 14">
            <a:extLst>
              <a:ext uri="{FF2B5EF4-FFF2-40B4-BE49-F238E27FC236}">
                <a16:creationId xmlns:a16="http://schemas.microsoft.com/office/drawing/2014/main" id="{523D6886-7FE4-5B4A-A66E-384B9878ABBD}"/>
              </a:ext>
            </a:extLst>
          </p:cNvPr>
          <p:cNvSpPr txBox="1"/>
          <p:nvPr/>
        </p:nvSpPr>
        <p:spPr>
          <a:xfrm>
            <a:off x="1775172" y="1489016"/>
            <a:ext cx="437883" cy="307777"/>
          </a:xfrm>
          <a:prstGeom prst="rect">
            <a:avLst/>
          </a:prstGeom>
          <a:noFill/>
        </p:spPr>
        <p:txBody>
          <a:bodyPr wrap="square" rtlCol="0">
            <a:spAutoFit/>
          </a:bodyPr>
          <a:lstStyle/>
          <a:p>
            <a:pPr algn="ctr"/>
            <a:r>
              <a:rPr lang="en-US" sz="600"/>
              <a:t>Region</a:t>
            </a:r>
          </a:p>
          <a:p>
            <a:pPr algn="ctr"/>
            <a:r>
              <a:rPr lang="en-US" sz="600"/>
              <a:t>2</a:t>
            </a:r>
          </a:p>
        </p:txBody>
      </p:sp>
      <p:sp>
        <p:nvSpPr>
          <p:cNvPr id="39" name="TextBox 38">
            <a:extLst>
              <a:ext uri="{FF2B5EF4-FFF2-40B4-BE49-F238E27FC236}">
                <a16:creationId xmlns:a16="http://schemas.microsoft.com/office/drawing/2014/main" id="{574153DB-04A6-E44D-98B1-4919DD82D3AA}"/>
              </a:ext>
            </a:extLst>
          </p:cNvPr>
          <p:cNvSpPr txBox="1"/>
          <p:nvPr/>
        </p:nvSpPr>
        <p:spPr>
          <a:xfrm>
            <a:off x="2038679" y="1491303"/>
            <a:ext cx="437883" cy="307777"/>
          </a:xfrm>
          <a:prstGeom prst="rect">
            <a:avLst/>
          </a:prstGeom>
          <a:noFill/>
        </p:spPr>
        <p:txBody>
          <a:bodyPr wrap="square" rtlCol="0">
            <a:spAutoFit/>
          </a:bodyPr>
          <a:lstStyle/>
          <a:p>
            <a:pPr algn="ctr"/>
            <a:r>
              <a:rPr lang="en-US" sz="600"/>
              <a:t>Region</a:t>
            </a:r>
          </a:p>
          <a:p>
            <a:pPr algn="ctr"/>
            <a:r>
              <a:rPr lang="en-US" sz="600"/>
              <a:t>3</a:t>
            </a:r>
          </a:p>
        </p:txBody>
      </p:sp>
      <p:sp>
        <p:nvSpPr>
          <p:cNvPr id="40" name="TextBox 39">
            <a:extLst>
              <a:ext uri="{FF2B5EF4-FFF2-40B4-BE49-F238E27FC236}">
                <a16:creationId xmlns:a16="http://schemas.microsoft.com/office/drawing/2014/main" id="{E64005D1-8D57-2049-8FFC-24404DAD090F}"/>
              </a:ext>
            </a:extLst>
          </p:cNvPr>
          <p:cNvSpPr txBox="1"/>
          <p:nvPr/>
        </p:nvSpPr>
        <p:spPr>
          <a:xfrm>
            <a:off x="2321545" y="1492397"/>
            <a:ext cx="437883" cy="276999"/>
          </a:xfrm>
          <a:prstGeom prst="rect">
            <a:avLst/>
          </a:prstGeom>
          <a:noFill/>
        </p:spPr>
        <p:txBody>
          <a:bodyPr wrap="square" rtlCol="0">
            <a:spAutoFit/>
          </a:bodyPr>
          <a:lstStyle/>
          <a:p>
            <a:pPr algn="ctr"/>
            <a:r>
              <a:rPr lang="en-US" sz="600"/>
              <a:t>Region</a:t>
            </a:r>
          </a:p>
          <a:p>
            <a:pPr algn="ctr"/>
            <a:r>
              <a:rPr lang="en-US" sz="600"/>
              <a:t>4</a:t>
            </a:r>
          </a:p>
        </p:txBody>
      </p:sp>
      <p:sp>
        <p:nvSpPr>
          <p:cNvPr id="41" name="TextBox 40">
            <a:extLst>
              <a:ext uri="{FF2B5EF4-FFF2-40B4-BE49-F238E27FC236}">
                <a16:creationId xmlns:a16="http://schemas.microsoft.com/office/drawing/2014/main" id="{FC9EF460-F773-DD4A-9FBF-C9F422BDD3A9}"/>
              </a:ext>
            </a:extLst>
          </p:cNvPr>
          <p:cNvSpPr txBox="1"/>
          <p:nvPr/>
        </p:nvSpPr>
        <p:spPr>
          <a:xfrm>
            <a:off x="6010751" y="1526195"/>
            <a:ext cx="437883" cy="276999"/>
          </a:xfrm>
          <a:prstGeom prst="rect">
            <a:avLst/>
          </a:prstGeom>
          <a:noFill/>
        </p:spPr>
        <p:txBody>
          <a:bodyPr wrap="square" rtlCol="0">
            <a:spAutoFit/>
          </a:bodyPr>
          <a:lstStyle/>
          <a:p>
            <a:pPr algn="ctr"/>
            <a:r>
              <a:rPr lang="en-US" sz="600"/>
              <a:t>Region</a:t>
            </a:r>
          </a:p>
          <a:p>
            <a:pPr algn="ctr"/>
            <a:r>
              <a:rPr lang="en-US" sz="600"/>
              <a:t>2</a:t>
            </a:r>
          </a:p>
        </p:txBody>
      </p:sp>
      <p:sp>
        <p:nvSpPr>
          <p:cNvPr id="42" name="TextBox 41">
            <a:extLst>
              <a:ext uri="{FF2B5EF4-FFF2-40B4-BE49-F238E27FC236}">
                <a16:creationId xmlns:a16="http://schemas.microsoft.com/office/drawing/2014/main" id="{412EAA08-9369-6647-8EA4-C8104560B401}"/>
              </a:ext>
            </a:extLst>
          </p:cNvPr>
          <p:cNvSpPr txBox="1"/>
          <p:nvPr/>
        </p:nvSpPr>
        <p:spPr>
          <a:xfrm>
            <a:off x="6342975" y="1528482"/>
            <a:ext cx="437883" cy="307777"/>
          </a:xfrm>
          <a:prstGeom prst="rect">
            <a:avLst/>
          </a:prstGeom>
          <a:noFill/>
        </p:spPr>
        <p:txBody>
          <a:bodyPr wrap="square" rtlCol="0">
            <a:spAutoFit/>
          </a:bodyPr>
          <a:lstStyle/>
          <a:p>
            <a:pPr algn="ctr"/>
            <a:r>
              <a:rPr lang="en-US" sz="600"/>
              <a:t>Region</a:t>
            </a:r>
          </a:p>
          <a:p>
            <a:pPr algn="ctr"/>
            <a:r>
              <a:rPr lang="en-US" sz="600"/>
              <a:t>3</a:t>
            </a:r>
          </a:p>
        </p:txBody>
      </p:sp>
      <p:sp>
        <p:nvSpPr>
          <p:cNvPr id="43" name="TextBox 42">
            <a:extLst>
              <a:ext uri="{FF2B5EF4-FFF2-40B4-BE49-F238E27FC236}">
                <a16:creationId xmlns:a16="http://schemas.microsoft.com/office/drawing/2014/main" id="{125DA4EE-57C6-AB44-8660-F87A26E31118}"/>
              </a:ext>
            </a:extLst>
          </p:cNvPr>
          <p:cNvSpPr txBox="1"/>
          <p:nvPr/>
        </p:nvSpPr>
        <p:spPr>
          <a:xfrm>
            <a:off x="6691841" y="1523147"/>
            <a:ext cx="437883" cy="276999"/>
          </a:xfrm>
          <a:prstGeom prst="rect">
            <a:avLst/>
          </a:prstGeom>
          <a:noFill/>
        </p:spPr>
        <p:txBody>
          <a:bodyPr wrap="square" rtlCol="0">
            <a:spAutoFit/>
          </a:bodyPr>
          <a:lstStyle/>
          <a:p>
            <a:pPr algn="ctr"/>
            <a:r>
              <a:rPr lang="en-US" sz="600"/>
              <a:t>Region</a:t>
            </a:r>
          </a:p>
          <a:p>
            <a:pPr algn="ctr"/>
            <a:r>
              <a:rPr lang="en-US" sz="600"/>
              <a:t>4</a:t>
            </a:r>
          </a:p>
        </p:txBody>
      </p:sp>
      <p:sp>
        <p:nvSpPr>
          <p:cNvPr id="44" name="Speech Bubble: Rectangle 16">
            <a:extLst>
              <a:ext uri="{FF2B5EF4-FFF2-40B4-BE49-F238E27FC236}">
                <a16:creationId xmlns:a16="http://schemas.microsoft.com/office/drawing/2014/main" id="{8697EA7B-4B0A-C046-9103-11B65AC3E423}"/>
              </a:ext>
            </a:extLst>
          </p:cNvPr>
          <p:cNvSpPr/>
          <p:nvPr/>
        </p:nvSpPr>
        <p:spPr>
          <a:xfrm>
            <a:off x="5160068" y="553420"/>
            <a:ext cx="1116811" cy="578766"/>
          </a:xfrm>
          <a:prstGeom prst="wedgeRectCallout">
            <a:avLst>
              <a:gd name="adj1" fmla="val -185643"/>
              <a:gd name="adj2" fmla="val 19298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Summer peak could be improved</a:t>
            </a:r>
          </a:p>
        </p:txBody>
      </p:sp>
      <p:sp>
        <p:nvSpPr>
          <p:cNvPr id="45" name="Speech Bubble: Rectangle 16">
            <a:extLst>
              <a:ext uri="{FF2B5EF4-FFF2-40B4-BE49-F238E27FC236}">
                <a16:creationId xmlns:a16="http://schemas.microsoft.com/office/drawing/2014/main" id="{CC4D5F13-5889-BE42-BB66-7D54FFF3F8AD}"/>
              </a:ext>
            </a:extLst>
          </p:cNvPr>
          <p:cNvSpPr/>
          <p:nvPr/>
        </p:nvSpPr>
        <p:spPr>
          <a:xfrm>
            <a:off x="143261" y="3140931"/>
            <a:ext cx="1116811" cy="578766"/>
          </a:xfrm>
          <a:prstGeom prst="wedgeRectCallout">
            <a:avLst>
              <a:gd name="adj1" fmla="val 159632"/>
              <a:gd name="adj2" fmla="val -3305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Shoulder baseload could be improved</a:t>
            </a:r>
          </a:p>
        </p:txBody>
      </p:sp>
      <p:sp>
        <p:nvSpPr>
          <p:cNvPr id="17" name="Rectangle 16">
            <a:extLst>
              <a:ext uri="{FF2B5EF4-FFF2-40B4-BE49-F238E27FC236}">
                <a16:creationId xmlns:a16="http://schemas.microsoft.com/office/drawing/2014/main" id="{EAA426D8-89D0-7145-8937-BD1828164EBC}"/>
              </a:ext>
            </a:extLst>
          </p:cNvPr>
          <p:cNvSpPr/>
          <p:nvPr/>
        </p:nvSpPr>
        <p:spPr>
          <a:xfrm>
            <a:off x="2749640" y="2472744"/>
            <a:ext cx="5731346" cy="1094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363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DE31C8-B633-974B-8DD9-C7C5D58AD4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1038" y="1351167"/>
            <a:ext cx="3008376" cy="3509772"/>
          </a:xfrm>
          <a:prstGeom prst="rect">
            <a:avLst/>
          </a:prstGeom>
        </p:spPr>
      </p:pic>
      <p:pic>
        <p:nvPicPr>
          <p:cNvPr id="11" name="Picture 10">
            <a:extLst>
              <a:ext uri="{FF2B5EF4-FFF2-40B4-BE49-F238E27FC236}">
                <a16:creationId xmlns:a16="http://schemas.microsoft.com/office/drawing/2014/main" id="{CF57F196-232F-E64E-9ADF-B8D9A7624E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4969" y="1320206"/>
            <a:ext cx="3657600" cy="3657600"/>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City of Tallahassee service territory: shape error metrics</a:t>
            </a:r>
          </a:p>
        </p:txBody>
      </p:sp>
      <p:sp>
        <p:nvSpPr>
          <p:cNvPr id="57" name="TextBox 56">
            <a:extLst>
              <a:ext uri="{FF2B5EF4-FFF2-40B4-BE49-F238E27FC236}">
                <a16:creationId xmlns:a16="http://schemas.microsoft.com/office/drawing/2014/main" id="{6A496AB9-DDCD-1646-AD29-988A76EE5AAD}"/>
              </a:ext>
            </a:extLst>
          </p:cNvPr>
          <p:cNvSpPr txBox="1"/>
          <p:nvPr/>
        </p:nvSpPr>
        <p:spPr>
          <a:xfrm>
            <a:off x="3750785" y="796937"/>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269084" y="793632"/>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453292" y="105243"/>
            <a:ext cx="241729" cy="242151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224109" y="755943"/>
            <a:ext cx="238425" cy="1116811"/>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5832190" y="776515"/>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018049" y="-29374"/>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EC9B24B6-5281-7847-9CF7-FD4F8160E903}"/>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11454" y="3791430"/>
            <a:ext cx="583660" cy="524482"/>
          </a:xfrm>
          <a:prstGeom prst="rect">
            <a:avLst/>
          </a:prstGeom>
        </p:spPr>
      </p:pic>
      <p:pic>
        <p:nvPicPr>
          <p:cNvPr id="26" name="Picture 25">
            <a:extLst>
              <a:ext uri="{FF2B5EF4-FFF2-40B4-BE49-F238E27FC236}">
                <a16:creationId xmlns:a16="http://schemas.microsoft.com/office/drawing/2014/main" id="{9ADF636D-81F6-1347-8E3A-A432746367FE}"/>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449944" y="1695210"/>
            <a:ext cx="583660" cy="524483"/>
          </a:xfrm>
          <a:prstGeom prst="rect">
            <a:avLst/>
          </a:prstGeom>
        </p:spPr>
      </p:pic>
      <p:sp>
        <p:nvSpPr>
          <p:cNvPr id="20" name="Rectangle 19">
            <a:extLst>
              <a:ext uri="{FF2B5EF4-FFF2-40B4-BE49-F238E27FC236}">
                <a16:creationId xmlns:a16="http://schemas.microsoft.com/office/drawing/2014/main" id="{A616A4C2-4489-7442-952E-D6360797743F}"/>
              </a:ext>
            </a:extLst>
          </p:cNvPr>
          <p:cNvSpPr/>
          <p:nvPr/>
        </p:nvSpPr>
        <p:spPr>
          <a:xfrm>
            <a:off x="2744507" y="2522797"/>
            <a:ext cx="5731346" cy="1094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peech Bubble: Rectangle 16">
            <a:extLst>
              <a:ext uri="{FF2B5EF4-FFF2-40B4-BE49-F238E27FC236}">
                <a16:creationId xmlns:a16="http://schemas.microsoft.com/office/drawing/2014/main" id="{68A0533B-E2B9-5E46-8EE4-DD4BE0EBA108}"/>
              </a:ext>
            </a:extLst>
          </p:cNvPr>
          <p:cNvSpPr/>
          <p:nvPr/>
        </p:nvSpPr>
        <p:spPr>
          <a:xfrm>
            <a:off x="4151214" y="2780766"/>
            <a:ext cx="1260666" cy="578766"/>
          </a:xfrm>
          <a:prstGeom prst="wedgeRectCallout">
            <a:avLst>
              <a:gd name="adj1" fmla="val -104718"/>
              <a:gd name="adj2" fmla="val 14981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Winter peaks could be improved</a:t>
            </a:r>
          </a:p>
        </p:txBody>
      </p:sp>
      <p:sp>
        <p:nvSpPr>
          <p:cNvPr id="27" name="Speech Bubble: Rectangle 16">
            <a:extLst>
              <a:ext uri="{FF2B5EF4-FFF2-40B4-BE49-F238E27FC236}">
                <a16:creationId xmlns:a16="http://schemas.microsoft.com/office/drawing/2014/main" id="{9C89157F-C5F9-D44C-8FF4-5179125C2876}"/>
              </a:ext>
            </a:extLst>
          </p:cNvPr>
          <p:cNvSpPr/>
          <p:nvPr/>
        </p:nvSpPr>
        <p:spPr>
          <a:xfrm>
            <a:off x="4151214" y="2780766"/>
            <a:ext cx="1260666" cy="578766"/>
          </a:xfrm>
          <a:prstGeom prst="wedgeRectCallout">
            <a:avLst>
              <a:gd name="adj1" fmla="val -16727"/>
              <a:gd name="adj2" fmla="val 142041"/>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Winter peaks could be improved</a:t>
            </a:r>
          </a:p>
        </p:txBody>
      </p:sp>
    </p:spTree>
    <p:extLst>
      <p:ext uri="{BB962C8B-B14F-4D97-AF65-F5344CB8AC3E}">
        <p14:creationId xmlns:p14="http://schemas.microsoft.com/office/powerpoint/2010/main" val="28325052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New/updated validation comparisons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40598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2018 Load Research Data Comparisons</a:t>
            </a:r>
          </a:p>
        </p:txBody>
      </p:sp>
      <p:pic>
        <p:nvPicPr>
          <p:cNvPr id="8" name="Picture 7" descr="Map&#10;&#10;Description automatically generated">
            <a:extLst>
              <a:ext uri="{FF2B5EF4-FFF2-40B4-BE49-F238E27FC236}">
                <a16:creationId xmlns:a16="http://schemas.microsoft.com/office/drawing/2014/main" id="{D9BDDE5C-53E8-3341-B621-C5E6360661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5538" y="1752600"/>
            <a:ext cx="5138181" cy="3223260"/>
          </a:xfrm>
          <a:prstGeom prst="rect">
            <a:avLst/>
          </a:prstGeom>
        </p:spPr>
      </p:pic>
      <p:sp>
        <p:nvSpPr>
          <p:cNvPr id="15" name="Text Placeholder 2">
            <a:extLst>
              <a:ext uri="{FF2B5EF4-FFF2-40B4-BE49-F238E27FC236}">
                <a16:creationId xmlns:a16="http://schemas.microsoft.com/office/drawing/2014/main" id="{E7AB76BC-3C74-F14F-A12E-873B8E536E35}"/>
              </a:ext>
            </a:extLst>
          </p:cNvPr>
          <p:cNvSpPr txBox="1">
            <a:spLocks/>
          </p:cNvSpPr>
          <p:nvPr/>
        </p:nvSpPr>
        <p:spPr>
          <a:xfrm>
            <a:off x="457200" y="929641"/>
            <a:ext cx="8120063" cy="3816986"/>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a:t>Load research data comparison updated from 2012 to 2018</a:t>
            </a:r>
          </a:p>
        </p:txBody>
      </p:sp>
      <p:sp>
        <p:nvSpPr>
          <p:cNvPr id="9" name="TextBox 8">
            <a:extLst>
              <a:ext uri="{FF2B5EF4-FFF2-40B4-BE49-F238E27FC236}">
                <a16:creationId xmlns:a16="http://schemas.microsoft.com/office/drawing/2014/main" id="{B944B373-617C-F948-B4E2-F0CB03488DDE}"/>
              </a:ext>
            </a:extLst>
          </p:cNvPr>
          <p:cNvSpPr txBox="1"/>
          <p:nvPr/>
        </p:nvSpPr>
        <p:spPr>
          <a:xfrm>
            <a:off x="1906398" y="1356724"/>
            <a:ext cx="5331203" cy="369332"/>
          </a:xfrm>
          <a:prstGeom prst="rect">
            <a:avLst/>
          </a:prstGeom>
          <a:noFill/>
        </p:spPr>
        <p:txBody>
          <a:bodyPr wrap="none" rtlCol="0">
            <a:spAutoFit/>
          </a:bodyPr>
          <a:lstStyle/>
          <a:p>
            <a:r>
              <a:rPr lang="en-US" u="sng"/>
              <a:t>2018 utility service territory according to EIA Form 861</a:t>
            </a:r>
          </a:p>
        </p:txBody>
      </p:sp>
      <p:sp>
        <p:nvSpPr>
          <p:cNvPr id="11" name="TextBox 10">
            <a:extLst>
              <a:ext uri="{FF2B5EF4-FFF2-40B4-BE49-F238E27FC236}">
                <a16:creationId xmlns:a16="http://schemas.microsoft.com/office/drawing/2014/main" id="{704911D7-1CFC-764C-8254-E09ACE23CA56}"/>
              </a:ext>
            </a:extLst>
          </p:cNvPr>
          <p:cNvSpPr txBox="1"/>
          <p:nvPr/>
        </p:nvSpPr>
        <p:spPr>
          <a:xfrm>
            <a:off x="91994" y="4821971"/>
            <a:ext cx="2245743" cy="276999"/>
          </a:xfrm>
          <a:prstGeom prst="rect">
            <a:avLst/>
          </a:prstGeom>
          <a:noFill/>
        </p:spPr>
        <p:txBody>
          <a:bodyPr wrap="none" rtlCol="0">
            <a:spAutoFit/>
          </a:bodyPr>
          <a:lstStyle/>
          <a:p>
            <a:r>
              <a:rPr lang="en-US" sz="1200"/>
              <a:t>*Service territories may overlap</a:t>
            </a:r>
          </a:p>
        </p:txBody>
      </p:sp>
      <p:pic>
        <p:nvPicPr>
          <p:cNvPr id="10" name="Picture 9" descr="Map&#10;&#10;Description automatically generated">
            <a:extLst>
              <a:ext uri="{FF2B5EF4-FFF2-40B4-BE49-F238E27FC236}">
                <a16:creationId xmlns:a16="http://schemas.microsoft.com/office/drawing/2014/main" id="{5D82F600-286E-A041-B2E3-F0E0671836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99"/>
          <a:stretch/>
        </p:blipFill>
        <p:spPr>
          <a:xfrm>
            <a:off x="8037008" y="979131"/>
            <a:ext cx="1005476" cy="2743200"/>
          </a:xfrm>
          <a:prstGeom prst="rect">
            <a:avLst/>
          </a:prstGeom>
        </p:spPr>
      </p:pic>
    </p:spTree>
    <p:extLst>
      <p:ext uri="{BB962C8B-B14F-4D97-AF65-F5344CB8AC3E}">
        <p14:creationId xmlns:p14="http://schemas.microsoft.com/office/powerpoint/2010/main" val="208744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D147C3-2C9A-EA4E-81FC-BAE81EDBC90B}"/>
              </a:ext>
            </a:extLst>
          </p:cNvPr>
          <p:cNvSpPr txBox="1"/>
          <p:nvPr/>
        </p:nvSpPr>
        <p:spPr>
          <a:xfrm>
            <a:off x="1821377" y="827775"/>
            <a:ext cx="3226868" cy="1200329"/>
          </a:xfrm>
          <a:prstGeom prst="rect">
            <a:avLst/>
          </a:prstGeom>
          <a:noFill/>
        </p:spPr>
        <p:txBody>
          <a:bodyPr wrap="square" rtlCol="0">
            <a:spAutoFit/>
          </a:bodyPr>
          <a:lstStyle/>
          <a:p>
            <a:r>
              <a:rPr lang="en-US" sz="1200" b="1" dirty="0"/>
              <a:t>Public Datasets</a:t>
            </a:r>
            <a:endParaRPr lang="en-US" sz="1200" dirty="0"/>
          </a:p>
          <a:p>
            <a:pPr marL="214313" indent="-214313">
              <a:buFont typeface="Arial" panose="020B0604020202020204" pitchFamily="34" charset="0"/>
              <a:buChar char="•"/>
            </a:pPr>
            <a:r>
              <a:rPr lang="en-US" sz="1200" dirty="0"/>
              <a:t>VizStock Web Interface </a:t>
            </a:r>
          </a:p>
          <a:p>
            <a:pPr marL="214313" indent="-214313">
              <a:buFont typeface="Arial" panose="020B0604020202020204" pitchFamily="34" charset="0"/>
              <a:buChar char="•"/>
            </a:pPr>
            <a:r>
              <a:rPr lang="en-US" sz="1200" dirty="0"/>
              <a:t>Pre-aggregated Load Profiles  </a:t>
            </a:r>
          </a:p>
          <a:p>
            <a:pPr marL="214313" indent="-214313">
              <a:buFont typeface="Arial" panose="020B0604020202020204" pitchFamily="34" charset="0"/>
              <a:buChar char="•"/>
            </a:pPr>
            <a:r>
              <a:rPr lang="en-US" sz="1200" dirty="0"/>
              <a:t>Raw Individual Building Load Profiles</a:t>
            </a:r>
          </a:p>
          <a:p>
            <a:pPr marL="214313" indent="-214313">
              <a:buFont typeface="Arial" panose="020B0604020202020204" pitchFamily="34" charset="0"/>
              <a:buChar char="•"/>
            </a:pPr>
            <a:r>
              <a:rPr lang="en-US" sz="1200" dirty="0"/>
              <a:t>Raw Individual Building Models</a:t>
            </a:r>
          </a:p>
          <a:p>
            <a:endParaRPr lang="en-US" sz="1200" dirty="0"/>
          </a:p>
        </p:txBody>
      </p:sp>
      <p:sp>
        <p:nvSpPr>
          <p:cNvPr id="7" name="TextBox 6">
            <a:extLst>
              <a:ext uri="{FF2B5EF4-FFF2-40B4-BE49-F238E27FC236}">
                <a16:creationId xmlns:a16="http://schemas.microsoft.com/office/drawing/2014/main" id="{CC5976DF-0F68-974D-BE51-F7E57C6BF260}"/>
              </a:ext>
            </a:extLst>
          </p:cNvPr>
          <p:cNvSpPr txBox="1"/>
          <p:nvPr/>
        </p:nvSpPr>
        <p:spPr>
          <a:xfrm>
            <a:off x="1797185" y="2845289"/>
            <a:ext cx="3555241" cy="1915909"/>
          </a:xfrm>
          <a:prstGeom prst="rect">
            <a:avLst/>
          </a:prstGeom>
          <a:noFill/>
        </p:spPr>
        <p:txBody>
          <a:bodyPr wrap="square" lIns="68580" tIns="34290" rIns="68580" bIns="34290" rtlCol="0" anchor="t">
            <a:spAutoFit/>
          </a:bodyPr>
          <a:lstStyle/>
          <a:p>
            <a:r>
              <a:rPr lang="en-US" sz="1200" b="1" dirty="0"/>
              <a:t>EERE or NREL report</a:t>
            </a:r>
            <a:endParaRPr lang="en-US" sz="1200" dirty="0"/>
          </a:p>
          <a:p>
            <a:r>
              <a:rPr lang="en-US" sz="1200" i="1" dirty="0"/>
              <a:t>End-Use Load Profiles for the U.S. Building Stock: </a:t>
            </a:r>
            <a:r>
              <a:rPr lang="en-US" sz="1200" i="1" u="sng" dirty="0"/>
              <a:t>Methodology and Results of Model Calibration, Validation, and Uncertainty Quantification</a:t>
            </a:r>
            <a:endParaRPr lang="en-US" sz="1200" i="1" u="sng" dirty="0">
              <a:cs typeface="Calibri"/>
            </a:endParaRPr>
          </a:p>
          <a:p>
            <a:pPr marL="214313" indent="-214313">
              <a:buFont typeface="Arial"/>
              <a:buChar char="•"/>
            </a:pPr>
            <a:r>
              <a:rPr lang="en-US" sz="1200" dirty="0">
                <a:cs typeface="Calibri"/>
              </a:rPr>
              <a:t>Content:</a:t>
            </a:r>
            <a:r>
              <a:rPr lang="en-US" sz="1200" dirty="0">
                <a:ea typeface="+mn-lt"/>
                <a:cs typeface="+mn-lt"/>
              </a:rPr>
              <a:t> Detailed description of model improvements made for calibration; detailed explanation of validation and uncertainty of results</a:t>
            </a:r>
          </a:p>
          <a:p>
            <a:pPr marL="214313" indent="-214313">
              <a:buFont typeface="Arial"/>
              <a:buChar char="•"/>
            </a:pPr>
            <a:r>
              <a:rPr lang="en-US" sz="1200" dirty="0">
                <a:cs typeface="Calibri"/>
              </a:rPr>
              <a:t>Audience: Dataset and model users interested in technical details</a:t>
            </a:r>
          </a:p>
          <a:p>
            <a:pPr marL="214313" indent="-214313">
              <a:buFont typeface="Arial"/>
              <a:buChar char="•"/>
            </a:pPr>
            <a:r>
              <a:rPr lang="en-US" sz="1200" dirty="0">
                <a:cs typeface="Calibri"/>
              </a:rPr>
              <a:t>NREL lead; LBNL and ANL co-authors</a:t>
            </a:r>
          </a:p>
        </p:txBody>
      </p:sp>
      <p:sp>
        <p:nvSpPr>
          <p:cNvPr id="9" name="TextBox 8">
            <a:extLst>
              <a:ext uri="{FF2B5EF4-FFF2-40B4-BE49-F238E27FC236}">
                <a16:creationId xmlns:a16="http://schemas.microsoft.com/office/drawing/2014/main" id="{CA22CF59-B57F-9448-B2C4-05F63ACE14E3}"/>
              </a:ext>
            </a:extLst>
          </p:cNvPr>
          <p:cNvSpPr txBox="1"/>
          <p:nvPr/>
        </p:nvSpPr>
        <p:spPr>
          <a:xfrm>
            <a:off x="1797184" y="2015290"/>
            <a:ext cx="3579875" cy="646331"/>
          </a:xfrm>
          <a:prstGeom prst="rect">
            <a:avLst/>
          </a:prstGeom>
          <a:noFill/>
        </p:spPr>
        <p:txBody>
          <a:bodyPr wrap="square" rtlCol="0">
            <a:spAutoFit/>
          </a:bodyPr>
          <a:lstStyle/>
          <a:p>
            <a:r>
              <a:rPr lang="en-US" sz="1200" b="1"/>
              <a:t>Webinar</a:t>
            </a:r>
          </a:p>
          <a:p>
            <a:r>
              <a:rPr lang="en-US" sz="1200"/>
              <a:t>Conduct public outreach webinar to TAG and other stakeholders to present project outcomes </a:t>
            </a:r>
          </a:p>
        </p:txBody>
      </p:sp>
      <p:sp>
        <p:nvSpPr>
          <p:cNvPr id="11" name="TextBox 10">
            <a:extLst>
              <a:ext uri="{FF2B5EF4-FFF2-40B4-BE49-F238E27FC236}">
                <a16:creationId xmlns:a16="http://schemas.microsoft.com/office/drawing/2014/main" id="{DD22DE2B-9993-C048-8A13-7739F754B4F1}"/>
              </a:ext>
            </a:extLst>
          </p:cNvPr>
          <p:cNvSpPr txBox="1"/>
          <p:nvPr/>
        </p:nvSpPr>
        <p:spPr>
          <a:xfrm>
            <a:off x="5496122" y="2845289"/>
            <a:ext cx="3430223" cy="1361911"/>
          </a:xfrm>
          <a:prstGeom prst="rect">
            <a:avLst/>
          </a:prstGeom>
          <a:noFill/>
        </p:spPr>
        <p:txBody>
          <a:bodyPr wrap="square" lIns="68580" tIns="34290" rIns="68580" bIns="34290" rtlCol="0" anchor="t">
            <a:spAutoFit/>
          </a:bodyPr>
          <a:lstStyle/>
          <a:p>
            <a:r>
              <a:rPr lang="en-US" sz="1200" b="1" dirty="0"/>
              <a:t>EERE or LBNL report</a:t>
            </a:r>
          </a:p>
          <a:p>
            <a:r>
              <a:rPr lang="en-US" sz="1200" i="1" dirty="0"/>
              <a:t>End-Use Load Profiles for the U.S. Building Stock: </a:t>
            </a:r>
            <a:r>
              <a:rPr lang="en-US" sz="1200" i="1" u="sng" dirty="0"/>
              <a:t>Applications and Opportunities</a:t>
            </a:r>
            <a:endParaRPr lang="en-US" sz="1200" i="1" u="sng" dirty="0">
              <a:cs typeface="Calibri"/>
            </a:endParaRPr>
          </a:p>
          <a:p>
            <a:pPr marL="214313" indent="-214313">
              <a:buFont typeface="Arial" panose="020B0604020202020204" pitchFamily="34" charset="0"/>
              <a:buChar char="•"/>
            </a:pPr>
            <a:r>
              <a:rPr lang="en-US" sz="1200" dirty="0"/>
              <a:t>Content: Example applications and opportunities for using the dataset</a:t>
            </a:r>
            <a:br>
              <a:rPr lang="en-US" sz="1200" dirty="0"/>
            </a:br>
            <a:r>
              <a:rPr lang="en-US" sz="1200" dirty="0">
                <a:cs typeface="Calibri"/>
              </a:rPr>
              <a:t>Audience: General users of datasets</a:t>
            </a:r>
          </a:p>
          <a:p>
            <a:pPr marL="214313" indent="-214313">
              <a:buFont typeface="Arial" panose="020B0604020202020204" pitchFamily="34" charset="0"/>
              <a:buChar char="•"/>
            </a:pPr>
            <a:r>
              <a:rPr lang="en-US" sz="1200" dirty="0">
                <a:cs typeface="Calibri"/>
              </a:rPr>
              <a:t>LBNL lead; NREL co-authors</a:t>
            </a:r>
          </a:p>
        </p:txBody>
      </p:sp>
      <p:sp>
        <p:nvSpPr>
          <p:cNvPr id="14" name="TextBox 13">
            <a:extLst>
              <a:ext uri="{FF2B5EF4-FFF2-40B4-BE49-F238E27FC236}">
                <a16:creationId xmlns:a16="http://schemas.microsoft.com/office/drawing/2014/main" id="{5307D811-B36F-EB4D-917D-C3EC2B478443}"/>
              </a:ext>
            </a:extLst>
          </p:cNvPr>
          <p:cNvSpPr txBox="1"/>
          <p:nvPr/>
        </p:nvSpPr>
        <p:spPr>
          <a:xfrm>
            <a:off x="5321809" y="814615"/>
            <a:ext cx="3105918" cy="830997"/>
          </a:xfrm>
          <a:prstGeom prst="rect">
            <a:avLst/>
          </a:prstGeom>
          <a:noFill/>
        </p:spPr>
        <p:txBody>
          <a:bodyPr wrap="square" rtlCol="0">
            <a:spAutoFit/>
          </a:bodyPr>
          <a:lstStyle/>
          <a:p>
            <a:r>
              <a:rPr lang="en-US" sz="1200" b="1" dirty="0"/>
              <a:t>Dataset Access Instructions</a:t>
            </a:r>
          </a:p>
          <a:p>
            <a:r>
              <a:rPr lang="en-US" sz="1200" dirty="0"/>
              <a:t>The project website will provide instructions on how to access and download the various dataset formats</a:t>
            </a:r>
          </a:p>
        </p:txBody>
      </p:sp>
      <p:sp>
        <p:nvSpPr>
          <p:cNvPr id="15" name="Rectangle 14">
            <a:extLst>
              <a:ext uri="{FF2B5EF4-FFF2-40B4-BE49-F238E27FC236}">
                <a16:creationId xmlns:a16="http://schemas.microsoft.com/office/drawing/2014/main" id="{30C1288F-AE10-104F-8CFF-038A3382A67A}"/>
              </a:ext>
            </a:extLst>
          </p:cNvPr>
          <p:cNvSpPr/>
          <p:nvPr/>
        </p:nvSpPr>
        <p:spPr>
          <a:xfrm>
            <a:off x="370725" y="827774"/>
            <a:ext cx="1186041" cy="1044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50" dirty="0"/>
              <a:t>Published by 9/30/2021</a:t>
            </a:r>
          </a:p>
        </p:txBody>
      </p:sp>
      <p:sp>
        <p:nvSpPr>
          <p:cNvPr id="16" name="Rectangle 15">
            <a:extLst>
              <a:ext uri="{FF2B5EF4-FFF2-40B4-BE49-F238E27FC236}">
                <a16:creationId xmlns:a16="http://schemas.microsoft.com/office/drawing/2014/main" id="{4C10923C-A93D-6A46-8AAB-502C34696F26}"/>
              </a:ext>
            </a:extLst>
          </p:cNvPr>
          <p:cNvSpPr/>
          <p:nvPr/>
        </p:nvSpPr>
        <p:spPr>
          <a:xfrm>
            <a:off x="370725" y="2065189"/>
            <a:ext cx="1186041" cy="595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50" dirty="0"/>
              <a:t>Completed by 9/30/2021</a:t>
            </a:r>
          </a:p>
        </p:txBody>
      </p:sp>
      <p:sp>
        <p:nvSpPr>
          <p:cNvPr id="17" name="Rectangle 16">
            <a:extLst>
              <a:ext uri="{FF2B5EF4-FFF2-40B4-BE49-F238E27FC236}">
                <a16:creationId xmlns:a16="http://schemas.microsoft.com/office/drawing/2014/main" id="{0A8F3897-67D8-C548-91EE-8ED7D44CDAFD}"/>
              </a:ext>
            </a:extLst>
          </p:cNvPr>
          <p:cNvSpPr/>
          <p:nvPr/>
        </p:nvSpPr>
        <p:spPr>
          <a:xfrm>
            <a:off x="370725" y="2904593"/>
            <a:ext cx="1186041" cy="18566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250" dirty="0"/>
              <a:t>Drafts to </a:t>
            </a:r>
            <a:br>
              <a:rPr lang="en-US" sz="1250" dirty="0"/>
            </a:br>
            <a:r>
              <a:rPr lang="en-US" sz="1250" dirty="0"/>
              <a:t>DOE &amp; TAG by 9/30/2021</a:t>
            </a:r>
          </a:p>
          <a:p>
            <a:pPr algn="ctr"/>
            <a:endParaRPr lang="en-US" sz="1250" dirty="0"/>
          </a:p>
          <a:p>
            <a:pPr algn="ctr"/>
            <a:r>
              <a:rPr lang="en-US" sz="1250" dirty="0"/>
              <a:t>Final reports published by 12/31/2021</a:t>
            </a:r>
            <a:endParaRPr lang="en-US" sz="1250" dirty="0">
              <a:cs typeface="Calibri"/>
            </a:endParaRPr>
          </a:p>
        </p:txBody>
      </p:sp>
      <p:sp>
        <p:nvSpPr>
          <p:cNvPr id="18" name="TextBox 17">
            <a:extLst>
              <a:ext uri="{FF2B5EF4-FFF2-40B4-BE49-F238E27FC236}">
                <a16:creationId xmlns:a16="http://schemas.microsoft.com/office/drawing/2014/main" id="{21349E4E-8734-0646-8F45-CD0446041131}"/>
              </a:ext>
            </a:extLst>
          </p:cNvPr>
          <p:cNvSpPr txBox="1"/>
          <p:nvPr/>
        </p:nvSpPr>
        <p:spPr>
          <a:xfrm>
            <a:off x="868327" y="190707"/>
            <a:ext cx="7407349" cy="461665"/>
          </a:xfrm>
          <a:prstGeom prst="rect">
            <a:avLst/>
          </a:prstGeom>
          <a:noFill/>
        </p:spPr>
        <p:txBody>
          <a:bodyPr wrap="none" rtlCol="0">
            <a:spAutoFit/>
          </a:bodyPr>
          <a:lstStyle/>
          <a:p>
            <a:pPr algn="ctr"/>
            <a:r>
              <a:rPr lang="en-US" sz="2400"/>
              <a:t>Summary of FY21 Final Products for End-Use Load Profiles</a:t>
            </a:r>
          </a:p>
        </p:txBody>
      </p:sp>
      <p:cxnSp>
        <p:nvCxnSpPr>
          <p:cNvPr id="3" name="Straight Connector 2">
            <a:extLst>
              <a:ext uri="{FF2B5EF4-FFF2-40B4-BE49-F238E27FC236}">
                <a16:creationId xmlns:a16="http://schemas.microsoft.com/office/drawing/2014/main" id="{CDB92D2C-3EED-5C40-8C0B-BDF8D0A0787C}"/>
              </a:ext>
            </a:extLst>
          </p:cNvPr>
          <p:cNvCxnSpPr/>
          <p:nvPr/>
        </p:nvCxnSpPr>
        <p:spPr>
          <a:xfrm>
            <a:off x="370725" y="1953568"/>
            <a:ext cx="83595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59567E-6322-F943-953F-2EDAA3AA76A8}"/>
              </a:ext>
            </a:extLst>
          </p:cNvPr>
          <p:cNvCxnSpPr/>
          <p:nvPr/>
        </p:nvCxnSpPr>
        <p:spPr>
          <a:xfrm>
            <a:off x="370725" y="2781100"/>
            <a:ext cx="83595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1733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40AD63CC-97AC-0A4E-A2CC-FCC82075D9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88800" y="770701"/>
            <a:ext cx="4352433" cy="4370832"/>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2018 Load Research Data Comparisons</a:t>
            </a:r>
          </a:p>
        </p:txBody>
      </p:sp>
      <p:sp>
        <p:nvSpPr>
          <p:cNvPr id="7" name="Speech Bubble: Rectangle 22">
            <a:extLst>
              <a:ext uri="{FF2B5EF4-FFF2-40B4-BE49-F238E27FC236}">
                <a16:creationId xmlns:a16="http://schemas.microsoft.com/office/drawing/2014/main" id="{393EAC68-5FD4-3C47-A251-BA6FC35BCE31}"/>
              </a:ext>
            </a:extLst>
          </p:cNvPr>
          <p:cNvSpPr/>
          <p:nvPr/>
        </p:nvSpPr>
        <p:spPr>
          <a:xfrm>
            <a:off x="5877537" y="848326"/>
            <a:ext cx="1343532" cy="444533"/>
          </a:xfrm>
          <a:prstGeom prst="wedgeRectCallout">
            <a:avLst>
              <a:gd name="adj1" fmla="val -66141"/>
              <a:gd name="adj2" fmla="val 33487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Time shift in some LRD sets</a:t>
            </a:r>
          </a:p>
        </p:txBody>
      </p:sp>
      <p:pic>
        <p:nvPicPr>
          <p:cNvPr id="10" name="Picture 9">
            <a:extLst>
              <a:ext uri="{FF2B5EF4-FFF2-40B4-BE49-F238E27FC236}">
                <a16:creationId xmlns:a16="http://schemas.microsoft.com/office/drawing/2014/main" id="{8E16BDE7-0013-9141-9824-7113E17613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683" y="1364668"/>
            <a:ext cx="1155075" cy="3190674"/>
          </a:xfrm>
          <a:prstGeom prst="rect">
            <a:avLst/>
          </a:prstGeom>
        </p:spPr>
      </p:pic>
      <p:sp>
        <p:nvSpPr>
          <p:cNvPr id="12" name="TextBox 11">
            <a:extLst>
              <a:ext uri="{FF2B5EF4-FFF2-40B4-BE49-F238E27FC236}">
                <a16:creationId xmlns:a16="http://schemas.microsoft.com/office/drawing/2014/main" id="{B497170E-7A05-B34E-BB2C-E91D369897A7}"/>
              </a:ext>
            </a:extLst>
          </p:cNvPr>
          <p:cNvSpPr txBox="1"/>
          <p:nvPr/>
        </p:nvSpPr>
        <p:spPr>
          <a:xfrm>
            <a:off x="0" y="4864933"/>
            <a:ext cx="1470274" cy="261610"/>
          </a:xfrm>
          <a:prstGeom prst="rect">
            <a:avLst/>
          </a:prstGeom>
          <a:noFill/>
        </p:spPr>
        <p:txBody>
          <a:bodyPr wrap="none" rtlCol="0">
            <a:spAutoFit/>
          </a:bodyPr>
          <a:lstStyle/>
          <a:p>
            <a:r>
              <a:rPr lang="en-US" sz="1100"/>
              <a:t>res_national_48_2018</a:t>
            </a:r>
          </a:p>
        </p:txBody>
      </p:sp>
      <p:pic>
        <p:nvPicPr>
          <p:cNvPr id="8" name="Picture 7" descr="Map&#10;&#10;Description automatically generated">
            <a:extLst>
              <a:ext uri="{FF2B5EF4-FFF2-40B4-BE49-F238E27FC236}">
                <a16:creationId xmlns:a16="http://schemas.microsoft.com/office/drawing/2014/main" id="{922135D0-FFAF-D341-AED1-A70CE153B44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21069" y="3722331"/>
            <a:ext cx="1821415" cy="1142602"/>
          </a:xfrm>
          <a:prstGeom prst="rect">
            <a:avLst/>
          </a:prstGeom>
        </p:spPr>
      </p:pic>
      <p:pic>
        <p:nvPicPr>
          <p:cNvPr id="9" name="Picture 8" descr="Map&#10;&#10;Description automatically generated">
            <a:extLst>
              <a:ext uri="{FF2B5EF4-FFF2-40B4-BE49-F238E27FC236}">
                <a16:creationId xmlns:a16="http://schemas.microsoft.com/office/drawing/2014/main" id="{6314924E-369B-6B40-8E39-F016A7AAA78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499"/>
          <a:stretch/>
        </p:blipFill>
        <p:spPr>
          <a:xfrm>
            <a:off x="8037008" y="979131"/>
            <a:ext cx="1005476" cy="2743200"/>
          </a:xfrm>
          <a:prstGeom prst="rect">
            <a:avLst/>
          </a:prstGeom>
        </p:spPr>
      </p:pic>
    </p:spTree>
    <p:extLst>
      <p:ext uri="{BB962C8B-B14F-4D97-AF65-F5344CB8AC3E}">
        <p14:creationId xmlns:p14="http://schemas.microsoft.com/office/powerpoint/2010/main" val="1691185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imeline&#10;&#10;Description automatically generated">
            <a:extLst>
              <a:ext uri="{FF2B5EF4-FFF2-40B4-BE49-F238E27FC236}">
                <a16:creationId xmlns:a16="http://schemas.microsoft.com/office/drawing/2014/main" id="{553B6A5B-39F5-FC4C-BC66-13FC585413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80876" y="769020"/>
            <a:ext cx="4339381" cy="4370832"/>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2018 Load Research Data Comparisons</a:t>
            </a:r>
          </a:p>
        </p:txBody>
      </p:sp>
      <p:pic>
        <p:nvPicPr>
          <p:cNvPr id="12" name="Picture 11">
            <a:extLst>
              <a:ext uri="{FF2B5EF4-FFF2-40B4-BE49-F238E27FC236}">
                <a16:creationId xmlns:a16="http://schemas.microsoft.com/office/drawing/2014/main" id="{4302B90B-DAFB-0A4A-BC4B-0B8AF195575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683" y="1364668"/>
            <a:ext cx="1155075" cy="3190674"/>
          </a:xfrm>
          <a:prstGeom prst="rect">
            <a:avLst/>
          </a:prstGeom>
        </p:spPr>
      </p:pic>
      <p:sp>
        <p:nvSpPr>
          <p:cNvPr id="3" name="TextBox 2">
            <a:extLst>
              <a:ext uri="{FF2B5EF4-FFF2-40B4-BE49-F238E27FC236}">
                <a16:creationId xmlns:a16="http://schemas.microsoft.com/office/drawing/2014/main" id="{FDD77123-947B-614D-A4F3-36014854EFFA}"/>
              </a:ext>
            </a:extLst>
          </p:cNvPr>
          <p:cNvSpPr txBox="1"/>
          <p:nvPr/>
        </p:nvSpPr>
        <p:spPr>
          <a:xfrm>
            <a:off x="0" y="4864933"/>
            <a:ext cx="1470274" cy="261610"/>
          </a:xfrm>
          <a:prstGeom prst="rect">
            <a:avLst/>
          </a:prstGeom>
          <a:noFill/>
        </p:spPr>
        <p:txBody>
          <a:bodyPr wrap="none" rtlCol="0">
            <a:spAutoFit/>
          </a:bodyPr>
          <a:lstStyle/>
          <a:p>
            <a:r>
              <a:rPr lang="en-US" sz="1100"/>
              <a:t>res_national_48_2018</a:t>
            </a:r>
          </a:p>
        </p:txBody>
      </p:sp>
      <p:pic>
        <p:nvPicPr>
          <p:cNvPr id="8" name="Picture 7" descr="Map&#10;&#10;Description automatically generated">
            <a:extLst>
              <a:ext uri="{FF2B5EF4-FFF2-40B4-BE49-F238E27FC236}">
                <a16:creationId xmlns:a16="http://schemas.microsoft.com/office/drawing/2014/main" id="{54DC0F84-31EE-E341-AB61-2DF5106C40F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21069" y="3722331"/>
            <a:ext cx="1821415" cy="1142602"/>
          </a:xfrm>
          <a:prstGeom prst="rect">
            <a:avLst/>
          </a:prstGeom>
        </p:spPr>
      </p:pic>
      <p:pic>
        <p:nvPicPr>
          <p:cNvPr id="9" name="Picture 8" descr="Map&#10;&#10;Description automatically generated">
            <a:extLst>
              <a:ext uri="{FF2B5EF4-FFF2-40B4-BE49-F238E27FC236}">
                <a16:creationId xmlns:a16="http://schemas.microsoft.com/office/drawing/2014/main" id="{4D4DA1F2-95B4-FB4B-B7FA-49A301419F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499"/>
          <a:stretch/>
        </p:blipFill>
        <p:spPr>
          <a:xfrm>
            <a:off x="8037008" y="979131"/>
            <a:ext cx="1005476" cy="2743200"/>
          </a:xfrm>
          <a:prstGeom prst="rect">
            <a:avLst/>
          </a:prstGeom>
        </p:spPr>
      </p:pic>
      <p:sp>
        <p:nvSpPr>
          <p:cNvPr id="14" name="Speech Bubble: Rectangle 22">
            <a:extLst>
              <a:ext uri="{FF2B5EF4-FFF2-40B4-BE49-F238E27FC236}">
                <a16:creationId xmlns:a16="http://schemas.microsoft.com/office/drawing/2014/main" id="{EDEDF47B-703B-CF46-8845-61E794F20772}"/>
              </a:ext>
            </a:extLst>
          </p:cNvPr>
          <p:cNvSpPr/>
          <p:nvPr/>
        </p:nvSpPr>
        <p:spPr>
          <a:xfrm>
            <a:off x="6402772" y="2514378"/>
            <a:ext cx="1343532" cy="891256"/>
          </a:xfrm>
          <a:prstGeom prst="wedgeRectCallout">
            <a:avLst>
              <a:gd name="adj1" fmla="val -96550"/>
              <a:gd name="adj2" fmla="val 5400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Number of customers may be affecting comparison</a:t>
            </a:r>
          </a:p>
        </p:txBody>
      </p:sp>
      <p:sp>
        <p:nvSpPr>
          <p:cNvPr id="16" name="Speech Bubble: Rectangle 22">
            <a:extLst>
              <a:ext uri="{FF2B5EF4-FFF2-40B4-BE49-F238E27FC236}">
                <a16:creationId xmlns:a16="http://schemas.microsoft.com/office/drawing/2014/main" id="{7D869582-18EE-154B-8AA8-01FDB0E1AA49}"/>
              </a:ext>
            </a:extLst>
          </p:cNvPr>
          <p:cNvSpPr/>
          <p:nvPr/>
        </p:nvSpPr>
        <p:spPr>
          <a:xfrm>
            <a:off x="6402772" y="2514378"/>
            <a:ext cx="1343532" cy="891256"/>
          </a:xfrm>
          <a:prstGeom prst="wedgeRectCallout">
            <a:avLst>
              <a:gd name="adj1" fmla="val -173781"/>
              <a:gd name="adj2" fmla="val 4381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Inaccurate customer counts affect comparison</a:t>
            </a:r>
          </a:p>
        </p:txBody>
      </p:sp>
    </p:spTree>
    <p:extLst>
      <p:ext uri="{BB962C8B-B14F-4D97-AF65-F5344CB8AC3E}">
        <p14:creationId xmlns:p14="http://schemas.microsoft.com/office/powerpoint/2010/main" val="13012332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6DD733B2-64E5-AF4D-9EBF-C26263CEEF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82706" y="769020"/>
            <a:ext cx="4339382" cy="4370832"/>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2018 Load Research Data Comparisons</a:t>
            </a:r>
          </a:p>
        </p:txBody>
      </p:sp>
      <p:pic>
        <p:nvPicPr>
          <p:cNvPr id="17" name="Picture 16">
            <a:extLst>
              <a:ext uri="{FF2B5EF4-FFF2-40B4-BE49-F238E27FC236}">
                <a16:creationId xmlns:a16="http://schemas.microsoft.com/office/drawing/2014/main" id="{BFD1DD21-CF2A-3E4E-AA8E-C90AC882F2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683" y="1364668"/>
            <a:ext cx="1155075" cy="3190674"/>
          </a:xfrm>
          <a:prstGeom prst="rect">
            <a:avLst/>
          </a:prstGeom>
        </p:spPr>
      </p:pic>
      <p:sp>
        <p:nvSpPr>
          <p:cNvPr id="18" name="Speech Bubble: Rectangle 22">
            <a:extLst>
              <a:ext uri="{FF2B5EF4-FFF2-40B4-BE49-F238E27FC236}">
                <a16:creationId xmlns:a16="http://schemas.microsoft.com/office/drawing/2014/main" id="{546D6704-565E-6145-8412-671D51CE4638}"/>
              </a:ext>
            </a:extLst>
          </p:cNvPr>
          <p:cNvSpPr/>
          <p:nvPr/>
        </p:nvSpPr>
        <p:spPr>
          <a:xfrm>
            <a:off x="6402772" y="2514378"/>
            <a:ext cx="1343532" cy="891256"/>
          </a:xfrm>
          <a:prstGeom prst="wedgeRectCallout">
            <a:avLst>
              <a:gd name="adj1" fmla="val -96550"/>
              <a:gd name="adj2" fmla="val 5400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Number of customers may be affecting comparison</a:t>
            </a:r>
          </a:p>
        </p:txBody>
      </p:sp>
      <p:sp>
        <p:nvSpPr>
          <p:cNvPr id="19" name="Speech Bubble: Rectangle 22">
            <a:extLst>
              <a:ext uri="{FF2B5EF4-FFF2-40B4-BE49-F238E27FC236}">
                <a16:creationId xmlns:a16="http://schemas.microsoft.com/office/drawing/2014/main" id="{2899E788-9943-764F-88CD-106B41D7688F}"/>
              </a:ext>
            </a:extLst>
          </p:cNvPr>
          <p:cNvSpPr/>
          <p:nvPr/>
        </p:nvSpPr>
        <p:spPr>
          <a:xfrm>
            <a:off x="6402772" y="2514378"/>
            <a:ext cx="1343532" cy="891256"/>
          </a:xfrm>
          <a:prstGeom prst="wedgeRectCallout">
            <a:avLst>
              <a:gd name="adj1" fmla="val -173781"/>
              <a:gd name="adj2" fmla="val 4381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Inaccurate customer counts affect comparison</a:t>
            </a:r>
          </a:p>
        </p:txBody>
      </p:sp>
      <p:pic>
        <p:nvPicPr>
          <p:cNvPr id="8" name="Picture 7" descr="Map&#10;&#10;Description automatically generated">
            <a:extLst>
              <a:ext uri="{FF2B5EF4-FFF2-40B4-BE49-F238E27FC236}">
                <a16:creationId xmlns:a16="http://schemas.microsoft.com/office/drawing/2014/main" id="{B7E5D982-CC56-054C-86A1-E2CA31979E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21069" y="3722331"/>
            <a:ext cx="1821415" cy="1142602"/>
          </a:xfrm>
          <a:prstGeom prst="rect">
            <a:avLst/>
          </a:prstGeom>
        </p:spPr>
      </p:pic>
      <p:pic>
        <p:nvPicPr>
          <p:cNvPr id="9" name="Picture 8" descr="Map&#10;&#10;Description automatically generated">
            <a:extLst>
              <a:ext uri="{FF2B5EF4-FFF2-40B4-BE49-F238E27FC236}">
                <a16:creationId xmlns:a16="http://schemas.microsoft.com/office/drawing/2014/main" id="{F93F0884-96B6-9B47-9584-8DAD8BA37E9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499"/>
          <a:stretch/>
        </p:blipFill>
        <p:spPr>
          <a:xfrm>
            <a:off x="8037008" y="979131"/>
            <a:ext cx="1005476" cy="2743200"/>
          </a:xfrm>
          <a:prstGeom prst="rect">
            <a:avLst/>
          </a:prstGeom>
        </p:spPr>
      </p:pic>
      <p:sp>
        <p:nvSpPr>
          <p:cNvPr id="14" name="TextBox 13">
            <a:extLst>
              <a:ext uri="{FF2B5EF4-FFF2-40B4-BE49-F238E27FC236}">
                <a16:creationId xmlns:a16="http://schemas.microsoft.com/office/drawing/2014/main" id="{F435ADF0-7E8C-0748-A504-BA7FB02B1C9A}"/>
              </a:ext>
            </a:extLst>
          </p:cNvPr>
          <p:cNvSpPr txBox="1"/>
          <p:nvPr/>
        </p:nvSpPr>
        <p:spPr>
          <a:xfrm>
            <a:off x="0" y="4864933"/>
            <a:ext cx="1470274" cy="261610"/>
          </a:xfrm>
          <a:prstGeom prst="rect">
            <a:avLst/>
          </a:prstGeom>
          <a:noFill/>
        </p:spPr>
        <p:txBody>
          <a:bodyPr wrap="none" rtlCol="0">
            <a:spAutoFit/>
          </a:bodyPr>
          <a:lstStyle/>
          <a:p>
            <a:r>
              <a:rPr lang="en-US" sz="1100"/>
              <a:t>res_national_48_2018</a:t>
            </a:r>
          </a:p>
        </p:txBody>
      </p:sp>
    </p:spTree>
    <p:extLst>
      <p:ext uri="{BB962C8B-B14F-4D97-AF65-F5344CB8AC3E}">
        <p14:creationId xmlns:p14="http://schemas.microsoft.com/office/powerpoint/2010/main" val="595504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400"/>
              <a:t>Residential monthly EIA electricity adjusted for PV generation</a:t>
            </a:r>
          </a:p>
        </p:txBody>
      </p:sp>
      <p:sp>
        <p:nvSpPr>
          <p:cNvPr id="3" name="TextBox 2">
            <a:extLst>
              <a:ext uri="{FF2B5EF4-FFF2-40B4-BE49-F238E27FC236}">
                <a16:creationId xmlns:a16="http://schemas.microsoft.com/office/drawing/2014/main" id="{BD30AD94-F662-5C48-8D4F-07F44CFA0606}"/>
              </a:ext>
            </a:extLst>
          </p:cNvPr>
          <p:cNvSpPr txBox="1"/>
          <p:nvPr/>
        </p:nvSpPr>
        <p:spPr>
          <a:xfrm>
            <a:off x="164735" y="955183"/>
            <a:ext cx="8936357" cy="646331"/>
          </a:xfrm>
          <a:prstGeom prst="rect">
            <a:avLst/>
          </a:prstGeom>
          <a:noFill/>
        </p:spPr>
        <p:txBody>
          <a:bodyPr wrap="none" rtlCol="0">
            <a:spAutoFit/>
          </a:bodyPr>
          <a:lstStyle/>
          <a:p>
            <a:pPr marL="285750" indent="-285750">
              <a:buFont typeface="Arial" panose="020B0604020202020204" pitchFamily="34" charset="0"/>
              <a:buChar char="•"/>
            </a:pPr>
            <a:r>
              <a:rPr lang="en-US" b="1"/>
              <a:t>TAG Feedback: </a:t>
            </a:r>
            <a:r>
              <a:rPr lang="en-US"/>
              <a:t>Behind-the-meter PV generation may be non-negligible in some states</a:t>
            </a:r>
          </a:p>
          <a:p>
            <a:pPr marL="285750" indent="-285750">
              <a:buFont typeface="Arial" panose="020B0604020202020204" pitchFamily="34" charset="0"/>
              <a:buChar char="•"/>
            </a:pPr>
            <a:r>
              <a:rPr lang="en-US"/>
              <a:t>Introduced residential small-scale PV generation (EIA Form 861) into monthly comparisons</a:t>
            </a:r>
          </a:p>
        </p:txBody>
      </p:sp>
      <p:sp>
        <p:nvSpPr>
          <p:cNvPr id="5" name="TextBox 4">
            <a:extLst>
              <a:ext uri="{FF2B5EF4-FFF2-40B4-BE49-F238E27FC236}">
                <a16:creationId xmlns:a16="http://schemas.microsoft.com/office/drawing/2014/main" id="{16128A10-96B3-7545-88F5-2A6EDDC7F337}"/>
              </a:ext>
            </a:extLst>
          </p:cNvPr>
          <p:cNvSpPr txBox="1"/>
          <p:nvPr/>
        </p:nvSpPr>
        <p:spPr>
          <a:xfrm>
            <a:off x="0" y="4881889"/>
            <a:ext cx="1867711" cy="261610"/>
          </a:xfrm>
          <a:prstGeom prst="rect">
            <a:avLst/>
          </a:prstGeom>
          <a:noFill/>
        </p:spPr>
        <p:txBody>
          <a:bodyPr wrap="square" rtlCol="0">
            <a:spAutoFit/>
          </a:bodyPr>
          <a:lstStyle/>
          <a:p>
            <a:r>
              <a:rPr lang="en-US" sz="1050"/>
              <a:t>res_national_42_2018</a:t>
            </a:r>
          </a:p>
        </p:txBody>
      </p:sp>
      <p:pic>
        <p:nvPicPr>
          <p:cNvPr id="7" name="Picture 6" descr="Chart&#10;&#10;Description automatically generated">
            <a:extLst>
              <a:ext uri="{FF2B5EF4-FFF2-40B4-BE49-F238E27FC236}">
                <a16:creationId xmlns:a16="http://schemas.microsoft.com/office/drawing/2014/main" id="{11F1A056-03C7-9C41-80C0-1F4E35A9DA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221132"/>
            <a:ext cx="4572000" cy="2641710"/>
          </a:xfrm>
          <a:prstGeom prst="rect">
            <a:avLst/>
          </a:prstGeom>
        </p:spPr>
      </p:pic>
      <p:pic>
        <p:nvPicPr>
          <p:cNvPr id="11" name="Picture 10" descr="Chart, line chart&#10;&#10;Description automatically generated">
            <a:extLst>
              <a:ext uri="{FF2B5EF4-FFF2-40B4-BE49-F238E27FC236}">
                <a16:creationId xmlns:a16="http://schemas.microsoft.com/office/drawing/2014/main" id="{F93655AB-3C01-B647-856B-14D749FC51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999" y="2221131"/>
            <a:ext cx="4572000" cy="2641711"/>
          </a:xfrm>
          <a:prstGeom prst="rect">
            <a:avLst/>
          </a:prstGeom>
        </p:spPr>
      </p:pic>
      <p:sp>
        <p:nvSpPr>
          <p:cNvPr id="15" name="Speech Bubble: Rectangle 22">
            <a:extLst>
              <a:ext uri="{FF2B5EF4-FFF2-40B4-BE49-F238E27FC236}">
                <a16:creationId xmlns:a16="http://schemas.microsoft.com/office/drawing/2014/main" id="{78F4AB27-ADF3-6141-A39D-34CDA1108F4B}"/>
              </a:ext>
            </a:extLst>
          </p:cNvPr>
          <p:cNvSpPr/>
          <p:nvPr/>
        </p:nvSpPr>
        <p:spPr>
          <a:xfrm>
            <a:off x="774626" y="1620561"/>
            <a:ext cx="2085305" cy="506136"/>
          </a:xfrm>
          <a:prstGeom prst="wedgeRectCallout">
            <a:avLst>
              <a:gd name="adj1" fmla="val 7702"/>
              <a:gd name="adj2" fmla="val 16554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Significant increase in load especially in summer</a:t>
            </a:r>
          </a:p>
        </p:txBody>
      </p:sp>
      <p:sp>
        <p:nvSpPr>
          <p:cNvPr id="17" name="Speech Bubble: Rectangle 22">
            <a:extLst>
              <a:ext uri="{FF2B5EF4-FFF2-40B4-BE49-F238E27FC236}">
                <a16:creationId xmlns:a16="http://schemas.microsoft.com/office/drawing/2014/main" id="{5F878831-CD63-E04F-BAAB-661C9E4EF970}"/>
              </a:ext>
            </a:extLst>
          </p:cNvPr>
          <p:cNvSpPr/>
          <p:nvPr/>
        </p:nvSpPr>
        <p:spPr>
          <a:xfrm>
            <a:off x="6919899" y="1597556"/>
            <a:ext cx="2085305" cy="506136"/>
          </a:xfrm>
          <a:prstGeom prst="wedgeRectCallout">
            <a:avLst>
              <a:gd name="adj1" fmla="val -37703"/>
              <a:gd name="adj2" fmla="val 10404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Most states do not have significant PV generation</a:t>
            </a:r>
          </a:p>
        </p:txBody>
      </p:sp>
      <p:sp>
        <p:nvSpPr>
          <p:cNvPr id="9" name="Speech Bubble: Rectangle 22">
            <a:extLst>
              <a:ext uri="{FF2B5EF4-FFF2-40B4-BE49-F238E27FC236}">
                <a16:creationId xmlns:a16="http://schemas.microsoft.com/office/drawing/2014/main" id="{3415E2E1-E05E-3E44-974A-ECBBCD7D0E20}"/>
              </a:ext>
            </a:extLst>
          </p:cNvPr>
          <p:cNvSpPr/>
          <p:nvPr/>
        </p:nvSpPr>
        <p:spPr>
          <a:xfrm>
            <a:off x="3847262" y="1656276"/>
            <a:ext cx="2436809" cy="506136"/>
          </a:xfrm>
          <a:prstGeom prst="wedgeRectCallout">
            <a:avLst>
              <a:gd name="adj1" fmla="val -95178"/>
              <a:gd name="adj2" fmla="val 198188"/>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Calibration target EIA Electric Sales Plus PV</a:t>
            </a:r>
          </a:p>
        </p:txBody>
      </p:sp>
    </p:spTree>
    <p:extLst>
      <p:ext uri="{BB962C8B-B14F-4D97-AF65-F5344CB8AC3E}">
        <p14:creationId xmlns:p14="http://schemas.microsoft.com/office/powerpoint/2010/main" val="3910129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0F666FEC-D309-8845-8F2A-CF9121B998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2221131"/>
            <a:ext cx="4572000" cy="2641711"/>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a:xfrm>
            <a:off x="280095" y="0"/>
            <a:ext cx="8583809" cy="776514"/>
          </a:xfrm>
        </p:spPr>
        <p:txBody>
          <a:bodyPr/>
          <a:lstStyle/>
          <a:p>
            <a:r>
              <a:rPr lang="en-US" sz="2400"/>
              <a:t>Residential monthly EIA electricity adjusted billing reporting periods</a:t>
            </a:r>
          </a:p>
        </p:txBody>
      </p:sp>
      <p:sp>
        <p:nvSpPr>
          <p:cNvPr id="3" name="TextBox 2">
            <a:extLst>
              <a:ext uri="{FF2B5EF4-FFF2-40B4-BE49-F238E27FC236}">
                <a16:creationId xmlns:a16="http://schemas.microsoft.com/office/drawing/2014/main" id="{BD30AD94-F662-5C48-8D4F-07F44CFA0606}"/>
              </a:ext>
            </a:extLst>
          </p:cNvPr>
          <p:cNvSpPr txBox="1"/>
          <p:nvPr/>
        </p:nvSpPr>
        <p:spPr>
          <a:xfrm>
            <a:off x="164735" y="955183"/>
            <a:ext cx="8325934" cy="646331"/>
          </a:xfrm>
          <a:prstGeom prst="rect">
            <a:avLst/>
          </a:prstGeom>
          <a:noFill/>
        </p:spPr>
        <p:txBody>
          <a:bodyPr wrap="none" rtlCol="0">
            <a:spAutoFit/>
          </a:bodyPr>
          <a:lstStyle/>
          <a:p>
            <a:pPr marL="285750" indent="-285750">
              <a:buFont typeface="Arial" panose="020B0604020202020204" pitchFamily="34" charset="0"/>
              <a:buChar char="•"/>
            </a:pPr>
            <a:r>
              <a:rPr lang="en-US" b="1"/>
              <a:t>Not all states seem to be affected</a:t>
            </a:r>
          </a:p>
          <a:p>
            <a:pPr marL="285750" indent="-285750">
              <a:buFont typeface="Arial" panose="020B0604020202020204" pitchFamily="34" charset="0"/>
              <a:buChar char="•"/>
            </a:pPr>
            <a:r>
              <a:rPr lang="en-US"/>
              <a:t>TAG member used California as an example for and verified analysis by using CEC data</a:t>
            </a:r>
          </a:p>
        </p:txBody>
      </p:sp>
      <p:sp>
        <p:nvSpPr>
          <p:cNvPr id="5" name="TextBox 4">
            <a:extLst>
              <a:ext uri="{FF2B5EF4-FFF2-40B4-BE49-F238E27FC236}">
                <a16:creationId xmlns:a16="http://schemas.microsoft.com/office/drawing/2014/main" id="{16128A10-96B3-7545-88F5-2A6EDDC7F337}"/>
              </a:ext>
            </a:extLst>
          </p:cNvPr>
          <p:cNvSpPr txBox="1"/>
          <p:nvPr/>
        </p:nvSpPr>
        <p:spPr>
          <a:xfrm>
            <a:off x="0" y="4881889"/>
            <a:ext cx="1867711" cy="261610"/>
          </a:xfrm>
          <a:prstGeom prst="rect">
            <a:avLst/>
          </a:prstGeom>
          <a:noFill/>
        </p:spPr>
        <p:txBody>
          <a:bodyPr wrap="square" rtlCol="0">
            <a:spAutoFit/>
          </a:bodyPr>
          <a:lstStyle/>
          <a:p>
            <a:r>
              <a:rPr lang="en-US" sz="1050"/>
              <a:t>res_national_42_2018</a:t>
            </a:r>
          </a:p>
        </p:txBody>
      </p:sp>
      <p:pic>
        <p:nvPicPr>
          <p:cNvPr id="12" name="Picture 11" descr="Chart&#10;&#10;Description automatically generated">
            <a:extLst>
              <a:ext uri="{FF2B5EF4-FFF2-40B4-BE49-F238E27FC236}">
                <a16:creationId xmlns:a16="http://schemas.microsoft.com/office/drawing/2014/main" id="{46FA0D67-387E-2C4C-A169-6A10521D53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17909"/>
            <a:ext cx="4572000" cy="2641710"/>
          </a:xfrm>
          <a:prstGeom prst="rect">
            <a:avLst/>
          </a:prstGeom>
        </p:spPr>
      </p:pic>
      <p:sp>
        <p:nvSpPr>
          <p:cNvPr id="13" name="TextBox 12">
            <a:extLst>
              <a:ext uri="{FF2B5EF4-FFF2-40B4-BE49-F238E27FC236}">
                <a16:creationId xmlns:a16="http://schemas.microsoft.com/office/drawing/2014/main" id="{78D8E0FB-907B-0043-A391-97709025C334}"/>
              </a:ext>
            </a:extLst>
          </p:cNvPr>
          <p:cNvSpPr txBox="1"/>
          <p:nvPr/>
        </p:nvSpPr>
        <p:spPr>
          <a:xfrm>
            <a:off x="1326462" y="1913354"/>
            <a:ext cx="2658292" cy="307777"/>
          </a:xfrm>
          <a:prstGeom prst="rect">
            <a:avLst/>
          </a:prstGeom>
          <a:noFill/>
        </p:spPr>
        <p:txBody>
          <a:bodyPr wrap="none" rtlCol="0">
            <a:spAutoFit/>
          </a:bodyPr>
          <a:lstStyle/>
          <a:p>
            <a:r>
              <a:rPr lang="en-US" sz="1400" u="sng"/>
              <a:t>Before weighting function applied</a:t>
            </a:r>
          </a:p>
        </p:txBody>
      </p:sp>
      <p:sp>
        <p:nvSpPr>
          <p:cNvPr id="14" name="TextBox 13">
            <a:extLst>
              <a:ext uri="{FF2B5EF4-FFF2-40B4-BE49-F238E27FC236}">
                <a16:creationId xmlns:a16="http://schemas.microsoft.com/office/drawing/2014/main" id="{702497EC-7A2D-4B4F-8C70-C4511FA6A85E}"/>
              </a:ext>
            </a:extLst>
          </p:cNvPr>
          <p:cNvSpPr txBox="1"/>
          <p:nvPr/>
        </p:nvSpPr>
        <p:spPr>
          <a:xfrm>
            <a:off x="5528854" y="1908625"/>
            <a:ext cx="2484591" cy="307777"/>
          </a:xfrm>
          <a:prstGeom prst="rect">
            <a:avLst/>
          </a:prstGeom>
          <a:noFill/>
        </p:spPr>
        <p:txBody>
          <a:bodyPr wrap="none" rtlCol="0">
            <a:spAutoFit/>
          </a:bodyPr>
          <a:lstStyle/>
          <a:p>
            <a:r>
              <a:rPr lang="en-US" sz="1400" u="sng"/>
              <a:t>After weighting function applied</a:t>
            </a:r>
          </a:p>
        </p:txBody>
      </p:sp>
      <p:sp>
        <p:nvSpPr>
          <p:cNvPr id="19" name="Speech Bubble: Rectangle 22">
            <a:extLst>
              <a:ext uri="{FF2B5EF4-FFF2-40B4-BE49-F238E27FC236}">
                <a16:creationId xmlns:a16="http://schemas.microsoft.com/office/drawing/2014/main" id="{FCE88F84-E4AC-D24A-802A-EF56A9F793F2}"/>
              </a:ext>
            </a:extLst>
          </p:cNvPr>
          <p:cNvSpPr/>
          <p:nvPr/>
        </p:nvSpPr>
        <p:spPr>
          <a:xfrm>
            <a:off x="8012001" y="1556377"/>
            <a:ext cx="1073633" cy="506136"/>
          </a:xfrm>
          <a:prstGeom prst="wedgeRectCallout">
            <a:avLst>
              <a:gd name="adj1" fmla="val -91486"/>
              <a:gd name="adj2" fmla="val 11429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Summer peak shifted</a:t>
            </a:r>
          </a:p>
        </p:txBody>
      </p:sp>
      <p:sp>
        <p:nvSpPr>
          <p:cNvPr id="10" name="Speech Bubble: Rectangle 22">
            <a:extLst>
              <a:ext uri="{FF2B5EF4-FFF2-40B4-BE49-F238E27FC236}">
                <a16:creationId xmlns:a16="http://schemas.microsoft.com/office/drawing/2014/main" id="{7C9C5F69-7E1F-504E-8BAE-6FC8A20E9FCF}"/>
              </a:ext>
            </a:extLst>
          </p:cNvPr>
          <p:cNvSpPr/>
          <p:nvPr/>
        </p:nvSpPr>
        <p:spPr>
          <a:xfrm>
            <a:off x="4185322" y="1601514"/>
            <a:ext cx="1343532" cy="627330"/>
          </a:xfrm>
          <a:prstGeom prst="wedgeRectCallout">
            <a:avLst>
              <a:gd name="adj1" fmla="val 43144"/>
              <a:gd name="adj2" fmla="val 12774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CA most likely uses billing months</a:t>
            </a:r>
          </a:p>
        </p:txBody>
      </p:sp>
    </p:spTree>
    <p:extLst>
      <p:ext uri="{BB962C8B-B14F-4D97-AF65-F5344CB8AC3E}">
        <p14:creationId xmlns:p14="http://schemas.microsoft.com/office/powerpoint/2010/main" val="978636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hart, line chart&#10;&#10;Description automatically generated">
            <a:extLst>
              <a:ext uri="{FF2B5EF4-FFF2-40B4-BE49-F238E27FC236}">
                <a16:creationId xmlns:a16="http://schemas.microsoft.com/office/drawing/2014/main" id="{DB3D48CB-3ACB-4C40-976C-FCE41EE342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2217907"/>
            <a:ext cx="4572000" cy="2641711"/>
          </a:xfrm>
          <a:prstGeom prst="rect">
            <a:avLst/>
          </a:prstGeom>
        </p:spPr>
      </p:pic>
      <p:pic>
        <p:nvPicPr>
          <p:cNvPr id="9" name="Picture 8" descr="Chart, line chart&#10;&#10;Description automatically generated">
            <a:extLst>
              <a:ext uri="{FF2B5EF4-FFF2-40B4-BE49-F238E27FC236}">
                <a16:creationId xmlns:a16="http://schemas.microsoft.com/office/drawing/2014/main" id="{0333D678-BC3E-B54B-BC31-86B0D3A019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17908"/>
            <a:ext cx="4572001" cy="2641711"/>
          </a:xfrm>
          <a:prstGeom prst="rect">
            <a:avLst/>
          </a:prstGeom>
        </p:spPr>
      </p:pic>
      <p:sp>
        <p:nvSpPr>
          <p:cNvPr id="3" name="TextBox 2">
            <a:extLst>
              <a:ext uri="{FF2B5EF4-FFF2-40B4-BE49-F238E27FC236}">
                <a16:creationId xmlns:a16="http://schemas.microsoft.com/office/drawing/2014/main" id="{BD30AD94-F662-5C48-8D4F-07F44CFA0606}"/>
              </a:ext>
            </a:extLst>
          </p:cNvPr>
          <p:cNvSpPr txBox="1"/>
          <p:nvPr/>
        </p:nvSpPr>
        <p:spPr>
          <a:xfrm>
            <a:off x="164735" y="955183"/>
            <a:ext cx="3545330" cy="369332"/>
          </a:xfrm>
          <a:prstGeom prst="rect">
            <a:avLst/>
          </a:prstGeom>
          <a:noFill/>
        </p:spPr>
        <p:txBody>
          <a:bodyPr wrap="none" rtlCol="0">
            <a:spAutoFit/>
          </a:bodyPr>
          <a:lstStyle/>
          <a:p>
            <a:pPr marL="285750" indent="-285750">
              <a:buFont typeface="Arial" panose="020B0604020202020204" pitchFamily="34" charset="0"/>
              <a:buChar char="•"/>
            </a:pPr>
            <a:r>
              <a:rPr lang="en-US" b="1"/>
              <a:t>Not all states seem to be affected</a:t>
            </a:r>
            <a:endParaRPr lang="en-US"/>
          </a:p>
        </p:txBody>
      </p:sp>
      <p:sp>
        <p:nvSpPr>
          <p:cNvPr id="5" name="TextBox 4">
            <a:extLst>
              <a:ext uri="{FF2B5EF4-FFF2-40B4-BE49-F238E27FC236}">
                <a16:creationId xmlns:a16="http://schemas.microsoft.com/office/drawing/2014/main" id="{16128A10-96B3-7545-88F5-2A6EDDC7F337}"/>
              </a:ext>
            </a:extLst>
          </p:cNvPr>
          <p:cNvSpPr txBox="1"/>
          <p:nvPr/>
        </p:nvSpPr>
        <p:spPr>
          <a:xfrm>
            <a:off x="0" y="4881889"/>
            <a:ext cx="1867711" cy="261610"/>
          </a:xfrm>
          <a:prstGeom prst="rect">
            <a:avLst/>
          </a:prstGeom>
          <a:noFill/>
        </p:spPr>
        <p:txBody>
          <a:bodyPr wrap="square" rtlCol="0">
            <a:spAutoFit/>
          </a:bodyPr>
          <a:lstStyle/>
          <a:p>
            <a:r>
              <a:rPr lang="en-US" sz="1050"/>
              <a:t>res_national_42_2018</a:t>
            </a:r>
          </a:p>
        </p:txBody>
      </p:sp>
      <p:sp>
        <p:nvSpPr>
          <p:cNvPr id="13" name="TextBox 12">
            <a:extLst>
              <a:ext uri="{FF2B5EF4-FFF2-40B4-BE49-F238E27FC236}">
                <a16:creationId xmlns:a16="http://schemas.microsoft.com/office/drawing/2014/main" id="{78D8E0FB-907B-0043-A391-97709025C334}"/>
              </a:ext>
            </a:extLst>
          </p:cNvPr>
          <p:cNvSpPr txBox="1"/>
          <p:nvPr/>
        </p:nvSpPr>
        <p:spPr>
          <a:xfrm>
            <a:off x="1326462" y="1913354"/>
            <a:ext cx="2658292" cy="307777"/>
          </a:xfrm>
          <a:prstGeom prst="rect">
            <a:avLst/>
          </a:prstGeom>
          <a:noFill/>
        </p:spPr>
        <p:txBody>
          <a:bodyPr wrap="none" rtlCol="0">
            <a:spAutoFit/>
          </a:bodyPr>
          <a:lstStyle/>
          <a:p>
            <a:r>
              <a:rPr lang="en-US" sz="1400" u="sng"/>
              <a:t>Before weighting function applied</a:t>
            </a:r>
          </a:p>
        </p:txBody>
      </p:sp>
      <p:sp>
        <p:nvSpPr>
          <p:cNvPr id="14" name="TextBox 13">
            <a:extLst>
              <a:ext uri="{FF2B5EF4-FFF2-40B4-BE49-F238E27FC236}">
                <a16:creationId xmlns:a16="http://schemas.microsoft.com/office/drawing/2014/main" id="{702497EC-7A2D-4B4F-8C70-C4511FA6A85E}"/>
              </a:ext>
            </a:extLst>
          </p:cNvPr>
          <p:cNvSpPr txBox="1"/>
          <p:nvPr/>
        </p:nvSpPr>
        <p:spPr>
          <a:xfrm>
            <a:off x="5528854" y="1908625"/>
            <a:ext cx="2484591" cy="307777"/>
          </a:xfrm>
          <a:prstGeom prst="rect">
            <a:avLst/>
          </a:prstGeom>
          <a:noFill/>
        </p:spPr>
        <p:txBody>
          <a:bodyPr wrap="none" rtlCol="0">
            <a:spAutoFit/>
          </a:bodyPr>
          <a:lstStyle/>
          <a:p>
            <a:r>
              <a:rPr lang="en-US" sz="1400" u="sng"/>
              <a:t>After weighting function applied</a:t>
            </a:r>
          </a:p>
        </p:txBody>
      </p:sp>
      <p:sp>
        <p:nvSpPr>
          <p:cNvPr id="22" name="Speech Bubble: Rectangle 22">
            <a:extLst>
              <a:ext uri="{FF2B5EF4-FFF2-40B4-BE49-F238E27FC236}">
                <a16:creationId xmlns:a16="http://schemas.microsoft.com/office/drawing/2014/main" id="{01BACFBA-3BDC-A641-82F4-212A75FC70FE}"/>
              </a:ext>
            </a:extLst>
          </p:cNvPr>
          <p:cNvSpPr/>
          <p:nvPr/>
        </p:nvSpPr>
        <p:spPr>
          <a:xfrm>
            <a:off x="4185322" y="836125"/>
            <a:ext cx="1343532" cy="1254659"/>
          </a:xfrm>
          <a:prstGeom prst="wedgeRectCallout">
            <a:avLst>
              <a:gd name="adj1" fmla="val 39569"/>
              <a:gd name="adj2" fmla="val 7797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The winter, spring, and fall over prediction seems unlikely when using LRD</a:t>
            </a:r>
          </a:p>
        </p:txBody>
      </p:sp>
      <p:grpSp>
        <p:nvGrpSpPr>
          <p:cNvPr id="24" name="Group 23">
            <a:extLst>
              <a:ext uri="{FF2B5EF4-FFF2-40B4-BE49-F238E27FC236}">
                <a16:creationId xmlns:a16="http://schemas.microsoft.com/office/drawing/2014/main" id="{0DF21756-15B8-454E-9593-A73236E35A7A}"/>
              </a:ext>
            </a:extLst>
          </p:cNvPr>
          <p:cNvGrpSpPr/>
          <p:nvPr/>
        </p:nvGrpSpPr>
        <p:grpSpPr>
          <a:xfrm>
            <a:off x="3086911" y="3215713"/>
            <a:ext cx="3398196" cy="1796982"/>
            <a:chOff x="3086911" y="3215713"/>
            <a:chExt cx="3398196" cy="1796982"/>
          </a:xfrm>
        </p:grpSpPr>
        <p:grpSp>
          <p:nvGrpSpPr>
            <p:cNvPr id="17" name="Group 16">
              <a:extLst>
                <a:ext uri="{FF2B5EF4-FFF2-40B4-BE49-F238E27FC236}">
                  <a16:creationId xmlns:a16="http://schemas.microsoft.com/office/drawing/2014/main" id="{20CCB860-03AE-B649-9036-DB1FC9D9D178}"/>
                </a:ext>
              </a:extLst>
            </p:cNvPr>
            <p:cNvGrpSpPr/>
            <p:nvPr/>
          </p:nvGrpSpPr>
          <p:grpSpPr>
            <a:xfrm>
              <a:off x="3086911" y="3236069"/>
              <a:ext cx="3398196" cy="1776626"/>
              <a:chOff x="2438400" y="2808345"/>
              <a:chExt cx="3398196" cy="1776626"/>
            </a:xfrm>
          </p:grpSpPr>
          <p:sp>
            <p:nvSpPr>
              <p:cNvPr id="8" name="Rounded Rectangle 7">
                <a:extLst>
                  <a:ext uri="{FF2B5EF4-FFF2-40B4-BE49-F238E27FC236}">
                    <a16:creationId xmlns:a16="http://schemas.microsoft.com/office/drawing/2014/main" id="{858BA2EC-1A7E-BF48-90F5-FF9B8C4538D4}"/>
                  </a:ext>
                </a:extLst>
              </p:cNvPr>
              <p:cNvSpPr/>
              <p:nvPr/>
            </p:nvSpPr>
            <p:spPr>
              <a:xfrm>
                <a:off x="2438400" y="2808345"/>
                <a:ext cx="3398196" cy="1776626"/>
              </a:xfrm>
              <a:prstGeom prst="round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013139F-530A-5A47-A0F0-5C81CF0EEE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96767" y="3203505"/>
                <a:ext cx="1478018" cy="1176894"/>
              </a:xfrm>
              <a:prstGeom prst="rect">
                <a:avLst/>
              </a:prstGeom>
            </p:spPr>
          </p:pic>
          <p:sp>
            <p:nvSpPr>
              <p:cNvPr id="10" name="TextBox 9">
                <a:extLst>
                  <a:ext uri="{FF2B5EF4-FFF2-40B4-BE49-F238E27FC236}">
                    <a16:creationId xmlns:a16="http://schemas.microsoft.com/office/drawing/2014/main" id="{F9564737-0E2B-BF4C-BFE2-8828C353DA31}"/>
                  </a:ext>
                </a:extLst>
              </p:cNvPr>
              <p:cNvSpPr txBox="1"/>
              <p:nvPr/>
            </p:nvSpPr>
            <p:spPr>
              <a:xfrm>
                <a:off x="2955983" y="4313666"/>
                <a:ext cx="744113" cy="230832"/>
              </a:xfrm>
              <a:prstGeom prst="rect">
                <a:avLst/>
              </a:prstGeom>
              <a:noFill/>
            </p:spPr>
            <p:txBody>
              <a:bodyPr wrap="none" rtlCol="0">
                <a:spAutoFit/>
              </a:bodyPr>
              <a:lstStyle/>
              <a:p>
                <a:pPr algn="ctr"/>
                <a:r>
                  <a:rPr lang="en-US" sz="900"/>
                  <a:t>Hour of Day</a:t>
                </a:r>
              </a:p>
            </p:txBody>
          </p:sp>
          <p:sp>
            <p:nvSpPr>
              <p:cNvPr id="15" name="TextBox 14">
                <a:extLst>
                  <a:ext uri="{FF2B5EF4-FFF2-40B4-BE49-F238E27FC236}">
                    <a16:creationId xmlns:a16="http://schemas.microsoft.com/office/drawing/2014/main" id="{6102D393-DC59-CE4A-8E85-DBEDEF27F2A5}"/>
                  </a:ext>
                </a:extLst>
              </p:cNvPr>
              <p:cNvSpPr txBox="1"/>
              <p:nvPr/>
            </p:nvSpPr>
            <p:spPr>
              <a:xfrm>
                <a:off x="3103467" y="3024327"/>
                <a:ext cx="511680" cy="230832"/>
              </a:xfrm>
              <a:prstGeom prst="rect">
                <a:avLst/>
              </a:prstGeom>
              <a:noFill/>
            </p:spPr>
            <p:txBody>
              <a:bodyPr wrap="none" rtlCol="0">
                <a:spAutoFit/>
              </a:bodyPr>
              <a:lstStyle/>
              <a:p>
                <a:pPr algn="ctr"/>
                <a:r>
                  <a:rPr lang="en-US" sz="900"/>
                  <a:t>Winter</a:t>
                </a:r>
              </a:p>
            </p:txBody>
          </p:sp>
          <p:pic>
            <p:nvPicPr>
              <p:cNvPr id="19" name="Picture 18">
                <a:extLst>
                  <a:ext uri="{FF2B5EF4-FFF2-40B4-BE49-F238E27FC236}">
                    <a16:creationId xmlns:a16="http://schemas.microsoft.com/office/drawing/2014/main" id="{AF72801D-89C3-CB49-902A-E35171DF10E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02393" y="3203505"/>
                <a:ext cx="1510854" cy="1176894"/>
              </a:xfrm>
              <a:prstGeom prst="rect">
                <a:avLst/>
              </a:prstGeom>
            </p:spPr>
          </p:pic>
          <p:sp>
            <p:nvSpPr>
              <p:cNvPr id="20" name="TextBox 19">
                <a:extLst>
                  <a:ext uri="{FF2B5EF4-FFF2-40B4-BE49-F238E27FC236}">
                    <a16:creationId xmlns:a16="http://schemas.microsoft.com/office/drawing/2014/main" id="{C1749A1D-E3E5-8845-90CD-B31FF679E496}"/>
                  </a:ext>
                </a:extLst>
              </p:cNvPr>
              <p:cNvSpPr txBox="1"/>
              <p:nvPr/>
            </p:nvSpPr>
            <p:spPr>
              <a:xfrm>
                <a:off x="4704214" y="4313666"/>
                <a:ext cx="744113" cy="230832"/>
              </a:xfrm>
              <a:prstGeom prst="rect">
                <a:avLst/>
              </a:prstGeom>
              <a:noFill/>
            </p:spPr>
            <p:txBody>
              <a:bodyPr wrap="none" rtlCol="0">
                <a:spAutoFit/>
              </a:bodyPr>
              <a:lstStyle/>
              <a:p>
                <a:pPr algn="ctr"/>
                <a:r>
                  <a:rPr lang="en-US" sz="900"/>
                  <a:t>Hour of Day</a:t>
                </a:r>
              </a:p>
            </p:txBody>
          </p:sp>
          <p:sp>
            <p:nvSpPr>
              <p:cNvPr id="21" name="TextBox 20">
                <a:extLst>
                  <a:ext uri="{FF2B5EF4-FFF2-40B4-BE49-F238E27FC236}">
                    <a16:creationId xmlns:a16="http://schemas.microsoft.com/office/drawing/2014/main" id="{238CA7E5-DF5A-824D-AE14-165705659C8E}"/>
                  </a:ext>
                </a:extLst>
              </p:cNvPr>
              <p:cNvSpPr txBox="1"/>
              <p:nvPr/>
            </p:nvSpPr>
            <p:spPr>
              <a:xfrm>
                <a:off x="4654519" y="3007687"/>
                <a:ext cx="843501" cy="230832"/>
              </a:xfrm>
              <a:prstGeom prst="rect">
                <a:avLst/>
              </a:prstGeom>
              <a:noFill/>
            </p:spPr>
            <p:txBody>
              <a:bodyPr wrap="none" rtlCol="0">
                <a:spAutoFit/>
              </a:bodyPr>
              <a:lstStyle/>
              <a:p>
                <a:pPr algn="ctr"/>
                <a:r>
                  <a:rPr lang="en-US" sz="900"/>
                  <a:t>Spring and Fall</a:t>
                </a:r>
              </a:p>
            </p:txBody>
          </p:sp>
        </p:grpSp>
        <p:sp>
          <p:nvSpPr>
            <p:cNvPr id="23" name="TextBox 22">
              <a:extLst>
                <a:ext uri="{FF2B5EF4-FFF2-40B4-BE49-F238E27FC236}">
                  <a16:creationId xmlns:a16="http://schemas.microsoft.com/office/drawing/2014/main" id="{8F156E95-890B-5441-9F76-7537F083C794}"/>
                </a:ext>
              </a:extLst>
            </p:cNvPr>
            <p:cNvSpPr txBox="1"/>
            <p:nvPr/>
          </p:nvSpPr>
          <p:spPr>
            <a:xfrm>
              <a:off x="4100002" y="3215713"/>
              <a:ext cx="1560684" cy="307777"/>
            </a:xfrm>
            <a:prstGeom prst="rect">
              <a:avLst/>
            </a:prstGeom>
            <a:noFill/>
          </p:spPr>
          <p:txBody>
            <a:bodyPr wrap="none" rtlCol="0">
              <a:spAutoFit/>
            </a:bodyPr>
            <a:lstStyle/>
            <a:p>
              <a:r>
                <a:rPr lang="en-US" sz="1400"/>
                <a:t>Using LRD to verify</a:t>
              </a:r>
            </a:p>
          </p:txBody>
        </p:sp>
      </p:grpSp>
      <p:sp>
        <p:nvSpPr>
          <p:cNvPr id="25" name="Speech Bubble: Rectangle 22">
            <a:extLst>
              <a:ext uri="{FF2B5EF4-FFF2-40B4-BE49-F238E27FC236}">
                <a16:creationId xmlns:a16="http://schemas.microsoft.com/office/drawing/2014/main" id="{63C5186D-3D10-8147-8129-2DC1C7A19E4D}"/>
              </a:ext>
            </a:extLst>
          </p:cNvPr>
          <p:cNvSpPr/>
          <p:nvPr/>
        </p:nvSpPr>
        <p:spPr>
          <a:xfrm>
            <a:off x="147426" y="1286024"/>
            <a:ext cx="1343532" cy="627330"/>
          </a:xfrm>
          <a:prstGeom prst="wedgeRectCallout">
            <a:avLst>
              <a:gd name="adj1" fmla="val 2884"/>
              <a:gd name="adj2" fmla="val 14930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IL most likely uses calendar months</a:t>
            </a:r>
          </a:p>
        </p:txBody>
      </p:sp>
      <p:sp>
        <p:nvSpPr>
          <p:cNvPr id="27" name="Speech Bubble: Rectangle 22">
            <a:extLst>
              <a:ext uri="{FF2B5EF4-FFF2-40B4-BE49-F238E27FC236}">
                <a16:creationId xmlns:a16="http://schemas.microsoft.com/office/drawing/2014/main" id="{095291B3-3130-854F-9C91-85A920E68907}"/>
              </a:ext>
            </a:extLst>
          </p:cNvPr>
          <p:cNvSpPr/>
          <p:nvPr/>
        </p:nvSpPr>
        <p:spPr>
          <a:xfrm>
            <a:off x="4179138" y="836124"/>
            <a:ext cx="1343532" cy="1254659"/>
          </a:xfrm>
          <a:prstGeom prst="wedgeRectCallout">
            <a:avLst>
              <a:gd name="adj1" fmla="val -29456"/>
              <a:gd name="adj2" fmla="val 13792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The winter, spring, and fall over prediction seems unlikely when using LRD</a:t>
            </a:r>
          </a:p>
        </p:txBody>
      </p:sp>
      <p:sp>
        <p:nvSpPr>
          <p:cNvPr id="29" name="Title 28">
            <a:extLst>
              <a:ext uri="{FF2B5EF4-FFF2-40B4-BE49-F238E27FC236}">
                <a16:creationId xmlns:a16="http://schemas.microsoft.com/office/drawing/2014/main" id="{5E817D53-5427-154A-96AF-2BB6323D445A}"/>
              </a:ext>
            </a:extLst>
          </p:cNvPr>
          <p:cNvSpPr>
            <a:spLocks noGrp="1"/>
          </p:cNvSpPr>
          <p:nvPr>
            <p:ph type="title"/>
          </p:nvPr>
        </p:nvSpPr>
        <p:spPr/>
        <p:txBody>
          <a:bodyPr/>
          <a:lstStyle/>
          <a:p>
            <a:endParaRPr lang="en-US"/>
          </a:p>
        </p:txBody>
      </p:sp>
      <p:sp>
        <p:nvSpPr>
          <p:cNvPr id="30" name="Title 1">
            <a:extLst>
              <a:ext uri="{FF2B5EF4-FFF2-40B4-BE49-F238E27FC236}">
                <a16:creationId xmlns:a16="http://schemas.microsoft.com/office/drawing/2014/main" id="{D9109365-274E-F942-AFAB-58DF26CAC411}"/>
              </a:ext>
            </a:extLst>
          </p:cNvPr>
          <p:cNvSpPr txBox="1">
            <a:spLocks/>
          </p:cNvSpPr>
          <p:nvPr/>
        </p:nvSpPr>
        <p:spPr>
          <a:xfrm>
            <a:off x="280095" y="0"/>
            <a:ext cx="8583809" cy="776514"/>
          </a:xfrm>
          <a:prstGeom prst="rect">
            <a:avLst/>
          </a:prstGeom>
          <a:solidFill>
            <a:schemeClr val="accent1"/>
          </a:solidFill>
        </p:spPr>
        <p:txBody>
          <a:bodyPr vert="horz" lIns="91440" tIns="45720" rIns="91440" bIns="45720" rtlCol="0" anchor="ctr">
            <a:noAutofit/>
          </a:bodyPr>
          <a:lstStyle>
            <a:lvl1pPr marL="0" algn="ctr" defTabSz="457200" rtl="0" eaLnBrk="1" latinLnBrk="0" hangingPunct="1">
              <a:lnSpc>
                <a:spcPts val="2800"/>
              </a:lnSpc>
              <a:spcBef>
                <a:spcPct val="0"/>
              </a:spcBef>
              <a:buNone/>
              <a:defRPr sz="3000" kern="1200" spc="0">
                <a:solidFill>
                  <a:schemeClr val="bg1"/>
                </a:solidFill>
                <a:latin typeface="+mj-lt"/>
                <a:ea typeface="+mj-ea"/>
                <a:cs typeface="+mj-cs"/>
              </a:defRPr>
            </a:lvl1pPr>
          </a:lstStyle>
          <a:p>
            <a:r>
              <a:rPr lang="en-US" sz="2400"/>
              <a:t>Residential monthly EIA electricity adjusted billing reporting periods</a:t>
            </a:r>
          </a:p>
        </p:txBody>
      </p:sp>
    </p:spTree>
    <p:extLst>
      <p:ext uri="{BB962C8B-B14F-4D97-AF65-F5344CB8AC3E}">
        <p14:creationId xmlns:p14="http://schemas.microsoft.com/office/powerpoint/2010/main" val="6779876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3102841" cy="1348326"/>
          </a:xfrm>
        </p:spPr>
        <p:txBody>
          <a:bodyPr/>
          <a:lstStyle/>
          <a:p>
            <a:r>
              <a:rPr lang="en-US">
                <a:cs typeface="Calibri"/>
              </a:rPr>
              <a:t>Residential stock end-use summary</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r>
              <a:rPr lang="en-US" err="1"/>
              <a:t>ComEd</a:t>
            </a:r>
            <a:r>
              <a:rPr lang="en-US"/>
              <a:t>, IL</a:t>
            </a:r>
          </a:p>
          <a:p>
            <a:r>
              <a:rPr lang="en-US"/>
              <a:t>City of Fort Collins, CO</a:t>
            </a:r>
          </a:p>
          <a:p>
            <a:r>
              <a:rPr lang="en-US"/>
              <a:t>Seattle City Light, WA</a:t>
            </a:r>
          </a:p>
        </p:txBody>
      </p:sp>
    </p:spTree>
    <p:extLst>
      <p:ext uri="{BB962C8B-B14F-4D97-AF65-F5344CB8AC3E}">
        <p14:creationId xmlns:p14="http://schemas.microsoft.com/office/powerpoint/2010/main" val="6773765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2C7FF82-3F39-7B42-B128-B54767BE24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0754" y="3630872"/>
            <a:ext cx="4114800" cy="1366092"/>
          </a:xfrm>
          <a:prstGeom prst="rect">
            <a:avLst/>
          </a:prstGeom>
        </p:spPr>
      </p:pic>
      <p:pic>
        <p:nvPicPr>
          <p:cNvPr id="19" name="Picture 18" descr="Chart&#10;&#10;Description automatically generated">
            <a:extLst>
              <a:ext uri="{FF2B5EF4-FFF2-40B4-BE49-F238E27FC236}">
                <a16:creationId xmlns:a16="http://schemas.microsoft.com/office/drawing/2014/main" id="{49420F01-03A9-5940-80A7-B7EF51BD04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754" y="2259707"/>
            <a:ext cx="4114800" cy="1366092"/>
          </a:xfrm>
          <a:prstGeom prst="rect">
            <a:avLst/>
          </a:prstGeom>
        </p:spPr>
      </p:pic>
      <p:pic>
        <p:nvPicPr>
          <p:cNvPr id="15" name="Picture 14" descr="Chart&#10;&#10;Description automatically generated">
            <a:extLst>
              <a:ext uri="{FF2B5EF4-FFF2-40B4-BE49-F238E27FC236}">
                <a16:creationId xmlns:a16="http://schemas.microsoft.com/office/drawing/2014/main" id="{05523FAD-F13B-1C40-AB19-AE0D9F42C9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0754" y="823081"/>
            <a:ext cx="4114800" cy="1366092"/>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Seasonal end-use loads by day type</a:t>
            </a:r>
          </a:p>
        </p:txBody>
      </p:sp>
      <p:pic>
        <p:nvPicPr>
          <p:cNvPr id="8" name="Picture 7" descr="A screenshot of a cell phone&#10;&#10;Description automatically generated">
            <a:extLst>
              <a:ext uri="{FF2B5EF4-FFF2-40B4-BE49-F238E27FC236}">
                <a16:creationId xmlns:a16="http://schemas.microsoft.com/office/drawing/2014/main" id="{02DB4722-B06F-9B4F-AED3-D7B49A7974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38981" y="1431215"/>
            <a:ext cx="1127515" cy="2493444"/>
          </a:xfrm>
          <a:prstGeom prst="rect">
            <a:avLst/>
          </a:prstGeom>
        </p:spPr>
      </p:pic>
      <p:pic>
        <p:nvPicPr>
          <p:cNvPr id="7" name="Picture 6" descr="Text&#10;&#10;Description automatically generated">
            <a:extLst>
              <a:ext uri="{FF2B5EF4-FFF2-40B4-BE49-F238E27FC236}">
                <a16:creationId xmlns:a16="http://schemas.microsoft.com/office/drawing/2014/main" id="{DC66E4B7-CED1-1942-92B8-DD3531A574E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8981" y="3988610"/>
            <a:ext cx="268647" cy="248539"/>
          </a:xfrm>
          <a:prstGeom prst="rect">
            <a:avLst/>
          </a:prstGeom>
        </p:spPr>
      </p:pic>
      <p:sp>
        <p:nvSpPr>
          <p:cNvPr id="16" name="TextBox 15">
            <a:extLst>
              <a:ext uri="{FF2B5EF4-FFF2-40B4-BE49-F238E27FC236}">
                <a16:creationId xmlns:a16="http://schemas.microsoft.com/office/drawing/2014/main" id="{768F401B-5F5A-5245-866F-60C1845769EA}"/>
              </a:ext>
            </a:extLst>
          </p:cNvPr>
          <p:cNvSpPr txBox="1"/>
          <p:nvPr/>
        </p:nvSpPr>
        <p:spPr>
          <a:xfrm>
            <a:off x="2987899" y="4929056"/>
            <a:ext cx="1039067" cy="230832"/>
          </a:xfrm>
          <a:prstGeom prst="rect">
            <a:avLst/>
          </a:prstGeom>
          <a:noFill/>
        </p:spPr>
        <p:txBody>
          <a:bodyPr wrap="none" rtlCol="0">
            <a:spAutoFit/>
          </a:bodyPr>
          <a:lstStyle/>
          <a:p>
            <a:r>
              <a:rPr lang="en-US" sz="900"/>
              <a:t>Hour of day (0-23)</a:t>
            </a:r>
          </a:p>
        </p:txBody>
      </p:sp>
      <p:sp>
        <p:nvSpPr>
          <p:cNvPr id="20" name="TextBox 19">
            <a:extLst>
              <a:ext uri="{FF2B5EF4-FFF2-40B4-BE49-F238E27FC236}">
                <a16:creationId xmlns:a16="http://schemas.microsoft.com/office/drawing/2014/main" id="{37A870CC-AF9C-8C44-B967-FD540143CFB3}"/>
              </a:ext>
            </a:extLst>
          </p:cNvPr>
          <p:cNvSpPr txBox="1"/>
          <p:nvPr/>
        </p:nvSpPr>
        <p:spPr>
          <a:xfrm>
            <a:off x="5132233" y="4929056"/>
            <a:ext cx="1039067" cy="230832"/>
          </a:xfrm>
          <a:prstGeom prst="rect">
            <a:avLst/>
          </a:prstGeom>
          <a:noFill/>
        </p:spPr>
        <p:txBody>
          <a:bodyPr wrap="none" rtlCol="0">
            <a:spAutoFit/>
          </a:bodyPr>
          <a:lstStyle/>
          <a:p>
            <a:r>
              <a:rPr lang="en-US" sz="900"/>
              <a:t>Hour of day (0-23)</a:t>
            </a:r>
          </a:p>
        </p:txBody>
      </p:sp>
      <p:sp>
        <p:nvSpPr>
          <p:cNvPr id="17" name="TextBox 16">
            <a:extLst>
              <a:ext uri="{FF2B5EF4-FFF2-40B4-BE49-F238E27FC236}">
                <a16:creationId xmlns:a16="http://schemas.microsoft.com/office/drawing/2014/main" id="{F8CDBDFC-8655-9444-9F15-32CA99D78B9A}"/>
              </a:ext>
            </a:extLst>
          </p:cNvPr>
          <p:cNvSpPr txBox="1"/>
          <p:nvPr/>
        </p:nvSpPr>
        <p:spPr>
          <a:xfrm>
            <a:off x="587659" y="1278653"/>
            <a:ext cx="1410240" cy="523220"/>
          </a:xfrm>
          <a:prstGeom prst="rect">
            <a:avLst/>
          </a:prstGeom>
          <a:noFill/>
        </p:spPr>
        <p:txBody>
          <a:bodyPr wrap="square" rtlCol="0">
            <a:spAutoFit/>
          </a:bodyPr>
          <a:lstStyle/>
          <a:p>
            <a:pPr algn="ctr"/>
            <a:r>
              <a:rPr lang="en-US" sz="1400" err="1"/>
              <a:t>ComEd</a:t>
            </a:r>
            <a:endParaRPr lang="en-US" sz="1400"/>
          </a:p>
          <a:p>
            <a:pPr algn="ctr"/>
            <a:r>
              <a:rPr lang="en-US" sz="1400"/>
              <a:t>service territory</a:t>
            </a:r>
          </a:p>
        </p:txBody>
      </p:sp>
      <p:sp>
        <p:nvSpPr>
          <p:cNvPr id="24" name="TextBox 23">
            <a:extLst>
              <a:ext uri="{FF2B5EF4-FFF2-40B4-BE49-F238E27FC236}">
                <a16:creationId xmlns:a16="http://schemas.microsoft.com/office/drawing/2014/main" id="{70E1B7E6-4950-7443-B053-E2ECC3771CB7}"/>
              </a:ext>
            </a:extLst>
          </p:cNvPr>
          <p:cNvSpPr txBox="1"/>
          <p:nvPr/>
        </p:nvSpPr>
        <p:spPr>
          <a:xfrm>
            <a:off x="457199" y="2677937"/>
            <a:ext cx="1671164" cy="523220"/>
          </a:xfrm>
          <a:prstGeom prst="rect">
            <a:avLst/>
          </a:prstGeom>
          <a:noFill/>
        </p:spPr>
        <p:txBody>
          <a:bodyPr wrap="square" rtlCol="0">
            <a:spAutoFit/>
          </a:bodyPr>
          <a:lstStyle/>
          <a:p>
            <a:pPr algn="ctr"/>
            <a:r>
              <a:rPr lang="en-US" sz="1400"/>
              <a:t>City of Fort Collins</a:t>
            </a:r>
          </a:p>
          <a:p>
            <a:pPr algn="ctr"/>
            <a:r>
              <a:rPr lang="en-US" sz="1400"/>
              <a:t>service territory</a:t>
            </a:r>
          </a:p>
        </p:txBody>
      </p:sp>
      <p:sp>
        <p:nvSpPr>
          <p:cNvPr id="25" name="TextBox 24">
            <a:extLst>
              <a:ext uri="{FF2B5EF4-FFF2-40B4-BE49-F238E27FC236}">
                <a16:creationId xmlns:a16="http://schemas.microsoft.com/office/drawing/2014/main" id="{324FEAD8-81CC-4F4F-91C9-E814FB944BCD}"/>
              </a:ext>
            </a:extLst>
          </p:cNvPr>
          <p:cNvSpPr txBox="1"/>
          <p:nvPr/>
        </p:nvSpPr>
        <p:spPr>
          <a:xfrm>
            <a:off x="415599" y="4058808"/>
            <a:ext cx="1754361" cy="523220"/>
          </a:xfrm>
          <a:prstGeom prst="rect">
            <a:avLst/>
          </a:prstGeom>
          <a:noFill/>
        </p:spPr>
        <p:txBody>
          <a:bodyPr wrap="square" rtlCol="0">
            <a:spAutoFit/>
          </a:bodyPr>
          <a:lstStyle/>
          <a:p>
            <a:pPr algn="ctr"/>
            <a:r>
              <a:rPr lang="en-US" sz="1400"/>
              <a:t>Seattle City Light</a:t>
            </a:r>
          </a:p>
          <a:p>
            <a:pPr algn="ctr"/>
            <a:r>
              <a:rPr lang="en-US" sz="1400"/>
              <a:t>service territory</a:t>
            </a:r>
          </a:p>
        </p:txBody>
      </p:sp>
      <p:sp>
        <p:nvSpPr>
          <p:cNvPr id="26" name="TextBox 25">
            <a:extLst>
              <a:ext uri="{FF2B5EF4-FFF2-40B4-BE49-F238E27FC236}">
                <a16:creationId xmlns:a16="http://schemas.microsoft.com/office/drawing/2014/main" id="{43CA4311-8376-FC44-9F38-F3C1B738893C}"/>
              </a:ext>
            </a:extLst>
          </p:cNvPr>
          <p:cNvSpPr txBox="1"/>
          <p:nvPr/>
        </p:nvSpPr>
        <p:spPr>
          <a:xfrm>
            <a:off x="0" y="4649936"/>
            <a:ext cx="1470274" cy="261610"/>
          </a:xfrm>
          <a:prstGeom prst="rect">
            <a:avLst/>
          </a:prstGeom>
          <a:noFill/>
        </p:spPr>
        <p:txBody>
          <a:bodyPr wrap="none" rtlCol="0">
            <a:spAutoFit/>
          </a:bodyPr>
          <a:lstStyle/>
          <a:p>
            <a:r>
              <a:rPr lang="en-US" sz="1100" i="1"/>
              <a:t>res_national_48_2018</a:t>
            </a:r>
          </a:p>
        </p:txBody>
      </p:sp>
      <p:sp>
        <p:nvSpPr>
          <p:cNvPr id="27" name="TextBox 26">
            <a:extLst>
              <a:ext uri="{FF2B5EF4-FFF2-40B4-BE49-F238E27FC236}">
                <a16:creationId xmlns:a16="http://schemas.microsoft.com/office/drawing/2014/main" id="{2381198D-A41C-4B4F-BAD0-36F99C625E3E}"/>
              </a:ext>
            </a:extLst>
          </p:cNvPr>
          <p:cNvSpPr txBox="1"/>
          <p:nvPr/>
        </p:nvSpPr>
        <p:spPr>
          <a:xfrm>
            <a:off x="0" y="4866159"/>
            <a:ext cx="1681871" cy="261610"/>
          </a:xfrm>
          <a:prstGeom prst="rect">
            <a:avLst/>
          </a:prstGeom>
          <a:noFill/>
        </p:spPr>
        <p:txBody>
          <a:bodyPr wrap="none" rtlCol="0">
            <a:spAutoFit/>
          </a:bodyPr>
          <a:lstStyle/>
          <a:p>
            <a:r>
              <a:rPr lang="en-US" sz="1100" i="1"/>
              <a:t>res_epb_scl_tal_48_2019</a:t>
            </a:r>
          </a:p>
        </p:txBody>
      </p:sp>
      <p:sp>
        <p:nvSpPr>
          <p:cNvPr id="23" name="TextBox 22">
            <a:extLst>
              <a:ext uri="{FF2B5EF4-FFF2-40B4-BE49-F238E27FC236}">
                <a16:creationId xmlns:a16="http://schemas.microsoft.com/office/drawing/2014/main" id="{1AA0238F-8979-BB49-A997-3F6A46F622A9}"/>
              </a:ext>
            </a:extLst>
          </p:cNvPr>
          <p:cNvSpPr txBox="1"/>
          <p:nvPr/>
        </p:nvSpPr>
        <p:spPr>
          <a:xfrm>
            <a:off x="7835627" y="3943976"/>
            <a:ext cx="1127515" cy="338554"/>
          </a:xfrm>
          <a:prstGeom prst="rect">
            <a:avLst/>
          </a:prstGeom>
          <a:noFill/>
        </p:spPr>
        <p:txBody>
          <a:bodyPr wrap="square" rtlCol="0">
            <a:spAutoFit/>
          </a:bodyPr>
          <a:lstStyle/>
          <a:p>
            <a:r>
              <a:rPr lang="en-US" sz="800"/>
              <a:t>AMI/LRD uncertainty</a:t>
            </a:r>
          </a:p>
          <a:p>
            <a:r>
              <a:rPr lang="en-US" sz="800"/>
              <a:t>AMI average</a:t>
            </a:r>
          </a:p>
        </p:txBody>
      </p:sp>
      <p:sp>
        <p:nvSpPr>
          <p:cNvPr id="34" name="TextBox 33">
            <a:extLst>
              <a:ext uri="{FF2B5EF4-FFF2-40B4-BE49-F238E27FC236}">
                <a16:creationId xmlns:a16="http://schemas.microsoft.com/office/drawing/2014/main" id="{ABF6C9C3-FA04-5640-B45B-14084CD828D9}"/>
              </a:ext>
            </a:extLst>
          </p:cNvPr>
          <p:cNvSpPr txBox="1"/>
          <p:nvPr/>
        </p:nvSpPr>
        <p:spPr>
          <a:xfrm>
            <a:off x="7353837" y="4410082"/>
            <a:ext cx="1779370" cy="338554"/>
          </a:xfrm>
          <a:prstGeom prst="rect">
            <a:avLst/>
          </a:prstGeom>
          <a:noFill/>
        </p:spPr>
        <p:txBody>
          <a:bodyPr wrap="square" rtlCol="0">
            <a:spAutoFit/>
          </a:bodyPr>
          <a:lstStyle/>
          <a:p>
            <a:r>
              <a:rPr lang="en-US" sz="800"/>
              <a:t>LRD uncertainty is 10%</a:t>
            </a:r>
          </a:p>
          <a:p>
            <a:r>
              <a:rPr lang="en-US" sz="800"/>
              <a:t>AMI uncertainty is the standard error.</a:t>
            </a:r>
          </a:p>
        </p:txBody>
      </p:sp>
    </p:spTree>
    <p:extLst>
      <p:ext uri="{BB962C8B-B14F-4D97-AF65-F5344CB8AC3E}">
        <p14:creationId xmlns:p14="http://schemas.microsoft.com/office/powerpoint/2010/main" val="31140421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10;&#10;Description automatically generated">
            <a:extLst>
              <a:ext uri="{FF2B5EF4-FFF2-40B4-BE49-F238E27FC236}">
                <a16:creationId xmlns:a16="http://schemas.microsoft.com/office/drawing/2014/main" id="{C9AC588A-8E46-7749-922B-5B3A18E7EE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0754" y="2268132"/>
            <a:ext cx="4114800" cy="1366092"/>
          </a:xfrm>
          <a:prstGeom prst="rect">
            <a:avLst/>
          </a:prstGeom>
        </p:spPr>
      </p:pic>
      <p:pic>
        <p:nvPicPr>
          <p:cNvPr id="15" name="Picture 14" descr="Chart, histogram&#10;&#10;Description automatically generated">
            <a:extLst>
              <a:ext uri="{FF2B5EF4-FFF2-40B4-BE49-F238E27FC236}">
                <a16:creationId xmlns:a16="http://schemas.microsoft.com/office/drawing/2014/main" id="{4FBABA78-199B-934E-82A3-F7EA97654F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754" y="3645375"/>
            <a:ext cx="4114800" cy="1366092"/>
          </a:xfrm>
          <a:prstGeom prst="rect">
            <a:avLst/>
          </a:prstGeom>
        </p:spPr>
      </p:pic>
      <p:pic>
        <p:nvPicPr>
          <p:cNvPr id="10" name="Picture 9" descr="Chart, histogram&#10;&#10;Description automatically generated">
            <a:extLst>
              <a:ext uri="{FF2B5EF4-FFF2-40B4-BE49-F238E27FC236}">
                <a16:creationId xmlns:a16="http://schemas.microsoft.com/office/drawing/2014/main" id="{1A18C8B9-D1D5-DE4B-AF0B-CD8E51E7E5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0754" y="823081"/>
            <a:ext cx="4114800" cy="1390060"/>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Seasonal end-use loads by day type</a:t>
            </a:r>
          </a:p>
        </p:txBody>
      </p:sp>
      <p:pic>
        <p:nvPicPr>
          <p:cNvPr id="8" name="Picture 7" descr="A screenshot of a cell phone&#10;&#10;Description automatically generated">
            <a:extLst>
              <a:ext uri="{FF2B5EF4-FFF2-40B4-BE49-F238E27FC236}">
                <a16:creationId xmlns:a16="http://schemas.microsoft.com/office/drawing/2014/main" id="{02DB4722-B06F-9B4F-AED3-D7B49A7974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38981" y="1431215"/>
            <a:ext cx="1127515" cy="2493444"/>
          </a:xfrm>
          <a:prstGeom prst="rect">
            <a:avLst/>
          </a:prstGeom>
        </p:spPr>
      </p:pic>
      <p:pic>
        <p:nvPicPr>
          <p:cNvPr id="7" name="Picture 6" descr="Text&#10;&#10;Description automatically generated">
            <a:extLst>
              <a:ext uri="{FF2B5EF4-FFF2-40B4-BE49-F238E27FC236}">
                <a16:creationId xmlns:a16="http://schemas.microsoft.com/office/drawing/2014/main" id="{DC66E4B7-CED1-1942-92B8-DD3531A574E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8981" y="3988610"/>
            <a:ext cx="268647" cy="248539"/>
          </a:xfrm>
          <a:prstGeom prst="rect">
            <a:avLst/>
          </a:prstGeom>
        </p:spPr>
      </p:pic>
      <p:sp>
        <p:nvSpPr>
          <p:cNvPr id="16" name="TextBox 15">
            <a:extLst>
              <a:ext uri="{FF2B5EF4-FFF2-40B4-BE49-F238E27FC236}">
                <a16:creationId xmlns:a16="http://schemas.microsoft.com/office/drawing/2014/main" id="{768F401B-5F5A-5245-866F-60C1845769EA}"/>
              </a:ext>
            </a:extLst>
          </p:cNvPr>
          <p:cNvSpPr txBox="1"/>
          <p:nvPr/>
        </p:nvSpPr>
        <p:spPr>
          <a:xfrm>
            <a:off x="2987899" y="4929056"/>
            <a:ext cx="1039067" cy="230832"/>
          </a:xfrm>
          <a:prstGeom prst="rect">
            <a:avLst/>
          </a:prstGeom>
          <a:noFill/>
        </p:spPr>
        <p:txBody>
          <a:bodyPr wrap="none" rtlCol="0">
            <a:spAutoFit/>
          </a:bodyPr>
          <a:lstStyle/>
          <a:p>
            <a:r>
              <a:rPr lang="en-US" sz="900"/>
              <a:t>Hour of day (0-23)</a:t>
            </a:r>
          </a:p>
        </p:txBody>
      </p:sp>
      <p:sp>
        <p:nvSpPr>
          <p:cNvPr id="20" name="TextBox 19">
            <a:extLst>
              <a:ext uri="{FF2B5EF4-FFF2-40B4-BE49-F238E27FC236}">
                <a16:creationId xmlns:a16="http://schemas.microsoft.com/office/drawing/2014/main" id="{37A870CC-AF9C-8C44-B967-FD540143CFB3}"/>
              </a:ext>
            </a:extLst>
          </p:cNvPr>
          <p:cNvSpPr txBox="1"/>
          <p:nvPr/>
        </p:nvSpPr>
        <p:spPr>
          <a:xfrm>
            <a:off x="5132233" y="4929056"/>
            <a:ext cx="1039067" cy="230832"/>
          </a:xfrm>
          <a:prstGeom prst="rect">
            <a:avLst/>
          </a:prstGeom>
          <a:noFill/>
        </p:spPr>
        <p:txBody>
          <a:bodyPr wrap="none" rtlCol="0">
            <a:spAutoFit/>
          </a:bodyPr>
          <a:lstStyle/>
          <a:p>
            <a:r>
              <a:rPr lang="en-US" sz="900"/>
              <a:t>Hour of day (0-23)</a:t>
            </a:r>
          </a:p>
        </p:txBody>
      </p:sp>
      <p:sp>
        <p:nvSpPr>
          <p:cNvPr id="17" name="TextBox 16">
            <a:extLst>
              <a:ext uri="{FF2B5EF4-FFF2-40B4-BE49-F238E27FC236}">
                <a16:creationId xmlns:a16="http://schemas.microsoft.com/office/drawing/2014/main" id="{F8CDBDFC-8655-9444-9F15-32CA99D78B9A}"/>
              </a:ext>
            </a:extLst>
          </p:cNvPr>
          <p:cNvSpPr txBox="1"/>
          <p:nvPr/>
        </p:nvSpPr>
        <p:spPr>
          <a:xfrm>
            <a:off x="587659" y="1278653"/>
            <a:ext cx="1410240" cy="523220"/>
          </a:xfrm>
          <a:prstGeom prst="rect">
            <a:avLst/>
          </a:prstGeom>
          <a:noFill/>
        </p:spPr>
        <p:txBody>
          <a:bodyPr wrap="square" rtlCol="0">
            <a:spAutoFit/>
          </a:bodyPr>
          <a:lstStyle/>
          <a:p>
            <a:pPr algn="ctr"/>
            <a:r>
              <a:rPr lang="en-US" sz="1400" err="1"/>
              <a:t>ComEd</a:t>
            </a:r>
            <a:endParaRPr lang="en-US" sz="1400"/>
          </a:p>
          <a:p>
            <a:pPr algn="ctr"/>
            <a:r>
              <a:rPr lang="en-US" sz="1400"/>
              <a:t>service territory</a:t>
            </a:r>
          </a:p>
        </p:txBody>
      </p:sp>
      <p:sp>
        <p:nvSpPr>
          <p:cNvPr id="24" name="TextBox 23">
            <a:extLst>
              <a:ext uri="{FF2B5EF4-FFF2-40B4-BE49-F238E27FC236}">
                <a16:creationId xmlns:a16="http://schemas.microsoft.com/office/drawing/2014/main" id="{70E1B7E6-4950-7443-B053-E2ECC3771CB7}"/>
              </a:ext>
            </a:extLst>
          </p:cNvPr>
          <p:cNvSpPr txBox="1"/>
          <p:nvPr/>
        </p:nvSpPr>
        <p:spPr>
          <a:xfrm>
            <a:off x="457199" y="2677937"/>
            <a:ext cx="1671164" cy="523220"/>
          </a:xfrm>
          <a:prstGeom prst="rect">
            <a:avLst/>
          </a:prstGeom>
          <a:noFill/>
        </p:spPr>
        <p:txBody>
          <a:bodyPr wrap="square" rtlCol="0">
            <a:spAutoFit/>
          </a:bodyPr>
          <a:lstStyle/>
          <a:p>
            <a:pPr algn="ctr"/>
            <a:r>
              <a:rPr lang="en-US" sz="1400"/>
              <a:t>City of Fort Collins</a:t>
            </a:r>
          </a:p>
          <a:p>
            <a:pPr algn="ctr"/>
            <a:r>
              <a:rPr lang="en-US" sz="1400"/>
              <a:t>service territory</a:t>
            </a:r>
          </a:p>
        </p:txBody>
      </p:sp>
      <p:sp>
        <p:nvSpPr>
          <p:cNvPr id="25" name="TextBox 24">
            <a:extLst>
              <a:ext uri="{FF2B5EF4-FFF2-40B4-BE49-F238E27FC236}">
                <a16:creationId xmlns:a16="http://schemas.microsoft.com/office/drawing/2014/main" id="{324FEAD8-81CC-4F4F-91C9-E814FB944BCD}"/>
              </a:ext>
            </a:extLst>
          </p:cNvPr>
          <p:cNvSpPr txBox="1"/>
          <p:nvPr/>
        </p:nvSpPr>
        <p:spPr>
          <a:xfrm>
            <a:off x="415599" y="4058808"/>
            <a:ext cx="1754361" cy="523220"/>
          </a:xfrm>
          <a:prstGeom prst="rect">
            <a:avLst/>
          </a:prstGeom>
          <a:noFill/>
        </p:spPr>
        <p:txBody>
          <a:bodyPr wrap="square" rtlCol="0">
            <a:spAutoFit/>
          </a:bodyPr>
          <a:lstStyle/>
          <a:p>
            <a:pPr algn="ctr"/>
            <a:r>
              <a:rPr lang="en-US" sz="1400"/>
              <a:t>Seattle City Light</a:t>
            </a:r>
          </a:p>
          <a:p>
            <a:pPr algn="ctr"/>
            <a:r>
              <a:rPr lang="en-US" sz="1400"/>
              <a:t>service territory</a:t>
            </a:r>
          </a:p>
        </p:txBody>
      </p:sp>
      <p:sp>
        <p:nvSpPr>
          <p:cNvPr id="26" name="TextBox 25">
            <a:extLst>
              <a:ext uri="{FF2B5EF4-FFF2-40B4-BE49-F238E27FC236}">
                <a16:creationId xmlns:a16="http://schemas.microsoft.com/office/drawing/2014/main" id="{43CA4311-8376-FC44-9F38-F3C1B738893C}"/>
              </a:ext>
            </a:extLst>
          </p:cNvPr>
          <p:cNvSpPr txBox="1"/>
          <p:nvPr/>
        </p:nvSpPr>
        <p:spPr>
          <a:xfrm>
            <a:off x="0" y="4649936"/>
            <a:ext cx="1470274" cy="261610"/>
          </a:xfrm>
          <a:prstGeom prst="rect">
            <a:avLst/>
          </a:prstGeom>
          <a:noFill/>
        </p:spPr>
        <p:txBody>
          <a:bodyPr wrap="none" rtlCol="0">
            <a:spAutoFit/>
          </a:bodyPr>
          <a:lstStyle/>
          <a:p>
            <a:r>
              <a:rPr lang="en-US" sz="1100" i="1"/>
              <a:t>res_national_48_2018</a:t>
            </a:r>
          </a:p>
        </p:txBody>
      </p:sp>
      <p:sp>
        <p:nvSpPr>
          <p:cNvPr id="27" name="TextBox 26">
            <a:extLst>
              <a:ext uri="{FF2B5EF4-FFF2-40B4-BE49-F238E27FC236}">
                <a16:creationId xmlns:a16="http://schemas.microsoft.com/office/drawing/2014/main" id="{2381198D-A41C-4B4F-BAD0-36F99C625E3E}"/>
              </a:ext>
            </a:extLst>
          </p:cNvPr>
          <p:cNvSpPr txBox="1"/>
          <p:nvPr/>
        </p:nvSpPr>
        <p:spPr>
          <a:xfrm>
            <a:off x="0" y="4866159"/>
            <a:ext cx="1681871" cy="261610"/>
          </a:xfrm>
          <a:prstGeom prst="rect">
            <a:avLst/>
          </a:prstGeom>
          <a:noFill/>
        </p:spPr>
        <p:txBody>
          <a:bodyPr wrap="none" rtlCol="0">
            <a:spAutoFit/>
          </a:bodyPr>
          <a:lstStyle/>
          <a:p>
            <a:r>
              <a:rPr lang="en-US" sz="1100" i="1"/>
              <a:t>res_epb_scl_tal_48_2019</a:t>
            </a:r>
          </a:p>
        </p:txBody>
      </p:sp>
      <p:sp>
        <p:nvSpPr>
          <p:cNvPr id="23" name="TextBox 22">
            <a:extLst>
              <a:ext uri="{FF2B5EF4-FFF2-40B4-BE49-F238E27FC236}">
                <a16:creationId xmlns:a16="http://schemas.microsoft.com/office/drawing/2014/main" id="{1AA0238F-8979-BB49-A997-3F6A46F622A9}"/>
              </a:ext>
            </a:extLst>
          </p:cNvPr>
          <p:cNvSpPr txBox="1"/>
          <p:nvPr/>
        </p:nvSpPr>
        <p:spPr>
          <a:xfrm>
            <a:off x="7835627" y="3943976"/>
            <a:ext cx="1127515" cy="338554"/>
          </a:xfrm>
          <a:prstGeom prst="rect">
            <a:avLst/>
          </a:prstGeom>
          <a:noFill/>
        </p:spPr>
        <p:txBody>
          <a:bodyPr wrap="square" rtlCol="0">
            <a:spAutoFit/>
          </a:bodyPr>
          <a:lstStyle/>
          <a:p>
            <a:r>
              <a:rPr lang="en-US" sz="800"/>
              <a:t>AMI/LRD uncertainty</a:t>
            </a:r>
          </a:p>
          <a:p>
            <a:r>
              <a:rPr lang="en-US" sz="800"/>
              <a:t>AMI average</a:t>
            </a:r>
          </a:p>
        </p:txBody>
      </p:sp>
      <p:sp>
        <p:nvSpPr>
          <p:cNvPr id="22" name="TextBox 21">
            <a:extLst>
              <a:ext uri="{FF2B5EF4-FFF2-40B4-BE49-F238E27FC236}">
                <a16:creationId xmlns:a16="http://schemas.microsoft.com/office/drawing/2014/main" id="{E475E78B-6265-1045-8AFD-6325390B0F48}"/>
              </a:ext>
            </a:extLst>
          </p:cNvPr>
          <p:cNvSpPr txBox="1"/>
          <p:nvPr/>
        </p:nvSpPr>
        <p:spPr>
          <a:xfrm>
            <a:off x="7353837" y="4410082"/>
            <a:ext cx="1779370" cy="338554"/>
          </a:xfrm>
          <a:prstGeom prst="rect">
            <a:avLst/>
          </a:prstGeom>
          <a:noFill/>
        </p:spPr>
        <p:txBody>
          <a:bodyPr wrap="square" rtlCol="0">
            <a:spAutoFit/>
          </a:bodyPr>
          <a:lstStyle/>
          <a:p>
            <a:r>
              <a:rPr lang="en-US" sz="800"/>
              <a:t>LRD uncertainty is 10%</a:t>
            </a:r>
          </a:p>
          <a:p>
            <a:r>
              <a:rPr lang="en-US" sz="800"/>
              <a:t>AMI uncertainty is the standard error.</a:t>
            </a:r>
          </a:p>
        </p:txBody>
      </p:sp>
    </p:spTree>
    <p:extLst>
      <p:ext uri="{BB962C8B-B14F-4D97-AF65-F5344CB8AC3E}">
        <p14:creationId xmlns:p14="http://schemas.microsoft.com/office/powerpoint/2010/main" val="1316915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Chart&#10;&#10;Description automatically generated">
            <a:extLst>
              <a:ext uri="{FF2B5EF4-FFF2-40B4-BE49-F238E27FC236}">
                <a16:creationId xmlns:a16="http://schemas.microsoft.com/office/drawing/2014/main" id="{15A2F291-7D87-CF43-82EB-9ED77DF562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00071" y="3608968"/>
            <a:ext cx="4114800" cy="1366092"/>
          </a:xfrm>
          <a:prstGeom prst="rect">
            <a:avLst/>
          </a:prstGeom>
        </p:spPr>
      </p:pic>
      <p:pic>
        <p:nvPicPr>
          <p:cNvPr id="19" name="Picture 18" descr="Chart&#10;&#10;Description automatically generated">
            <a:extLst>
              <a:ext uri="{FF2B5EF4-FFF2-40B4-BE49-F238E27FC236}">
                <a16:creationId xmlns:a16="http://schemas.microsoft.com/office/drawing/2014/main" id="{AEC7E580-9776-7946-B050-B5452D4679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0754" y="2228533"/>
            <a:ext cx="4114800" cy="1366092"/>
          </a:xfrm>
          <a:prstGeom prst="rect">
            <a:avLst/>
          </a:prstGeom>
        </p:spPr>
      </p:pic>
      <p:pic>
        <p:nvPicPr>
          <p:cNvPr id="15" name="Picture 14" descr="Chart, surface chart&#10;&#10;Description automatically generated">
            <a:extLst>
              <a:ext uri="{FF2B5EF4-FFF2-40B4-BE49-F238E27FC236}">
                <a16:creationId xmlns:a16="http://schemas.microsoft.com/office/drawing/2014/main" id="{402341D6-9E67-0041-8FF6-C66066E89A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0071" y="831713"/>
            <a:ext cx="4114800" cy="1366092"/>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Seasonal end-use loads by day type</a:t>
            </a:r>
          </a:p>
        </p:txBody>
      </p:sp>
      <p:pic>
        <p:nvPicPr>
          <p:cNvPr id="8" name="Picture 7" descr="A screenshot of a cell phone&#10;&#10;Description automatically generated">
            <a:extLst>
              <a:ext uri="{FF2B5EF4-FFF2-40B4-BE49-F238E27FC236}">
                <a16:creationId xmlns:a16="http://schemas.microsoft.com/office/drawing/2014/main" id="{02DB4722-B06F-9B4F-AED3-D7B49A7974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38981" y="1431215"/>
            <a:ext cx="1127515" cy="2493444"/>
          </a:xfrm>
          <a:prstGeom prst="rect">
            <a:avLst/>
          </a:prstGeom>
        </p:spPr>
      </p:pic>
      <p:pic>
        <p:nvPicPr>
          <p:cNvPr id="7" name="Picture 6" descr="Text&#10;&#10;Description automatically generated">
            <a:extLst>
              <a:ext uri="{FF2B5EF4-FFF2-40B4-BE49-F238E27FC236}">
                <a16:creationId xmlns:a16="http://schemas.microsoft.com/office/drawing/2014/main" id="{DC66E4B7-CED1-1942-92B8-DD3531A574E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38981" y="3988610"/>
            <a:ext cx="268647" cy="248539"/>
          </a:xfrm>
          <a:prstGeom prst="rect">
            <a:avLst/>
          </a:prstGeom>
        </p:spPr>
      </p:pic>
      <p:sp>
        <p:nvSpPr>
          <p:cNvPr id="16" name="TextBox 15">
            <a:extLst>
              <a:ext uri="{FF2B5EF4-FFF2-40B4-BE49-F238E27FC236}">
                <a16:creationId xmlns:a16="http://schemas.microsoft.com/office/drawing/2014/main" id="{768F401B-5F5A-5245-866F-60C1845769EA}"/>
              </a:ext>
            </a:extLst>
          </p:cNvPr>
          <p:cNvSpPr txBox="1"/>
          <p:nvPr/>
        </p:nvSpPr>
        <p:spPr>
          <a:xfrm>
            <a:off x="2987899" y="4929056"/>
            <a:ext cx="1039067" cy="230832"/>
          </a:xfrm>
          <a:prstGeom prst="rect">
            <a:avLst/>
          </a:prstGeom>
          <a:noFill/>
        </p:spPr>
        <p:txBody>
          <a:bodyPr wrap="none" rtlCol="0">
            <a:spAutoFit/>
          </a:bodyPr>
          <a:lstStyle/>
          <a:p>
            <a:r>
              <a:rPr lang="en-US" sz="900"/>
              <a:t>Hour of day (0-23)</a:t>
            </a:r>
          </a:p>
        </p:txBody>
      </p:sp>
      <p:sp>
        <p:nvSpPr>
          <p:cNvPr id="20" name="TextBox 19">
            <a:extLst>
              <a:ext uri="{FF2B5EF4-FFF2-40B4-BE49-F238E27FC236}">
                <a16:creationId xmlns:a16="http://schemas.microsoft.com/office/drawing/2014/main" id="{37A870CC-AF9C-8C44-B967-FD540143CFB3}"/>
              </a:ext>
            </a:extLst>
          </p:cNvPr>
          <p:cNvSpPr txBox="1"/>
          <p:nvPr/>
        </p:nvSpPr>
        <p:spPr>
          <a:xfrm>
            <a:off x="5132233" y="4929056"/>
            <a:ext cx="1039067" cy="230832"/>
          </a:xfrm>
          <a:prstGeom prst="rect">
            <a:avLst/>
          </a:prstGeom>
          <a:noFill/>
        </p:spPr>
        <p:txBody>
          <a:bodyPr wrap="none" rtlCol="0">
            <a:spAutoFit/>
          </a:bodyPr>
          <a:lstStyle/>
          <a:p>
            <a:r>
              <a:rPr lang="en-US" sz="900"/>
              <a:t>Hour of day (0-23)</a:t>
            </a:r>
          </a:p>
        </p:txBody>
      </p:sp>
      <p:sp>
        <p:nvSpPr>
          <p:cNvPr id="17" name="TextBox 16">
            <a:extLst>
              <a:ext uri="{FF2B5EF4-FFF2-40B4-BE49-F238E27FC236}">
                <a16:creationId xmlns:a16="http://schemas.microsoft.com/office/drawing/2014/main" id="{F8CDBDFC-8655-9444-9F15-32CA99D78B9A}"/>
              </a:ext>
            </a:extLst>
          </p:cNvPr>
          <p:cNvSpPr txBox="1"/>
          <p:nvPr/>
        </p:nvSpPr>
        <p:spPr>
          <a:xfrm>
            <a:off x="587659" y="1278653"/>
            <a:ext cx="1410240" cy="523220"/>
          </a:xfrm>
          <a:prstGeom prst="rect">
            <a:avLst/>
          </a:prstGeom>
          <a:noFill/>
        </p:spPr>
        <p:txBody>
          <a:bodyPr wrap="square" rtlCol="0">
            <a:spAutoFit/>
          </a:bodyPr>
          <a:lstStyle/>
          <a:p>
            <a:pPr algn="ctr"/>
            <a:r>
              <a:rPr lang="en-US" sz="1400" err="1"/>
              <a:t>ComEd</a:t>
            </a:r>
            <a:endParaRPr lang="en-US" sz="1400"/>
          </a:p>
          <a:p>
            <a:pPr algn="ctr"/>
            <a:r>
              <a:rPr lang="en-US" sz="1400"/>
              <a:t>service territory</a:t>
            </a:r>
          </a:p>
        </p:txBody>
      </p:sp>
      <p:sp>
        <p:nvSpPr>
          <p:cNvPr id="24" name="TextBox 23">
            <a:extLst>
              <a:ext uri="{FF2B5EF4-FFF2-40B4-BE49-F238E27FC236}">
                <a16:creationId xmlns:a16="http://schemas.microsoft.com/office/drawing/2014/main" id="{70E1B7E6-4950-7443-B053-E2ECC3771CB7}"/>
              </a:ext>
            </a:extLst>
          </p:cNvPr>
          <p:cNvSpPr txBox="1"/>
          <p:nvPr/>
        </p:nvSpPr>
        <p:spPr>
          <a:xfrm>
            <a:off x="457199" y="2677937"/>
            <a:ext cx="1671164" cy="523220"/>
          </a:xfrm>
          <a:prstGeom prst="rect">
            <a:avLst/>
          </a:prstGeom>
          <a:noFill/>
        </p:spPr>
        <p:txBody>
          <a:bodyPr wrap="square" rtlCol="0">
            <a:spAutoFit/>
          </a:bodyPr>
          <a:lstStyle/>
          <a:p>
            <a:pPr algn="ctr"/>
            <a:r>
              <a:rPr lang="en-US" sz="1400"/>
              <a:t>City of Fort Collins</a:t>
            </a:r>
          </a:p>
          <a:p>
            <a:pPr algn="ctr"/>
            <a:r>
              <a:rPr lang="en-US" sz="1400"/>
              <a:t>service territory</a:t>
            </a:r>
          </a:p>
        </p:txBody>
      </p:sp>
      <p:sp>
        <p:nvSpPr>
          <p:cNvPr id="25" name="TextBox 24">
            <a:extLst>
              <a:ext uri="{FF2B5EF4-FFF2-40B4-BE49-F238E27FC236}">
                <a16:creationId xmlns:a16="http://schemas.microsoft.com/office/drawing/2014/main" id="{324FEAD8-81CC-4F4F-91C9-E814FB944BCD}"/>
              </a:ext>
            </a:extLst>
          </p:cNvPr>
          <p:cNvSpPr txBox="1"/>
          <p:nvPr/>
        </p:nvSpPr>
        <p:spPr>
          <a:xfrm>
            <a:off x="415599" y="4058808"/>
            <a:ext cx="1754361" cy="523220"/>
          </a:xfrm>
          <a:prstGeom prst="rect">
            <a:avLst/>
          </a:prstGeom>
          <a:noFill/>
        </p:spPr>
        <p:txBody>
          <a:bodyPr wrap="square" rtlCol="0">
            <a:spAutoFit/>
          </a:bodyPr>
          <a:lstStyle/>
          <a:p>
            <a:pPr algn="ctr"/>
            <a:r>
              <a:rPr lang="en-US" sz="1400"/>
              <a:t>Seattle City Light</a:t>
            </a:r>
          </a:p>
          <a:p>
            <a:pPr algn="ctr"/>
            <a:r>
              <a:rPr lang="en-US" sz="1400"/>
              <a:t>service territory</a:t>
            </a:r>
          </a:p>
        </p:txBody>
      </p:sp>
      <p:sp>
        <p:nvSpPr>
          <p:cNvPr id="26" name="TextBox 25">
            <a:extLst>
              <a:ext uri="{FF2B5EF4-FFF2-40B4-BE49-F238E27FC236}">
                <a16:creationId xmlns:a16="http://schemas.microsoft.com/office/drawing/2014/main" id="{43CA4311-8376-FC44-9F38-F3C1B738893C}"/>
              </a:ext>
            </a:extLst>
          </p:cNvPr>
          <p:cNvSpPr txBox="1"/>
          <p:nvPr/>
        </p:nvSpPr>
        <p:spPr>
          <a:xfrm>
            <a:off x="0" y="4649936"/>
            <a:ext cx="1470274" cy="261610"/>
          </a:xfrm>
          <a:prstGeom prst="rect">
            <a:avLst/>
          </a:prstGeom>
          <a:noFill/>
        </p:spPr>
        <p:txBody>
          <a:bodyPr wrap="none" rtlCol="0">
            <a:spAutoFit/>
          </a:bodyPr>
          <a:lstStyle/>
          <a:p>
            <a:r>
              <a:rPr lang="en-US" sz="1100" i="1"/>
              <a:t>res_national_48_2018</a:t>
            </a:r>
          </a:p>
        </p:txBody>
      </p:sp>
      <p:sp>
        <p:nvSpPr>
          <p:cNvPr id="27" name="TextBox 26">
            <a:extLst>
              <a:ext uri="{FF2B5EF4-FFF2-40B4-BE49-F238E27FC236}">
                <a16:creationId xmlns:a16="http://schemas.microsoft.com/office/drawing/2014/main" id="{2381198D-A41C-4B4F-BAD0-36F99C625E3E}"/>
              </a:ext>
            </a:extLst>
          </p:cNvPr>
          <p:cNvSpPr txBox="1"/>
          <p:nvPr/>
        </p:nvSpPr>
        <p:spPr>
          <a:xfrm>
            <a:off x="0" y="4866159"/>
            <a:ext cx="1681871" cy="261610"/>
          </a:xfrm>
          <a:prstGeom prst="rect">
            <a:avLst/>
          </a:prstGeom>
          <a:noFill/>
        </p:spPr>
        <p:txBody>
          <a:bodyPr wrap="none" rtlCol="0">
            <a:spAutoFit/>
          </a:bodyPr>
          <a:lstStyle/>
          <a:p>
            <a:r>
              <a:rPr lang="en-US" sz="1100" i="1"/>
              <a:t>res_epb_scl_tal_48_2019</a:t>
            </a:r>
          </a:p>
        </p:txBody>
      </p:sp>
      <p:sp>
        <p:nvSpPr>
          <p:cNvPr id="23" name="TextBox 22">
            <a:extLst>
              <a:ext uri="{FF2B5EF4-FFF2-40B4-BE49-F238E27FC236}">
                <a16:creationId xmlns:a16="http://schemas.microsoft.com/office/drawing/2014/main" id="{1AA0238F-8979-BB49-A997-3F6A46F622A9}"/>
              </a:ext>
            </a:extLst>
          </p:cNvPr>
          <p:cNvSpPr txBox="1"/>
          <p:nvPr/>
        </p:nvSpPr>
        <p:spPr>
          <a:xfrm>
            <a:off x="7835627" y="3943976"/>
            <a:ext cx="1127515" cy="338554"/>
          </a:xfrm>
          <a:prstGeom prst="rect">
            <a:avLst/>
          </a:prstGeom>
          <a:noFill/>
        </p:spPr>
        <p:txBody>
          <a:bodyPr wrap="square" rtlCol="0">
            <a:spAutoFit/>
          </a:bodyPr>
          <a:lstStyle/>
          <a:p>
            <a:r>
              <a:rPr lang="en-US" sz="800"/>
              <a:t>AMI/LRD uncertainty</a:t>
            </a:r>
          </a:p>
          <a:p>
            <a:r>
              <a:rPr lang="en-US" sz="800"/>
              <a:t>AMI average</a:t>
            </a:r>
          </a:p>
        </p:txBody>
      </p:sp>
      <p:sp>
        <p:nvSpPr>
          <p:cNvPr id="22" name="TextBox 21">
            <a:extLst>
              <a:ext uri="{FF2B5EF4-FFF2-40B4-BE49-F238E27FC236}">
                <a16:creationId xmlns:a16="http://schemas.microsoft.com/office/drawing/2014/main" id="{846FCAC2-ED42-E24B-A7AA-906595F78C12}"/>
              </a:ext>
            </a:extLst>
          </p:cNvPr>
          <p:cNvSpPr txBox="1"/>
          <p:nvPr/>
        </p:nvSpPr>
        <p:spPr>
          <a:xfrm>
            <a:off x="7353837" y="4410082"/>
            <a:ext cx="1779370" cy="338554"/>
          </a:xfrm>
          <a:prstGeom prst="rect">
            <a:avLst/>
          </a:prstGeom>
          <a:noFill/>
        </p:spPr>
        <p:txBody>
          <a:bodyPr wrap="square" rtlCol="0">
            <a:spAutoFit/>
          </a:bodyPr>
          <a:lstStyle/>
          <a:p>
            <a:r>
              <a:rPr lang="en-US" sz="800"/>
              <a:t>LRD uncertainty is 10%</a:t>
            </a:r>
          </a:p>
          <a:p>
            <a:r>
              <a:rPr lang="en-US" sz="800"/>
              <a:t>AMI uncertainty is the standard error.</a:t>
            </a:r>
          </a:p>
        </p:txBody>
      </p:sp>
    </p:spTree>
    <p:extLst>
      <p:ext uri="{BB962C8B-B14F-4D97-AF65-F5344CB8AC3E}">
        <p14:creationId xmlns:p14="http://schemas.microsoft.com/office/powerpoint/2010/main" val="2849251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FAE9-4DB8-4346-B855-7D899DF150D0}"/>
              </a:ext>
            </a:extLst>
          </p:cNvPr>
          <p:cNvSpPr>
            <a:spLocks noGrp="1"/>
          </p:cNvSpPr>
          <p:nvPr>
            <p:ph type="title"/>
          </p:nvPr>
        </p:nvSpPr>
        <p:spPr/>
        <p:txBody>
          <a:bodyPr/>
          <a:lstStyle/>
          <a:p>
            <a:r>
              <a:rPr lang="en-US" dirty="0"/>
              <a:t>Resources  </a:t>
            </a:r>
          </a:p>
        </p:txBody>
      </p:sp>
      <p:sp>
        <p:nvSpPr>
          <p:cNvPr id="3" name="Text Placeholder 2">
            <a:extLst>
              <a:ext uri="{FF2B5EF4-FFF2-40B4-BE49-F238E27FC236}">
                <a16:creationId xmlns:a16="http://schemas.microsoft.com/office/drawing/2014/main" id="{248F774A-08DA-814A-AA2E-4C34A3589A07}"/>
              </a:ext>
            </a:extLst>
          </p:cNvPr>
          <p:cNvSpPr>
            <a:spLocks noGrp="1"/>
          </p:cNvSpPr>
          <p:nvPr>
            <p:ph type="body" sz="quarter" idx="10"/>
          </p:nvPr>
        </p:nvSpPr>
        <p:spPr>
          <a:xfrm>
            <a:off x="347870" y="1023938"/>
            <a:ext cx="8346191" cy="3771693"/>
          </a:xfrm>
        </p:spPr>
        <p:txBody>
          <a:bodyPr numCol="1">
            <a:normAutofit fontScale="77500" lnSpcReduction="20000"/>
          </a:bodyPr>
          <a:lstStyle/>
          <a:p>
            <a:pPr marL="0" indent="0" algn="ctr">
              <a:buNone/>
            </a:pPr>
            <a:r>
              <a:rPr lang="en-US" sz="1500" b="1" u="sng" dirty="0"/>
              <a:t>Publications</a:t>
            </a:r>
            <a:r>
              <a:rPr lang="en-US" sz="1500" dirty="0"/>
              <a:t> </a:t>
            </a:r>
          </a:p>
          <a:p>
            <a:r>
              <a:rPr lang="en-US" sz="1250" dirty="0">
                <a:hlinkClick r:id="rId3"/>
              </a:rPr>
              <a:t>Li et al. Characterizing Patterns and Variability of Building Electric Load Profiles in Time and Frequency Domain </a:t>
            </a:r>
            <a:endParaRPr lang="en-US" sz="1250" dirty="0">
              <a:hlinkClick r:id="rId4">
                <a:extLst>
                  <a:ext uri="{A12FA001-AC4F-418D-AE19-62706E023703}">
                    <ahyp:hlinkClr xmlns="" xmlns:ahyp="http://schemas.microsoft.com/office/drawing/2018/hyperlinkcolor" val="tx"/>
                  </a:ext>
                </a:extLst>
              </a:hlinkClick>
            </a:endParaRPr>
          </a:p>
          <a:p>
            <a:r>
              <a:rPr lang="en-US" sz="1250" dirty="0">
                <a:hlinkClick r:id="rId5"/>
              </a:rPr>
              <a:t>Bianchi et al. 2020. Modeling occupancy-driven building loads for large and diversified building stocks through the use of parametric schedules</a:t>
            </a:r>
            <a:endParaRPr lang="en-US" sz="1250" dirty="0">
              <a:hlinkClick r:id="rId4"/>
            </a:endParaRPr>
          </a:p>
          <a:p>
            <a:r>
              <a:rPr lang="en-US" sz="1250" dirty="0">
                <a:hlinkClick r:id="rId6"/>
              </a:rPr>
              <a:t>Parker et al. 2020. Framework for Extracting and Characterizing Load Profile Variability Based on a Comparative Study of Different Wavelet Functions</a:t>
            </a:r>
            <a:endParaRPr lang="en-US" sz="1250" dirty="0">
              <a:hlinkClick r:id="" action="ppaction://noaction"/>
            </a:endParaRPr>
          </a:p>
          <a:p>
            <a:r>
              <a:rPr lang="en-US" sz="1250" dirty="0">
                <a:hlinkClick r:id="rId4"/>
              </a:rPr>
              <a:t>Present et al. 2020. Putting our Industry’s Data to Work: A Case Study of Large Scale Data Aggregation </a:t>
            </a:r>
            <a:endParaRPr lang="en-US" sz="1250" dirty="0"/>
          </a:p>
          <a:p>
            <a:r>
              <a:rPr lang="en-US" sz="1250" dirty="0">
                <a:hlinkClick r:id="rId7"/>
              </a:rPr>
              <a:t>Northeast Energy Efificency Partnership (NEEP). 2020. Sharing Load Profile Data: Best Practices and Examples </a:t>
            </a:r>
            <a:endParaRPr lang="en-US" sz="1250" dirty="0"/>
          </a:p>
          <a:p>
            <a:r>
              <a:rPr lang="en-US" sz="1250" dirty="0">
                <a:hlinkClick r:id="rId8"/>
              </a:rPr>
              <a:t>Frick et al. 2019. End-Use Load Profiles for the U.S. Building Stock: Market Needs, Use Cases, and Data Gaps</a:t>
            </a:r>
            <a:endParaRPr lang="en-US" sz="1250" dirty="0"/>
          </a:p>
          <a:p>
            <a:r>
              <a:rPr lang="en-US" sz="1250" dirty="0">
                <a:hlinkClick r:id="rId9"/>
              </a:rPr>
              <a:t>N. Frick. 2019. End Use Load Profile Inventory</a:t>
            </a:r>
            <a:endParaRPr lang="en-US" sz="1250" dirty="0"/>
          </a:p>
          <a:p>
            <a:r>
              <a:rPr lang="en-US" sz="1250" dirty="0"/>
              <a:t>E.Present and E. Wilson. 2019. </a:t>
            </a:r>
            <a:r>
              <a:rPr lang="en-US" sz="1250" dirty="0">
                <a:hlinkClick r:id="rId10"/>
              </a:rPr>
              <a:t>End use load profiles for the U.S. Building Stock</a:t>
            </a:r>
            <a:endParaRPr lang="en-US" sz="1250" dirty="0"/>
          </a:p>
          <a:p>
            <a:pPr marL="0" indent="0" algn="ctr">
              <a:buNone/>
            </a:pPr>
            <a:r>
              <a:rPr lang="en-US" sz="1500" b="1" u="sng" dirty="0"/>
              <a:t> Presentations and Slides</a:t>
            </a:r>
          </a:p>
          <a:p>
            <a:r>
              <a:rPr lang="en-US" sz="1250" dirty="0"/>
              <a:t>Technical Advisory Group slides</a:t>
            </a:r>
          </a:p>
          <a:p>
            <a:pPr lvl="1"/>
            <a:r>
              <a:rPr lang="en-US" sz="1250" dirty="0">
                <a:hlinkClick r:id="rId11"/>
              </a:rPr>
              <a:t>LBNL</a:t>
            </a:r>
            <a:r>
              <a:rPr lang="en-US" sz="1250" dirty="0"/>
              <a:t> and </a:t>
            </a:r>
            <a:r>
              <a:rPr lang="en-US" sz="1250" dirty="0">
                <a:hlinkClick r:id="rId12"/>
              </a:rPr>
              <a:t>NREL</a:t>
            </a:r>
            <a:r>
              <a:rPr lang="en-US" sz="1250" dirty="0"/>
              <a:t> site</a:t>
            </a:r>
          </a:p>
          <a:p>
            <a:r>
              <a:rPr lang="en-US" sz="1250" dirty="0"/>
              <a:t>E. Wilson. 2020. </a:t>
            </a:r>
            <a:r>
              <a:rPr lang="en-US" sz="1250" dirty="0">
                <a:hlinkClick r:id="rId13"/>
              </a:rPr>
              <a:t>EFX webinar</a:t>
            </a:r>
            <a:endParaRPr lang="en-US" sz="1250" dirty="0">
              <a:hlinkClick r:id="" action="ppaction://noaction"/>
            </a:endParaRPr>
          </a:p>
          <a:p>
            <a:r>
              <a:rPr lang="en-US" sz="1250" dirty="0">
                <a:hlinkClick r:id="rId14"/>
              </a:rPr>
              <a:t>E. Wilson. 2019. E Source interview</a:t>
            </a:r>
            <a:endParaRPr lang="en-US" sz="1250" dirty="0">
              <a:hlinkClick r:id="" action="ppaction://noaction"/>
            </a:endParaRPr>
          </a:p>
          <a:p>
            <a:r>
              <a:rPr lang="en-US" sz="1250" dirty="0">
                <a:hlinkClick r:id="rId15"/>
              </a:rPr>
              <a:t>E. Wilson. 2019. Peer Review presentation </a:t>
            </a:r>
            <a:endParaRPr lang="en-US" sz="1250" dirty="0"/>
          </a:p>
          <a:p>
            <a:r>
              <a:rPr lang="en-US" sz="1250" dirty="0"/>
              <a:t>E. Present. 2019. </a:t>
            </a:r>
            <a:r>
              <a:rPr lang="en-US" sz="1250" dirty="0">
                <a:hlinkClick r:id="rId16"/>
              </a:rPr>
              <a:t>NEEP presentation</a:t>
            </a:r>
            <a:r>
              <a:rPr lang="en-US" sz="1250" dirty="0"/>
              <a:t>.</a:t>
            </a:r>
          </a:p>
          <a:p>
            <a:endParaRPr lang="en-US" sz="1500" b="1" u="sng" dirty="0"/>
          </a:p>
          <a:p>
            <a:pPr marL="0" indent="0" algn="ctr">
              <a:buNone/>
            </a:pPr>
            <a:r>
              <a:rPr lang="en-US" sz="1500" b="1" u="sng" dirty="0"/>
              <a:t>Software</a:t>
            </a:r>
          </a:p>
          <a:p>
            <a:r>
              <a:rPr lang="en-US" sz="1250" dirty="0">
                <a:hlinkClick r:id="rId17"/>
              </a:rPr>
              <a:t>OpenStudio Occupant Variability Gem</a:t>
            </a:r>
            <a:r>
              <a:rPr lang="en-US" sz="1250" dirty="0"/>
              <a:t> and </a:t>
            </a:r>
            <a:r>
              <a:rPr lang="en-US" sz="1250" dirty="0">
                <a:hlinkClick r:id="rId18"/>
              </a:rPr>
              <a:t>Non Routine Variability Gem</a:t>
            </a:r>
            <a:r>
              <a:rPr lang="en-US" sz="1250" dirty="0"/>
              <a:t> (more info at </a:t>
            </a:r>
            <a:r>
              <a:rPr lang="en-US" sz="1250" dirty="0">
                <a:hlinkClick r:id="rId19"/>
              </a:rPr>
              <a:t>IBPSA newsletter</a:t>
            </a:r>
            <a:r>
              <a:rPr lang="en-US" sz="1250" dirty="0"/>
              <a:t>)</a:t>
            </a:r>
          </a:p>
          <a:p>
            <a:endParaRPr lang="en-US" sz="1250" dirty="0"/>
          </a:p>
          <a:p>
            <a:pPr marL="0" indent="0" algn="ctr">
              <a:buNone/>
            </a:pPr>
            <a:r>
              <a:rPr lang="en-US" sz="1500" b="1" u="sng" dirty="0"/>
              <a:t>Data</a:t>
            </a:r>
          </a:p>
          <a:p>
            <a:r>
              <a:rPr lang="en-US" sz="1125" dirty="0"/>
              <a:t>First year of 15-min NEEA HEMS data available: </a:t>
            </a:r>
            <a:r>
              <a:rPr lang="en-US" sz="1250" dirty="0">
                <a:hlinkClick r:id="rId20"/>
              </a:rPr>
              <a:t>https://neea.org/data/end-use-load-research/energy-metering-study-data</a:t>
            </a:r>
            <a:r>
              <a:rPr lang="en-US" sz="1250" dirty="0"/>
              <a:t> </a:t>
            </a:r>
          </a:p>
        </p:txBody>
      </p:sp>
    </p:spTree>
    <p:extLst>
      <p:ext uri="{BB962C8B-B14F-4D97-AF65-F5344CB8AC3E}">
        <p14:creationId xmlns:p14="http://schemas.microsoft.com/office/powerpoint/2010/main" val="19657714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a:xfrm>
            <a:off x="467454" y="1252017"/>
            <a:ext cx="4636336" cy="1348326"/>
          </a:xfrm>
        </p:spPr>
        <p:txBody>
          <a:bodyPr/>
          <a:lstStyle/>
          <a:p>
            <a:r>
              <a:rPr lang="en-US">
                <a:cs typeface="Calibri"/>
              </a:rPr>
              <a:t>Tracking Quantities of Interest</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463257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57B6AF-2CB0-AD43-B252-0F342D9D5B4C}"/>
              </a:ext>
            </a:extLst>
          </p:cNvPr>
          <p:cNvPicPr>
            <a:picLocks noChangeAspect="1"/>
          </p:cNvPicPr>
          <p:nvPr/>
        </p:nvPicPr>
        <p:blipFill>
          <a:blip r:embed="rId3"/>
          <a:stretch>
            <a:fillRect/>
          </a:stretch>
        </p:blipFill>
        <p:spPr>
          <a:xfrm>
            <a:off x="6031522" y="1280022"/>
            <a:ext cx="3108960" cy="3108960"/>
          </a:xfrm>
          <a:prstGeom prst="rect">
            <a:avLst/>
          </a:prstGeom>
        </p:spPr>
      </p:pic>
      <p:pic>
        <p:nvPicPr>
          <p:cNvPr id="8" name="Picture 7">
            <a:extLst>
              <a:ext uri="{FF2B5EF4-FFF2-40B4-BE49-F238E27FC236}">
                <a16:creationId xmlns:a16="http://schemas.microsoft.com/office/drawing/2014/main" id="{ACECE191-428B-6A47-8752-23E45BB9CB9E}"/>
              </a:ext>
            </a:extLst>
          </p:cNvPr>
          <p:cNvPicPr>
            <a:picLocks noChangeAspect="1"/>
          </p:cNvPicPr>
          <p:nvPr/>
        </p:nvPicPr>
        <p:blipFill>
          <a:blip r:embed="rId4"/>
          <a:stretch>
            <a:fillRect/>
          </a:stretch>
        </p:blipFill>
        <p:spPr>
          <a:xfrm>
            <a:off x="3020535" y="1280421"/>
            <a:ext cx="3108960" cy="3108960"/>
          </a:xfrm>
          <a:prstGeom prst="rect">
            <a:avLst/>
          </a:prstGeom>
        </p:spPr>
      </p:pic>
      <p:pic>
        <p:nvPicPr>
          <p:cNvPr id="5" name="Picture 4">
            <a:extLst>
              <a:ext uri="{FF2B5EF4-FFF2-40B4-BE49-F238E27FC236}">
                <a16:creationId xmlns:a16="http://schemas.microsoft.com/office/drawing/2014/main" id="{C5AEEDC1-7121-184D-818C-9B2C3FCEC3DA}"/>
              </a:ext>
            </a:extLst>
          </p:cNvPr>
          <p:cNvPicPr>
            <a:picLocks noChangeAspect="1"/>
          </p:cNvPicPr>
          <p:nvPr/>
        </p:nvPicPr>
        <p:blipFill>
          <a:blip r:embed="rId5"/>
          <a:stretch>
            <a:fillRect/>
          </a:stretch>
        </p:blipFill>
        <p:spPr>
          <a:xfrm>
            <a:off x="-635" y="1280421"/>
            <a:ext cx="3108960" cy="3108960"/>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Annual error: previous calibration regions</a:t>
            </a:r>
          </a:p>
        </p:txBody>
      </p:sp>
      <p:sp>
        <p:nvSpPr>
          <p:cNvPr id="25" name="TextBox 24">
            <a:extLst>
              <a:ext uri="{FF2B5EF4-FFF2-40B4-BE49-F238E27FC236}">
                <a16:creationId xmlns:a16="http://schemas.microsoft.com/office/drawing/2014/main" id="{4C93315D-3F07-AE4E-A244-0AFF2E8C96E6}"/>
              </a:ext>
            </a:extLst>
          </p:cNvPr>
          <p:cNvSpPr txBox="1"/>
          <p:nvPr/>
        </p:nvSpPr>
        <p:spPr>
          <a:xfrm>
            <a:off x="2042065" y="4228968"/>
            <a:ext cx="5604719" cy="923330"/>
          </a:xfrm>
          <a:prstGeom prst="rect">
            <a:avLst/>
          </a:prstGeom>
          <a:noFill/>
        </p:spPr>
        <p:txBody>
          <a:bodyPr wrap="square" rtlCol="0">
            <a:spAutoFit/>
          </a:bodyPr>
          <a:lstStyle/>
          <a:p>
            <a:r>
              <a:rPr lang="en-US" u="sng"/>
              <a:t>Reasons</a:t>
            </a:r>
            <a:endParaRPr lang="en-US"/>
          </a:p>
          <a:p>
            <a:pPr marL="285750" indent="-285750">
              <a:buFont typeface="Arial" panose="020B0604020202020204" pitchFamily="34" charset="0"/>
              <a:buChar char="•"/>
            </a:pPr>
            <a:r>
              <a:rPr lang="en-US"/>
              <a:t>Fort Collins and Seattle: Electric heating load too high</a:t>
            </a:r>
          </a:p>
          <a:p>
            <a:pPr marL="285750" indent="-285750">
              <a:buFont typeface="Arial" panose="020B0604020202020204" pitchFamily="34" charset="0"/>
              <a:buChar char="•"/>
            </a:pPr>
            <a:r>
              <a:rPr lang="en-US" err="1"/>
              <a:t>ComEd</a:t>
            </a:r>
            <a:r>
              <a:rPr lang="en-US"/>
              <a:t>: Low evening and early morning load</a:t>
            </a:r>
          </a:p>
        </p:txBody>
      </p:sp>
      <p:sp>
        <p:nvSpPr>
          <p:cNvPr id="14" name="TextBox 13">
            <a:extLst>
              <a:ext uri="{FF2B5EF4-FFF2-40B4-BE49-F238E27FC236}">
                <a16:creationId xmlns:a16="http://schemas.microsoft.com/office/drawing/2014/main" id="{30005F1A-ED48-6B44-993B-BC228BD344A2}"/>
              </a:ext>
            </a:extLst>
          </p:cNvPr>
          <p:cNvSpPr txBox="1"/>
          <p:nvPr/>
        </p:nvSpPr>
        <p:spPr>
          <a:xfrm>
            <a:off x="3878036" y="914532"/>
            <a:ext cx="1890326" cy="369332"/>
          </a:xfrm>
          <a:prstGeom prst="rect">
            <a:avLst/>
          </a:prstGeom>
          <a:noFill/>
        </p:spPr>
        <p:txBody>
          <a:bodyPr wrap="none" rtlCol="0">
            <a:spAutoFit/>
          </a:bodyPr>
          <a:lstStyle/>
          <a:p>
            <a:r>
              <a:rPr lang="en-US" u="sng"/>
              <a:t>City of Fort Collins</a:t>
            </a:r>
          </a:p>
        </p:txBody>
      </p:sp>
      <p:sp>
        <p:nvSpPr>
          <p:cNvPr id="15" name="TextBox 14">
            <a:extLst>
              <a:ext uri="{FF2B5EF4-FFF2-40B4-BE49-F238E27FC236}">
                <a16:creationId xmlns:a16="http://schemas.microsoft.com/office/drawing/2014/main" id="{39EFA827-81FE-DD42-BB1B-AD623905E95E}"/>
              </a:ext>
            </a:extLst>
          </p:cNvPr>
          <p:cNvSpPr txBox="1"/>
          <p:nvPr/>
        </p:nvSpPr>
        <p:spPr>
          <a:xfrm>
            <a:off x="6941140" y="914532"/>
            <a:ext cx="1752916" cy="369332"/>
          </a:xfrm>
          <a:prstGeom prst="rect">
            <a:avLst/>
          </a:prstGeom>
          <a:noFill/>
        </p:spPr>
        <p:txBody>
          <a:bodyPr wrap="none" rtlCol="0">
            <a:spAutoFit/>
          </a:bodyPr>
          <a:lstStyle/>
          <a:p>
            <a:r>
              <a:rPr lang="en-US" u="sng"/>
              <a:t>Seattle City Light</a:t>
            </a:r>
          </a:p>
        </p:txBody>
      </p:sp>
      <p:sp>
        <p:nvSpPr>
          <p:cNvPr id="16" name="TextBox 15">
            <a:extLst>
              <a:ext uri="{FF2B5EF4-FFF2-40B4-BE49-F238E27FC236}">
                <a16:creationId xmlns:a16="http://schemas.microsoft.com/office/drawing/2014/main" id="{366FB7F3-401C-904C-B418-41D4E492AEB9}"/>
              </a:ext>
            </a:extLst>
          </p:cNvPr>
          <p:cNvSpPr txBox="1"/>
          <p:nvPr/>
        </p:nvSpPr>
        <p:spPr>
          <a:xfrm>
            <a:off x="1341410" y="911089"/>
            <a:ext cx="726481" cy="369332"/>
          </a:xfrm>
          <a:prstGeom prst="rect">
            <a:avLst/>
          </a:prstGeom>
          <a:noFill/>
        </p:spPr>
        <p:txBody>
          <a:bodyPr wrap="none" rtlCol="0">
            <a:spAutoFit/>
          </a:bodyPr>
          <a:lstStyle/>
          <a:p>
            <a:r>
              <a:rPr lang="en-US" u="sng" err="1"/>
              <a:t>ComEd</a:t>
            </a:r>
            <a:endParaRPr lang="en-US" u="sng"/>
          </a:p>
        </p:txBody>
      </p:sp>
      <p:sp>
        <p:nvSpPr>
          <p:cNvPr id="12" name="TextBox 11">
            <a:extLst>
              <a:ext uri="{FF2B5EF4-FFF2-40B4-BE49-F238E27FC236}">
                <a16:creationId xmlns:a16="http://schemas.microsoft.com/office/drawing/2014/main" id="{4ABB5BE8-80D8-8843-B546-373F5BD38C47}"/>
              </a:ext>
            </a:extLst>
          </p:cNvPr>
          <p:cNvSpPr txBox="1"/>
          <p:nvPr/>
        </p:nvSpPr>
        <p:spPr>
          <a:xfrm>
            <a:off x="887460" y="1776934"/>
            <a:ext cx="333746" cy="261610"/>
          </a:xfrm>
          <a:prstGeom prst="rect">
            <a:avLst/>
          </a:prstGeom>
          <a:noFill/>
        </p:spPr>
        <p:txBody>
          <a:bodyPr wrap="none" rtlCol="0">
            <a:spAutoFit/>
          </a:bodyPr>
          <a:lstStyle/>
          <a:p>
            <a:r>
              <a:rPr lang="en-US" sz="1100"/>
              <a:t>R1</a:t>
            </a:r>
          </a:p>
        </p:txBody>
      </p:sp>
      <p:sp>
        <p:nvSpPr>
          <p:cNvPr id="18" name="TextBox 17">
            <a:extLst>
              <a:ext uri="{FF2B5EF4-FFF2-40B4-BE49-F238E27FC236}">
                <a16:creationId xmlns:a16="http://schemas.microsoft.com/office/drawing/2014/main" id="{639E4D67-CFF1-384B-9F81-43054490102A}"/>
              </a:ext>
            </a:extLst>
          </p:cNvPr>
          <p:cNvSpPr txBox="1"/>
          <p:nvPr/>
        </p:nvSpPr>
        <p:spPr>
          <a:xfrm>
            <a:off x="1435176" y="1775093"/>
            <a:ext cx="333746" cy="261610"/>
          </a:xfrm>
          <a:prstGeom prst="rect">
            <a:avLst/>
          </a:prstGeom>
          <a:noFill/>
        </p:spPr>
        <p:txBody>
          <a:bodyPr wrap="none" rtlCol="0">
            <a:spAutoFit/>
          </a:bodyPr>
          <a:lstStyle/>
          <a:p>
            <a:r>
              <a:rPr lang="en-US" sz="1100"/>
              <a:t>R2</a:t>
            </a:r>
          </a:p>
        </p:txBody>
      </p:sp>
      <p:sp>
        <p:nvSpPr>
          <p:cNvPr id="19" name="TextBox 18">
            <a:extLst>
              <a:ext uri="{FF2B5EF4-FFF2-40B4-BE49-F238E27FC236}">
                <a16:creationId xmlns:a16="http://schemas.microsoft.com/office/drawing/2014/main" id="{607EF672-77CB-3844-8470-42E40EC34D28}"/>
              </a:ext>
            </a:extLst>
          </p:cNvPr>
          <p:cNvSpPr txBox="1"/>
          <p:nvPr/>
        </p:nvSpPr>
        <p:spPr>
          <a:xfrm>
            <a:off x="1907327" y="1778536"/>
            <a:ext cx="333745" cy="261610"/>
          </a:xfrm>
          <a:prstGeom prst="rect">
            <a:avLst/>
          </a:prstGeom>
          <a:noFill/>
        </p:spPr>
        <p:txBody>
          <a:bodyPr wrap="none" rtlCol="0">
            <a:spAutoFit/>
          </a:bodyPr>
          <a:lstStyle/>
          <a:p>
            <a:pPr algn="ctr"/>
            <a:r>
              <a:rPr lang="en-US" sz="1100"/>
              <a:t>R3</a:t>
            </a:r>
          </a:p>
        </p:txBody>
      </p:sp>
      <p:sp>
        <p:nvSpPr>
          <p:cNvPr id="20" name="TextBox 19">
            <a:extLst>
              <a:ext uri="{FF2B5EF4-FFF2-40B4-BE49-F238E27FC236}">
                <a16:creationId xmlns:a16="http://schemas.microsoft.com/office/drawing/2014/main" id="{79DBDFE4-5388-0A43-ADFA-268AF9B6149E}"/>
              </a:ext>
            </a:extLst>
          </p:cNvPr>
          <p:cNvSpPr txBox="1"/>
          <p:nvPr/>
        </p:nvSpPr>
        <p:spPr>
          <a:xfrm>
            <a:off x="2384071" y="1776934"/>
            <a:ext cx="333745" cy="261610"/>
          </a:xfrm>
          <a:prstGeom prst="rect">
            <a:avLst/>
          </a:prstGeom>
          <a:noFill/>
        </p:spPr>
        <p:txBody>
          <a:bodyPr wrap="none" rtlCol="0">
            <a:spAutoFit/>
          </a:bodyPr>
          <a:lstStyle/>
          <a:p>
            <a:pPr algn="ctr"/>
            <a:r>
              <a:rPr lang="en-US" sz="1100"/>
              <a:t>R4</a:t>
            </a:r>
          </a:p>
        </p:txBody>
      </p:sp>
      <p:sp>
        <p:nvSpPr>
          <p:cNvPr id="21" name="TextBox 20">
            <a:extLst>
              <a:ext uri="{FF2B5EF4-FFF2-40B4-BE49-F238E27FC236}">
                <a16:creationId xmlns:a16="http://schemas.microsoft.com/office/drawing/2014/main" id="{5A2E69A2-C00E-1642-ADA6-2E23C4BE99C9}"/>
              </a:ext>
            </a:extLst>
          </p:cNvPr>
          <p:cNvSpPr txBox="1"/>
          <p:nvPr/>
        </p:nvSpPr>
        <p:spPr>
          <a:xfrm>
            <a:off x="4006124" y="1775093"/>
            <a:ext cx="333746" cy="261610"/>
          </a:xfrm>
          <a:prstGeom prst="rect">
            <a:avLst/>
          </a:prstGeom>
          <a:noFill/>
        </p:spPr>
        <p:txBody>
          <a:bodyPr wrap="none" rtlCol="0">
            <a:spAutoFit/>
          </a:bodyPr>
          <a:lstStyle/>
          <a:p>
            <a:r>
              <a:rPr lang="en-US" sz="1100"/>
              <a:t>R2</a:t>
            </a:r>
          </a:p>
        </p:txBody>
      </p:sp>
      <p:sp>
        <p:nvSpPr>
          <p:cNvPr id="23" name="TextBox 22">
            <a:extLst>
              <a:ext uri="{FF2B5EF4-FFF2-40B4-BE49-F238E27FC236}">
                <a16:creationId xmlns:a16="http://schemas.microsoft.com/office/drawing/2014/main" id="{7527B041-AD0D-D54B-A8A7-D89E56535FC1}"/>
              </a:ext>
            </a:extLst>
          </p:cNvPr>
          <p:cNvSpPr txBox="1"/>
          <p:nvPr/>
        </p:nvSpPr>
        <p:spPr>
          <a:xfrm>
            <a:off x="4621789" y="1776934"/>
            <a:ext cx="333746" cy="261610"/>
          </a:xfrm>
          <a:prstGeom prst="rect">
            <a:avLst/>
          </a:prstGeom>
          <a:noFill/>
        </p:spPr>
        <p:txBody>
          <a:bodyPr wrap="none" rtlCol="0">
            <a:spAutoFit/>
          </a:bodyPr>
          <a:lstStyle/>
          <a:p>
            <a:pPr algn="ctr"/>
            <a:r>
              <a:rPr lang="en-US" sz="1100"/>
              <a:t>R3</a:t>
            </a:r>
          </a:p>
        </p:txBody>
      </p:sp>
      <p:sp>
        <p:nvSpPr>
          <p:cNvPr id="24" name="TextBox 23">
            <a:extLst>
              <a:ext uri="{FF2B5EF4-FFF2-40B4-BE49-F238E27FC236}">
                <a16:creationId xmlns:a16="http://schemas.microsoft.com/office/drawing/2014/main" id="{916825E4-7FD4-394D-9B26-6AD1CC81303B}"/>
              </a:ext>
            </a:extLst>
          </p:cNvPr>
          <p:cNvSpPr txBox="1"/>
          <p:nvPr/>
        </p:nvSpPr>
        <p:spPr>
          <a:xfrm>
            <a:off x="5278655" y="1779788"/>
            <a:ext cx="333746" cy="261610"/>
          </a:xfrm>
          <a:prstGeom prst="rect">
            <a:avLst/>
          </a:prstGeom>
          <a:noFill/>
        </p:spPr>
        <p:txBody>
          <a:bodyPr wrap="none" rtlCol="0">
            <a:spAutoFit/>
          </a:bodyPr>
          <a:lstStyle/>
          <a:p>
            <a:pPr algn="ctr"/>
            <a:r>
              <a:rPr lang="en-US" sz="1100"/>
              <a:t>R4</a:t>
            </a:r>
          </a:p>
        </p:txBody>
      </p:sp>
      <p:sp>
        <p:nvSpPr>
          <p:cNvPr id="26" name="TextBox 25">
            <a:extLst>
              <a:ext uri="{FF2B5EF4-FFF2-40B4-BE49-F238E27FC236}">
                <a16:creationId xmlns:a16="http://schemas.microsoft.com/office/drawing/2014/main" id="{AC2F783B-7441-2041-BFF2-C8FE65BA2BC4}"/>
              </a:ext>
            </a:extLst>
          </p:cNvPr>
          <p:cNvSpPr txBox="1"/>
          <p:nvPr/>
        </p:nvSpPr>
        <p:spPr>
          <a:xfrm>
            <a:off x="7227777" y="1775093"/>
            <a:ext cx="333746" cy="261610"/>
          </a:xfrm>
          <a:prstGeom prst="rect">
            <a:avLst/>
          </a:prstGeom>
          <a:noFill/>
        </p:spPr>
        <p:txBody>
          <a:bodyPr wrap="none" rtlCol="0">
            <a:spAutoFit/>
          </a:bodyPr>
          <a:lstStyle/>
          <a:p>
            <a:pPr algn="ctr"/>
            <a:r>
              <a:rPr lang="en-US" sz="1100"/>
              <a:t>R3</a:t>
            </a:r>
          </a:p>
        </p:txBody>
      </p:sp>
      <p:sp>
        <p:nvSpPr>
          <p:cNvPr id="27" name="TextBox 26">
            <a:extLst>
              <a:ext uri="{FF2B5EF4-FFF2-40B4-BE49-F238E27FC236}">
                <a16:creationId xmlns:a16="http://schemas.microsoft.com/office/drawing/2014/main" id="{3BA7E9FA-D9C6-3E4B-A1E6-69918BC0E8C2}"/>
              </a:ext>
            </a:extLst>
          </p:cNvPr>
          <p:cNvSpPr txBox="1"/>
          <p:nvPr/>
        </p:nvSpPr>
        <p:spPr>
          <a:xfrm>
            <a:off x="8184908" y="1775093"/>
            <a:ext cx="333746" cy="261610"/>
          </a:xfrm>
          <a:prstGeom prst="rect">
            <a:avLst/>
          </a:prstGeom>
          <a:noFill/>
        </p:spPr>
        <p:txBody>
          <a:bodyPr wrap="none" rtlCol="0">
            <a:spAutoFit/>
          </a:bodyPr>
          <a:lstStyle/>
          <a:p>
            <a:pPr algn="ctr"/>
            <a:r>
              <a:rPr lang="en-US" sz="1100"/>
              <a:t>R4</a:t>
            </a:r>
          </a:p>
        </p:txBody>
      </p:sp>
      <p:sp>
        <p:nvSpPr>
          <p:cNvPr id="28" name="TextBox 27">
            <a:extLst>
              <a:ext uri="{FF2B5EF4-FFF2-40B4-BE49-F238E27FC236}">
                <a16:creationId xmlns:a16="http://schemas.microsoft.com/office/drawing/2014/main" id="{42CF037E-E3F7-5540-889C-D94AA4CD04B7}"/>
              </a:ext>
            </a:extLst>
          </p:cNvPr>
          <p:cNvSpPr txBox="1"/>
          <p:nvPr/>
        </p:nvSpPr>
        <p:spPr>
          <a:xfrm>
            <a:off x="19751" y="4373992"/>
            <a:ext cx="1577676" cy="769441"/>
          </a:xfrm>
          <a:prstGeom prst="rect">
            <a:avLst/>
          </a:prstGeom>
          <a:noFill/>
        </p:spPr>
        <p:txBody>
          <a:bodyPr wrap="none" rtlCol="0">
            <a:spAutoFit/>
          </a:bodyPr>
          <a:lstStyle/>
          <a:p>
            <a:r>
              <a:rPr lang="en-US" sz="1100"/>
              <a:t>R1 = calibration region 1</a:t>
            </a:r>
          </a:p>
          <a:p>
            <a:r>
              <a:rPr lang="en-US" sz="1100"/>
              <a:t>R2 = calibration region 2</a:t>
            </a:r>
          </a:p>
          <a:p>
            <a:r>
              <a:rPr lang="en-US" sz="1100"/>
              <a:t>R3 = calibration region 3</a:t>
            </a:r>
          </a:p>
          <a:p>
            <a:r>
              <a:rPr lang="en-US" sz="1100"/>
              <a:t>R4 = calibration region 4</a:t>
            </a:r>
          </a:p>
        </p:txBody>
      </p:sp>
      <p:sp>
        <p:nvSpPr>
          <p:cNvPr id="6" name="Line Callout 1 5">
            <a:extLst>
              <a:ext uri="{FF2B5EF4-FFF2-40B4-BE49-F238E27FC236}">
                <a16:creationId xmlns:a16="http://schemas.microsoft.com/office/drawing/2014/main" id="{A2A6D3C9-9B41-4C48-8FA8-3EF6D932985A}"/>
              </a:ext>
            </a:extLst>
          </p:cNvPr>
          <p:cNvSpPr/>
          <p:nvPr/>
        </p:nvSpPr>
        <p:spPr>
          <a:xfrm>
            <a:off x="2850112" y="1276978"/>
            <a:ext cx="1042289" cy="833635"/>
          </a:xfrm>
          <a:prstGeom prst="borderCallout1">
            <a:avLst>
              <a:gd name="adj1" fmla="val 97990"/>
              <a:gd name="adj2" fmla="val 12336"/>
              <a:gd name="adj3" fmla="val 209256"/>
              <a:gd name="adj4" fmla="val -48400"/>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100"/>
              <a:t>Regional plug load multiplier made </a:t>
            </a:r>
            <a:r>
              <a:rPr lang="en-US" sz="1100" err="1"/>
              <a:t>ComEd</a:t>
            </a:r>
            <a:r>
              <a:rPr lang="en-US" sz="1100"/>
              <a:t> baseload worse</a:t>
            </a:r>
          </a:p>
        </p:txBody>
      </p:sp>
    </p:spTree>
    <p:extLst>
      <p:ext uri="{BB962C8B-B14F-4D97-AF65-F5344CB8AC3E}">
        <p14:creationId xmlns:p14="http://schemas.microsoft.com/office/powerpoint/2010/main" val="20021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F5C46-3C80-9042-8E87-549595E155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1001" y="1352089"/>
            <a:ext cx="3008376" cy="3509772"/>
          </a:xfrm>
          <a:prstGeom prst="rect">
            <a:avLst/>
          </a:prstGeom>
        </p:spPr>
      </p:pic>
      <p:pic>
        <p:nvPicPr>
          <p:cNvPr id="12" name="Picture 11">
            <a:extLst>
              <a:ext uri="{FF2B5EF4-FFF2-40B4-BE49-F238E27FC236}">
                <a16:creationId xmlns:a16="http://schemas.microsoft.com/office/drawing/2014/main" id="{50482929-19BB-CD4A-9C74-54DBB716C8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2393" y="1289730"/>
            <a:ext cx="3621024" cy="3621024"/>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err="1"/>
              <a:t>ComEd</a:t>
            </a:r>
            <a:r>
              <a:rPr lang="en-US" sz="2800"/>
              <a:t> service territory: shape error metrics</a:t>
            </a:r>
          </a:p>
        </p:txBody>
      </p:sp>
      <p:sp>
        <p:nvSpPr>
          <p:cNvPr id="57" name="TextBox 56">
            <a:extLst>
              <a:ext uri="{FF2B5EF4-FFF2-40B4-BE49-F238E27FC236}">
                <a16:creationId xmlns:a16="http://schemas.microsoft.com/office/drawing/2014/main" id="{6A496AB9-DDCD-1646-AD29-988A76EE5AAD}"/>
              </a:ext>
            </a:extLst>
          </p:cNvPr>
          <p:cNvSpPr txBox="1"/>
          <p:nvPr/>
        </p:nvSpPr>
        <p:spPr>
          <a:xfrm>
            <a:off x="3750785" y="796937"/>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269084" y="793632"/>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453292" y="105243"/>
            <a:ext cx="241729" cy="242151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224109" y="755943"/>
            <a:ext cx="238425" cy="1116811"/>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5832190" y="776515"/>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018049" y="-29374"/>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EC9B24B6-5281-7847-9CF7-FD4F8160E903}"/>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11454" y="3791430"/>
            <a:ext cx="583660" cy="524482"/>
          </a:xfrm>
          <a:prstGeom prst="rect">
            <a:avLst/>
          </a:prstGeom>
        </p:spPr>
      </p:pic>
      <p:pic>
        <p:nvPicPr>
          <p:cNvPr id="26" name="Picture 25">
            <a:extLst>
              <a:ext uri="{FF2B5EF4-FFF2-40B4-BE49-F238E27FC236}">
                <a16:creationId xmlns:a16="http://schemas.microsoft.com/office/drawing/2014/main" id="{9ADF636D-81F6-1347-8E3A-A432746367FE}"/>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449944" y="1695210"/>
            <a:ext cx="583660" cy="524483"/>
          </a:xfrm>
          <a:prstGeom prst="rect">
            <a:avLst/>
          </a:prstGeom>
        </p:spPr>
      </p:pic>
      <p:sp>
        <p:nvSpPr>
          <p:cNvPr id="15" name="Speech Bubble: Rectangle 16">
            <a:extLst>
              <a:ext uri="{FF2B5EF4-FFF2-40B4-BE49-F238E27FC236}">
                <a16:creationId xmlns:a16="http://schemas.microsoft.com/office/drawing/2014/main" id="{AD0B940C-D005-5940-BB63-0A7E8BA7D753}"/>
              </a:ext>
            </a:extLst>
          </p:cNvPr>
          <p:cNvSpPr/>
          <p:nvPr/>
        </p:nvSpPr>
        <p:spPr>
          <a:xfrm>
            <a:off x="183368" y="2345042"/>
            <a:ext cx="1116811" cy="578766"/>
          </a:xfrm>
          <a:prstGeom prst="wedgeRectCallout">
            <a:avLst>
              <a:gd name="adj1" fmla="val 149668"/>
              <a:gd name="adj2" fmla="val 112275"/>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Baseload still an issue</a:t>
            </a:r>
          </a:p>
        </p:txBody>
      </p:sp>
      <p:sp>
        <p:nvSpPr>
          <p:cNvPr id="17" name="Rectangle 16">
            <a:extLst>
              <a:ext uri="{FF2B5EF4-FFF2-40B4-BE49-F238E27FC236}">
                <a16:creationId xmlns:a16="http://schemas.microsoft.com/office/drawing/2014/main" id="{3BE80746-23DB-C140-A747-DFD33948B31F}"/>
              </a:ext>
            </a:extLst>
          </p:cNvPr>
          <p:cNvSpPr/>
          <p:nvPr/>
        </p:nvSpPr>
        <p:spPr>
          <a:xfrm>
            <a:off x="2749640" y="2502793"/>
            <a:ext cx="5731346" cy="1094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peech Bubble: Rectangle 16">
            <a:extLst>
              <a:ext uri="{FF2B5EF4-FFF2-40B4-BE49-F238E27FC236}">
                <a16:creationId xmlns:a16="http://schemas.microsoft.com/office/drawing/2014/main" id="{BF085359-D28F-A64E-B4D2-35439F3B6FF4}"/>
              </a:ext>
            </a:extLst>
          </p:cNvPr>
          <p:cNvSpPr/>
          <p:nvPr/>
        </p:nvSpPr>
        <p:spPr>
          <a:xfrm>
            <a:off x="222678" y="2342009"/>
            <a:ext cx="1074282" cy="578766"/>
          </a:xfrm>
          <a:prstGeom prst="wedgeRectCallout">
            <a:avLst>
              <a:gd name="adj1" fmla="val 152442"/>
              <a:gd name="adj2" fmla="val -6307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Baseload still an issue</a:t>
            </a:r>
          </a:p>
        </p:txBody>
      </p:sp>
      <p:sp>
        <p:nvSpPr>
          <p:cNvPr id="22" name="Speech Bubble: Rectangle 16">
            <a:extLst>
              <a:ext uri="{FF2B5EF4-FFF2-40B4-BE49-F238E27FC236}">
                <a16:creationId xmlns:a16="http://schemas.microsoft.com/office/drawing/2014/main" id="{89BE54AC-ED13-B54F-84DC-4287130137F9}"/>
              </a:ext>
            </a:extLst>
          </p:cNvPr>
          <p:cNvSpPr/>
          <p:nvPr/>
        </p:nvSpPr>
        <p:spPr>
          <a:xfrm>
            <a:off x="137398" y="2189216"/>
            <a:ext cx="1162782" cy="949171"/>
          </a:xfrm>
          <a:prstGeom prst="wedgeRectCallout">
            <a:avLst>
              <a:gd name="adj1" fmla="val 143225"/>
              <a:gd name="adj2" fmla="val 174900"/>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a:t>Regional plug load multiplier made ComEd baseload worse</a:t>
            </a:r>
          </a:p>
        </p:txBody>
      </p:sp>
      <p:sp>
        <p:nvSpPr>
          <p:cNvPr id="23" name="TextBox 22">
            <a:extLst>
              <a:ext uri="{FF2B5EF4-FFF2-40B4-BE49-F238E27FC236}">
                <a16:creationId xmlns:a16="http://schemas.microsoft.com/office/drawing/2014/main" id="{E6F7BFF9-B0F8-EB49-AA0B-44AD06CA0F4A}"/>
              </a:ext>
            </a:extLst>
          </p:cNvPr>
          <p:cNvSpPr txBox="1"/>
          <p:nvPr/>
        </p:nvSpPr>
        <p:spPr>
          <a:xfrm>
            <a:off x="19751" y="4373992"/>
            <a:ext cx="1577676" cy="769441"/>
          </a:xfrm>
          <a:prstGeom prst="rect">
            <a:avLst/>
          </a:prstGeom>
          <a:noFill/>
        </p:spPr>
        <p:txBody>
          <a:bodyPr wrap="none" rtlCol="0">
            <a:spAutoFit/>
          </a:bodyPr>
          <a:lstStyle/>
          <a:p>
            <a:r>
              <a:rPr lang="en-US" sz="1100"/>
              <a:t>R1 = calibration region 1</a:t>
            </a:r>
          </a:p>
          <a:p>
            <a:r>
              <a:rPr lang="en-US" sz="1100"/>
              <a:t>R2 = calibration region 2</a:t>
            </a:r>
          </a:p>
          <a:p>
            <a:r>
              <a:rPr lang="en-US" sz="1100"/>
              <a:t>R3 = calibration region 3</a:t>
            </a:r>
          </a:p>
          <a:p>
            <a:r>
              <a:rPr lang="en-US" sz="1100"/>
              <a:t>R4 = calibration region 4</a:t>
            </a:r>
          </a:p>
        </p:txBody>
      </p:sp>
      <p:sp>
        <p:nvSpPr>
          <p:cNvPr id="28" name="TextBox 27">
            <a:extLst>
              <a:ext uri="{FF2B5EF4-FFF2-40B4-BE49-F238E27FC236}">
                <a16:creationId xmlns:a16="http://schemas.microsoft.com/office/drawing/2014/main" id="{F6394372-52C8-A546-ADBA-EB71FC48E957}"/>
              </a:ext>
            </a:extLst>
          </p:cNvPr>
          <p:cNvSpPr txBox="1"/>
          <p:nvPr/>
        </p:nvSpPr>
        <p:spPr>
          <a:xfrm>
            <a:off x="1790956" y="1461092"/>
            <a:ext cx="304892" cy="230832"/>
          </a:xfrm>
          <a:prstGeom prst="rect">
            <a:avLst/>
          </a:prstGeom>
          <a:noFill/>
        </p:spPr>
        <p:txBody>
          <a:bodyPr wrap="none" rtlCol="0">
            <a:spAutoFit/>
          </a:bodyPr>
          <a:lstStyle/>
          <a:p>
            <a:r>
              <a:rPr lang="en-US" sz="800"/>
              <a:t>R1</a:t>
            </a:r>
          </a:p>
        </p:txBody>
      </p:sp>
      <p:sp>
        <p:nvSpPr>
          <p:cNvPr id="29" name="TextBox 28">
            <a:extLst>
              <a:ext uri="{FF2B5EF4-FFF2-40B4-BE49-F238E27FC236}">
                <a16:creationId xmlns:a16="http://schemas.microsoft.com/office/drawing/2014/main" id="{C4AA43F1-01FB-BA4C-B176-4734178321DF}"/>
              </a:ext>
            </a:extLst>
          </p:cNvPr>
          <p:cNvSpPr txBox="1"/>
          <p:nvPr/>
        </p:nvSpPr>
        <p:spPr>
          <a:xfrm>
            <a:off x="2004972" y="1461092"/>
            <a:ext cx="304892" cy="230832"/>
          </a:xfrm>
          <a:prstGeom prst="rect">
            <a:avLst/>
          </a:prstGeom>
          <a:noFill/>
        </p:spPr>
        <p:txBody>
          <a:bodyPr wrap="none" rtlCol="0">
            <a:spAutoFit/>
          </a:bodyPr>
          <a:lstStyle/>
          <a:p>
            <a:r>
              <a:rPr lang="en-US" sz="800"/>
              <a:t>R2</a:t>
            </a:r>
          </a:p>
        </p:txBody>
      </p:sp>
      <p:sp>
        <p:nvSpPr>
          <p:cNvPr id="30" name="TextBox 29">
            <a:extLst>
              <a:ext uri="{FF2B5EF4-FFF2-40B4-BE49-F238E27FC236}">
                <a16:creationId xmlns:a16="http://schemas.microsoft.com/office/drawing/2014/main" id="{AA83669F-6E80-8D44-B059-11F23E2A1DD8}"/>
              </a:ext>
            </a:extLst>
          </p:cNvPr>
          <p:cNvSpPr txBox="1"/>
          <p:nvPr/>
        </p:nvSpPr>
        <p:spPr>
          <a:xfrm>
            <a:off x="2201990" y="1460973"/>
            <a:ext cx="304892" cy="230832"/>
          </a:xfrm>
          <a:prstGeom prst="rect">
            <a:avLst/>
          </a:prstGeom>
          <a:noFill/>
        </p:spPr>
        <p:txBody>
          <a:bodyPr wrap="none" rtlCol="0">
            <a:spAutoFit/>
          </a:bodyPr>
          <a:lstStyle/>
          <a:p>
            <a:pPr algn="ctr"/>
            <a:r>
              <a:rPr lang="en-US" sz="800"/>
              <a:t>R3</a:t>
            </a:r>
          </a:p>
        </p:txBody>
      </p:sp>
      <p:sp>
        <p:nvSpPr>
          <p:cNvPr id="31" name="TextBox 30">
            <a:extLst>
              <a:ext uri="{FF2B5EF4-FFF2-40B4-BE49-F238E27FC236}">
                <a16:creationId xmlns:a16="http://schemas.microsoft.com/office/drawing/2014/main" id="{0CA7BEC3-7069-0141-AD23-65A288FC5AAB}"/>
              </a:ext>
            </a:extLst>
          </p:cNvPr>
          <p:cNvSpPr txBox="1"/>
          <p:nvPr/>
        </p:nvSpPr>
        <p:spPr>
          <a:xfrm>
            <a:off x="2391729" y="1460973"/>
            <a:ext cx="304892" cy="230832"/>
          </a:xfrm>
          <a:prstGeom prst="rect">
            <a:avLst/>
          </a:prstGeom>
          <a:noFill/>
        </p:spPr>
        <p:txBody>
          <a:bodyPr wrap="none" rtlCol="0">
            <a:spAutoFit/>
          </a:bodyPr>
          <a:lstStyle/>
          <a:p>
            <a:pPr algn="ctr"/>
            <a:r>
              <a:rPr lang="en-US" sz="800"/>
              <a:t>R4</a:t>
            </a:r>
          </a:p>
        </p:txBody>
      </p:sp>
      <p:sp>
        <p:nvSpPr>
          <p:cNvPr id="32" name="TextBox 31">
            <a:extLst>
              <a:ext uri="{FF2B5EF4-FFF2-40B4-BE49-F238E27FC236}">
                <a16:creationId xmlns:a16="http://schemas.microsoft.com/office/drawing/2014/main" id="{8942EBCF-5639-3B47-8F04-DD8E1DEDE1C5}"/>
              </a:ext>
            </a:extLst>
          </p:cNvPr>
          <p:cNvSpPr txBox="1"/>
          <p:nvPr/>
        </p:nvSpPr>
        <p:spPr>
          <a:xfrm>
            <a:off x="6053881" y="1533809"/>
            <a:ext cx="304892" cy="230832"/>
          </a:xfrm>
          <a:prstGeom prst="rect">
            <a:avLst/>
          </a:prstGeom>
          <a:noFill/>
        </p:spPr>
        <p:txBody>
          <a:bodyPr wrap="none" rtlCol="0">
            <a:spAutoFit/>
          </a:bodyPr>
          <a:lstStyle/>
          <a:p>
            <a:r>
              <a:rPr lang="en-US" sz="800"/>
              <a:t>R1</a:t>
            </a:r>
          </a:p>
        </p:txBody>
      </p:sp>
      <p:sp>
        <p:nvSpPr>
          <p:cNvPr id="33" name="TextBox 32">
            <a:extLst>
              <a:ext uri="{FF2B5EF4-FFF2-40B4-BE49-F238E27FC236}">
                <a16:creationId xmlns:a16="http://schemas.microsoft.com/office/drawing/2014/main" id="{BE6AFC33-24B3-F949-A6C5-638C8A4976C4}"/>
              </a:ext>
            </a:extLst>
          </p:cNvPr>
          <p:cNvSpPr txBox="1"/>
          <p:nvPr/>
        </p:nvSpPr>
        <p:spPr>
          <a:xfrm>
            <a:off x="6343783" y="1533809"/>
            <a:ext cx="304892" cy="230832"/>
          </a:xfrm>
          <a:prstGeom prst="rect">
            <a:avLst/>
          </a:prstGeom>
          <a:noFill/>
        </p:spPr>
        <p:txBody>
          <a:bodyPr wrap="none" rtlCol="0">
            <a:spAutoFit/>
          </a:bodyPr>
          <a:lstStyle/>
          <a:p>
            <a:r>
              <a:rPr lang="en-US" sz="800"/>
              <a:t>R2</a:t>
            </a:r>
          </a:p>
        </p:txBody>
      </p:sp>
      <p:sp>
        <p:nvSpPr>
          <p:cNvPr id="34" name="TextBox 33">
            <a:extLst>
              <a:ext uri="{FF2B5EF4-FFF2-40B4-BE49-F238E27FC236}">
                <a16:creationId xmlns:a16="http://schemas.microsoft.com/office/drawing/2014/main" id="{8E980AD9-95A5-8945-BBB9-B71028032454}"/>
              </a:ext>
            </a:extLst>
          </p:cNvPr>
          <p:cNvSpPr txBox="1"/>
          <p:nvPr/>
        </p:nvSpPr>
        <p:spPr>
          <a:xfrm>
            <a:off x="6580284" y="1533690"/>
            <a:ext cx="304892" cy="230832"/>
          </a:xfrm>
          <a:prstGeom prst="rect">
            <a:avLst/>
          </a:prstGeom>
          <a:noFill/>
        </p:spPr>
        <p:txBody>
          <a:bodyPr wrap="none" rtlCol="0">
            <a:spAutoFit/>
          </a:bodyPr>
          <a:lstStyle/>
          <a:p>
            <a:pPr algn="ctr"/>
            <a:r>
              <a:rPr lang="en-US" sz="800"/>
              <a:t>R3</a:t>
            </a:r>
          </a:p>
        </p:txBody>
      </p:sp>
      <p:sp>
        <p:nvSpPr>
          <p:cNvPr id="35" name="TextBox 34">
            <a:extLst>
              <a:ext uri="{FF2B5EF4-FFF2-40B4-BE49-F238E27FC236}">
                <a16:creationId xmlns:a16="http://schemas.microsoft.com/office/drawing/2014/main" id="{7D353AF1-6EC9-2C42-A053-A1AAC676A095}"/>
              </a:ext>
            </a:extLst>
          </p:cNvPr>
          <p:cNvSpPr txBox="1"/>
          <p:nvPr/>
        </p:nvSpPr>
        <p:spPr>
          <a:xfrm>
            <a:off x="6822103" y="1527367"/>
            <a:ext cx="304892" cy="230832"/>
          </a:xfrm>
          <a:prstGeom prst="rect">
            <a:avLst/>
          </a:prstGeom>
          <a:noFill/>
        </p:spPr>
        <p:txBody>
          <a:bodyPr wrap="none" rtlCol="0">
            <a:spAutoFit/>
          </a:bodyPr>
          <a:lstStyle/>
          <a:p>
            <a:pPr algn="ctr"/>
            <a:r>
              <a:rPr lang="en-US" sz="800"/>
              <a:t>R4</a:t>
            </a:r>
          </a:p>
        </p:txBody>
      </p:sp>
    </p:spTree>
    <p:extLst>
      <p:ext uri="{BB962C8B-B14F-4D97-AF65-F5344CB8AC3E}">
        <p14:creationId xmlns:p14="http://schemas.microsoft.com/office/powerpoint/2010/main" val="22837880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07C201-3E08-7545-82E4-A0A51A2146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4819" y="1346118"/>
            <a:ext cx="3008376" cy="3509772"/>
          </a:xfrm>
          <a:prstGeom prst="rect">
            <a:avLst/>
          </a:prstGeom>
        </p:spPr>
      </p:pic>
      <p:pic>
        <p:nvPicPr>
          <p:cNvPr id="11" name="Picture 10">
            <a:extLst>
              <a:ext uri="{FF2B5EF4-FFF2-40B4-BE49-F238E27FC236}">
                <a16:creationId xmlns:a16="http://schemas.microsoft.com/office/drawing/2014/main" id="{ED8C917C-7C17-4B47-9238-57666CC34D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5294" y="1288011"/>
            <a:ext cx="3621024" cy="3621024"/>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City of Fort Collins service territory: shape error metrics</a:t>
            </a:r>
          </a:p>
        </p:txBody>
      </p:sp>
      <p:sp>
        <p:nvSpPr>
          <p:cNvPr id="57" name="TextBox 56">
            <a:extLst>
              <a:ext uri="{FF2B5EF4-FFF2-40B4-BE49-F238E27FC236}">
                <a16:creationId xmlns:a16="http://schemas.microsoft.com/office/drawing/2014/main" id="{6A496AB9-DDCD-1646-AD29-988A76EE5AAD}"/>
              </a:ext>
            </a:extLst>
          </p:cNvPr>
          <p:cNvSpPr txBox="1"/>
          <p:nvPr/>
        </p:nvSpPr>
        <p:spPr>
          <a:xfrm>
            <a:off x="3750785" y="796937"/>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269084" y="793632"/>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453292" y="105243"/>
            <a:ext cx="241729" cy="242151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224109" y="755943"/>
            <a:ext cx="238425" cy="1116811"/>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5832190" y="776515"/>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018049" y="-29374"/>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EC9B24B6-5281-7847-9CF7-FD4F8160E903}"/>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11454" y="3791430"/>
            <a:ext cx="583660" cy="524482"/>
          </a:xfrm>
          <a:prstGeom prst="rect">
            <a:avLst/>
          </a:prstGeom>
        </p:spPr>
      </p:pic>
      <p:pic>
        <p:nvPicPr>
          <p:cNvPr id="26" name="Picture 25">
            <a:extLst>
              <a:ext uri="{FF2B5EF4-FFF2-40B4-BE49-F238E27FC236}">
                <a16:creationId xmlns:a16="http://schemas.microsoft.com/office/drawing/2014/main" id="{9ADF636D-81F6-1347-8E3A-A432746367FE}"/>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449944" y="1695210"/>
            <a:ext cx="583660" cy="524483"/>
          </a:xfrm>
          <a:prstGeom prst="rect">
            <a:avLst/>
          </a:prstGeom>
        </p:spPr>
      </p:pic>
      <p:sp>
        <p:nvSpPr>
          <p:cNvPr id="15" name="Speech Bubble: Rectangle 16">
            <a:extLst>
              <a:ext uri="{FF2B5EF4-FFF2-40B4-BE49-F238E27FC236}">
                <a16:creationId xmlns:a16="http://schemas.microsoft.com/office/drawing/2014/main" id="{AD0B940C-D005-5940-BB63-0A7E8BA7D753}"/>
              </a:ext>
            </a:extLst>
          </p:cNvPr>
          <p:cNvSpPr/>
          <p:nvPr/>
        </p:nvSpPr>
        <p:spPr>
          <a:xfrm>
            <a:off x="3192379" y="4374041"/>
            <a:ext cx="1116811" cy="578766"/>
          </a:xfrm>
          <a:prstGeom prst="wedgeRectCallout">
            <a:avLst>
              <a:gd name="adj1" fmla="val -26504"/>
              <a:gd name="adj2" fmla="val -121884"/>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Winter peaks are too high</a:t>
            </a:r>
          </a:p>
        </p:txBody>
      </p:sp>
      <p:sp>
        <p:nvSpPr>
          <p:cNvPr id="17" name="Rectangle 16">
            <a:extLst>
              <a:ext uri="{FF2B5EF4-FFF2-40B4-BE49-F238E27FC236}">
                <a16:creationId xmlns:a16="http://schemas.microsoft.com/office/drawing/2014/main" id="{3BE80746-23DB-C140-A747-DFD33948B31F}"/>
              </a:ext>
            </a:extLst>
          </p:cNvPr>
          <p:cNvSpPr/>
          <p:nvPr/>
        </p:nvSpPr>
        <p:spPr>
          <a:xfrm>
            <a:off x="2749640" y="2502793"/>
            <a:ext cx="5731346" cy="1094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peech Bubble: Rectangle 16">
            <a:extLst>
              <a:ext uri="{FF2B5EF4-FFF2-40B4-BE49-F238E27FC236}">
                <a16:creationId xmlns:a16="http://schemas.microsoft.com/office/drawing/2014/main" id="{F4CD55F6-593E-3341-B9B4-9168FE9E657A}"/>
              </a:ext>
            </a:extLst>
          </p:cNvPr>
          <p:cNvSpPr/>
          <p:nvPr/>
        </p:nvSpPr>
        <p:spPr>
          <a:xfrm>
            <a:off x="3189080" y="4374041"/>
            <a:ext cx="1116811" cy="578766"/>
          </a:xfrm>
          <a:prstGeom prst="wedgeRectCallout">
            <a:avLst>
              <a:gd name="adj1" fmla="val 72670"/>
              <a:gd name="adj2" fmla="val -13189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Winter peaks are too high</a:t>
            </a:r>
          </a:p>
        </p:txBody>
      </p:sp>
      <p:sp>
        <p:nvSpPr>
          <p:cNvPr id="22" name="Speech Bubble: Rectangle 16">
            <a:extLst>
              <a:ext uri="{FF2B5EF4-FFF2-40B4-BE49-F238E27FC236}">
                <a16:creationId xmlns:a16="http://schemas.microsoft.com/office/drawing/2014/main" id="{DABA054A-12D1-F442-8095-845774B1D179}"/>
              </a:ext>
            </a:extLst>
          </p:cNvPr>
          <p:cNvSpPr/>
          <p:nvPr/>
        </p:nvSpPr>
        <p:spPr>
          <a:xfrm>
            <a:off x="4607186" y="4441572"/>
            <a:ext cx="1116811" cy="578766"/>
          </a:xfrm>
          <a:prstGeom prst="wedgeRectCallout">
            <a:avLst>
              <a:gd name="adj1" fmla="val 163771"/>
              <a:gd name="adj2" fmla="val -5846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Roughly equal peaks causing timing issue</a:t>
            </a:r>
          </a:p>
        </p:txBody>
      </p:sp>
      <p:sp>
        <p:nvSpPr>
          <p:cNvPr id="24" name="TextBox 23">
            <a:extLst>
              <a:ext uri="{FF2B5EF4-FFF2-40B4-BE49-F238E27FC236}">
                <a16:creationId xmlns:a16="http://schemas.microsoft.com/office/drawing/2014/main" id="{3CE6F860-E991-7347-8DB2-C2D2832A73AE}"/>
              </a:ext>
            </a:extLst>
          </p:cNvPr>
          <p:cNvSpPr txBox="1"/>
          <p:nvPr/>
        </p:nvSpPr>
        <p:spPr>
          <a:xfrm>
            <a:off x="19751" y="4373992"/>
            <a:ext cx="1577676" cy="769441"/>
          </a:xfrm>
          <a:prstGeom prst="rect">
            <a:avLst/>
          </a:prstGeom>
          <a:noFill/>
        </p:spPr>
        <p:txBody>
          <a:bodyPr wrap="none" rtlCol="0">
            <a:spAutoFit/>
          </a:bodyPr>
          <a:lstStyle/>
          <a:p>
            <a:r>
              <a:rPr lang="en-US" sz="1100"/>
              <a:t>R2 = calibration region 2</a:t>
            </a:r>
          </a:p>
          <a:p>
            <a:r>
              <a:rPr lang="en-US" sz="1100"/>
              <a:t>R3 = calibration region 3</a:t>
            </a:r>
          </a:p>
          <a:p>
            <a:r>
              <a:rPr lang="en-US" sz="1100"/>
              <a:t>R4 = calibration region 4</a:t>
            </a:r>
          </a:p>
        </p:txBody>
      </p:sp>
      <p:sp>
        <p:nvSpPr>
          <p:cNvPr id="28" name="TextBox 27">
            <a:extLst>
              <a:ext uri="{FF2B5EF4-FFF2-40B4-BE49-F238E27FC236}">
                <a16:creationId xmlns:a16="http://schemas.microsoft.com/office/drawing/2014/main" id="{4EEFD199-FDBF-B045-94DA-5FE311CC31CA}"/>
              </a:ext>
            </a:extLst>
          </p:cNvPr>
          <p:cNvSpPr txBox="1"/>
          <p:nvPr/>
        </p:nvSpPr>
        <p:spPr>
          <a:xfrm>
            <a:off x="1797773" y="1488305"/>
            <a:ext cx="304892" cy="230832"/>
          </a:xfrm>
          <a:prstGeom prst="rect">
            <a:avLst/>
          </a:prstGeom>
          <a:noFill/>
        </p:spPr>
        <p:txBody>
          <a:bodyPr wrap="none" rtlCol="0">
            <a:spAutoFit/>
          </a:bodyPr>
          <a:lstStyle/>
          <a:p>
            <a:r>
              <a:rPr lang="en-US" sz="800"/>
              <a:t>R2</a:t>
            </a:r>
          </a:p>
        </p:txBody>
      </p:sp>
      <p:sp>
        <p:nvSpPr>
          <p:cNvPr id="29" name="TextBox 28">
            <a:extLst>
              <a:ext uri="{FF2B5EF4-FFF2-40B4-BE49-F238E27FC236}">
                <a16:creationId xmlns:a16="http://schemas.microsoft.com/office/drawing/2014/main" id="{94285C66-3502-2940-9E1D-BDD1C6123D1E}"/>
              </a:ext>
            </a:extLst>
          </p:cNvPr>
          <p:cNvSpPr txBox="1"/>
          <p:nvPr/>
        </p:nvSpPr>
        <p:spPr>
          <a:xfrm>
            <a:off x="2072685" y="1486538"/>
            <a:ext cx="304892" cy="230832"/>
          </a:xfrm>
          <a:prstGeom prst="rect">
            <a:avLst/>
          </a:prstGeom>
          <a:noFill/>
        </p:spPr>
        <p:txBody>
          <a:bodyPr wrap="none" rtlCol="0">
            <a:spAutoFit/>
          </a:bodyPr>
          <a:lstStyle/>
          <a:p>
            <a:pPr algn="ctr"/>
            <a:r>
              <a:rPr lang="en-US" sz="800"/>
              <a:t>R3</a:t>
            </a:r>
          </a:p>
        </p:txBody>
      </p:sp>
      <p:sp>
        <p:nvSpPr>
          <p:cNvPr id="30" name="TextBox 29">
            <a:extLst>
              <a:ext uri="{FF2B5EF4-FFF2-40B4-BE49-F238E27FC236}">
                <a16:creationId xmlns:a16="http://schemas.microsoft.com/office/drawing/2014/main" id="{713B7547-4E41-F545-8535-143FE7B8A77F}"/>
              </a:ext>
            </a:extLst>
          </p:cNvPr>
          <p:cNvSpPr txBox="1"/>
          <p:nvPr/>
        </p:nvSpPr>
        <p:spPr>
          <a:xfrm>
            <a:off x="2346285" y="1486538"/>
            <a:ext cx="304892" cy="230832"/>
          </a:xfrm>
          <a:prstGeom prst="rect">
            <a:avLst/>
          </a:prstGeom>
          <a:noFill/>
        </p:spPr>
        <p:txBody>
          <a:bodyPr wrap="none" rtlCol="0">
            <a:spAutoFit/>
          </a:bodyPr>
          <a:lstStyle/>
          <a:p>
            <a:pPr algn="ctr"/>
            <a:r>
              <a:rPr lang="en-US" sz="800"/>
              <a:t>R4</a:t>
            </a:r>
          </a:p>
        </p:txBody>
      </p:sp>
      <p:sp>
        <p:nvSpPr>
          <p:cNvPr id="31" name="TextBox 30">
            <a:extLst>
              <a:ext uri="{FF2B5EF4-FFF2-40B4-BE49-F238E27FC236}">
                <a16:creationId xmlns:a16="http://schemas.microsoft.com/office/drawing/2014/main" id="{3CB12722-DF63-AE40-B20B-C541553B386E}"/>
              </a:ext>
            </a:extLst>
          </p:cNvPr>
          <p:cNvSpPr txBox="1"/>
          <p:nvPr/>
        </p:nvSpPr>
        <p:spPr>
          <a:xfrm>
            <a:off x="6143376" y="1541686"/>
            <a:ext cx="304892" cy="230832"/>
          </a:xfrm>
          <a:prstGeom prst="rect">
            <a:avLst/>
          </a:prstGeom>
          <a:noFill/>
        </p:spPr>
        <p:txBody>
          <a:bodyPr wrap="none" rtlCol="0">
            <a:spAutoFit/>
          </a:bodyPr>
          <a:lstStyle/>
          <a:p>
            <a:r>
              <a:rPr lang="en-US" sz="800"/>
              <a:t>R2</a:t>
            </a:r>
          </a:p>
        </p:txBody>
      </p:sp>
      <p:sp>
        <p:nvSpPr>
          <p:cNvPr id="32" name="TextBox 31">
            <a:extLst>
              <a:ext uri="{FF2B5EF4-FFF2-40B4-BE49-F238E27FC236}">
                <a16:creationId xmlns:a16="http://schemas.microsoft.com/office/drawing/2014/main" id="{13130BDB-4913-9E4B-8DAC-876B62363355}"/>
              </a:ext>
            </a:extLst>
          </p:cNvPr>
          <p:cNvSpPr txBox="1"/>
          <p:nvPr/>
        </p:nvSpPr>
        <p:spPr>
          <a:xfrm>
            <a:off x="6512725" y="1537160"/>
            <a:ext cx="304892" cy="230832"/>
          </a:xfrm>
          <a:prstGeom prst="rect">
            <a:avLst/>
          </a:prstGeom>
          <a:noFill/>
        </p:spPr>
        <p:txBody>
          <a:bodyPr wrap="none" rtlCol="0">
            <a:spAutoFit/>
          </a:bodyPr>
          <a:lstStyle/>
          <a:p>
            <a:pPr algn="ctr"/>
            <a:r>
              <a:rPr lang="en-US" sz="800"/>
              <a:t>R3</a:t>
            </a:r>
          </a:p>
        </p:txBody>
      </p:sp>
      <p:sp>
        <p:nvSpPr>
          <p:cNvPr id="33" name="TextBox 32">
            <a:extLst>
              <a:ext uri="{FF2B5EF4-FFF2-40B4-BE49-F238E27FC236}">
                <a16:creationId xmlns:a16="http://schemas.microsoft.com/office/drawing/2014/main" id="{C65AFB0E-1379-4648-B2EB-228DCE403F49}"/>
              </a:ext>
            </a:extLst>
          </p:cNvPr>
          <p:cNvSpPr txBox="1"/>
          <p:nvPr/>
        </p:nvSpPr>
        <p:spPr>
          <a:xfrm>
            <a:off x="6824056" y="1540006"/>
            <a:ext cx="304892" cy="230832"/>
          </a:xfrm>
          <a:prstGeom prst="rect">
            <a:avLst/>
          </a:prstGeom>
          <a:noFill/>
        </p:spPr>
        <p:txBody>
          <a:bodyPr wrap="none" rtlCol="0">
            <a:spAutoFit/>
          </a:bodyPr>
          <a:lstStyle/>
          <a:p>
            <a:pPr algn="ctr"/>
            <a:r>
              <a:rPr lang="en-US" sz="800"/>
              <a:t>R4</a:t>
            </a:r>
          </a:p>
        </p:txBody>
      </p:sp>
    </p:spTree>
    <p:extLst>
      <p:ext uri="{BB962C8B-B14F-4D97-AF65-F5344CB8AC3E}">
        <p14:creationId xmlns:p14="http://schemas.microsoft.com/office/powerpoint/2010/main" val="35213620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512EF3-8B86-F447-9914-7435FB7DE4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64157" y="1349521"/>
            <a:ext cx="3008376" cy="3509772"/>
          </a:xfrm>
          <a:prstGeom prst="rect">
            <a:avLst/>
          </a:prstGeom>
        </p:spPr>
      </p:pic>
      <p:pic>
        <p:nvPicPr>
          <p:cNvPr id="11" name="Picture 10">
            <a:extLst>
              <a:ext uri="{FF2B5EF4-FFF2-40B4-BE49-F238E27FC236}">
                <a16:creationId xmlns:a16="http://schemas.microsoft.com/office/drawing/2014/main" id="{6F7DBEE2-84D0-4F47-B501-DC60A23AAA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1577" y="1289730"/>
            <a:ext cx="3621024" cy="3621024"/>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sz="2800"/>
              <a:t>Seattle City Light service territory: shape error metrics</a:t>
            </a:r>
          </a:p>
        </p:txBody>
      </p:sp>
      <p:sp>
        <p:nvSpPr>
          <p:cNvPr id="57" name="TextBox 56">
            <a:extLst>
              <a:ext uri="{FF2B5EF4-FFF2-40B4-BE49-F238E27FC236}">
                <a16:creationId xmlns:a16="http://schemas.microsoft.com/office/drawing/2014/main" id="{6A496AB9-DDCD-1646-AD29-988A76EE5AAD}"/>
              </a:ext>
            </a:extLst>
          </p:cNvPr>
          <p:cNvSpPr txBox="1"/>
          <p:nvPr/>
        </p:nvSpPr>
        <p:spPr>
          <a:xfrm>
            <a:off x="3750785" y="796937"/>
            <a:ext cx="1324832"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Top 10 Days</a:t>
            </a:r>
          </a:p>
        </p:txBody>
      </p:sp>
      <p:sp>
        <p:nvSpPr>
          <p:cNvPr id="58" name="TextBox 57">
            <a:extLst>
              <a:ext uri="{FF2B5EF4-FFF2-40B4-BE49-F238E27FC236}">
                <a16:creationId xmlns:a16="http://schemas.microsoft.com/office/drawing/2014/main" id="{0E011204-4DAC-884F-895F-3E79637FF9FA}"/>
              </a:ext>
            </a:extLst>
          </p:cNvPr>
          <p:cNvSpPr txBox="1"/>
          <p:nvPr/>
        </p:nvSpPr>
        <p:spPr>
          <a:xfrm>
            <a:off x="1269084" y="793632"/>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Average of All Days</a:t>
            </a:r>
          </a:p>
        </p:txBody>
      </p:sp>
      <p:sp>
        <p:nvSpPr>
          <p:cNvPr id="59" name="Right Brace 58">
            <a:extLst>
              <a:ext uri="{FF2B5EF4-FFF2-40B4-BE49-F238E27FC236}">
                <a16:creationId xmlns:a16="http://schemas.microsoft.com/office/drawing/2014/main" id="{624F668E-FCEA-6F45-8112-1287CB3FA386}"/>
              </a:ext>
            </a:extLst>
          </p:cNvPr>
          <p:cNvSpPr/>
          <p:nvPr/>
        </p:nvSpPr>
        <p:spPr>
          <a:xfrm rot="16200000">
            <a:off x="2453292" y="105243"/>
            <a:ext cx="241729" cy="2421516"/>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r>
              <a:rPr lang="en-US"/>
              <a:t> </a:t>
            </a:r>
          </a:p>
        </p:txBody>
      </p:sp>
      <p:sp>
        <p:nvSpPr>
          <p:cNvPr id="60" name="Right Brace 59">
            <a:extLst>
              <a:ext uri="{FF2B5EF4-FFF2-40B4-BE49-F238E27FC236}">
                <a16:creationId xmlns:a16="http://schemas.microsoft.com/office/drawing/2014/main" id="{B121FA71-78D4-F840-85A8-AD23065F9BF0}"/>
              </a:ext>
            </a:extLst>
          </p:cNvPr>
          <p:cNvSpPr/>
          <p:nvPr/>
        </p:nvSpPr>
        <p:spPr>
          <a:xfrm rot="16200000">
            <a:off x="4224109" y="755943"/>
            <a:ext cx="238425" cy="1116811"/>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683A17BC-2582-EA44-9914-8DEBCCB84D73}"/>
              </a:ext>
            </a:extLst>
          </p:cNvPr>
          <p:cNvSpPr txBox="1"/>
          <p:nvPr/>
        </p:nvSpPr>
        <p:spPr>
          <a:xfrm>
            <a:off x="5832190" y="776515"/>
            <a:ext cx="2610143" cy="338554"/>
          </a:xfrm>
          <a:prstGeom prst="rect">
            <a:avLst/>
          </a:prstGeom>
          <a:noFill/>
        </p:spPr>
        <p:txBody>
          <a:bodyPr wrap="square" rtlCol="0">
            <a:spAutoFit/>
          </a:bodyPr>
          <a:lstStyle/>
          <a:p>
            <a:pPr algn="ctr"/>
            <a:r>
              <a:rPr lang="en-US" sz="1600">
                <a:solidFill>
                  <a:srgbClr val="000000"/>
                </a:solidFill>
                <a:latin typeface="Franklin Gothic Book" panose="020B0503020102020204" pitchFamily="34" charset="0"/>
                <a:ea typeface="Roboto" panose="02000000000000000000" pitchFamily="2" charset="0"/>
              </a:rPr>
              <a:t>Peak Timing</a:t>
            </a:r>
          </a:p>
        </p:txBody>
      </p:sp>
      <p:sp>
        <p:nvSpPr>
          <p:cNvPr id="71" name="Right Brace 70">
            <a:extLst>
              <a:ext uri="{FF2B5EF4-FFF2-40B4-BE49-F238E27FC236}">
                <a16:creationId xmlns:a16="http://schemas.microsoft.com/office/drawing/2014/main" id="{6E99C4A6-FACE-E94B-8FCA-A0B82D78947E}"/>
              </a:ext>
            </a:extLst>
          </p:cNvPr>
          <p:cNvSpPr/>
          <p:nvPr/>
        </p:nvSpPr>
        <p:spPr>
          <a:xfrm rot="16200000">
            <a:off x="7018049" y="-29374"/>
            <a:ext cx="238426" cy="2687447"/>
          </a:xfrm>
          <a:prstGeom prst="rightBrace">
            <a:avLst>
              <a:gd name="adj1" fmla="val 8333"/>
              <a:gd name="adj2" fmla="val 49574"/>
            </a:avLst>
          </a:prstGeom>
          <a:ln w="19050"/>
          <a:effectLst/>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25" name="Picture 24">
            <a:extLst>
              <a:ext uri="{FF2B5EF4-FFF2-40B4-BE49-F238E27FC236}">
                <a16:creationId xmlns:a16="http://schemas.microsoft.com/office/drawing/2014/main" id="{EC9B24B6-5281-7847-9CF7-FD4F8160E903}"/>
              </a:ext>
            </a:extLst>
          </p:cNvPr>
          <p:cNvPicPr>
            <a:picLocks/>
          </p:cNvPicPr>
          <p:nvPr/>
        </p:nvPicPr>
        <p:blipFill>
          <a:blip r:embed="rId5" cstate="email">
            <a:extLst>
              <a:ext uri="{28A0092B-C50C-407E-A947-70E740481C1C}">
                <a14:useLocalDpi xmlns:a14="http://schemas.microsoft.com/office/drawing/2010/main"/>
              </a:ext>
            </a:extLst>
          </a:blip>
          <a:stretch>
            <a:fillRect/>
          </a:stretch>
        </p:blipFill>
        <p:spPr>
          <a:xfrm>
            <a:off x="511454" y="3791430"/>
            <a:ext cx="583660" cy="524482"/>
          </a:xfrm>
          <a:prstGeom prst="rect">
            <a:avLst/>
          </a:prstGeom>
        </p:spPr>
      </p:pic>
      <p:pic>
        <p:nvPicPr>
          <p:cNvPr id="26" name="Picture 25">
            <a:extLst>
              <a:ext uri="{FF2B5EF4-FFF2-40B4-BE49-F238E27FC236}">
                <a16:creationId xmlns:a16="http://schemas.microsoft.com/office/drawing/2014/main" id="{9ADF636D-81F6-1347-8E3A-A432746367FE}"/>
              </a:ext>
            </a:extLst>
          </p:cNvPr>
          <p:cNvPicPr>
            <a:picLocks/>
          </p:cNvPicPr>
          <p:nvPr/>
        </p:nvPicPr>
        <p:blipFill>
          <a:blip r:embed="rId6" cstate="email">
            <a:extLst>
              <a:ext uri="{28A0092B-C50C-407E-A947-70E740481C1C}">
                <a14:useLocalDpi xmlns:a14="http://schemas.microsoft.com/office/drawing/2010/main"/>
              </a:ext>
            </a:extLst>
          </a:blip>
          <a:stretch>
            <a:fillRect/>
          </a:stretch>
        </p:blipFill>
        <p:spPr>
          <a:xfrm>
            <a:off x="449944" y="1695210"/>
            <a:ext cx="583660" cy="524483"/>
          </a:xfrm>
          <a:prstGeom prst="rect">
            <a:avLst/>
          </a:prstGeom>
        </p:spPr>
      </p:pic>
      <p:sp>
        <p:nvSpPr>
          <p:cNvPr id="15" name="Speech Bubble: Rectangle 16">
            <a:extLst>
              <a:ext uri="{FF2B5EF4-FFF2-40B4-BE49-F238E27FC236}">
                <a16:creationId xmlns:a16="http://schemas.microsoft.com/office/drawing/2014/main" id="{AD0B940C-D005-5940-BB63-0A7E8BA7D753}"/>
              </a:ext>
            </a:extLst>
          </p:cNvPr>
          <p:cNvSpPr/>
          <p:nvPr/>
        </p:nvSpPr>
        <p:spPr>
          <a:xfrm>
            <a:off x="4308231" y="4320861"/>
            <a:ext cx="1116811" cy="578766"/>
          </a:xfrm>
          <a:prstGeom prst="wedgeRectCallout">
            <a:avLst>
              <a:gd name="adj1" fmla="val 141284"/>
              <a:gd name="adj2" fmla="val -4288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Winter peak timing could be improved</a:t>
            </a:r>
          </a:p>
        </p:txBody>
      </p:sp>
      <p:sp>
        <p:nvSpPr>
          <p:cNvPr id="17" name="Rectangle 16">
            <a:extLst>
              <a:ext uri="{FF2B5EF4-FFF2-40B4-BE49-F238E27FC236}">
                <a16:creationId xmlns:a16="http://schemas.microsoft.com/office/drawing/2014/main" id="{3BE80746-23DB-C140-A747-DFD33948B31F}"/>
              </a:ext>
            </a:extLst>
          </p:cNvPr>
          <p:cNvSpPr/>
          <p:nvPr/>
        </p:nvSpPr>
        <p:spPr>
          <a:xfrm>
            <a:off x="2749640" y="2502793"/>
            <a:ext cx="5731346" cy="10947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701FB4A-BD5C-7B42-AB0E-6216124F59CC}"/>
              </a:ext>
            </a:extLst>
          </p:cNvPr>
          <p:cNvSpPr txBox="1"/>
          <p:nvPr/>
        </p:nvSpPr>
        <p:spPr>
          <a:xfrm>
            <a:off x="19751" y="4373992"/>
            <a:ext cx="1577676" cy="430887"/>
          </a:xfrm>
          <a:prstGeom prst="rect">
            <a:avLst/>
          </a:prstGeom>
          <a:noFill/>
        </p:spPr>
        <p:txBody>
          <a:bodyPr wrap="none" rtlCol="0">
            <a:spAutoFit/>
          </a:bodyPr>
          <a:lstStyle/>
          <a:p>
            <a:r>
              <a:rPr lang="en-US" sz="1100"/>
              <a:t>R3 = calibration region 3</a:t>
            </a:r>
          </a:p>
          <a:p>
            <a:r>
              <a:rPr lang="en-US" sz="1100"/>
              <a:t>R4 = calibration region 4</a:t>
            </a:r>
          </a:p>
        </p:txBody>
      </p:sp>
      <p:sp>
        <p:nvSpPr>
          <p:cNvPr id="23" name="TextBox 22">
            <a:extLst>
              <a:ext uri="{FF2B5EF4-FFF2-40B4-BE49-F238E27FC236}">
                <a16:creationId xmlns:a16="http://schemas.microsoft.com/office/drawing/2014/main" id="{85848BF1-25E9-5043-AFD5-FB3436DEF6C5}"/>
              </a:ext>
            </a:extLst>
          </p:cNvPr>
          <p:cNvSpPr txBox="1"/>
          <p:nvPr/>
        </p:nvSpPr>
        <p:spPr>
          <a:xfrm>
            <a:off x="1897280" y="1481673"/>
            <a:ext cx="304892" cy="230832"/>
          </a:xfrm>
          <a:prstGeom prst="rect">
            <a:avLst/>
          </a:prstGeom>
          <a:noFill/>
        </p:spPr>
        <p:txBody>
          <a:bodyPr wrap="none" rtlCol="0">
            <a:spAutoFit/>
          </a:bodyPr>
          <a:lstStyle/>
          <a:p>
            <a:pPr algn="ctr"/>
            <a:r>
              <a:rPr lang="en-US" sz="800"/>
              <a:t>R3</a:t>
            </a:r>
          </a:p>
        </p:txBody>
      </p:sp>
      <p:sp>
        <p:nvSpPr>
          <p:cNvPr id="24" name="TextBox 23">
            <a:extLst>
              <a:ext uri="{FF2B5EF4-FFF2-40B4-BE49-F238E27FC236}">
                <a16:creationId xmlns:a16="http://schemas.microsoft.com/office/drawing/2014/main" id="{754C927B-D16B-834D-8A39-02A991FD6F59}"/>
              </a:ext>
            </a:extLst>
          </p:cNvPr>
          <p:cNvSpPr txBox="1"/>
          <p:nvPr/>
        </p:nvSpPr>
        <p:spPr>
          <a:xfrm>
            <a:off x="2278607" y="1481673"/>
            <a:ext cx="304892" cy="230832"/>
          </a:xfrm>
          <a:prstGeom prst="rect">
            <a:avLst/>
          </a:prstGeom>
          <a:noFill/>
        </p:spPr>
        <p:txBody>
          <a:bodyPr wrap="none" rtlCol="0">
            <a:spAutoFit/>
          </a:bodyPr>
          <a:lstStyle/>
          <a:p>
            <a:pPr algn="ctr"/>
            <a:r>
              <a:rPr lang="en-US" sz="800"/>
              <a:t>R4</a:t>
            </a:r>
          </a:p>
        </p:txBody>
      </p:sp>
      <p:sp>
        <p:nvSpPr>
          <p:cNvPr id="27" name="TextBox 26">
            <a:extLst>
              <a:ext uri="{FF2B5EF4-FFF2-40B4-BE49-F238E27FC236}">
                <a16:creationId xmlns:a16="http://schemas.microsoft.com/office/drawing/2014/main" id="{7448D842-56D0-A845-8FC2-AF1D828E8F55}"/>
              </a:ext>
            </a:extLst>
          </p:cNvPr>
          <p:cNvSpPr txBox="1"/>
          <p:nvPr/>
        </p:nvSpPr>
        <p:spPr>
          <a:xfrm>
            <a:off x="6197889" y="1548597"/>
            <a:ext cx="304892" cy="230832"/>
          </a:xfrm>
          <a:prstGeom prst="rect">
            <a:avLst/>
          </a:prstGeom>
          <a:noFill/>
        </p:spPr>
        <p:txBody>
          <a:bodyPr wrap="none" rtlCol="0">
            <a:spAutoFit/>
          </a:bodyPr>
          <a:lstStyle/>
          <a:p>
            <a:pPr algn="ctr"/>
            <a:r>
              <a:rPr lang="en-US" sz="800"/>
              <a:t>R3</a:t>
            </a:r>
          </a:p>
        </p:txBody>
      </p:sp>
      <p:sp>
        <p:nvSpPr>
          <p:cNvPr id="28" name="TextBox 27">
            <a:extLst>
              <a:ext uri="{FF2B5EF4-FFF2-40B4-BE49-F238E27FC236}">
                <a16:creationId xmlns:a16="http://schemas.microsoft.com/office/drawing/2014/main" id="{CEEFE548-522E-144B-A5C3-CAE5B30610D0}"/>
              </a:ext>
            </a:extLst>
          </p:cNvPr>
          <p:cNvSpPr txBox="1"/>
          <p:nvPr/>
        </p:nvSpPr>
        <p:spPr>
          <a:xfrm>
            <a:off x="6678977" y="1548597"/>
            <a:ext cx="304892" cy="230832"/>
          </a:xfrm>
          <a:prstGeom prst="rect">
            <a:avLst/>
          </a:prstGeom>
          <a:noFill/>
        </p:spPr>
        <p:txBody>
          <a:bodyPr wrap="none" rtlCol="0">
            <a:spAutoFit/>
          </a:bodyPr>
          <a:lstStyle/>
          <a:p>
            <a:pPr algn="ctr"/>
            <a:r>
              <a:rPr lang="en-US" sz="800"/>
              <a:t>R4</a:t>
            </a:r>
          </a:p>
        </p:txBody>
      </p:sp>
    </p:spTree>
    <p:extLst>
      <p:ext uri="{BB962C8B-B14F-4D97-AF65-F5344CB8AC3E}">
        <p14:creationId xmlns:p14="http://schemas.microsoft.com/office/powerpoint/2010/main" val="20595839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Added Capabilities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6751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a:xfrm>
            <a:off x="0" y="1"/>
            <a:ext cx="9143999" cy="776514"/>
          </a:xfrm>
        </p:spPr>
        <p:txBody>
          <a:bodyPr/>
          <a:lstStyle/>
          <a:p>
            <a:r>
              <a:rPr lang="en-US" sz="2800"/>
              <a:t>California Energy Commission (CEC) Building Climate Zones</a:t>
            </a:r>
          </a:p>
        </p:txBody>
      </p:sp>
      <p:sp>
        <p:nvSpPr>
          <p:cNvPr id="11" name="TextBox 10">
            <a:extLst>
              <a:ext uri="{FF2B5EF4-FFF2-40B4-BE49-F238E27FC236}">
                <a16:creationId xmlns:a16="http://schemas.microsoft.com/office/drawing/2014/main" id="{D150A911-FCC4-9D48-B21D-C3E4DD7BE615}"/>
              </a:ext>
            </a:extLst>
          </p:cNvPr>
          <p:cNvSpPr txBox="1"/>
          <p:nvPr/>
        </p:nvSpPr>
        <p:spPr>
          <a:xfrm>
            <a:off x="164735" y="1359085"/>
            <a:ext cx="5296011" cy="2954655"/>
          </a:xfrm>
          <a:prstGeom prst="rect">
            <a:avLst/>
          </a:prstGeom>
          <a:noFill/>
        </p:spPr>
        <p:txBody>
          <a:bodyPr wrap="square" rtlCol="0">
            <a:spAutoFit/>
          </a:bodyPr>
          <a:lstStyle/>
          <a:p>
            <a:pPr marL="285750" indent="-285750">
              <a:buFont typeface="Arial" panose="020B0604020202020204" pitchFamily="34" charset="0"/>
              <a:buChar char="•"/>
            </a:pPr>
            <a:r>
              <a:rPr lang="en-US"/>
              <a:t>Plan on using CEC building climate zones in final aggregations</a:t>
            </a:r>
          </a:p>
          <a:p>
            <a:pPr marL="285750" indent="-285750">
              <a:buFont typeface="Arial" panose="020B0604020202020204" pitchFamily="34" charset="0"/>
              <a:buChar char="•"/>
            </a:pPr>
            <a:r>
              <a:rPr lang="en-US"/>
              <a:t>Process to produce mapping</a:t>
            </a:r>
          </a:p>
          <a:p>
            <a:pPr marL="742950" lvl="1" indent="-285750">
              <a:buFont typeface="Arial" panose="020B0604020202020204" pitchFamily="34" charset="0"/>
              <a:buChar char="•"/>
            </a:pPr>
            <a:r>
              <a:rPr lang="en-US" sz="1600"/>
              <a:t>CEC supplies building climate zones by zip code</a:t>
            </a:r>
          </a:p>
          <a:p>
            <a:pPr marL="742950" lvl="1" indent="-285750">
              <a:buFont typeface="Arial" panose="020B0604020202020204" pitchFamily="34" charset="0"/>
              <a:buChar char="•"/>
            </a:pPr>
            <a:r>
              <a:rPr lang="en-US" sz="1600"/>
              <a:t>Uses U.S. Census zip code to census tract crosswalk to produce mapping</a:t>
            </a:r>
          </a:p>
          <a:p>
            <a:pPr marL="742950" lvl="1" indent="-285750">
              <a:buFont typeface="Arial" panose="020B0604020202020204" pitchFamily="34" charset="0"/>
              <a:buChar char="•"/>
            </a:pPr>
            <a:r>
              <a:rPr lang="en-US" sz="1600"/>
              <a:t>Census tracts are mapped to PUMAs (many-to-one)</a:t>
            </a:r>
          </a:p>
          <a:p>
            <a:pPr marL="742950" lvl="1" indent="-285750">
              <a:buFont typeface="Arial" panose="020B0604020202020204" pitchFamily="34" charset="0"/>
              <a:buChar char="•"/>
            </a:pPr>
            <a:r>
              <a:rPr lang="en-US" sz="1600"/>
              <a:t>Result is a file mapping PUMAs (265 PUMAs in CA) to CEC climate zones</a:t>
            </a:r>
          </a:p>
          <a:p>
            <a:pPr marL="285750" indent="-285750">
              <a:buFont typeface="Arial" panose="020B0604020202020204" pitchFamily="34" charset="0"/>
              <a:buChar char="•"/>
            </a:pPr>
            <a:r>
              <a:rPr lang="en-US"/>
              <a:t>Moving forward, samples in California will have a CEC climate zone assigned</a:t>
            </a:r>
          </a:p>
        </p:txBody>
      </p:sp>
      <p:pic>
        <p:nvPicPr>
          <p:cNvPr id="12" name="Picture 11">
            <a:extLst>
              <a:ext uri="{FF2B5EF4-FFF2-40B4-BE49-F238E27FC236}">
                <a16:creationId xmlns:a16="http://schemas.microsoft.com/office/drawing/2014/main" id="{A1E6C71F-E28F-8A40-BC80-52A636E85A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6635" y="811401"/>
            <a:ext cx="3081998" cy="3988468"/>
          </a:xfrm>
          <a:prstGeom prst="rect">
            <a:avLst/>
          </a:prstGeom>
        </p:spPr>
      </p:pic>
      <p:sp>
        <p:nvSpPr>
          <p:cNvPr id="14" name="Rectangle 13">
            <a:extLst>
              <a:ext uri="{FF2B5EF4-FFF2-40B4-BE49-F238E27FC236}">
                <a16:creationId xmlns:a16="http://schemas.microsoft.com/office/drawing/2014/main" id="{86670446-9E49-A143-9408-8F38444B524F}"/>
              </a:ext>
            </a:extLst>
          </p:cNvPr>
          <p:cNvSpPr/>
          <p:nvPr/>
        </p:nvSpPr>
        <p:spPr>
          <a:xfrm>
            <a:off x="74627" y="4799869"/>
            <a:ext cx="4572000" cy="230832"/>
          </a:xfrm>
          <a:prstGeom prst="rect">
            <a:avLst/>
          </a:prstGeom>
        </p:spPr>
        <p:txBody>
          <a:bodyPr>
            <a:spAutoFit/>
          </a:bodyPr>
          <a:lstStyle/>
          <a:p>
            <a:r>
              <a:rPr lang="en-US" sz="900" dirty="0">
                <a:hlinkClick r:id="rId4"/>
              </a:rPr>
              <a:t>https://cecgis-caenergy.opendata.arcgis.com/datasets/eaf3158767674e6cb14f4407186d3607</a:t>
            </a:r>
            <a:r>
              <a:rPr lang="en-US" sz="900" dirty="0"/>
              <a:t> </a:t>
            </a:r>
          </a:p>
        </p:txBody>
      </p:sp>
    </p:spTree>
    <p:extLst>
      <p:ext uri="{BB962C8B-B14F-4D97-AF65-F5344CB8AC3E}">
        <p14:creationId xmlns:p14="http://schemas.microsoft.com/office/powerpoint/2010/main" val="2216188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7E3D-344A-564A-9C5A-804EEDE73D22}"/>
              </a:ext>
            </a:extLst>
          </p:cNvPr>
          <p:cNvSpPr>
            <a:spLocks noGrp="1"/>
          </p:cNvSpPr>
          <p:nvPr>
            <p:ph type="title"/>
          </p:nvPr>
        </p:nvSpPr>
        <p:spPr/>
        <p:txBody>
          <a:bodyPr/>
          <a:lstStyle/>
          <a:p>
            <a:r>
              <a:rPr lang="en-US"/>
              <a:t>Correction model: Motivation</a:t>
            </a:r>
          </a:p>
        </p:txBody>
      </p:sp>
      <p:sp>
        <p:nvSpPr>
          <p:cNvPr id="3" name="Text Placeholder 2">
            <a:extLst>
              <a:ext uri="{FF2B5EF4-FFF2-40B4-BE49-F238E27FC236}">
                <a16:creationId xmlns:a16="http://schemas.microsoft.com/office/drawing/2014/main" id="{EF6C7FCE-3EC8-6843-B708-293FB579E702}"/>
              </a:ext>
            </a:extLst>
          </p:cNvPr>
          <p:cNvSpPr>
            <a:spLocks noGrp="1"/>
          </p:cNvSpPr>
          <p:nvPr>
            <p:ph type="body" sz="quarter" idx="10"/>
          </p:nvPr>
        </p:nvSpPr>
        <p:spPr/>
        <p:txBody>
          <a:bodyPr vert="horz" lIns="91440" tIns="45720" rIns="91440" bIns="45720" rtlCol="0" anchor="t">
            <a:normAutofit/>
          </a:bodyPr>
          <a:lstStyle/>
          <a:p>
            <a:r>
              <a:rPr lang="en-US" sz="2000"/>
              <a:t>Model does not capture all behavior </a:t>
            </a:r>
          </a:p>
          <a:p>
            <a:pPr lvl="1"/>
            <a:r>
              <a:rPr lang="en-US" sz="2000"/>
              <a:t>Ex: RECS does not capture seasonal changes in setpoints</a:t>
            </a:r>
            <a:endParaRPr lang="en-US" sz="2000">
              <a:cs typeface="Calibri"/>
            </a:endParaRPr>
          </a:p>
          <a:p>
            <a:pPr lvl="1"/>
            <a:r>
              <a:rPr lang="en-US" sz="2000"/>
              <a:t>Ex: Mean radiant temperature causes setpoints to change during heat waves</a:t>
            </a:r>
            <a:endParaRPr lang="en-US" sz="2000">
              <a:cs typeface="Calibri"/>
            </a:endParaRPr>
          </a:p>
          <a:p>
            <a:r>
              <a:rPr lang="en-US" sz="2000"/>
              <a:t>Best available data may not accurately capture all aspects of building stock</a:t>
            </a:r>
            <a:endParaRPr lang="en-US" sz="2000">
              <a:cs typeface="Calibri"/>
            </a:endParaRPr>
          </a:p>
          <a:p>
            <a:pPr lvl="1"/>
            <a:r>
              <a:rPr lang="en-US" sz="2000"/>
              <a:t>Ex: Best available data could over or underpredict appliance saturations, age/efficiency, setpoints, etc.</a:t>
            </a:r>
            <a:endParaRPr lang="en-US" sz="2000">
              <a:cs typeface="Calibri"/>
            </a:endParaRPr>
          </a:p>
          <a:p>
            <a:r>
              <a:rPr lang="en-US" sz="2000"/>
              <a:t>Rather than trying to tune model inputs without supporting data, we can apply an output correction model to improve fit on a monthly/daily basis</a:t>
            </a:r>
            <a:endParaRPr lang="en-US" sz="2000">
              <a:cs typeface="Calibri"/>
            </a:endParaRPr>
          </a:p>
        </p:txBody>
      </p:sp>
    </p:spTree>
    <p:extLst>
      <p:ext uri="{BB962C8B-B14F-4D97-AF65-F5344CB8AC3E}">
        <p14:creationId xmlns:p14="http://schemas.microsoft.com/office/powerpoint/2010/main" val="1776850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6" descr="Chart, line chart&#10;&#10;Description automatically generated">
            <a:extLst>
              <a:ext uri="{FF2B5EF4-FFF2-40B4-BE49-F238E27FC236}">
                <a16:creationId xmlns:a16="http://schemas.microsoft.com/office/drawing/2014/main" id="{C04D91A6-A765-E844-8BB7-AC60F46A39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13998" y="1689937"/>
            <a:ext cx="2444900" cy="3250655"/>
          </a:xfrm>
          <a:prstGeom prst="rect">
            <a:avLst/>
          </a:prstGeom>
        </p:spPr>
      </p:pic>
      <p:sp>
        <p:nvSpPr>
          <p:cNvPr id="2" name="Title 1">
            <a:extLst>
              <a:ext uri="{FF2B5EF4-FFF2-40B4-BE49-F238E27FC236}">
                <a16:creationId xmlns:a16="http://schemas.microsoft.com/office/drawing/2014/main" id="{78197E3D-344A-564A-9C5A-804EEDE73D22}"/>
              </a:ext>
            </a:extLst>
          </p:cNvPr>
          <p:cNvSpPr>
            <a:spLocks noGrp="1"/>
          </p:cNvSpPr>
          <p:nvPr>
            <p:ph type="title"/>
          </p:nvPr>
        </p:nvSpPr>
        <p:spPr>
          <a:xfrm>
            <a:off x="457199" y="0"/>
            <a:ext cx="8686801" cy="907143"/>
          </a:xfrm>
        </p:spPr>
        <p:txBody>
          <a:bodyPr/>
          <a:lstStyle/>
          <a:p>
            <a:r>
              <a:rPr lang="en-US"/>
              <a:t>Example: model discrepancies across timescales</a:t>
            </a:r>
          </a:p>
        </p:txBody>
      </p:sp>
      <p:grpSp>
        <p:nvGrpSpPr>
          <p:cNvPr id="20" name="Group 19">
            <a:extLst>
              <a:ext uri="{FF2B5EF4-FFF2-40B4-BE49-F238E27FC236}">
                <a16:creationId xmlns:a16="http://schemas.microsoft.com/office/drawing/2014/main" id="{23E8F8E0-C6B8-3F4E-B7F2-C642415630D5}"/>
              </a:ext>
            </a:extLst>
          </p:cNvPr>
          <p:cNvGrpSpPr/>
          <p:nvPr/>
        </p:nvGrpSpPr>
        <p:grpSpPr>
          <a:xfrm>
            <a:off x="114595" y="1329002"/>
            <a:ext cx="4995670" cy="1757909"/>
            <a:chOff x="121080" y="1059948"/>
            <a:chExt cx="5920651" cy="1891384"/>
          </a:xfrm>
        </p:grpSpPr>
        <p:pic>
          <p:nvPicPr>
            <p:cNvPr id="5" name="Picture 4" descr="Chart, line chart&#10;&#10;Description automatically generated">
              <a:extLst>
                <a:ext uri="{FF2B5EF4-FFF2-40B4-BE49-F238E27FC236}">
                  <a16:creationId xmlns:a16="http://schemas.microsoft.com/office/drawing/2014/main" id="{BC48E7D2-C4A7-B54F-81E7-835D38B2276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1080" y="2549658"/>
              <a:ext cx="5920650" cy="401674"/>
            </a:xfrm>
            <a:prstGeom prst="rect">
              <a:avLst/>
            </a:prstGeom>
          </p:spPr>
        </p:pic>
        <p:pic>
          <p:nvPicPr>
            <p:cNvPr id="6" name="Picture 5" descr="Chart, line chart&#10;&#10;Description automatically generated">
              <a:extLst>
                <a:ext uri="{FF2B5EF4-FFF2-40B4-BE49-F238E27FC236}">
                  <a16:creationId xmlns:a16="http://schemas.microsoft.com/office/drawing/2014/main" id="{FF4C613B-4433-674F-B699-3A51E5AD48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1080" y="1059948"/>
              <a:ext cx="5920651" cy="1511802"/>
            </a:xfrm>
            <a:prstGeom prst="rect">
              <a:avLst/>
            </a:prstGeom>
          </p:spPr>
        </p:pic>
      </p:grpSp>
      <p:sp>
        <p:nvSpPr>
          <p:cNvPr id="9" name="TextBox 8">
            <a:extLst>
              <a:ext uri="{FF2B5EF4-FFF2-40B4-BE49-F238E27FC236}">
                <a16:creationId xmlns:a16="http://schemas.microsoft.com/office/drawing/2014/main" id="{3A4169C8-6649-F049-BA5C-CBEA0DFD2424}"/>
              </a:ext>
            </a:extLst>
          </p:cNvPr>
          <p:cNvSpPr txBox="1"/>
          <p:nvPr/>
        </p:nvSpPr>
        <p:spPr>
          <a:xfrm>
            <a:off x="6087222" y="1329002"/>
            <a:ext cx="2444900" cy="415498"/>
          </a:xfrm>
          <a:prstGeom prst="rect">
            <a:avLst/>
          </a:prstGeom>
          <a:noFill/>
        </p:spPr>
        <p:txBody>
          <a:bodyPr wrap="none" rtlCol="0">
            <a:spAutoFit/>
          </a:bodyPr>
          <a:lstStyle/>
          <a:p>
            <a:pPr algn="ctr"/>
            <a:r>
              <a:rPr lang="en-US" sz="1050"/>
              <a:t>City of Fort Collins Total Residential Stock</a:t>
            </a:r>
          </a:p>
          <a:p>
            <a:pPr algn="ctr"/>
            <a:r>
              <a:rPr lang="en-US" sz="1050"/>
              <a:t>Average of Top 10 Load Days</a:t>
            </a:r>
          </a:p>
        </p:txBody>
      </p:sp>
      <p:sp>
        <p:nvSpPr>
          <p:cNvPr id="10" name="TextBox 9">
            <a:extLst>
              <a:ext uri="{FF2B5EF4-FFF2-40B4-BE49-F238E27FC236}">
                <a16:creationId xmlns:a16="http://schemas.microsoft.com/office/drawing/2014/main" id="{6A0499F5-F127-DA49-BC2A-2970CA6F43DD}"/>
              </a:ext>
            </a:extLst>
          </p:cNvPr>
          <p:cNvSpPr txBox="1"/>
          <p:nvPr/>
        </p:nvSpPr>
        <p:spPr>
          <a:xfrm>
            <a:off x="7059532" y="4866501"/>
            <a:ext cx="793807" cy="246221"/>
          </a:xfrm>
          <a:prstGeom prst="rect">
            <a:avLst/>
          </a:prstGeom>
          <a:noFill/>
        </p:spPr>
        <p:txBody>
          <a:bodyPr wrap="none" rtlCol="0">
            <a:spAutoFit/>
          </a:bodyPr>
          <a:lstStyle/>
          <a:p>
            <a:pPr algn="ctr"/>
            <a:r>
              <a:rPr lang="en-US" sz="1000"/>
              <a:t>Hour of day</a:t>
            </a:r>
          </a:p>
        </p:txBody>
      </p:sp>
      <p:pic>
        <p:nvPicPr>
          <p:cNvPr id="14" name="Picture 13" descr="Chart, line chart&#10;&#10;Description automatically generated">
            <a:extLst>
              <a:ext uri="{FF2B5EF4-FFF2-40B4-BE49-F238E27FC236}">
                <a16:creationId xmlns:a16="http://schemas.microsoft.com/office/drawing/2014/main" id="{329F337E-B89D-2B47-A490-CBA58A7F7AE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2509" y="3612685"/>
            <a:ext cx="3739492" cy="1530816"/>
          </a:xfrm>
          <a:prstGeom prst="rect">
            <a:avLst/>
          </a:prstGeom>
        </p:spPr>
      </p:pic>
      <p:grpSp>
        <p:nvGrpSpPr>
          <p:cNvPr id="28" name="Group 27">
            <a:extLst>
              <a:ext uri="{FF2B5EF4-FFF2-40B4-BE49-F238E27FC236}">
                <a16:creationId xmlns:a16="http://schemas.microsoft.com/office/drawing/2014/main" id="{BE06ACB7-44ED-C143-B290-2CC226FD9AFD}"/>
              </a:ext>
            </a:extLst>
          </p:cNvPr>
          <p:cNvGrpSpPr/>
          <p:nvPr/>
        </p:nvGrpSpPr>
        <p:grpSpPr>
          <a:xfrm>
            <a:off x="4461711" y="4532255"/>
            <a:ext cx="1136369" cy="474675"/>
            <a:chOff x="7872915" y="4417786"/>
            <a:chExt cx="1136369" cy="474675"/>
          </a:xfrm>
        </p:grpSpPr>
        <p:pic>
          <p:nvPicPr>
            <p:cNvPr id="15" name="Picture 14" descr="Chart, line chart&#10;&#10;Description automatically generated">
              <a:extLst>
                <a:ext uri="{FF2B5EF4-FFF2-40B4-BE49-F238E27FC236}">
                  <a16:creationId xmlns:a16="http://schemas.microsoft.com/office/drawing/2014/main" id="{941932C8-D4AD-B34C-A287-E2112EE1426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872915" y="4694785"/>
              <a:ext cx="356682" cy="123218"/>
            </a:xfrm>
            <a:prstGeom prst="rect">
              <a:avLst/>
            </a:prstGeom>
          </p:spPr>
        </p:pic>
        <p:pic>
          <p:nvPicPr>
            <p:cNvPr id="16" name="Picture 15" descr="Chart, line chart&#10;&#10;Description automatically generated">
              <a:extLst>
                <a:ext uri="{FF2B5EF4-FFF2-40B4-BE49-F238E27FC236}">
                  <a16:creationId xmlns:a16="http://schemas.microsoft.com/office/drawing/2014/main" id="{B6F22E1B-BEE1-4A47-BFD5-E32564E16F7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72915" y="4502783"/>
              <a:ext cx="369655" cy="129702"/>
            </a:xfrm>
            <a:prstGeom prst="rect">
              <a:avLst/>
            </a:prstGeom>
          </p:spPr>
        </p:pic>
        <p:sp>
          <p:nvSpPr>
            <p:cNvPr id="17" name="TextBox 16">
              <a:extLst>
                <a:ext uri="{FF2B5EF4-FFF2-40B4-BE49-F238E27FC236}">
                  <a16:creationId xmlns:a16="http://schemas.microsoft.com/office/drawing/2014/main" id="{3F98B8F1-8283-5C43-8F12-DE3FD97CEAD3}"/>
                </a:ext>
              </a:extLst>
            </p:cNvPr>
            <p:cNvSpPr txBox="1"/>
            <p:nvPr/>
          </p:nvSpPr>
          <p:spPr>
            <a:xfrm>
              <a:off x="8238466" y="4417786"/>
              <a:ext cx="741550" cy="276999"/>
            </a:xfrm>
            <a:prstGeom prst="rect">
              <a:avLst/>
            </a:prstGeom>
            <a:noFill/>
          </p:spPr>
          <p:txBody>
            <a:bodyPr wrap="none" rtlCol="0">
              <a:spAutoFit/>
            </a:bodyPr>
            <a:lstStyle/>
            <a:p>
              <a:pPr algn="ctr"/>
              <a:r>
                <a:rPr lang="en-US" sz="1200" err="1"/>
                <a:t>ResStock</a:t>
              </a:r>
              <a:endParaRPr lang="en-US" sz="1200"/>
            </a:p>
          </p:txBody>
        </p:sp>
        <p:sp>
          <p:nvSpPr>
            <p:cNvPr id="18" name="TextBox 17">
              <a:extLst>
                <a:ext uri="{FF2B5EF4-FFF2-40B4-BE49-F238E27FC236}">
                  <a16:creationId xmlns:a16="http://schemas.microsoft.com/office/drawing/2014/main" id="{D81220EB-0DAD-144E-A00A-09BC8378238A}"/>
                </a:ext>
              </a:extLst>
            </p:cNvPr>
            <p:cNvSpPr txBox="1"/>
            <p:nvPr/>
          </p:nvSpPr>
          <p:spPr>
            <a:xfrm>
              <a:off x="8239586" y="4615462"/>
              <a:ext cx="769698" cy="276999"/>
            </a:xfrm>
            <a:prstGeom prst="rect">
              <a:avLst/>
            </a:prstGeom>
            <a:noFill/>
          </p:spPr>
          <p:txBody>
            <a:bodyPr wrap="none" rtlCol="0">
              <a:spAutoFit/>
            </a:bodyPr>
            <a:lstStyle/>
            <a:p>
              <a:pPr algn="ctr"/>
              <a:r>
                <a:rPr lang="en-US" sz="1200"/>
                <a:t>AMI Data</a:t>
              </a:r>
            </a:p>
          </p:txBody>
        </p:sp>
      </p:grpSp>
      <p:sp>
        <p:nvSpPr>
          <p:cNvPr id="19" name="Rectangle 18">
            <a:extLst>
              <a:ext uri="{FF2B5EF4-FFF2-40B4-BE49-F238E27FC236}">
                <a16:creationId xmlns:a16="http://schemas.microsoft.com/office/drawing/2014/main" id="{AEA604C3-9FAA-BB48-960B-388B5356491C}"/>
              </a:ext>
            </a:extLst>
          </p:cNvPr>
          <p:cNvSpPr/>
          <p:nvPr/>
        </p:nvSpPr>
        <p:spPr>
          <a:xfrm>
            <a:off x="4033852" y="3612685"/>
            <a:ext cx="611794" cy="618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25775A4-72E0-7842-A7F6-C5119AC52A04}"/>
              </a:ext>
            </a:extLst>
          </p:cNvPr>
          <p:cNvSpPr/>
          <p:nvPr/>
        </p:nvSpPr>
        <p:spPr>
          <a:xfrm>
            <a:off x="114594" y="978273"/>
            <a:ext cx="4995669" cy="30707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Monthly</a:t>
            </a:r>
          </a:p>
        </p:txBody>
      </p:sp>
      <p:sp>
        <p:nvSpPr>
          <p:cNvPr id="22" name="Rectangle 21">
            <a:extLst>
              <a:ext uri="{FF2B5EF4-FFF2-40B4-BE49-F238E27FC236}">
                <a16:creationId xmlns:a16="http://schemas.microsoft.com/office/drawing/2014/main" id="{F03748DF-14C6-9E45-99A7-077010C8A84F}"/>
              </a:ext>
            </a:extLst>
          </p:cNvPr>
          <p:cNvSpPr/>
          <p:nvPr/>
        </p:nvSpPr>
        <p:spPr>
          <a:xfrm>
            <a:off x="5382636" y="976206"/>
            <a:ext cx="3707624" cy="30707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Hourly</a:t>
            </a:r>
          </a:p>
        </p:txBody>
      </p:sp>
      <p:sp>
        <p:nvSpPr>
          <p:cNvPr id="23" name="Rectangle 22">
            <a:extLst>
              <a:ext uri="{FF2B5EF4-FFF2-40B4-BE49-F238E27FC236}">
                <a16:creationId xmlns:a16="http://schemas.microsoft.com/office/drawing/2014/main" id="{1D02D7C0-C765-714A-9412-F248828822FF}"/>
              </a:ext>
            </a:extLst>
          </p:cNvPr>
          <p:cNvSpPr/>
          <p:nvPr/>
        </p:nvSpPr>
        <p:spPr>
          <a:xfrm>
            <a:off x="114594" y="3086911"/>
            <a:ext cx="4995668" cy="30707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Daily</a:t>
            </a:r>
          </a:p>
        </p:txBody>
      </p:sp>
      <p:sp>
        <p:nvSpPr>
          <p:cNvPr id="24" name="TextBox 23">
            <a:extLst>
              <a:ext uri="{FF2B5EF4-FFF2-40B4-BE49-F238E27FC236}">
                <a16:creationId xmlns:a16="http://schemas.microsoft.com/office/drawing/2014/main" id="{F34D0DA9-A9BC-5342-BA3B-DC2538A0954C}"/>
              </a:ext>
            </a:extLst>
          </p:cNvPr>
          <p:cNvSpPr txBox="1"/>
          <p:nvPr/>
        </p:nvSpPr>
        <p:spPr>
          <a:xfrm>
            <a:off x="1018330" y="3399382"/>
            <a:ext cx="2978700" cy="246221"/>
          </a:xfrm>
          <a:prstGeom prst="rect">
            <a:avLst/>
          </a:prstGeom>
          <a:noFill/>
        </p:spPr>
        <p:txBody>
          <a:bodyPr wrap="none" rtlCol="0">
            <a:spAutoFit/>
          </a:bodyPr>
          <a:lstStyle/>
          <a:p>
            <a:pPr algn="ctr"/>
            <a:r>
              <a:rPr lang="en-US" sz="1000"/>
              <a:t>Fort Collins Total Residential Stock: Daily Electric Load</a:t>
            </a:r>
          </a:p>
        </p:txBody>
      </p:sp>
      <p:sp>
        <p:nvSpPr>
          <p:cNvPr id="25" name="TextBox 24">
            <a:extLst>
              <a:ext uri="{FF2B5EF4-FFF2-40B4-BE49-F238E27FC236}">
                <a16:creationId xmlns:a16="http://schemas.microsoft.com/office/drawing/2014/main" id="{F6F2E816-815C-814E-A236-34053D7702BB}"/>
              </a:ext>
            </a:extLst>
          </p:cNvPr>
          <p:cNvSpPr txBox="1"/>
          <p:nvPr/>
        </p:nvSpPr>
        <p:spPr>
          <a:xfrm rot="16200000">
            <a:off x="624531" y="4224545"/>
            <a:ext cx="514885" cy="200055"/>
          </a:xfrm>
          <a:prstGeom prst="rect">
            <a:avLst/>
          </a:prstGeom>
          <a:noFill/>
        </p:spPr>
        <p:txBody>
          <a:bodyPr wrap="none" rtlCol="0">
            <a:spAutoFit/>
          </a:bodyPr>
          <a:lstStyle/>
          <a:p>
            <a:pPr algn="ctr"/>
            <a:r>
              <a:rPr lang="en-US" sz="700"/>
              <a:t>kwh/unit</a:t>
            </a:r>
          </a:p>
        </p:txBody>
      </p:sp>
      <p:sp>
        <p:nvSpPr>
          <p:cNvPr id="29" name="Speech Bubble: Rectangle 32">
            <a:extLst>
              <a:ext uri="{FF2B5EF4-FFF2-40B4-BE49-F238E27FC236}">
                <a16:creationId xmlns:a16="http://schemas.microsoft.com/office/drawing/2014/main" id="{24B77A6F-A87C-2341-B43C-F2254A896BD4}"/>
              </a:ext>
            </a:extLst>
          </p:cNvPr>
          <p:cNvSpPr/>
          <p:nvPr/>
        </p:nvSpPr>
        <p:spPr>
          <a:xfrm>
            <a:off x="4350398" y="3155974"/>
            <a:ext cx="1413753" cy="1362927"/>
          </a:xfrm>
          <a:prstGeom prst="wedgeRectCallout">
            <a:avLst>
              <a:gd name="adj1" fmla="val -37575"/>
              <a:gd name="adj2" fmla="val 13199"/>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200"/>
              <a:t>Consistent under-prediction of cooling and over- prediction of heating across timescales and data sources</a:t>
            </a:r>
          </a:p>
        </p:txBody>
      </p:sp>
    </p:spTree>
    <p:extLst>
      <p:ext uri="{BB962C8B-B14F-4D97-AF65-F5344CB8AC3E}">
        <p14:creationId xmlns:p14="http://schemas.microsoft.com/office/powerpoint/2010/main" val="383098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7E3D-344A-564A-9C5A-804EEDE73D22}"/>
              </a:ext>
            </a:extLst>
          </p:cNvPr>
          <p:cNvSpPr>
            <a:spLocks noGrp="1"/>
          </p:cNvSpPr>
          <p:nvPr>
            <p:ph type="title"/>
          </p:nvPr>
        </p:nvSpPr>
        <p:spPr/>
        <p:txBody>
          <a:bodyPr/>
          <a:lstStyle/>
          <a:p>
            <a:r>
              <a:rPr lang="en-US"/>
              <a:t>Example approaches</a:t>
            </a:r>
          </a:p>
        </p:txBody>
      </p:sp>
      <p:sp>
        <p:nvSpPr>
          <p:cNvPr id="3" name="Text Placeholder 2">
            <a:extLst>
              <a:ext uri="{FF2B5EF4-FFF2-40B4-BE49-F238E27FC236}">
                <a16:creationId xmlns:a16="http://schemas.microsoft.com/office/drawing/2014/main" id="{EF6C7FCE-3EC8-6843-B708-293FB579E702}"/>
              </a:ext>
            </a:extLst>
          </p:cNvPr>
          <p:cNvSpPr>
            <a:spLocks noGrp="1"/>
          </p:cNvSpPr>
          <p:nvPr>
            <p:ph type="body" sz="quarter" idx="10"/>
          </p:nvPr>
        </p:nvSpPr>
        <p:spPr/>
        <p:txBody>
          <a:bodyPr>
            <a:normAutofit/>
          </a:bodyPr>
          <a:lstStyle/>
          <a:p>
            <a:pPr marL="0" indent="0">
              <a:buNone/>
            </a:pPr>
            <a:r>
              <a:rPr lang="en-US"/>
              <a:t>Goal is to correct bulk errors but not overfit</a:t>
            </a:r>
          </a:p>
          <a:p>
            <a:pPr marL="0" indent="0">
              <a:buNone/>
            </a:pPr>
            <a:endParaRPr lang="en-US" sz="1100"/>
          </a:p>
          <a:p>
            <a:pPr marL="0" indent="0">
              <a:buNone/>
            </a:pPr>
            <a:r>
              <a:rPr lang="en-US"/>
              <a:t>Correction to EIA state and monthly data</a:t>
            </a:r>
          </a:p>
          <a:p>
            <a:pPr marL="457200" indent="-457200">
              <a:buFont typeface="+mj-lt"/>
              <a:buAutoNum type="arabicPeriod"/>
            </a:pPr>
            <a:r>
              <a:rPr lang="en-US"/>
              <a:t>Adjust all end-uses </a:t>
            </a:r>
          </a:p>
          <a:p>
            <a:pPr marL="457200" indent="-457200">
              <a:buFont typeface="+mj-lt"/>
              <a:buAutoNum type="arabicPeriod"/>
            </a:pPr>
            <a:r>
              <a:rPr lang="en-US"/>
              <a:t>Adjust only HVAC loads</a:t>
            </a:r>
          </a:p>
          <a:p>
            <a:pPr marL="457200" indent="-457200">
              <a:buFont typeface="+mj-lt"/>
              <a:buAutoNum type="arabicPeriod"/>
            </a:pPr>
            <a:r>
              <a:rPr lang="en-US"/>
              <a:t>…</a:t>
            </a:r>
          </a:p>
          <a:p>
            <a:pPr marL="0" indent="0">
              <a:buNone/>
            </a:pPr>
            <a:endParaRPr lang="en-US" sz="800"/>
          </a:p>
          <a:p>
            <a:pPr marL="0" indent="0">
              <a:buNone/>
            </a:pPr>
            <a:r>
              <a:rPr lang="en-US"/>
              <a:t>Approach will evolve until calibration is finished</a:t>
            </a:r>
          </a:p>
          <a:p>
            <a:pPr marL="457200" indent="-457200">
              <a:buFont typeface="+mj-lt"/>
              <a:buAutoNum type="arabicPeriod"/>
            </a:pPr>
            <a:endParaRPr lang="en-US"/>
          </a:p>
          <a:p>
            <a:pPr marL="0" indent="0">
              <a:buNone/>
            </a:pPr>
            <a:endParaRPr lang="en-US"/>
          </a:p>
        </p:txBody>
      </p:sp>
      <p:sp>
        <p:nvSpPr>
          <p:cNvPr id="4" name="Speech Bubble: Rectangle 32">
            <a:extLst>
              <a:ext uri="{FF2B5EF4-FFF2-40B4-BE49-F238E27FC236}">
                <a16:creationId xmlns:a16="http://schemas.microsoft.com/office/drawing/2014/main" id="{1FAC1694-CCEC-374D-A90F-AC9338830175}"/>
              </a:ext>
            </a:extLst>
          </p:cNvPr>
          <p:cNvSpPr/>
          <p:nvPr/>
        </p:nvSpPr>
        <p:spPr>
          <a:xfrm>
            <a:off x="6638003" y="1301723"/>
            <a:ext cx="1686129" cy="1336699"/>
          </a:xfrm>
          <a:prstGeom prst="wedgeRectCallout">
            <a:avLst>
              <a:gd name="adj1" fmla="val -239301"/>
              <a:gd name="adj2" fmla="val 36858"/>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600"/>
              <a:t>Suggests that discrepancies are combination of baseload and HVAC loads</a:t>
            </a:r>
          </a:p>
        </p:txBody>
      </p:sp>
      <p:sp>
        <p:nvSpPr>
          <p:cNvPr id="5" name="Speech Bubble: Rectangle 32">
            <a:extLst>
              <a:ext uri="{FF2B5EF4-FFF2-40B4-BE49-F238E27FC236}">
                <a16:creationId xmlns:a16="http://schemas.microsoft.com/office/drawing/2014/main" id="{AFBBCDBD-9B29-E94E-A12B-7D31388E4FBC}"/>
              </a:ext>
            </a:extLst>
          </p:cNvPr>
          <p:cNvSpPr/>
          <p:nvPr/>
        </p:nvSpPr>
        <p:spPr>
          <a:xfrm>
            <a:off x="6638003" y="2764291"/>
            <a:ext cx="1413753" cy="998851"/>
          </a:xfrm>
          <a:prstGeom prst="wedgeRectCallout">
            <a:avLst>
              <a:gd name="adj1" fmla="val -241283"/>
              <a:gd name="adj2" fmla="val -37994"/>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600"/>
              <a:t>Suggests that discrepancies are mostly HVAC loads</a:t>
            </a:r>
          </a:p>
        </p:txBody>
      </p:sp>
    </p:spTree>
    <p:extLst>
      <p:ext uri="{BB962C8B-B14F-4D97-AF65-F5344CB8AC3E}">
        <p14:creationId xmlns:p14="http://schemas.microsoft.com/office/powerpoint/2010/main" val="2363632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908F97-D0D2-6349-91AA-DE50E09841E7}"/>
              </a:ext>
            </a:extLst>
          </p:cNvPr>
          <p:cNvSpPr>
            <a:spLocks noGrp="1"/>
          </p:cNvSpPr>
          <p:nvPr>
            <p:ph type="body" sz="quarter" idx="10"/>
          </p:nvPr>
        </p:nvSpPr>
        <p:spPr>
          <a:xfrm>
            <a:off x="3657600" y="1504827"/>
            <a:ext cx="5472873" cy="1095516"/>
          </a:xfrm>
        </p:spPr>
        <p:txBody>
          <a:bodyPr/>
          <a:lstStyle/>
          <a:p>
            <a:pPr>
              <a:lnSpc>
                <a:spcPts val="2900"/>
              </a:lnSpc>
            </a:pPr>
            <a:r>
              <a:rPr lang="en-US" sz="2000"/>
              <a:t>End-Use Load Profiles for the U.S. Building Stock: </a:t>
            </a:r>
            <a:r>
              <a:rPr lang="en-US" sz="2400"/>
              <a:t>Calibration Progress Summary</a:t>
            </a:r>
            <a:endParaRPr lang="en-US" sz="2000"/>
          </a:p>
        </p:txBody>
      </p:sp>
      <p:sp>
        <p:nvSpPr>
          <p:cNvPr id="3" name="Text Placeholder 2">
            <a:extLst>
              <a:ext uri="{FF2B5EF4-FFF2-40B4-BE49-F238E27FC236}">
                <a16:creationId xmlns:a16="http://schemas.microsoft.com/office/drawing/2014/main" id="{28E20B43-0597-C146-9A67-1304172A3852}"/>
              </a:ext>
            </a:extLst>
          </p:cNvPr>
          <p:cNvSpPr>
            <a:spLocks noGrp="1"/>
          </p:cNvSpPr>
          <p:nvPr>
            <p:ph type="body" sz="quarter" idx="11"/>
          </p:nvPr>
        </p:nvSpPr>
        <p:spPr>
          <a:xfrm>
            <a:off x="3657601" y="2744787"/>
            <a:ext cx="4402138" cy="1101551"/>
          </a:xfrm>
        </p:spPr>
        <p:txBody>
          <a:bodyPr/>
          <a:lstStyle/>
          <a:p>
            <a:r>
              <a:rPr lang="en-US" sz="1600"/>
              <a:t>Eric Wilson, Andrew Parker</a:t>
            </a:r>
            <a:endParaRPr lang="en-US" sz="1600">
              <a:cs typeface="Calibri"/>
            </a:endParaRPr>
          </a:p>
          <a:p>
            <a:r>
              <a:rPr lang="en-US" sz="1600"/>
              <a:t>April 21, 2021</a:t>
            </a:r>
            <a:endParaRPr lang="en-US" sz="1600">
              <a:cs typeface="Calibri"/>
            </a:endParaRPr>
          </a:p>
        </p:txBody>
      </p:sp>
    </p:spTree>
    <p:extLst>
      <p:ext uri="{BB962C8B-B14F-4D97-AF65-F5344CB8AC3E}">
        <p14:creationId xmlns:p14="http://schemas.microsoft.com/office/powerpoint/2010/main" val="5658135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7E3D-344A-564A-9C5A-804EEDE73D22}"/>
              </a:ext>
            </a:extLst>
          </p:cNvPr>
          <p:cNvSpPr>
            <a:spLocks noGrp="1"/>
          </p:cNvSpPr>
          <p:nvPr>
            <p:ph type="title"/>
          </p:nvPr>
        </p:nvSpPr>
        <p:spPr/>
        <p:txBody>
          <a:bodyPr/>
          <a:lstStyle/>
          <a:p>
            <a:r>
              <a:rPr lang="en-US"/>
              <a:t>Example model formulation</a:t>
            </a:r>
          </a:p>
        </p:txBody>
      </p:sp>
      <p:sp>
        <p:nvSpPr>
          <p:cNvPr id="11" name="Text Placeholder 2">
            <a:extLst>
              <a:ext uri="{FF2B5EF4-FFF2-40B4-BE49-F238E27FC236}">
                <a16:creationId xmlns:a16="http://schemas.microsoft.com/office/drawing/2014/main" id="{DDEB8F1C-CA89-C844-A539-613B5CC81390}"/>
              </a:ext>
            </a:extLst>
          </p:cNvPr>
          <p:cNvSpPr txBox="1">
            <a:spLocks/>
          </p:cNvSpPr>
          <p:nvPr/>
        </p:nvSpPr>
        <p:spPr>
          <a:xfrm>
            <a:off x="609599" y="1078384"/>
            <a:ext cx="7923221" cy="26588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a:t>Planning on using multiplicative factors</a:t>
            </a:r>
          </a:p>
          <a:p>
            <a:r>
              <a:rPr lang="en-US" sz="2000"/>
              <a:t>If use state and month factors, then calculate 588 (49x12) factors, which scale monthly magnitudes but don’t change end use load shapes</a:t>
            </a:r>
          </a:p>
          <a:p>
            <a:r>
              <a:rPr lang="en-US" sz="2000"/>
              <a:t>Model 1: all end-uses </a:t>
            </a:r>
          </a:p>
          <a:p>
            <a:r>
              <a:rPr lang="en-US" sz="2000"/>
              <a:t>Model 2: only HVAC end-uses</a:t>
            </a:r>
          </a:p>
        </p:txBody>
      </p:sp>
      <p:grpSp>
        <p:nvGrpSpPr>
          <p:cNvPr id="24" name="Group 23">
            <a:extLst>
              <a:ext uri="{FF2B5EF4-FFF2-40B4-BE49-F238E27FC236}">
                <a16:creationId xmlns:a16="http://schemas.microsoft.com/office/drawing/2014/main" id="{CE9369C6-413A-9242-AE95-67B7CA591FEC}"/>
              </a:ext>
            </a:extLst>
          </p:cNvPr>
          <p:cNvGrpSpPr/>
          <p:nvPr/>
        </p:nvGrpSpPr>
        <p:grpSpPr>
          <a:xfrm>
            <a:off x="1849902" y="3017520"/>
            <a:ext cx="5753686" cy="1947036"/>
            <a:chOff x="1392702" y="3108960"/>
            <a:chExt cx="5753686" cy="1947036"/>
          </a:xfrm>
        </p:grpSpPr>
        <p:sp>
          <p:nvSpPr>
            <p:cNvPr id="23" name="Rounded Rectangle 22">
              <a:extLst>
                <a:ext uri="{FF2B5EF4-FFF2-40B4-BE49-F238E27FC236}">
                  <a16:creationId xmlns:a16="http://schemas.microsoft.com/office/drawing/2014/main" id="{FD2AADF1-2EC2-7546-B2C2-5996BB265E22}"/>
                </a:ext>
              </a:extLst>
            </p:cNvPr>
            <p:cNvSpPr/>
            <p:nvPr/>
          </p:nvSpPr>
          <p:spPr>
            <a:xfrm>
              <a:off x="1392702" y="3108960"/>
              <a:ext cx="5753686" cy="1947036"/>
            </a:xfrm>
            <a:prstGeom prst="roundRect">
              <a:avLst/>
            </a:prstGeom>
            <a:solidFill>
              <a:schemeClr val="bg1"/>
            </a:solidFill>
            <a:ln w="38100"/>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1ABD9D7-D6C8-AE41-A528-D10E4506FED7}"/>
                    </a:ext>
                  </a:extLst>
                </p:cNvPr>
                <p:cNvSpPr txBox="1"/>
                <p:nvPr/>
              </p:nvSpPr>
              <p:spPr>
                <a:xfrm>
                  <a:off x="4560968" y="3797787"/>
                  <a:ext cx="2530373" cy="246221"/>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𝑠</m:t>
                        </m:r>
                        <m:r>
                          <a:rPr lang="en-US" sz="1600" b="0" i="1" smtClean="0">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𝐴𝐿</m:t>
                            </m:r>
                            <m:r>
                              <a:rPr lang="en-US" sz="1600" b="0" i="1" smtClean="0">
                                <a:latin typeface="Cambria Math" panose="02040503050406030204" pitchFamily="18" charset="0"/>
                              </a:rPr>
                              <m:t>,</m:t>
                            </m:r>
                            <m:r>
                              <a:rPr lang="en-US" sz="1600" b="0" i="1" smtClean="0">
                                <a:latin typeface="Cambria Math" panose="02040503050406030204" pitchFamily="18" charset="0"/>
                              </a:rPr>
                              <m:t>𝐴𝑍</m:t>
                            </m:r>
                            <m:r>
                              <a:rPr lang="en-US" sz="1600" b="0" i="1" smtClean="0">
                                <a:latin typeface="Cambria Math" panose="02040503050406030204" pitchFamily="18" charset="0"/>
                              </a:rPr>
                              <m:t>,</m:t>
                            </m:r>
                            <m:r>
                              <a:rPr lang="en-US" sz="1600" b="0" i="1" smtClean="0">
                                <a:latin typeface="Cambria Math" panose="02040503050406030204" pitchFamily="18" charset="0"/>
                              </a:rPr>
                              <m:t>𝐴𝑅</m:t>
                            </m:r>
                            <m:r>
                              <a:rPr lang="en-US" sz="1600" b="0" i="1" smtClean="0">
                                <a:latin typeface="Cambria Math" panose="02040503050406030204" pitchFamily="18" charset="0"/>
                              </a:rPr>
                              <m:t>, …, </m:t>
                            </m:r>
                            <m:r>
                              <a:rPr lang="en-US" sz="1600" b="0" i="1" smtClean="0">
                                <a:latin typeface="Cambria Math" panose="02040503050406030204" pitchFamily="18" charset="0"/>
                              </a:rPr>
                              <m:t>𝑊𝐼</m:t>
                            </m:r>
                            <m:r>
                              <a:rPr lang="en-US" sz="1600" b="0" i="1" smtClean="0">
                                <a:latin typeface="Cambria Math" panose="02040503050406030204" pitchFamily="18" charset="0"/>
                              </a:rPr>
                              <m:t>,</m:t>
                            </m:r>
                            <m:r>
                              <a:rPr lang="en-US" sz="1600" b="0" i="1" smtClean="0">
                                <a:latin typeface="Cambria Math" panose="02040503050406030204" pitchFamily="18" charset="0"/>
                              </a:rPr>
                              <m:t>𝑊𝑌</m:t>
                            </m:r>
                          </m:e>
                        </m:d>
                        <m:r>
                          <a:rPr lang="en-US" sz="1600" b="0" i="1" smtClean="0">
                            <a:latin typeface="Cambria Math" panose="02040503050406030204" pitchFamily="18" charset="0"/>
                          </a:rPr>
                          <m:t> </m:t>
                        </m:r>
                      </m:oMath>
                    </m:oMathPara>
                  </a14:m>
                  <a:endParaRPr lang="en-US" sz="1600"/>
                </a:p>
              </p:txBody>
            </p:sp>
          </mc:Choice>
          <mc:Fallback xmlns="">
            <p:sp>
              <p:nvSpPr>
                <p:cNvPr id="8" name="TextBox 7">
                  <a:extLst>
                    <a:ext uri="{FF2B5EF4-FFF2-40B4-BE49-F238E27FC236}">
                      <a16:creationId xmlns:a16="http://schemas.microsoft.com/office/drawing/2014/main" id="{E1ABD9D7-D6C8-AE41-A528-D10E4506FED7}"/>
                    </a:ext>
                  </a:extLst>
                </p:cNvPr>
                <p:cNvSpPr txBox="1">
                  <a:spLocks noRot="1" noChangeAspect="1" noMove="1" noResize="1" noEditPoints="1" noAdjustHandles="1" noChangeArrowheads="1" noChangeShapeType="1" noTextEdit="1"/>
                </p:cNvSpPr>
                <p:nvPr/>
              </p:nvSpPr>
              <p:spPr>
                <a:xfrm>
                  <a:off x="4560968" y="3797787"/>
                  <a:ext cx="2530373" cy="246221"/>
                </a:xfrm>
                <a:prstGeom prst="rect">
                  <a:avLst/>
                </a:prstGeom>
                <a:blipFill>
                  <a:blip r:embed="rId2"/>
                  <a:stretch>
                    <a:fillRect l="-482" b="-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CA202C-67E4-7148-A926-0636B9770DCF}"/>
                    </a:ext>
                  </a:extLst>
                </p:cNvPr>
                <p:cNvSpPr txBox="1"/>
                <p:nvPr/>
              </p:nvSpPr>
              <p:spPr>
                <a:xfrm>
                  <a:off x="4560968" y="4046267"/>
                  <a:ext cx="1620124" cy="246221"/>
                </a:xfrm>
                <a:prstGeom prst="rect">
                  <a:avLst/>
                </a:prstGeom>
                <a:ln>
                  <a:noFill/>
                </a:ln>
              </p:spPr>
              <p:style>
                <a:lnRef idx="2">
                  <a:schemeClr val="accent3"/>
                </a:lnRef>
                <a:fillRef idx="1">
                  <a:schemeClr val="lt1"/>
                </a:fillRef>
                <a:effectRef idx="0">
                  <a:schemeClr val="accent3"/>
                </a:effectRef>
                <a:fontRef idx="minor">
                  <a:schemeClr val="dk1"/>
                </a:fontRef>
              </p:style>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𝑚</m:t>
                        </m:r>
                        <m:r>
                          <a:rPr lang="en-US" sz="1600" i="1">
                            <a:latin typeface="Cambria Math" panose="02040503050406030204" pitchFamily="18" charset="0"/>
                            <a:ea typeface="Cambria Math" panose="02040503050406030204" pitchFamily="18" charset="0"/>
                          </a:rPr>
                          <m:t>∈</m:t>
                        </m:r>
                        <m:d>
                          <m:dPr>
                            <m:begChr m:val="{"/>
                            <m:endChr m:val="}"/>
                            <m:ctrlPr>
                              <a:rPr lang="en-US" sz="1600" b="0" i="1" smtClean="0">
                                <a:latin typeface="Cambria Math" panose="02040503050406030204" pitchFamily="18" charset="0"/>
                              </a:rPr>
                            </m:ctrlPr>
                          </m:dPr>
                          <m:e>
                            <m:r>
                              <a:rPr lang="en-US" sz="1600" b="0" i="1" smtClean="0">
                                <a:latin typeface="Cambria Math" panose="02040503050406030204" pitchFamily="18" charset="0"/>
                              </a:rPr>
                              <m:t>𝐽𝑎𝑛</m:t>
                            </m:r>
                            <m:r>
                              <a:rPr lang="en-US" sz="1600" b="0" i="1" smtClean="0">
                                <a:latin typeface="Cambria Math" panose="02040503050406030204" pitchFamily="18" charset="0"/>
                              </a:rPr>
                              <m:t>, …, </m:t>
                            </m:r>
                            <m:r>
                              <a:rPr lang="en-US" sz="1600" b="0" i="1" smtClean="0">
                                <a:latin typeface="Cambria Math" panose="02040503050406030204" pitchFamily="18" charset="0"/>
                              </a:rPr>
                              <m:t>𝐷𝑒𝑐</m:t>
                            </m:r>
                          </m:e>
                        </m:d>
                      </m:oMath>
                    </m:oMathPara>
                  </a14:m>
                  <a:endParaRPr lang="en-US" sz="1600"/>
                </a:p>
              </p:txBody>
            </p:sp>
          </mc:Choice>
          <mc:Fallback xmlns="">
            <p:sp>
              <p:nvSpPr>
                <p:cNvPr id="9" name="TextBox 8">
                  <a:extLst>
                    <a:ext uri="{FF2B5EF4-FFF2-40B4-BE49-F238E27FC236}">
                      <a16:creationId xmlns:a16="http://schemas.microsoft.com/office/drawing/2014/main" id="{07CA202C-67E4-7148-A926-0636B9770DCF}"/>
                    </a:ext>
                  </a:extLst>
                </p:cNvPr>
                <p:cNvSpPr txBox="1">
                  <a:spLocks noRot="1" noChangeAspect="1" noMove="1" noResize="1" noEditPoints="1" noAdjustHandles="1" noChangeArrowheads="1" noChangeShapeType="1" noTextEdit="1"/>
                </p:cNvSpPr>
                <p:nvPr/>
              </p:nvSpPr>
              <p:spPr>
                <a:xfrm>
                  <a:off x="4560968" y="4046267"/>
                  <a:ext cx="1620124" cy="246221"/>
                </a:xfrm>
                <a:prstGeom prst="rect">
                  <a:avLst/>
                </a:prstGeom>
                <a:blipFill>
                  <a:blip r:embed="rId3"/>
                  <a:stretch>
                    <a:fillRect l="-1128" b="-32500"/>
                  </a:stretch>
                </a:blipFill>
                <a:ln>
                  <a:noFill/>
                </a:ln>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C18B6AB1-58AC-8440-97FB-760AF2C93963}"/>
                </a:ext>
              </a:extLst>
            </p:cNvPr>
            <p:cNvGrpSpPr/>
            <p:nvPr/>
          </p:nvGrpSpPr>
          <p:grpSpPr>
            <a:xfrm>
              <a:off x="1456025" y="3158625"/>
              <a:ext cx="2984313" cy="1897371"/>
              <a:chOff x="1449226" y="2853129"/>
              <a:chExt cx="2984313" cy="1897371"/>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9DDFCE-B4BE-CB41-AE36-5D1E315A08F7}"/>
                      </a:ext>
                    </a:extLst>
                  </p:cNvPr>
                  <p:cNvSpPr txBox="1"/>
                  <p:nvPr/>
                </p:nvSpPr>
                <p:spPr>
                  <a:xfrm>
                    <a:off x="1800666" y="3663532"/>
                    <a:ext cx="2264851"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𝑒</m:t>
                                  </m:r>
                                </m:e>
                              </m:acc>
                            </m:e>
                            <m:sub>
                              <m:r>
                                <a:rPr lang="en-US" sz="2000" b="0" i="1" smtClean="0">
                                  <a:latin typeface="Cambria Math" panose="02040503050406030204" pitchFamily="18" charset="0"/>
                                </a:rPr>
                                <m:t>𝑠𝑚</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𝛼</m:t>
                              </m:r>
                            </m:e>
                            <m:sub>
                              <m:r>
                                <a:rPr lang="en-US" sz="2000" b="0" i="1" smtClean="0">
                                  <a:latin typeface="Cambria Math" panose="02040503050406030204" pitchFamily="18" charset="0"/>
                                  <a:ea typeface="Cambria Math" panose="02040503050406030204" pitchFamily="18" charset="0"/>
                                </a:rPr>
                                <m:t>𝑠𝑚</m:t>
                              </m:r>
                            </m:sub>
                          </m:sSub>
                          <m:sSub>
                            <m:sSubPr>
                              <m:ctrlPr>
                                <a:rPr lang="en-US" sz="2000" i="1">
                                  <a:latin typeface="Cambria Math" panose="02040503050406030204" pitchFamily="18" charset="0"/>
                                </a:rPr>
                              </m:ctrlPr>
                            </m:sSubPr>
                            <m:e>
                              <m:r>
                                <a:rPr lang="en-US" sz="2000" b="0" i="1" smtClean="0">
                                  <a:latin typeface="Cambria Math" panose="02040503050406030204" pitchFamily="18" charset="0"/>
                                </a:rPr>
                                <m:t>𝑒</m:t>
                              </m:r>
                            </m:e>
                            <m:sub>
                              <m:r>
                                <a:rPr lang="en-US" sz="2000" b="0" i="1" smtClean="0">
                                  <a:latin typeface="Cambria Math" panose="02040503050406030204" pitchFamily="18" charset="0"/>
                                </a:rPr>
                                <m:t>𝑠𝑚</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oMath>
                      </m:oMathPara>
                    </a14:m>
                    <a:endParaRPr lang="en-US" sz="2000"/>
                  </a:p>
                </p:txBody>
              </p:sp>
            </mc:Choice>
            <mc:Fallback xmlns="">
              <p:sp>
                <p:nvSpPr>
                  <p:cNvPr id="7" name="TextBox 6">
                    <a:extLst>
                      <a:ext uri="{FF2B5EF4-FFF2-40B4-BE49-F238E27FC236}">
                        <a16:creationId xmlns:a16="http://schemas.microsoft.com/office/drawing/2014/main" id="{079DDFCE-B4BE-CB41-AE36-5D1E315A08F7}"/>
                      </a:ext>
                    </a:extLst>
                  </p:cNvPr>
                  <p:cNvSpPr txBox="1">
                    <a:spLocks noRot="1" noChangeAspect="1" noMove="1" noResize="1" noEditPoints="1" noAdjustHandles="1" noChangeArrowheads="1" noChangeShapeType="1" noTextEdit="1"/>
                  </p:cNvSpPr>
                  <p:nvPr/>
                </p:nvSpPr>
                <p:spPr>
                  <a:xfrm>
                    <a:off x="1800666" y="3663532"/>
                    <a:ext cx="2264851" cy="307777"/>
                  </a:xfrm>
                  <a:prstGeom prst="rect">
                    <a:avLst/>
                  </a:prstGeom>
                  <a:blipFill>
                    <a:blip r:embed="rId4"/>
                    <a:stretch>
                      <a:fillRect l="-1348" t="-1961" b="-9804"/>
                    </a:stretch>
                  </a:blipFill>
                </p:spPr>
                <p:txBody>
                  <a:bodyPr/>
                  <a:lstStyle/>
                  <a:p>
                    <a:r>
                      <a:rPr lang="en-US">
                        <a:noFill/>
                      </a:rPr>
                      <a:t> </a:t>
                    </a:r>
                  </a:p>
                </p:txBody>
              </p:sp>
            </mc:Fallback>
          </mc:AlternateContent>
          <p:sp>
            <p:nvSpPr>
              <p:cNvPr id="14" name="Left Brace 13">
                <a:extLst>
                  <a:ext uri="{FF2B5EF4-FFF2-40B4-BE49-F238E27FC236}">
                    <a16:creationId xmlns:a16="http://schemas.microsoft.com/office/drawing/2014/main" id="{ADD9648C-7622-944E-A19B-2D4F3179CFE9}"/>
                  </a:ext>
                </a:extLst>
              </p:cNvPr>
              <p:cNvSpPr/>
              <p:nvPr/>
            </p:nvSpPr>
            <p:spPr>
              <a:xfrm rot="5400000">
                <a:off x="3557764" y="3221901"/>
                <a:ext cx="186488" cy="664606"/>
              </a:xfrm>
              <a:prstGeom prst="leftBrace">
                <a:avLst>
                  <a:gd name="adj1" fmla="val 26670"/>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sp>
            <p:nvSpPr>
              <p:cNvPr id="15" name="TextBox 14">
                <a:extLst>
                  <a:ext uri="{FF2B5EF4-FFF2-40B4-BE49-F238E27FC236}">
                    <a16:creationId xmlns:a16="http://schemas.microsoft.com/office/drawing/2014/main" id="{BE2A6D7C-E417-9E4D-AA97-3B9942C003D1}"/>
                  </a:ext>
                </a:extLst>
              </p:cNvPr>
              <p:cNvSpPr txBox="1"/>
              <p:nvPr/>
            </p:nvSpPr>
            <p:spPr>
              <a:xfrm>
                <a:off x="2933091" y="2853129"/>
                <a:ext cx="1500448" cy="584775"/>
              </a:xfrm>
              <a:prstGeom prst="rect">
                <a:avLst/>
              </a:prstGeom>
              <a:noFill/>
            </p:spPr>
            <p:txBody>
              <a:bodyPr wrap="square" rtlCol="0">
                <a:spAutoFit/>
              </a:bodyPr>
              <a:lstStyle/>
              <a:p>
                <a:pPr algn="ctr"/>
                <a:r>
                  <a:rPr lang="en-US" sz="1600"/>
                  <a:t>Simulated end-use energy</a:t>
                </a:r>
              </a:p>
            </p:txBody>
          </p:sp>
          <p:sp>
            <p:nvSpPr>
              <p:cNvPr id="17" name="Left Brace 16">
                <a:extLst>
                  <a:ext uri="{FF2B5EF4-FFF2-40B4-BE49-F238E27FC236}">
                    <a16:creationId xmlns:a16="http://schemas.microsoft.com/office/drawing/2014/main" id="{08632CD4-262B-C941-A24F-6C2B0A211DDA}"/>
                  </a:ext>
                </a:extLst>
              </p:cNvPr>
              <p:cNvSpPr/>
              <p:nvPr/>
            </p:nvSpPr>
            <p:spPr>
              <a:xfrm rot="5400000">
                <a:off x="2113614" y="3253233"/>
                <a:ext cx="186488" cy="664606"/>
              </a:xfrm>
              <a:prstGeom prst="leftBrace">
                <a:avLst>
                  <a:gd name="adj1" fmla="val 26670"/>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sp>
            <p:nvSpPr>
              <p:cNvPr id="18" name="TextBox 17">
                <a:extLst>
                  <a:ext uri="{FF2B5EF4-FFF2-40B4-BE49-F238E27FC236}">
                    <a16:creationId xmlns:a16="http://schemas.microsoft.com/office/drawing/2014/main" id="{F58B3E83-51D8-9A40-9589-06AFACD408CB}"/>
                  </a:ext>
                </a:extLst>
              </p:cNvPr>
              <p:cNvSpPr txBox="1"/>
              <p:nvPr/>
            </p:nvSpPr>
            <p:spPr>
              <a:xfrm>
                <a:off x="1449226" y="2853130"/>
                <a:ext cx="1500448" cy="584775"/>
              </a:xfrm>
              <a:prstGeom prst="rect">
                <a:avLst/>
              </a:prstGeom>
              <a:noFill/>
            </p:spPr>
            <p:txBody>
              <a:bodyPr wrap="square" rtlCol="0">
                <a:spAutoFit/>
              </a:bodyPr>
              <a:lstStyle/>
              <a:p>
                <a:pPr algn="ctr"/>
                <a:r>
                  <a:rPr lang="en-US" sz="1600"/>
                  <a:t>Corrected end-use energy</a:t>
                </a:r>
              </a:p>
            </p:txBody>
          </p:sp>
          <p:sp>
            <p:nvSpPr>
              <p:cNvPr id="19" name="Left Brace 18">
                <a:extLst>
                  <a:ext uri="{FF2B5EF4-FFF2-40B4-BE49-F238E27FC236}">
                    <a16:creationId xmlns:a16="http://schemas.microsoft.com/office/drawing/2014/main" id="{F2BB3F65-49B1-1B41-8FE9-105A84B85F2B}"/>
                  </a:ext>
                </a:extLst>
              </p:cNvPr>
              <p:cNvSpPr/>
              <p:nvPr/>
            </p:nvSpPr>
            <p:spPr>
              <a:xfrm rot="16200000">
                <a:off x="3029031" y="3871643"/>
                <a:ext cx="146767" cy="395044"/>
              </a:xfrm>
              <a:prstGeom prst="leftBrace">
                <a:avLst>
                  <a:gd name="adj1" fmla="val 26670"/>
                  <a:gd name="adj2" fmla="val 50000"/>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p>
            </p:txBody>
          </p:sp>
          <p:sp>
            <p:nvSpPr>
              <p:cNvPr id="21" name="TextBox 20">
                <a:extLst>
                  <a:ext uri="{FF2B5EF4-FFF2-40B4-BE49-F238E27FC236}">
                    <a16:creationId xmlns:a16="http://schemas.microsoft.com/office/drawing/2014/main" id="{5CE8ED94-D6D4-8D4F-B13C-70F6946F602C}"/>
                  </a:ext>
                </a:extLst>
              </p:cNvPr>
              <p:cNvSpPr txBox="1"/>
              <p:nvPr/>
            </p:nvSpPr>
            <p:spPr>
              <a:xfrm>
                <a:off x="2205771" y="4165725"/>
                <a:ext cx="1793286" cy="584775"/>
              </a:xfrm>
              <a:prstGeom prst="rect">
                <a:avLst/>
              </a:prstGeom>
              <a:noFill/>
            </p:spPr>
            <p:txBody>
              <a:bodyPr wrap="square" rtlCol="0">
                <a:spAutoFit/>
              </a:bodyPr>
              <a:lstStyle/>
              <a:p>
                <a:pPr algn="ctr"/>
                <a:r>
                  <a:rPr lang="en-US" sz="1600"/>
                  <a:t>State and month correction factor</a:t>
                </a:r>
              </a:p>
            </p:txBody>
          </p:sp>
        </p:grpSp>
      </p:grpSp>
      <p:sp>
        <p:nvSpPr>
          <p:cNvPr id="25" name="Speech Bubble: Rectangle 32">
            <a:extLst>
              <a:ext uri="{FF2B5EF4-FFF2-40B4-BE49-F238E27FC236}">
                <a16:creationId xmlns:a16="http://schemas.microsoft.com/office/drawing/2014/main" id="{4BD61313-6DFE-1D41-A596-6E2CA67CE3DC}"/>
              </a:ext>
            </a:extLst>
          </p:cNvPr>
          <p:cNvSpPr/>
          <p:nvPr/>
        </p:nvSpPr>
        <p:spPr>
          <a:xfrm>
            <a:off x="6740720" y="860753"/>
            <a:ext cx="2273879" cy="599031"/>
          </a:xfrm>
          <a:prstGeom prst="wedgeRectCallout">
            <a:avLst>
              <a:gd name="adj1" fmla="val -61075"/>
              <a:gd name="adj2" fmla="val 60699"/>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600"/>
              <a:t>Do not model Alaska and Hawaii, but do model DC</a:t>
            </a:r>
          </a:p>
        </p:txBody>
      </p:sp>
    </p:spTree>
    <p:extLst>
      <p:ext uri="{BB962C8B-B14F-4D97-AF65-F5344CB8AC3E}">
        <p14:creationId xmlns:p14="http://schemas.microsoft.com/office/powerpoint/2010/main" val="3583716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3268595-190B-2448-9C03-249786F2CC1B}"/>
              </a:ext>
            </a:extLst>
          </p:cNvPr>
          <p:cNvCxnSpPr/>
          <p:nvPr/>
        </p:nvCxnSpPr>
        <p:spPr>
          <a:xfrm>
            <a:off x="2351314" y="2734493"/>
            <a:ext cx="5225633" cy="0"/>
          </a:xfrm>
          <a:prstGeom prst="line">
            <a:avLst/>
          </a:prstGeom>
          <a:ln>
            <a:prstDash val="sysDash"/>
          </a:ln>
        </p:spPr>
        <p:style>
          <a:lnRef idx="1">
            <a:schemeClr val="accent5"/>
          </a:lnRef>
          <a:fillRef idx="0">
            <a:schemeClr val="accent5"/>
          </a:fillRef>
          <a:effectRef idx="0">
            <a:schemeClr val="accent5"/>
          </a:effectRef>
          <a:fontRef idx="minor">
            <a:schemeClr val="tx1"/>
          </a:fontRef>
        </p:style>
      </p:cxnSp>
      <p:sp>
        <p:nvSpPr>
          <p:cNvPr id="2" name="Title 1">
            <a:extLst>
              <a:ext uri="{FF2B5EF4-FFF2-40B4-BE49-F238E27FC236}">
                <a16:creationId xmlns:a16="http://schemas.microsoft.com/office/drawing/2014/main" id="{78197E3D-344A-564A-9C5A-804EEDE73D22}"/>
              </a:ext>
            </a:extLst>
          </p:cNvPr>
          <p:cNvSpPr>
            <a:spLocks noGrp="1"/>
          </p:cNvSpPr>
          <p:nvPr>
            <p:ph type="title"/>
          </p:nvPr>
        </p:nvSpPr>
        <p:spPr/>
        <p:txBody>
          <a:bodyPr/>
          <a:lstStyle/>
          <a:p>
            <a:r>
              <a:rPr lang="en-US"/>
              <a:t>Example model formulation</a:t>
            </a:r>
          </a:p>
        </p:txBody>
      </p:sp>
      <p:sp>
        <p:nvSpPr>
          <p:cNvPr id="11" name="Text Placeholder 2">
            <a:extLst>
              <a:ext uri="{FF2B5EF4-FFF2-40B4-BE49-F238E27FC236}">
                <a16:creationId xmlns:a16="http://schemas.microsoft.com/office/drawing/2014/main" id="{DDEB8F1C-CA89-C844-A539-613B5CC81390}"/>
              </a:ext>
            </a:extLst>
          </p:cNvPr>
          <p:cNvSpPr txBox="1">
            <a:spLocks/>
          </p:cNvSpPr>
          <p:nvPr/>
        </p:nvSpPr>
        <p:spPr>
          <a:xfrm>
            <a:off x="609599" y="1078384"/>
            <a:ext cx="7923221" cy="265881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a:t>Example calculation and scaling of results</a:t>
            </a:r>
          </a:p>
        </p:txBody>
      </p:sp>
      <p:graphicFrame>
        <p:nvGraphicFramePr>
          <p:cNvPr id="20" name="Chart 19">
            <a:extLst>
              <a:ext uri="{FF2B5EF4-FFF2-40B4-BE49-F238E27FC236}">
                <a16:creationId xmlns:a16="http://schemas.microsoft.com/office/drawing/2014/main" id="{6E6E0DFC-6363-FD4A-88DE-B6A5D86D786B}"/>
              </a:ext>
            </a:extLst>
          </p:cNvPr>
          <p:cNvGraphicFramePr>
            <a:graphicFrameLocks/>
          </p:cNvGraphicFramePr>
          <p:nvPr/>
        </p:nvGraphicFramePr>
        <p:xfrm>
          <a:off x="1558344" y="1957588"/>
          <a:ext cx="6203816" cy="2920061"/>
        </p:xfrm>
        <a:graphic>
          <a:graphicData uri="http://schemas.openxmlformats.org/drawingml/2006/chart">
            <c:chart xmlns:c="http://schemas.openxmlformats.org/drawingml/2006/chart" xmlns:r="http://schemas.openxmlformats.org/officeDocument/2006/relationships" r:id="rId2"/>
          </a:graphicData>
        </a:graphic>
      </p:graphicFrame>
      <p:sp>
        <p:nvSpPr>
          <p:cNvPr id="26" name="Speech Bubble: Rectangle 22">
            <a:extLst>
              <a:ext uri="{FF2B5EF4-FFF2-40B4-BE49-F238E27FC236}">
                <a16:creationId xmlns:a16="http://schemas.microsoft.com/office/drawing/2014/main" id="{9917ED4C-FC36-E441-9D9B-92F267BC1A75}"/>
              </a:ext>
            </a:extLst>
          </p:cNvPr>
          <p:cNvSpPr/>
          <p:nvPr/>
        </p:nvSpPr>
        <p:spPr>
          <a:xfrm>
            <a:off x="5845756" y="1008904"/>
            <a:ext cx="1343532" cy="1018165"/>
          </a:xfrm>
          <a:prstGeom prst="wedgeRectCallout">
            <a:avLst>
              <a:gd name="adj1" fmla="val -46459"/>
              <a:gd name="adj2" fmla="val 17738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Multiply all loads by 0.87 to match EIA Form 861</a:t>
            </a:r>
          </a:p>
        </p:txBody>
      </p:sp>
      <p:sp>
        <p:nvSpPr>
          <p:cNvPr id="27" name="Speech Bubble: Rectangle 22">
            <a:extLst>
              <a:ext uri="{FF2B5EF4-FFF2-40B4-BE49-F238E27FC236}">
                <a16:creationId xmlns:a16="http://schemas.microsoft.com/office/drawing/2014/main" id="{49389BD7-44DE-B94D-938C-87B39F6C53A3}"/>
              </a:ext>
            </a:extLst>
          </p:cNvPr>
          <p:cNvSpPr/>
          <p:nvPr/>
        </p:nvSpPr>
        <p:spPr>
          <a:xfrm>
            <a:off x="7762160" y="3057913"/>
            <a:ext cx="1343532" cy="553968"/>
          </a:xfrm>
          <a:prstGeom prst="wedgeRectCallout">
            <a:avLst>
              <a:gd name="adj1" fmla="val -87862"/>
              <a:gd name="adj2" fmla="val 3083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Baseloads are the same</a:t>
            </a:r>
          </a:p>
        </p:txBody>
      </p:sp>
      <p:sp>
        <p:nvSpPr>
          <p:cNvPr id="28" name="Speech Bubble: Rectangle 22">
            <a:extLst>
              <a:ext uri="{FF2B5EF4-FFF2-40B4-BE49-F238E27FC236}">
                <a16:creationId xmlns:a16="http://schemas.microsoft.com/office/drawing/2014/main" id="{02F40C54-E175-A040-9A47-359917580F24}"/>
              </a:ext>
            </a:extLst>
          </p:cNvPr>
          <p:cNvSpPr/>
          <p:nvPr/>
        </p:nvSpPr>
        <p:spPr>
          <a:xfrm>
            <a:off x="7585656" y="998220"/>
            <a:ext cx="1343532" cy="961661"/>
          </a:xfrm>
          <a:prstGeom prst="wedgeRectCallout">
            <a:avLst>
              <a:gd name="adj1" fmla="val -74250"/>
              <a:gd name="adj2" fmla="val 13639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Multiply HVAC loads by 0.6 to match EIA Form 861</a:t>
            </a:r>
          </a:p>
        </p:txBody>
      </p:sp>
      <p:sp>
        <p:nvSpPr>
          <p:cNvPr id="29" name="Speech Bubble: Rectangle 22">
            <a:extLst>
              <a:ext uri="{FF2B5EF4-FFF2-40B4-BE49-F238E27FC236}">
                <a16:creationId xmlns:a16="http://schemas.microsoft.com/office/drawing/2014/main" id="{2A0CB542-2496-4643-AA29-22F23361329B}"/>
              </a:ext>
            </a:extLst>
          </p:cNvPr>
          <p:cNvSpPr/>
          <p:nvPr/>
        </p:nvSpPr>
        <p:spPr>
          <a:xfrm>
            <a:off x="5845756" y="998220"/>
            <a:ext cx="1343532" cy="1018165"/>
          </a:xfrm>
          <a:prstGeom prst="wedgeRectCallout">
            <a:avLst>
              <a:gd name="adj1" fmla="val -48161"/>
              <a:gd name="adj2" fmla="val 11826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Multiply all loads by 0.87 to match EIA Form 861</a:t>
            </a:r>
          </a:p>
        </p:txBody>
      </p:sp>
      <p:sp>
        <p:nvSpPr>
          <p:cNvPr id="30" name="Speech Bubble: Rectangle 22">
            <a:extLst>
              <a:ext uri="{FF2B5EF4-FFF2-40B4-BE49-F238E27FC236}">
                <a16:creationId xmlns:a16="http://schemas.microsoft.com/office/drawing/2014/main" id="{26071BBA-266B-3647-9F90-585F0870228E}"/>
              </a:ext>
            </a:extLst>
          </p:cNvPr>
          <p:cNvSpPr/>
          <p:nvPr/>
        </p:nvSpPr>
        <p:spPr>
          <a:xfrm>
            <a:off x="1736099" y="1553585"/>
            <a:ext cx="1562145" cy="564775"/>
          </a:xfrm>
          <a:prstGeom prst="wedgeRectCallout">
            <a:avLst>
              <a:gd name="adj1" fmla="val 95726"/>
              <a:gd name="adj2" fmla="val 20104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400"/>
              <a:t>Simulation output from </a:t>
            </a:r>
            <a:r>
              <a:rPr lang="en-US" sz="1400" err="1"/>
              <a:t>ResStock</a:t>
            </a:r>
            <a:endParaRPr lang="en-US" sz="1400"/>
          </a:p>
        </p:txBody>
      </p:sp>
    </p:spTree>
    <p:extLst>
      <p:ext uri="{BB962C8B-B14F-4D97-AF65-F5344CB8AC3E}">
        <p14:creationId xmlns:p14="http://schemas.microsoft.com/office/powerpoint/2010/main" val="3341809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7E3D-344A-564A-9C5A-804EEDE73D22}"/>
              </a:ext>
            </a:extLst>
          </p:cNvPr>
          <p:cNvSpPr>
            <a:spLocks noGrp="1"/>
          </p:cNvSpPr>
          <p:nvPr>
            <p:ph type="title"/>
          </p:nvPr>
        </p:nvSpPr>
        <p:spPr>
          <a:xfrm>
            <a:off x="457199" y="0"/>
            <a:ext cx="8686801" cy="907143"/>
          </a:xfrm>
        </p:spPr>
        <p:txBody>
          <a:bodyPr/>
          <a:lstStyle/>
          <a:p>
            <a:r>
              <a:rPr lang="en-US"/>
              <a:t>Example impacts of the potential correction models</a:t>
            </a:r>
          </a:p>
        </p:txBody>
      </p:sp>
      <p:pic>
        <p:nvPicPr>
          <p:cNvPr id="5" name="Picture 4" descr="Chart, line chart&#10;&#10;Description automatically generated">
            <a:extLst>
              <a:ext uri="{FF2B5EF4-FFF2-40B4-BE49-F238E27FC236}">
                <a16:creationId xmlns:a16="http://schemas.microsoft.com/office/drawing/2014/main" id="{D4957C62-C2D4-9742-87DB-687A436514A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15803" y="1721256"/>
            <a:ext cx="5820492" cy="2792378"/>
          </a:xfrm>
          <a:prstGeom prst="rect">
            <a:avLst/>
          </a:prstGeom>
        </p:spPr>
      </p:pic>
      <p:sp>
        <p:nvSpPr>
          <p:cNvPr id="6" name="TextBox 5">
            <a:extLst>
              <a:ext uri="{FF2B5EF4-FFF2-40B4-BE49-F238E27FC236}">
                <a16:creationId xmlns:a16="http://schemas.microsoft.com/office/drawing/2014/main" id="{FB411EA2-5853-FB49-B0B1-9E03AFD4E7A6}"/>
              </a:ext>
            </a:extLst>
          </p:cNvPr>
          <p:cNvSpPr txBox="1"/>
          <p:nvPr/>
        </p:nvSpPr>
        <p:spPr>
          <a:xfrm>
            <a:off x="2055882" y="1351924"/>
            <a:ext cx="5200847" cy="369332"/>
          </a:xfrm>
          <a:prstGeom prst="rect">
            <a:avLst/>
          </a:prstGeom>
          <a:noFill/>
        </p:spPr>
        <p:txBody>
          <a:bodyPr wrap="none" rtlCol="0">
            <a:spAutoFit/>
          </a:bodyPr>
          <a:lstStyle/>
          <a:p>
            <a:pPr algn="ctr"/>
            <a:r>
              <a:rPr lang="en-US"/>
              <a:t>Fort Collins Total Residential Stock: Daily Electric Load</a:t>
            </a:r>
          </a:p>
        </p:txBody>
      </p:sp>
      <p:sp>
        <p:nvSpPr>
          <p:cNvPr id="7" name="TextBox 6">
            <a:extLst>
              <a:ext uri="{FF2B5EF4-FFF2-40B4-BE49-F238E27FC236}">
                <a16:creationId xmlns:a16="http://schemas.microsoft.com/office/drawing/2014/main" id="{F960AEC1-2C44-894E-A113-7D4CC8BB329C}"/>
              </a:ext>
            </a:extLst>
          </p:cNvPr>
          <p:cNvSpPr txBox="1"/>
          <p:nvPr/>
        </p:nvSpPr>
        <p:spPr>
          <a:xfrm rot="16200000">
            <a:off x="939737" y="2973360"/>
            <a:ext cx="752130" cy="276999"/>
          </a:xfrm>
          <a:prstGeom prst="rect">
            <a:avLst/>
          </a:prstGeom>
          <a:noFill/>
        </p:spPr>
        <p:txBody>
          <a:bodyPr wrap="none" rtlCol="0">
            <a:spAutoFit/>
          </a:bodyPr>
          <a:lstStyle/>
          <a:p>
            <a:pPr algn="ctr"/>
            <a:r>
              <a:rPr lang="en-US" sz="1200"/>
              <a:t>kwh/unit</a:t>
            </a:r>
          </a:p>
        </p:txBody>
      </p:sp>
      <p:grpSp>
        <p:nvGrpSpPr>
          <p:cNvPr id="16" name="Group 15">
            <a:extLst>
              <a:ext uri="{FF2B5EF4-FFF2-40B4-BE49-F238E27FC236}">
                <a16:creationId xmlns:a16="http://schemas.microsoft.com/office/drawing/2014/main" id="{023D6DB7-7442-4646-AB85-D7C9058C5C89}"/>
              </a:ext>
            </a:extLst>
          </p:cNvPr>
          <p:cNvGrpSpPr/>
          <p:nvPr/>
        </p:nvGrpSpPr>
        <p:grpSpPr>
          <a:xfrm>
            <a:off x="7191983" y="2066352"/>
            <a:ext cx="1826462" cy="920004"/>
            <a:chOff x="7619744" y="1909901"/>
            <a:chExt cx="1826462" cy="920004"/>
          </a:xfrm>
        </p:grpSpPr>
        <p:pic>
          <p:nvPicPr>
            <p:cNvPr id="8" name="Picture 7" descr="Chart, line chart&#10;&#10;Description automatically generated">
              <a:extLst>
                <a:ext uri="{FF2B5EF4-FFF2-40B4-BE49-F238E27FC236}">
                  <a16:creationId xmlns:a16="http://schemas.microsoft.com/office/drawing/2014/main" id="{F1B71211-5478-8245-A1C3-531FAD1EF3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19744" y="2608652"/>
              <a:ext cx="346954" cy="144275"/>
            </a:xfrm>
            <a:prstGeom prst="rect">
              <a:avLst/>
            </a:prstGeom>
          </p:spPr>
        </p:pic>
        <p:pic>
          <p:nvPicPr>
            <p:cNvPr id="9" name="Picture 8" descr="Chart, line chart&#10;&#10;Description automatically generated">
              <a:extLst>
                <a:ext uri="{FF2B5EF4-FFF2-40B4-BE49-F238E27FC236}">
                  <a16:creationId xmlns:a16="http://schemas.microsoft.com/office/drawing/2014/main" id="{873EFE61-C22D-1647-8745-1FADFC33ED4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19744" y="1909901"/>
              <a:ext cx="346954" cy="698751"/>
            </a:xfrm>
            <a:prstGeom prst="rect">
              <a:avLst/>
            </a:prstGeom>
          </p:spPr>
        </p:pic>
        <p:sp>
          <p:nvSpPr>
            <p:cNvPr id="10" name="TextBox 9">
              <a:extLst>
                <a:ext uri="{FF2B5EF4-FFF2-40B4-BE49-F238E27FC236}">
                  <a16:creationId xmlns:a16="http://schemas.microsoft.com/office/drawing/2014/main" id="{293BD224-F9D4-4549-9EA6-C80E1FB08EC8}"/>
                </a:ext>
              </a:extLst>
            </p:cNvPr>
            <p:cNvSpPr txBox="1"/>
            <p:nvPr/>
          </p:nvSpPr>
          <p:spPr>
            <a:xfrm>
              <a:off x="7966698" y="1968774"/>
              <a:ext cx="963534" cy="276999"/>
            </a:xfrm>
            <a:prstGeom prst="rect">
              <a:avLst/>
            </a:prstGeom>
            <a:noFill/>
          </p:spPr>
          <p:txBody>
            <a:bodyPr wrap="none" rtlCol="0">
              <a:spAutoFit/>
            </a:bodyPr>
            <a:lstStyle/>
            <a:p>
              <a:r>
                <a:rPr lang="en-US" sz="1200"/>
                <a:t>Uncorrected</a:t>
              </a:r>
            </a:p>
          </p:txBody>
        </p:sp>
        <p:sp>
          <p:nvSpPr>
            <p:cNvPr id="11" name="TextBox 10">
              <a:extLst>
                <a:ext uri="{FF2B5EF4-FFF2-40B4-BE49-F238E27FC236}">
                  <a16:creationId xmlns:a16="http://schemas.microsoft.com/office/drawing/2014/main" id="{5E5FBD9A-7C19-0F44-83F3-B924B76D250C}"/>
                </a:ext>
              </a:extLst>
            </p:cNvPr>
            <p:cNvSpPr txBox="1"/>
            <p:nvPr/>
          </p:nvSpPr>
          <p:spPr>
            <a:xfrm>
              <a:off x="7966698" y="2166146"/>
              <a:ext cx="1359668" cy="276999"/>
            </a:xfrm>
            <a:prstGeom prst="rect">
              <a:avLst/>
            </a:prstGeom>
            <a:noFill/>
          </p:spPr>
          <p:txBody>
            <a:bodyPr wrap="none" rtlCol="0">
              <a:spAutoFit/>
            </a:bodyPr>
            <a:lstStyle/>
            <a:p>
              <a:r>
                <a:rPr lang="en-US" sz="1200"/>
                <a:t>Model 1 (All loads)</a:t>
              </a:r>
            </a:p>
          </p:txBody>
        </p:sp>
        <p:sp>
          <p:nvSpPr>
            <p:cNvPr id="12" name="TextBox 11">
              <a:extLst>
                <a:ext uri="{FF2B5EF4-FFF2-40B4-BE49-F238E27FC236}">
                  <a16:creationId xmlns:a16="http://schemas.microsoft.com/office/drawing/2014/main" id="{30FBABC8-946C-8149-81AE-59CC2E48A628}"/>
                </a:ext>
              </a:extLst>
            </p:cNvPr>
            <p:cNvSpPr txBox="1"/>
            <p:nvPr/>
          </p:nvSpPr>
          <p:spPr>
            <a:xfrm>
              <a:off x="7966698" y="2363518"/>
              <a:ext cx="1479508" cy="276999"/>
            </a:xfrm>
            <a:prstGeom prst="rect">
              <a:avLst/>
            </a:prstGeom>
            <a:noFill/>
          </p:spPr>
          <p:txBody>
            <a:bodyPr wrap="none" rtlCol="0">
              <a:spAutoFit/>
            </a:bodyPr>
            <a:lstStyle/>
            <a:p>
              <a:r>
                <a:rPr lang="en-US" sz="1200"/>
                <a:t>Model 2 (HVAC only)</a:t>
              </a:r>
            </a:p>
          </p:txBody>
        </p:sp>
        <p:sp>
          <p:nvSpPr>
            <p:cNvPr id="13" name="TextBox 12">
              <a:extLst>
                <a:ext uri="{FF2B5EF4-FFF2-40B4-BE49-F238E27FC236}">
                  <a16:creationId xmlns:a16="http://schemas.microsoft.com/office/drawing/2014/main" id="{8252F147-0337-784B-BC2B-C48723E035BB}"/>
                </a:ext>
              </a:extLst>
            </p:cNvPr>
            <p:cNvSpPr txBox="1"/>
            <p:nvPr/>
          </p:nvSpPr>
          <p:spPr>
            <a:xfrm>
              <a:off x="7966698" y="2552906"/>
              <a:ext cx="769698" cy="276999"/>
            </a:xfrm>
            <a:prstGeom prst="rect">
              <a:avLst/>
            </a:prstGeom>
            <a:noFill/>
          </p:spPr>
          <p:txBody>
            <a:bodyPr wrap="none" rtlCol="0">
              <a:spAutoFit/>
            </a:bodyPr>
            <a:lstStyle/>
            <a:p>
              <a:r>
                <a:rPr lang="en-US" sz="1200"/>
                <a:t>AMI Data</a:t>
              </a:r>
            </a:p>
          </p:txBody>
        </p:sp>
      </p:grpSp>
      <p:sp>
        <p:nvSpPr>
          <p:cNvPr id="14" name="Speech Bubble: Rectangle 32">
            <a:extLst>
              <a:ext uri="{FF2B5EF4-FFF2-40B4-BE49-F238E27FC236}">
                <a16:creationId xmlns:a16="http://schemas.microsoft.com/office/drawing/2014/main" id="{AA74FB31-E706-924B-803F-A70A4F7A326C}"/>
              </a:ext>
            </a:extLst>
          </p:cNvPr>
          <p:cNvSpPr/>
          <p:nvPr/>
        </p:nvSpPr>
        <p:spPr>
          <a:xfrm>
            <a:off x="91755" y="3422982"/>
            <a:ext cx="1224047" cy="998851"/>
          </a:xfrm>
          <a:prstGeom prst="wedgeRectCallout">
            <a:avLst>
              <a:gd name="adj1" fmla="val 87338"/>
              <a:gd name="adj2" fmla="val -23809"/>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Significant improvement in heating season</a:t>
            </a:r>
          </a:p>
        </p:txBody>
      </p:sp>
      <p:sp>
        <p:nvSpPr>
          <p:cNvPr id="15" name="Speech Bubble: Rectangle 32">
            <a:extLst>
              <a:ext uri="{FF2B5EF4-FFF2-40B4-BE49-F238E27FC236}">
                <a16:creationId xmlns:a16="http://schemas.microsoft.com/office/drawing/2014/main" id="{C47FF6E9-82EE-AA4D-927C-2D45080B3337}"/>
              </a:ext>
            </a:extLst>
          </p:cNvPr>
          <p:cNvSpPr/>
          <p:nvPr/>
        </p:nvSpPr>
        <p:spPr>
          <a:xfrm>
            <a:off x="4780258" y="1803906"/>
            <a:ext cx="1224047" cy="998851"/>
          </a:xfrm>
          <a:prstGeom prst="wedgeRectCallout">
            <a:avLst>
              <a:gd name="adj1" fmla="val -58889"/>
              <a:gd name="adj2" fmla="val 70983"/>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Improvement in cooling season, but needs work</a:t>
            </a:r>
          </a:p>
        </p:txBody>
      </p:sp>
    </p:spTree>
    <p:extLst>
      <p:ext uri="{BB962C8B-B14F-4D97-AF65-F5344CB8AC3E}">
        <p14:creationId xmlns:p14="http://schemas.microsoft.com/office/powerpoint/2010/main" val="3581375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7E3D-344A-564A-9C5A-804EEDE73D22}"/>
              </a:ext>
            </a:extLst>
          </p:cNvPr>
          <p:cNvSpPr>
            <a:spLocks noGrp="1"/>
          </p:cNvSpPr>
          <p:nvPr>
            <p:ph type="title"/>
          </p:nvPr>
        </p:nvSpPr>
        <p:spPr>
          <a:xfrm>
            <a:off x="457199" y="0"/>
            <a:ext cx="8686801" cy="907143"/>
          </a:xfrm>
        </p:spPr>
        <p:txBody>
          <a:bodyPr/>
          <a:lstStyle/>
          <a:p>
            <a:r>
              <a:rPr lang="en-US"/>
              <a:t>Example impacts of the potential correction models</a:t>
            </a:r>
          </a:p>
        </p:txBody>
      </p:sp>
      <p:sp>
        <p:nvSpPr>
          <p:cNvPr id="6" name="TextBox 5">
            <a:extLst>
              <a:ext uri="{FF2B5EF4-FFF2-40B4-BE49-F238E27FC236}">
                <a16:creationId xmlns:a16="http://schemas.microsoft.com/office/drawing/2014/main" id="{FB411EA2-5853-FB49-B0B1-9E03AFD4E7A6}"/>
              </a:ext>
            </a:extLst>
          </p:cNvPr>
          <p:cNvSpPr txBox="1"/>
          <p:nvPr/>
        </p:nvSpPr>
        <p:spPr>
          <a:xfrm>
            <a:off x="3111482" y="929620"/>
            <a:ext cx="3378232" cy="369332"/>
          </a:xfrm>
          <a:prstGeom prst="rect">
            <a:avLst/>
          </a:prstGeom>
          <a:noFill/>
        </p:spPr>
        <p:txBody>
          <a:bodyPr wrap="none" rtlCol="0">
            <a:spAutoFit/>
          </a:bodyPr>
          <a:lstStyle/>
          <a:p>
            <a:pPr algn="ctr"/>
            <a:r>
              <a:rPr lang="en-US"/>
              <a:t>Fort Collins Total Residential Stock</a:t>
            </a:r>
          </a:p>
        </p:txBody>
      </p:sp>
      <p:grpSp>
        <p:nvGrpSpPr>
          <p:cNvPr id="21" name="Group 20">
            <a:extLst>
              <a:ext uri="{FF2B5EF4-FFF2-40B4-BE49-F238E27FC236}">
                <a16:creationId xmlns:a16="http://schemas.microsoft.com/office/drawing/2014/main" id="{A1EEC9AE-4813-014B-B2E7-78F5E1EBE0FF}"/>
              </a:ext>
            </a:extLst>
          </p:cNvPr>
          <p:cNvGrpSpPr/>
          <p:nvPr/>
        </p:nvGrpSpPr>
        <p:grpSpPr>
          <a:xfrm>
            <a:off x="1914396" y="1188560"/>
            <a:ext cx="2657604" cy="3838702"/>
            <a:chOff x="988489" y="1274020"/>
            <a:chExt cx="2657604" cy="3838702"/>
          </a:xfrm>
        </p:grpSpPr>
        <p:pic>
          <p:nvPicPr>
            <p:cNvPr id="4" name="Picture 3">
              <a:extLst>
                <a:ext uri="{FF2B5EF4-FFF2-40B4-BE49-F238E27FC236}">
                  <a16:creationId xmlns:a16="http://schemas.microsoft.com/office/drawing/2014/main" id="{AD955029-4005-E641-90D6-CEC18238EC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8489" y="1536970"/>
              <a:ext cx="2657604" cy="3452641"/>
            </a:xfrm>
            <a:prstGeom prst="rect">
              <a:avLst/>
            </a:prstGeom>
          </p:spPr>
        </p:pic>
        <p:sp>
          <p:nvSpPr>
            <p:cNvPr id="7" name="TextBox 6">
              <a:extLst>
                <a:ext uri="{FF2B5EF4-FFF2-40B4-BE49-F238E27FC236}">
                  <a16:creationId xmlns:a16="http://schemas.microsoft.com/office/drawing/2014/main" id="{F960AEC1-2C44-894E-A113-7D4CC8BB329C}"/>
                </a:ext>
              </a:extLst>
            </p:cNvPr>
            <p:cNvSpPr txBox="1"/>
            <p:nvPr/>
          </p:nvSpPr>
          <p:spPr>
            <a:xfrm>
              <a:off x="1975971" y="4866501"/>
              <a:ext cx="793807" cy="246221"/>
            </a:xfrm>
            <a:prstGeom prst="rect">
              <a:avLst/>
            </a:prstGeom>
            <a:noFill/>
          </p:spPr>
          <p:txBody>
            <a:bodyPr wrap="none" rtlCol="0">
              <a:spAutoFit/>
            </a:bodyPr>
            <a:lstStyle/>
            <a:p>
              <a:pPr algn="ctr"/>
              <a:r>
                <a:rPr lang="en-US" sz="1000"/>
                <a:t>Hour of day</a:t>
              </a:r>
            </a:p>
          </p:txBody>
        </p:sp>
        <p:sp>
          <p:nvSpPr>
            <p:cNvPr id="14" name="TextBox 13">
              <a:extLst>
                <a:ext uri="{FF2B5EF4-FFF2-40B4-BE49-F238E27FC236}">
                  <a16:creationId xmlns:a16="http://schemas.microsoft.com/office/drawing/2014/main" id="{E4CD5294-55DD-1E47-9C01-AD66E2D4620D}"/>
                </a:ext>
              </a:extLst>
            </p:cNvPr>
            <p:cNvSpPr txBox="1"/>
            <p:nvPr/>
          </p:nvSpPr>
          <p:spPr>
            <a:xfrm>
              <a:off x="1651250" y="1274020"/>
              <a:ext cx="1705916" cy="253916"/>
            </a:xfrm>
            <a:prstGeom prst="rect">
              <a:avLst/>
            </a:prstGeom>
            <a:noFill/>
          </p:spPr>
          <p:txBody>
            <a:bodyPr wrap="none" rtlCol="0">
              <a:spAutoFit/>
            </a:bodyPr>
            <a:lstStyle/>
            <a:p>
              <a:pPr algn="ctr"/>
              <a:r>
                <a:rPr lang="en-US" sz="1050"/>
                <a:t>Average of top 10 load days</a:t>
              </a:r>
            </a:p>
          </p:txBody>
        </p:sp>
      </p:grpSp>
      <p:grpSp>
        <p:nvGrpSpPr>
          <p:cNvPr id="23" name="Group 22">
            <a:extLst>
              <a:ext uri="{FF2B5EF4-FFF2-40B4-BE49-F238E27FC236}">
                <a16:creationId xmlns:a16="http://schemas.microsoft.com/office/drawing/2014/main" id="{96719373-BF96-B94C-B8FB-E79E75B9DE88}"/>
              </a:ext>
            </a:extLst>
          </p:cNvPr>
          <p:cNvGrpSpPr/>
          <p:nvPr/>
        </p:nvGrpSpPr>
        <p:grpSpPr>
          <a:xfrm>
            <a:off x="4537628" y="1194762"/>
            <a:ext cx="2646792" cy="3832500"/>
            <a:chOff x="4039425" y="1311000"/>
            <a:chExt cx="2646792" cy="3832500"/>
          </a:xfrm>
        </p:grpSpPr>
        <p:pic>
          <p:nvPicPr>
            <p:cNvPr id="18" name="Picture 17">
              <a:extLst>
                <a:ext uri="{FF2B5EF4-FFF2-40B4-BE49-F238E27FC236}">
                  <a16:creationId xmlns:a16="http://schemas.microsoft.com/office/drawing/2014/main" id="{4A38D8D6-03E2-FA47-813F-873792D391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39425" y="1532452"/>
              <a:ext cx="259894" cy="3452641"/>
            </a:xfrm>
            <a:prstGeom prst="rect">
              <a:avLst/>
            </a:prstGeom>
          </p:spPr>
        </p:pic>
        <p:grpSp>
          <p:nvGrpSpPr>
            <p:cNvPr id="22" name="Group 21">
              <a:extLst>
                <a:ext uri="{FF2B5EF4-FFF2-40B4-BE49-F238E27FC236}">
                  <a16:creationId xmlns:a16="http://schemas.microsoft.com/office/drawing/2014/main" id="{69B948D8-DEC9-3242-AC2D-C77258D8C47F}"/>
                </a:ext>
              </a:extLst>
            </p:cNvPr>
            <p:cNvGrpSpPr/>
            <p:nvPr/>
          </p:nvGrpSpPr>
          <p:grpSpPr>
            <a:xfrm>
              <a:off x="4298920" y="1311000"/>
              <a:ext cx="2387297" cy="3832500"/>
              <a:chOff x="4298920" y="1311000"/>
              <a:chExt cx="2387297" cy="3832500"/>
            </a:xfrm>
          </p:grpSpPr>
          <p:pic>
            <p:nvPicPr>
              <p:cNvPr id="16" name="Picture 15" descr="Chart, histogram&#10;&#10;Description automatically generated">
                <a:extLst>
                  <a:ext uri="{FF2B5EF4-FFF2-40B4-BE49-F238E27FC236}">
                    <a16:creationId xmlns:a16="http://schemas.microsoft.com/office/drawing/2014/main" id="{04FABCF1-C369-ED4C-BDA7-7276A97797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298920" y="1527936"/>
                <a:ext cx="2387297" cy="3461675"/>
              </a:xfrm>
              <a:prstGeom prst="rect">
                <a:avLst/>
              </a:prstGeom>
            </p:spPr>
          </p:pic>
          <p:sp>
            <p:nvSpPr>
              <p:cNvPr id="17" name="TextBox 16">
                <a:extLst>
                  <a:ext uri="{FF2B5EF4-FFF2-40B4-BE49-F238E27FC236}">
                    <a16:creationId xmlns:a16="http://schemas.microsoft.com/office/drawing/2014/main" id="{E867CE93-05F6-8C49-AA06-994527D63A7C}"/>
                  </a:ext>
                </a:extLst>
              </p:cNvPr>
              <p:cNvSpPr txBox="1"/>
              <p:nvPr/>
            </p:nvSpPr>
            <p:spPr>
              <a:xfrm>
                <a:off x="4928590" y="1311000"/>
                <a:ext cx="1303562" cy="253916"/>
              </a:xfrm>
              <a:prstGeom prst="rect">
                <a:avLst/>
              </a:prstGeom>
              <a:noFill/>
            </p:spPr>
            <p:txBody>
              <a:bodyPr wrap="none" rtlCol="0">
                <a:spAutoFit/>
              </a:bodyPr>
              <a:lstStyle/>
              <a:p>
                <a:pPr algn="ctr"/>
                <a:r>
                  <a:rPr lang="en-US" sz="1050"/>
                  <a:t>Season average load</a:t>
                </a:r>
              </a:p>
            </p:txBody>
          </p:sp>
          <p:sp>
            <p:nvSpPr>
              <p:cNvPr id="19" name="TextBox 18">
                <a:extLst>
                  <a:ext uri="{FF2B5EF4-FFF2-40B4-BE49-F238E27FC236}">
                    <a16:creationId xmlns:a16="http://schemas.microsoft.com/office/drawing/2014/main" id="{674837D1-77F1-514E-9E8D-96EAE30CC094}"/>
                  </a:ext>
                </a:extLst>
              </p:cNvPr>
              <p:cNvSpPr txBox="1"/>
              <p:nvPr/>
            </p:nvSpPr>
            <p:spPr>
              <a:xfrm>
                <a:off x="5095664" y="4897279"/>
                <a:ext cx="793807" cy="246221"/>
              </a:xfrm>
              <a:prstGeom prst="rect">
                <a:avLst/>
              </a:prstGeom>
              <a:noFill/>
            </p:spPr>
            <p:txBody>
              <a:bodyPr wrap="none" rtlCol="0">
                <a:spAutoFit/>
              </a:bodyPr>
              <a:lstStyle/>
              <a:p>
                <a:pPr algn="ctr"/>
                <a:r>
                  <a:rPr lang="en-US" sz="1000"/>
                  <a:t>Hour of day</a:t>
                </a:r>
              </a:p>
            </p:txBody>
          </p:sp>
        </p:grpSp>
      </p:grpSp>
      <p:sp>
        <p:nvSpPr>
          <p:cNvPr id="20" name="Speech Bubble: Rectangle 32">
            <a:extLst>
              <a:ext uri="{FF2B5EF4-FFF2-40B4-BE49-F238E27FC236}">
                <a16:creationId xmlns:a16="http://schemas.microsoft.com/office/drawing/2014/main" id="{2EC0FD37-5A30-394C-BEF7-2F2DC924B4D0}"/>
              </a:ext>
            </a:extLst>
          </p:cNvPr>
          <p:cNvSpPr/>
          <p:nvPr/>
        </p:nvSpPr>
        <p:spPr>
          <a:xfrm>
            <a:off x="361337" y="2963694"/>
            <a:ext cx="1224047" cy="1439693"/>
          </a:xfrm>
          <a:prstGeom prst="wedgeRectCallout">
            <a:avLst>
              <a:gd name="adj1" fmla="val 111709"/>
              <a:gd name="adj2" fmla="val 36776"/>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Model 2’s better match suggests errors are HVAC related</a:t>
            </a:r>
          </a:p>
        </p:txBody>
      </p:sp>
      <p:sp>
        <p:nvSpPr>
          <p:cNvPr id="25" name="Speech Bubble: Rectangle 32">
            <a:extLst>
              <a:ext uri="{FF2B5EF4-FFF2-40B4-BE49-F238E27FC236}">
                <a16:creationId xmlns:a16="http://schemas.microsoft.com/office/drawing/2014/main" id="{FA4DB727-4DFF-944C-A7F4-18142BC2B276}"/>
              </a:ext>
            </a:extLst>
          </p:cNvPr>
          <p:cNvSpPr/>
          <p:nvPr/>
        </p:nvSpPr>
        <p:spPr>
          <a:xfrm>
            <a:off x="7570388" y="1172882"/>
            <a:ext cx="1356926" cy="1374695"/>
          </a:xfrm>
          <a:prstGeom prst="wedgeRectCallout">
            <a:avLst>
              <a:gd name="adj1" fmla="val -114827"/>
              <a:gd name="adj2" fmla="val -7096"/>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100"/>
              <a:t>Overcorrection in summer suggests a model that uses degree days to apply the monthly correction could improve the fit</a:t>
            </a:r>
          </a:p>
        </p:txBody>
      </p:sp>
      <p:grpSp>
        <p:nvGrpSpPr>
          <p:cNvPr id="27" name="Group 26">
            <a:extLst>
              <a:ext uri="{FF2B5EF4-FFF2-40B4-BE49-F238E27FC236}">
                <a16:creationId xmlns:a16="http://schemas.microsoft.com/office/drawing/2014/main" id="{5DB7C976-D60D-5540-9947-920ED98F5212}"/>
              </a:ext>
            </a:extLst>
          </p:cNvPr>
          <p:cNvGrpSpPr/>
          <p:nvPr/>
        </p:nvGrpSpPr>
        <p:grpSpPr>
          <a:xfrm>
            <a:off x="7220692" y="3272582"/>
            <a:ext cx="1826462" cy="920004"/>
            <a:chOff x="7619744" y="1909901"/>
            <a:chExt cx="1826462" cy="920004"/>
          </a:xfrm>
        </p:grpSpPr>
        <p:pic>
          <p:nvPicPr>
            <p:cNvPr id="28" name="Picture 27" descr="Chart, line chart&#10;&#10;Description automatically generated">
              <a:extLst>
                <a:ext uri="{FF2B5EF4-FFF2-40B4-BE49-F238E27FC236}">
                  <a16:creationId xmlns:a16="http://schemas.microsoft.com/office/drawing/2014/main" id="{4BC7034C-3628-834D-9F0A-037273DEFED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19744" y="2608652"/>
              <a:ext cx="346954" cy="144275"/>
            </a:xfrm>
            <a:prstGeom prst="rect">
              <a:avLst/>
            </a:prstGeom>
          </p:spPr>
        </p:pic>
        <p:pic>
          <p:nvPicPr>
            <p:cNvPr id="29" name="Picture 28" descr="Chart, line chart&#10;&#10;Description automatically generated">
              <a:extLst>
                <a:ext uri="{FF2B5EF4-FFF2-40B4-BE49-F238E27FC236}">
                  <a16:creationId xmlns:a16="http://schemas.microsoft.com/office/drawing/2014/main" id="{23D7834E-960D-8945-A7F7-C80E03686BE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19744" y="1909901"/>
              <a:ext cx="346954" cy="698751"/>
            </a:xfrm>
            <a:prstGeom prst="rect">
              <a:avLst/>
            </a:prstGeom>
          </p:spPr>
        </p:pic>
        <p:sp>
          <p:nvSpPr>
            <p:cNvPr id="30" name="TextBox 29">
              <a:extLst>
                <a:ext uri="{FF2B5EF4-FFF2-40B4-BE49-F238E27FC236}">
                  <a16:creationId xmlns:a16="http://schemas.microsoft.com/office/drawing/2014/main" id="{F5C253CE-A2F4-6F49-9450-83054F5CFC5F}"/>
                </a:ext>
              </a:extLst>
            </p:cNvPr>
            <p:cNvSpPr txBox="1"/>
            <p:nvPr/>
          </p:nvSpPr>
          <p:spPr>
            <a:xfrm>
              <a:off x="7966698" y="1968774"/>
              <a:ext cx="963534" cy="276999"/>
            </a:xfrm>
            <a:prstGeom prst="rect">
              <a:avLst/>
            </a:prstGeom>
            <a:noFill/>
          </p:spPr>
          <p:txBody>
            <a:bodyPr wrap="none" rtlCol="0">
              <a:spAutoFit/>
            </a:bodyPr>
            <a:lstStyle/>
            <a:p>
              <a:r>
                <a:rPr lang="en-US" sz="1200"/>
                <a:t>Uncorrected</a:t>
              </a:r>
            </a:p>
          </p:txBody>
        </p:sp>
        <p:sp>
          <p:nvSpPr>
            <p:cNvPr id="31" name="TextBox 30">
              <a:extLst>
                <a:ext uri="{FF2B5EF4-FFF2-40B4-BE49-F238E27FC236}">
                  <a16:creationId xmlns:a16="http://schemas.microsoft.com/office/drawing/2014/main" id="{D4405F6E-5A1D-5640-8D2A-5051CB7EDDA1}"/>
                </a:ext>
              </a:extLst>
            </p:cNvPr>
            <p:cNvSpPr txBox="1"/>
            <p:nvPr/>
          </p:nvSpPr>
          <p:spPr>
            <a:xfrm>
              <a:off x="7966698" y="2166146"/>
              <a:ext cx="1359668" cy="276999"/>
            </a:xfrm>
            <a:prstGeom prst="rect">
              <a:avLst/>
            </a:prstGeom>
            <a:noFill/>
          </p:spPr>
          <p:txBody>
            <a:bodyPr wrap="none" rtlCol="0">
              <a:spAutoFit/>
            </a:bodyPr>
            <a:lstStyle/>
            <a:p>
              <a:r>
                <a:rPr lang="en-US" sz="1200"/>
                <a:t>Model 1 (All loads)</a:t>
              </a:r>
            </a:p>
          </p:txBody>
        </p:sp>
        <p:sp>
          <p:nvSpPr>
            <p:cNvPr id="32" name="TextBox 31">
              <a:extLst>
                <a:ext uri="{FF2B5EF4-FFF2-40B4-BE49-F238E27FC236}">
                  <a16:creationId xmlns:a16="http://schemas.microsoft.com/office/drawing/2014/main" id="{5E6ED1E0-8796-FE41-9FE3-CF89D68A142B}"/>
                </a:ext>
              </a:extLst>
            </p:cNvPr>
            <p:cNvSpPr txBox="1"/>
            <p:nvPr/>
          </p:nvSpPr>
          <p:spPr>
            <a:xfrm>
              <a:off x="7966698" y="2363518"/>
              <a:ext cx="1479508" cy="276999"/>
            </a:xfrm>
            <a:prstGeom prst="rect">
              <a:avLst/>
            </a:prstGeom>
            <a:noFill/>
          </p:spPr>
          <p:txBody>
            <a:bodyPr wrap="none" rtlCol="0">
              <a:spAutoFit/>
            </a:bodyPr>
            <a:lstStyle/>
            <a:p>
              <a:r>
                <a:rPr lang="en-US" sz="1200"/>
                <a:t>Model 2 (HVAC only)</a:t>
              </a:r>
            </a:p>
          </p:txBody>
        </p:sp>
        <p:sp>
          <p:nvSpPr>
            <p:cNvPr id="33" name="TextBox 32">
              <a:extLst>
                <a:ext uri="{FF2B5EF4-FFF2-40B4-BE49-F238E27FC236}">
                  <a16:creationId xmlns:a16="http://schemas.microsoft.com/office/drawing/2014/main" id="{E539B7FB-F34D-C947-903B-8B11B67791C3}"/>
                </a:ext>
              </a:extLst>
            </p:cNvPr>
            <p:cNvSpPr txBox="1"/>
            <p:nvPr/>
          </p:nvSpPr>
          <p:spPr>
            <a:xfrm>
              <a:off x="7966698" y="2552906"/>
              <a:ext cx="769698" cy="276999"/>
            </a:xfrm>
            <a:prstGeom prst="rect">
              <a:avLst/>
            </a:prstGeom>
            <a:noFill/>
          </p:spPr>
          <p:txBody>
            <a:bodyPr wrap="none" rtlCol="0">
              <a:spAutoFit/>
            </a:bodyPr>
            <a:lstStyle/>
            <a:p>
              <a:r>
                <a:rPr lang="en-US" sz="1200"/>
                <a:t>AMI Data</a:t>
              </a:r>
            </a:p>
          </p:txBody>
        </p:sp>
      </p:grpSp>
    </p:spTree>
    <p:extLst>
      <p:ext uri="{BB962C8B-B14F-4D97-AF65-F5344CB8AC3E}">
        <p14:creationId xmlns:p14="http://schemas.microsoft.com/office/powerpoint/2010/main" val="3002127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Baseload Updates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075918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21680-C19E-7143-8DBB-0B500DDDDDAD}"/>
              </a:ext>
            </a:extLst>
          </p:cNvPr>
          <p:cNvSpPr>
            <a:spLocks noGrp="1"/>
          </p:cNvSpPr>
          <p:nvPr>
            <p:ph type="title"/>
          </p:nvPr>
        </p:nvSpPr>
        <p:spPr/>
        <p:txBody>
          <a:bodyPr/>
          <a:lstStyle/>
          <a:p>
            <a:r>
              <a:rPr lang="en-US" sz="3200"/>
              <a:t>Update: LED saturation</a:t>
            </a:r>
            <a:endParaRPr lang="en-US"/>
          </a:p>
        </p:txBody>
      </p:sp>
      <p:sp>
        <p:nvSpPr>
          <p:cNvPr id="6" name="TextBox 5">
            <a:extLst>
              <a:ext uri="{FF2B5EF4-FFF2-40B4-BE49-F238E27FC236}">
                <a16:creationId xmlns:a16="http://schemas.microsoft.com/office/drawing/2014/main" id="{6C1B13A8-F9F7-984A-BCCF-BD02D5D4A62B}"/>
              </a:ext>
            </a:extLst>
          </p:cNvPr>
          <p:cNvSpPr txBox="1"/>
          <p:nvPr/>
        </p:nvSpPr>
        <p:spPr>
          <a:xfrm>
            <a:off x="491066" y="776515"/>
            <a:ext cx="8528324" cy="523220"/>
          </a:xfrm>
          <a:prstGeom prst="rect">
            <a:avLst/>
          </a:prstGeom>
          <a:noFill/>
        </p:spPr>
        <p:txBody>
          <a:bodyPr wrap="square" rtlCol="0">
            <a:spAutoFit/>
          </a:bodyPr>
          <a:lstStyle/>
          <a:p>
            <a:pPr>
              <a:tabLst>
                <a:tab pos="568325" algn="l"/>
              </a:tabLst>
            </a:pPr>
            <a:r>
              <a:rPr lang="en-US" sz="1400" i="1"/>
              <a:t>Before</a:t>
            </a:r>
            <a:r>
              <a:rPr lang="en-US" sz="1400"/>
              <a:t>: LED saturation near 2015 levels with regional diversity</a:t>
            </a:r>
          </a:p>
          <a:p>
            <a:pPr>
              <a:tabLst>
                <a:tab pos="568325" algn="l"/>
              </a:tabLst>
            </a:pPr>
            <a:r>
              <a:rPr lang="en-US" sz="1400" i="1"/>
              <a:t>After</a:t>
            </a:r>
            <a:r>
              <a:rPr lang="en-US" sz="1400"/>
              <a:t>: 	LED saturation at 2019 levels while maintaining regional diversity</a:t>
            </a:r>
          </a:p>
        </p:txBody>
      </p:sp>
      <p:sp>
        <p:nvSpPr>
          <p:cNvPr id="19" name="TextBox 18">
            <a:extLst>
              <a:ext uri="{FF2B5EF4-FFF2-40B4-BE49-F238E27FC236}">
                <a16:creationId xmlns:a16="http://schemas.microsoft.com/office/drawing/2014/main" id="{ABD5D320-280F-9A49-8802-83A7B48E2224}"/>
              </a:ext>
            </a:extLst>
          </p:cNvPr>
          <p:cNvSpPr txBox="1"/>
          <p:nvPr/>
        </p:nvSpPr>
        <p:spPr>
          <a:xfrm>
            <a:off x="326571" y="1553029"/>
            <a:ext cx="2198147" cy="1477328"/>
          </a:xfrm>
          <a:prstGeom prst="rect">
            <a:avLst/>
          </a:prstGeom>
          <a:noFill/>
        </p:spPr>
        <p:txBody>
          <a:bodyPr wrap="square" rtlCol="0">
            <a:spAutoFit/>
          </a:bodyPr>
          <a:lstStyle/>
          <a:p>
            <a:r>
              <a:rPr lang="en-US"/>
              <a:t>Comparison of national average lighting saturation to previous </a:t>
            </a:r>
            <a:r>
              <a:rPr lang="en-US" err="1"/>
              <a:t>ResStock</a:t>
            </a:r>
            <a:r>
              <a:rPr lang="en-US"/>
              <a:t> data sources </a:t>
            </a:r>
            <a:r>
              <a:rPr lang="en-US">
                <a:sym typeface="Wingdings" pitchFamily="2" charset="2"/>
              </a:rPr>
              <a:t></a:t>
            </a:r>
            <a:endParaRPr lang="en-US"/>
          </a:p>
        </p:txBody>
      </p:sp>
      <p:graphicFrame>
        <p:nvGraphicFramePr>
          <p:cNvPr id="9" name="Chart 8">
            <a:extLst>
              <a:ext uri="{FF2B5EF4-FFF2-40B4-BE49-F238E27FC236}">
                <a16:creationId xmlns:a16="http://schemas.microsoft.com/office/drawing/2014/main" id="{221B8BA0-FA10-FE44-ACD0-301285D96F9D}"/>
              </a:ext>
            </a:extLst>
          </p:cNvPr>
          <p:cNvGraphicFramePr>
            <a:graphicFrameLocks/>
          </p:cNvGraphicFramePr>
          <p:nvPr/>
        </p:nvGraphicFramePr>
        <p:xfrm>
          <a:off x="2438401" y="1299735"/>
          <a:ext cx="6669286" cy="3843764"/>
        </p:xfrm>
        <a:graphic>
          <a:graphicData uri="http://schemas.openxmlformats.org/drawingml/2006/chart">
            <c:chart xmlns:c="http://schemas.openxmlformats.org/drawingml/2006/chart" xmlns:r="http://schemas.openxmlformats.org/officeDocument/2006/relationships" r:id="rId2"/>
          </a:graphicData>
        </a:graphic>
      </p:graphicFrame>
      <p:sp>
        <p:nvSpPr>
          <p:cNvPr id="5" name="Left Brace 4">
            <a:extLst>
              <a:ext uri="{FF2B5EF4-FFF2-40B4-BE49-F238E27FC236}">
                <a16:creationId xmlns:a16="http://schemas.microsoft.com/office/drawing/2014/main" id="{173D5C37-F709-E645-A779-36B85EA4EAB7}"/>
              </a:ext>
            </a:extLst>
          </p:cNvPr>
          <p:cNvSpPr/>
          <p:nvPr/>
        </p:nvSpPr>
        <p:spPr>
          <a:xfrm>
            <a:off x="2860488" y="4610637"/>
            <a:ext cx="174172" cy="507105"/>
          </a:xfrm>
          <a:prstGeom prst="leftBrace">
            <a:avLst>
              <a:gd name="adj1" fmla="val 6748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Speech Bubble: Rectangle 32">
            <a:extLst>
              <a:ext uri="{FF2B5EF4-FFF2-40B4-BE49-F238E27FC236}">
                <a16:creationId xmlns:a16="http://schemas.microsoft.com/office/drawing/2014/main" id="{E5FB5BB0-B63D-4A4E-B99C-A9319790E116}"/>
              </a:ext>
            </a:extLst>
          </p:cNvPr>
          <p:cNvSpPr/>
          <p:nvPr/>
        </p:nvSpPr>
        <p:spPr>
          <a:xfrm>
            <a:off x="7333261" y="1882895"/>
            <a:ext cx="1686129" cy="583513"/>
          </a:xfrm>
          <a:prstGeom prst="wedgeRectCallout">
            <a:avLst>
              <a:gd name="adj1" fmla="val 16958"/>
              <a:gd name="adj2" fmla="val 92258"/>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600"/>
              <a:t>Increased LED saturation</a:t>
            </a:r>
          </a:p>
        </p:txBody>
      </p:sp>
      <p:sp>
        <p:nvSpPr>
          <p:cNvPr id="13" name="Speech Bubble: Rectangle 32">
            <a:extLst>
              <a:ext uri="{FF2B5EF4-FFF2-40B4-BE49-F238E27FC236}">
                <a16:creationId xmlns:a16="http://schemas.microsoft.com/office/drawing/2014/main" id="{37361F93-348B-3040-B9F1-6EDC6D36422D}"/>
              </a:ext>
            </a:extLst>
          </p:cNvPr>
          <p:cNvSpPr/>
          <p:nvPr/>
        </p:nvSpPr>
        <p:spPr>
          <a:xfrm>
            <a:off x="293925" y="3221040"/>
            <a:ext cx="2144476" cy="1731776"/>
          </a:xfrm>
          <a:prstGeom prst="wedgeRectCallout">
            <a:avLst>
              <a:gd name="adj1" fmla="val 67737"/>
              <a:gd name="adj2" fmla="val 43495"/>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600"/>
              <a:t>ResStock is now a combination of RECS 2015 for regional diversity, but the LED saturations are adjusted to match forecasted 2019 levels</a:t>
            </a:r>
          </a:p>
        </p:txBody>
      </p:sp>
    </p:spTree>
    <p:extLst>
      <p:ext uri="{BB962C8B-B14F-4D97-AF65-F5344CB8AC3E}">
        <p14:creationId xmlns:p14="http://schemas.microsoft.com/office/powerpoint/2010/main" val="2122174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21680-C19E-7143-8DBB-0B500DDDDDAD}"/>
              </a:ext>
            </a:extLst>
          </p:cNvPr>
          <p:cNvSpPr>
            <a:spLocks noGrp="1"/>
          </p:cNvSpPr>
          <p:nvPr>
            <p:ph type="title"/>
          </p:nvPr>
        </p:nvSpPr>
        <p:spPr/>
        <p:txBody>
          <a:bodyPr/>
          <a:lstStyle/>
          <a:p>
            <a:r>
              <a:rPr lang="en-US" sz="3200"/>
              <a:t>Impact: LED saturation</a:t>
            </a:r>
            <a:endParaRPr lang="en-US"/>
          </a:p>
        </p:txBody>
      </p:sp>
      <p:pic>
        <p:nvPicPr>
          <p:cNvPr id="8" name="Picture 7" descr="Chart, line chart, histogram&#10;&#10;Description automatically generated">
            <a:extLst>
              <a:ext uri="{FF2B5EF4-FFF2-40B4-BE49-F238E27FC236}">
                <a16:creationId xmlns:a16="http://schemas.microsoft.com/office/drawing/2014/main" id="{F9FA03C6-71F6-9B42-B29F-7988AD088AB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271"/>
          <a:stretch/>
        </p:blipFill>
        <p:spPr>
          <a:xfrm>
            <a:off x="62240" y="3361386"/>
            <a:ext cx="4626206" cy="1632758"/>
          </a:xfrm>
          <a:prstGeom prst="rect">
            <a:avLst/>
          </a:prstGeom>
        </p:spPr>
      </p:pic>
      <p:pic>
        <p:nvPicPr>
          <p:cNvPr id="10" name="Picture 9" descr="Chart, line chart, histogram&#10;&#10;Description automatically generated">
            <a:extLst>
              <a:ext uri="{FF2B5EF4-FFF2-40B4-BE49-F238E27FC236}">
                <a16:creationId xmlns:a16="http://schemas.microsoft.com/office/drawing/2014/main" id="{DA984C9C-3D16-A040-8AAF-FC7FDF5C4DD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240" y="1367576"/>
            <a:ext cx="4655849" cy="1605716"/>
          </a:xfrm>
          <a:prstGeom prst="rect">
            <a:avLst/>
          </a:prstGeom>
        </p:spPr>
      </p:pic>
      <p:sp>
        <p:nvSpPr>
          <p:cNvPr id="11" name="TextBox 10">
            <a:extLst>
              <a:ext uri="{FF2B5EF4-FFF2-40B4-BE49-F238E27FC236}">
                <a16:creationId xmlns:a16="http://schemas.microsoft.com/office/drawing/2014/main" id="{CFBE9EA2-5451-EF47-9ACA-2FEBE4587B4B}"/>
              </a:ext>
            </a:extLst>
          </p:cNvPr>
          <p:cNvSpPr txBox="1"/>
          <p:nvPr/>
        </p:nvSpPr>
        <p:spPr>
          <a:xfrm>
            <a:off x="1732209" y="1046086"/>
            <a:ext cx="1856406" cy="276999"/>
          </a:xfrm>
          <a:prstGeom prst="rect">
            <a:avLst/>
          </a:prstGeom>
          <a:noFill/>
        </p:spPr>
        <p:txBody>
          <a:bodyPr wrap="none" rtlCol="0">
            <a:spAutoFit/>
          </a:bodyPr>
          <a:lstStyle/>
          <a:p>
            <a:r>
              <a:rPr lang="en-US" sz="1200" u="sng"/>
              <a:t>Total Stock: Tallahassee, FL</a:t>
            </a:r>
          </a:p>
        </p:txBody>
      </p:sp>
      <p:sp>
        <p:nvSpPr>
          <p:cNvPr id="14" name="TextBox 13">
            <a:extLst>
              <a:ext uri="{FF2B5EF4-FFF2-40B4-BE49-F238E27FC236}">
                <a16:creationId xmlns:a16="http://schemas.microsoft.com/office/drawing/2014/main" id="{094D4147-C46A-0A46-AA19-80EF00167E07}"/>
              </a:ext>
            </a:extLst>
          </p:cNvPr>
          <p:cNvSpPr txBox="1"/>
          <p:nvPr/>
        </p:nvSpPr>
        <p:spPr>
          <a:xfrm>
            <a:off x="1295421" y="3028839"/>
            <a:ext cx="2783326" cy="276999"/>
          </a:xfrm>
          <a:prstGeom prst="rect">
            <a:avLst/>
          </a:prstGeom>
          <a:noFill/>
        </p:spPr>
        <p:txBody>
          <a:bodyPr wrap="none" rtlCol="0">
            <a:spAutoFit/>
          </a:bodyPr>
          <a:lstStyle/>
          <a:p>
            <a:r>
              <a:rPr lang="en-US" sz="1200" u="sng"/>
              <a:t>Total Stock: Chattanooga Service Territory</a:t>
            </a:r>
          </a:p>
        </p:txBody>
      </p:sp>
      <p:pic>
        <p:nvPicPr>
          <p:cNvPr id="13" name="Picture 12" descr="Chart, line chart, histogram&#10;&#10;Description automatically generated">
            <a:extLst>
              <a:ext uri="{FF2B5EF4-FFF2-40B4-BE49-F238E27FC236}">
                <a16:creationId xmlns:a16="http://schemas.microsoft.com/office/drawing/2014/main" id="{BEC1419D-F6F1-9146-826A-5E54C39A78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782"/>
          <a:stretch/>
        </p:blipFill>
        <p:spPr>
          <a:xfrm>
            <a:off x="4688446" y="2892095"/>
            <a:ext cx="4439390" cy="1512643"/>
          </a:xfrm>
          <a:prstGeom prst="rect">
            <a:avLst/>
          </a:prstGeom>
        </p:spPr>
      </p:pic>
      <p:sp>
        <p:nvSpPr>
          <p:cNvPr id="17" name="TextBox 16">
            <a:extLst>
              <a:ext uri="{FF2B5EF4-FFF2-40B4-BE49-F238E27FC236}">
                <a16:creationId xmlns:a16="http://schemas.microsoft.com/office/drawing/2014/main" id="{1D07792C-82E2-484A-83E9-09636DA0E53B}"/>
              </a:ext>
            </a:extLst>
          </p:cNvPr>
          <p:cNvSpPr txBox="1"/>
          <p:nvPr/>
        </p:nvSpPr>
        <p:spPr>
          <a:xfrm>
            <a:off x="6118373" y="2611981"/>
            <a:ext cx="1579535" cy="276999"/>
          </a:xfrm>
          <a:prstGeom prst="rect">
            <a:avLst/>
          </a:prstGeom>
          <a:noFill/>
        </p:spPr>
        <p:txBody>
          <a:bodyPr wrap="none" rtlCol="0">
            <a:spAutoFit/>
          </a:bodyPr>
          <a:lstStyle/>
          <a:p>
            <a:r>
              <a:rPr lang="en-US" sz="1200" u="sng"/>
              <a:t>Total Stock: Seattle, WA</a:t>
            </a:r>
          </a:p>
        </p:txBody>
      </p:sp>
      <p:sp>
        <p:nvSpPr>
          <p:cNvPr id="20" name="Speech Bubble: Rectangle 32">
            <a:extLst>
              <a:ext uri="{FF2B5EF4-FFF2-40B4-BE49-F238E27FC236}">
                <a16:creationId xmlns:a16="http://schemas.microsoft.com/office/drawing/2014/main" id="{E63656E9-30DC-C441-8294-4E898CDEFD18}"/>
              </a:ext>
            </a:extLst>
          </p:cNvPr>
          <p:cNvSpPr/>
          <p:nvPr/>
        </p:nvSpPr>
        <p:spPr>
          <a:xfrm>
            <a:off x="4988899" y="1566718"/>
            <a:ext cx="1356926" cy="684688"/>
          </a:xfrm>
          <a:prstGeom prst="wedgeRectCallout">
            <a:avLst>
              <a:gd name="adj1" fmla="val -87777"/>
              <a:gd name="adj2" fmla="val 17873"/>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Not significant impact for the Southeast</a:t>
            </a:r>
          </a:p>
        </p:txBody>
      </p:sp>
      <p:sp>
        <p:nvSpPr>
          <p:cNvPr id="21" name="Speech Bubble: Rectangle 32">
            <a:extLst>
              <a:ext uri="{FF2B5EF4-FFF2-40B4-BE49-F238E27FC236}">
                <a16:creationId xmlns:a16="http://schemas.microsoft.com/office/drawing/2014/main" id="{DF37044D-C8FA-DA43-8B69-A6212679C09D}"/>
              </a:ext>
            </a:extLst>
          </p:cNvPr>
          <p:cNvSpPr/>
          <p:nvPr/>
        </p:nvSpPr>
        <p:spPr>
          <a:xfrm>
            <a:off x="4988899" y="1566718"/>
            <a:ext cx="1356926" cy="684688"/>
          </a:xfrm>
          <a:prstGeom prst="wedgeRectCallout">
            <a:avLst>
              <a:gd name="adj1" fmla="val -161334"/>
              <a:gd name="adj2" fmla="val 282151"/>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Not significant impact for the Southeast</a:t>
            </a:r>
          </a:p>
        </p:txBody>
      </p:sp>
      <p:sp>
        <p:nvSpPr>
          <p:cNvPr id="22" name="Speech Bubble: Rectangle 32">
            <a:extLst>
              <a:ext uri="{FF2B5EF4-FFF2-40B4-BE49-F238E27FC236}">
                <a16:creationId xmlns:a16="http://schemas.microsoft.com/office/drawing/2014/main" id="{C2C1737B-4210-544C-B96B-3A48A65E160C}"/>
              </a:ext>
            </a:extLst>
          </p:cNvPr>
          <p:cNvSpPr/>
          <p:nvPr/>
        </p:nvSpPr>
        <p:spPr>
          <a:xfrm>
            <a:off x="7240555" y="985234"/>
            <a:ext cx="1356926" cy="907960"/>
          </a:xfrm>
          <a:prstGeom prst="wedgeRectCallout">
            <a:avLst>
              <a:gd name="adj1" fmla="val 58862"/>
              <a:gd name="adj2" fmla="val 177573"/>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Largest difference (but still minor) seen in Northwest</a:t>
            </a:r>
          </a:p>
        </p:txBody>
      </p:sp>
      <p:grpSp>
        <p:nvGrpSpPr>
          <p:cNvPr id="27" name="Group 26">
            <a:extLst>
              <a:ext uri="{FF2B5EF4-FFF2-40B4-BE49-F238E27FC236}">
                <a16:creationId xmlns:a16="http://schemas.microsoft.com/office/drawing/2014/main" id="{6BD1E0BB-AA18-A14E-BDFE-E0703FAB53AD}"/>
              </a:ext>
            </a:extLst>
          </p:cNvPr>
          <p:cNvGrpSpPr/>
          <p:nvPr/>
        </p:nvGrpSpPr>
        <p:grpSpPr>
          <a:xfrm>
            <a:off x="5212191" y="4353226"/>
            <a:ext cx="2295777" cy="764895"/>
            <a:chOff x="5212191" y="4404738"/>
            <a:chExt cx="2295777" cy="764895"/>
          </a:xfrm>
        </p:grpSpPr>
        <p:pic>
          <p:nvPicPr>
            <p:cNvPr id="16" name="Picture 15" descr="Text&#10;&#10;Description automatically generated">
              <a:extLst>
                <a:ext uri="{FF2B5EF4-FFF2-40B4-BE49-F238E27FC236}">
                  <a16:creationId xmlns:a16="http://schemas.microsoft.com/office/drawing/2014/main" id="{B6E89DD8-FA23-444D-BBFF-B389E9326FC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12191" y="4468968"/>
              <a:ext cx="330044" cy="655593"/>
            </a:xfrm>
            <a:prstGeom prst="rect">
              <a:avLst/>
            </a:prstGeom>
          </p:spPr>
        </p:pic>
        <p:sp>
          <p:nvSpPr>
            <p:cNvPr id="23" name="TextBox 22">
              <a:extLst>
                <a:ext uri="{FF2B5EF4-FFF2-40B4-BE49-F238E27FC236}">
                  <a16:creationId xmlns:a16="http://schemas.microsoft.com/office/drawing/2014/main" id="{9283C003-3F49-0A46-8165-CA1D8546602E}"/>
                </a:ext>
              </a:extLst>
            </p:cNvPr>
            <p:cNvSpPr txBox="1"/>
            <p:nvPr/>
          </p:nvSpPr>
          <p:spPr>
            <a:xfrm>
              <a:off x="5490154" y="4567349"/>
              <a:ext cx="569387" cy="261610"/>
            </a:xfrm>
            <a:prstGeom prst="rect">
              <a:avLst/>
            </a:prstGeom>
            <a:noFill/>
          </p:spPr>
          <p:txBody>
            <a:bodyPr wrap="none" rtlCol="0">
              <a:spAutoFit/>
            </a:bodyPr>
            <a:lstStyle/>
            <a:p>
              <a:r>
                <a:rPr lang="en-US" sz="1100"/>
                <a:t>Before</a:t>
              </a:r>
            </a:p>
          </p:txBody>
        </p:sp>
        <p:sp>
          <p:nvSpPr>
            <p:cNvPr id="24" name="TextBox 23">
              <a:extLst>
                <a:ext uri="{FF2B5EF4-FFF2-40B4-BE49-F238E27FC236}">
                  <a16:creationId xmlns:a16="http://schemas.microsoft.com/office/drawing/2014/main" id="{84D73BB8-691B-4D44-846F-81C9E3A362EF}"/>
                </a:ext>
              </a:extLst>
            </p:cNvPr>
            <p:cNvSpPr txBox="1"/>
            <p:nvPr/>
          </p:nvSpPr>
          <p:spPr>
            <a:xfrm>
              <a:off x="5490153" y="4404738"/>
              <a:ext cx="426720" cy="261610"/>
            </a:xfrm>
            <a:prstGeom prst="rect">
              <a:avLst/>
            </a:prstGeom>
            <a:noFill/>
          </p:spPr>
          <p:txBody>
            <a:bodyPr wrap="none" rtlCol="0">
              <a:spAutoFit/>
            </a:bodyPr>
            <a:lstStyle/>
            <a:p>
              <a:r>
                <a:rPr lang="en-US" sz="1100"/>
                <a:t>After</a:t>
              </a:r>
            </a:p>
          </p:txBody>
        </p:sp>
        <p:sp>
          <p:nvSpPr>
            <p:cNvPr id="25" name="TextBox 24">
              <a:extLst>
                <a:ext uri="{FF2B5EF4-FFF2-40B4-BE49-F238E27FC236}">
                  <a16:creationId xmlns:a16="http://schemas.microsoft.com/office/drawing/2014/main" id="{56A5BFA0-81EF-504C-A853-3386AB50252F}"/>
                </a:ext>
              </a:extLst>
            </p:cNvPr>
            <p:cNvSpPr txBox="1"/>
            <p:nvPr/>
          </p:nvSpPr>
          <p:spPr>
            <a:xfrm>
              <a:off x="5489467" y="4732534"/>
              <a:ext cx="2018501" cy="261610"/>
            </a:xfrm>
            <a:prstGeom prst="rect">
              <a:avLst/>
            </a:prstGeom>
            <a:noFill/>
          </p:spPr>
          <p:txBody>
            <a:bodyPr wrap="none" rtlCol="0">
              <a:spAutoFit/>
            </a:bodyPr>
            <a:lstStyle/>
            <a:p>
              <a:r>
                <a:rPr lang="en-US" sz="1100"/>
                <a:t>AMI uncertainty (standard error)</a:t>
              </a:r>
            </a:p>
          </p:txBody>
        </p:sp>
        <p:sp>
          <p:nvSpPr>
            <p:cNvPr id="26" name="TextBox 25">
              <a:extLst>
                <a:ext uri="{FF2B5EF4-FFF2-40B4-BE49-F238E27FC236}">
                  <a16:creationId xmlns:a16="http://schemas.microsoft.com/office/drawing/2014/main" id="{A424C85E-70E0-8242-B4F7-FD0E156F7DFE}"/>
                </a:ext>
              </a:extLst>
            </p:cNvPr>
            <p:cNvSpPr txBox="1"/>
            <p:nvPr/>
          </p:nvSpPr>
          <p:spPr>
            <a:xfrm>
              <a:off x="5489467" y="4908023"/>
              <a:ext cx="838691" cy="261610"/>
            </a:xfrm>
            <a:prstGeom prst="rect">
              <a:avLst/>
            </a:prstGeom>
            <a:noFill/>
          </p:spPr>
          <p:txBody>
            <a:bodyPr wrap="none" rtlCol="0">
              <a:spAutoFit/>
            </a:bodyPr>
            <a:lstStyle/>
            <a:p>
              <a:r>
                <a:rPr lang="en-US" sz="1100"/>
                <a:t>AMI average</a:t>
              </a:r>
            </a:p>
          </p:txBody>
        </p:sp>
      </p:grpSp>
    </p:spTree>
    <p:extLst>
      <p:ext uri="{BB962C8B-B14F-4D97-AF65-F5344CB8AC3E}">
        <p14:creationId xmlns:p14="http://schemas.microsoft.com/office/powerpoint/2010/main" val="333698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421680-C19E-7143-8DBB-0B500DDDDDAD}"/>
              </a:ext>
            </a:extLst>
          </p:cNvPr>
          <p:cNvSpPr>
            <a:spLocks noGrp="1"/>
          </p:cNvSpPr>
          <p:nvPr>
            <p:ph type="title"/>
          </p:nvPr>
        </p:nvSpPr>
        <p:spPr/>
        <p:txBody>
          <a:bodyPr/>
          <a:lstStyle/>
          <a:p>
            <a:r>
              <a:rPr lang="en-US" sz="2800"/>
              <a:t>Update: Baseload schedule shifting using </a:t>
            </a:r>
            <a:br>
              <a:rPr lang="en-US" sz="2800"/>
            </a:br>
            <a:r>
              <a:rPr lang="en-US" sz="2800"/>
              <a:t>American Time Use Survey (ATUS)</a:t>
            </a:r>
          </a:p>
        </p:txBody>
      </p:sp>
      <p:sp>
        <p:nvSpPr>
          <p:cNvPr id="5" name="Text Placeholder 2">
            <a:extLst>
              <a:ext uri="{FF2B5EF4-FFF2-40B4-BE49-F238E27FC236}">
                <a16:creationId xmlns:a16="http://schemas.microsoft.com/office/drawing/2014/main" id="{989C8F17-CBB0-2649-8647-FD753CC05F45}"/>
              </a:ext>
            </a:extLst>
          </p:cNvPr>
          <p:cNvSpPr txBox="1">
            <a:spLocks/>
          </p:cNvSpPr>
          <p:nvPr/>
        </p:nvSpPr>
        <p:spPr>
          <a:xfrm>
            <a:off x="457199" y="886598"/>
            <a:ext cx="8120063" cy="3621769"/>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Investigated urban vs. rural schedule differences</a:t>
            </a:r>
          </a:p>
          <a:p>
            <a:endParaRPr lang="en-US" sz="2000"/>
          </a:p>
          <a:p>
            <a:pPr marL="457200" indent="-457200">
              <a:buFont typeface="+mj-lt"/>
              <a:buAutoNum type="arabicPeriod"/>
            </a:pPr>
            <a:endParaRPr lang="en-US" sz="2000"/>
          </a:p>
          <a:p>
            <a:pPr marL="0" indent="0">
              <a:buFont typeface="Arial"/>
              <a:buNone/>
            </a:pPr>
            <a:endParaRPr lang="en-US" sz="2000"/>
          </a:p>
        </p:txBody>
      </p:sp>
      <p:pic>
        <p:nvPicPr>
          <p:cNvPr id="7" name="Picture 6" descr="Chart, line chart&#10;&#10;Description automatically generated">
            <a:extLst>
              <a:ext uri="{FF2B5EF4-FFF2-40B4-BE49-F238E27FC236}">
                <a16:creationId xmlns:a16="http://schemas.microsoft.com/office/drawing/2014/main" id="{0A30908D-1DBB-8B45-972B-9A3F51D8CF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36638" y="1352722"/>
            <a:ext cx="3741194" cy="1435752"/>
          </a:xfrm>
          <a:prstGeom prst="rect">
            <a:avLst/>
          </a:prstGeom>
        </p:spPr>
      </p:pic>
      <p:pic>
        <p:nvPicPr>
          <p:cNvPr id="9" name="Picture 8" descr="Chart, line chart&#10;&#10;Description automatically generated">
            <a:extLst>
              <a:ext uri="{FF2B5EF4-FFF2-40B4-BE49-F238E27FC236}">
                <a16:creationId xmlns:a16="http://schemas.microsoft.com/office/drawing/2014/main" id="{BC0F378D-09FA-6C49-8AA4-11B84752D7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13312" y="862411"/>
            <a:ext cx="830688" cy="352779"/>
          </a:xfrm>
          <a:prstGeom prst="rect">
            <a:avLst/>
          </a:prstGeom>
        </p:spPr>
      </p:pic>
      <p:pic>
        <p:nvPicPr>
          <p:cNvPr id="11" name="Picture 10" descr="Chart, line chart&#10;&#10;Description automatically generated">
            <a:extLst>
              <a:ext uri="{FF2B5EF4-FFF2-40B4-BE49-F238E27FC236}">
                <a16:creationId xmlns:a16="http://schemas.microsoft.com/office/drawing/2014/main" id="{56EF4467-C37F-8E46-8E0B-70EBA755C3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03774" y="2422033"/>
            <a:ext cx="3585628" cy="1398938"/>
          </a:xfrm>
          <a:prstGeom prst="rect">
            <a:avLst/>
          </a:prstGeom>
        </p:spPr>
      </p:pic>
      <p:pic>
        <p:nvPicPr>
          <p:cNvPr id="13" name="Picture 12" descr="Chart, histogram&#10;&#10;Description automatically generated">
            <a:extLst>
              <a:ext uri="{FF2B5EF4-FFF2-40B4-BE49-F238E27FC236}">
                <a16:creationId xmlns:a16="http://schemas.microsoft.com/office/drawing/2014/main" id="{4094C968-3D1F-E345-A176-2AFEBEEDED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14708" y="1230326"/>
            <a:ext cx="3554095" cy="1236551"/>
          </a:xfrm>
          <a:prstGeom prst="rect">
            <a:avLst/>
          </a:prstGeom>
        </p:spPr>
      </p:pic>
      <p:pic>
        <p:nvPicPr>
          <p:cNvPr id="15" name="Picture 14" descr="Chart, line chart&#10;&#10;Description automatically generated">
            <a:extLst>
              <a:ext uri="{FF2B5EF4-FFF2-40B4-BE49-F238E27FC236}">
                <a16:creationId xmlns:a16="http://schemas.microsoft.com/office/drawing/2014/main" id="{348DFE6F-7954-9D4E-B62D-9879D1B0A53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8567" y="2898557"/>
            <a:ext cx="3794770" cy="1488529"/>
          </a:xfrm>
          <a:prstGeom prst="rect">
            <a:avLst/>
          </a:prstGeom>
        </p:spPr>
      </p:pic>
      <p:pic>
        <p:nvPicPr>
          <p:cNvPr id="17" name="Picture 16" descr="Chart, line chart, histogram&#10;&#10;Description automatically generated">
            <a:extLst>
              <a:ext uri="{FF2B5EF4-FFF2-40B4-BE49-F238E27FC236}">
                <a16:creationId xmlns:a16="http://schemas.microsoft.com/office/drawing/2014/main" id="{51249166-DBAC-6E4A-AD0E-F4D283C66E6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89285" y="3755807"/>
            <a:ext cx="3553673" cy="1385021"/>
          </a:xfrm>
          <a:prstGeom prst="rect">
            <a:avLst/>
          </a:prstGeom>
        </p:spPr>
      </p:pic>
      <p:sp>
        <p:nvSpPr>
          <p:cNvPr id="18" name="Speech Bubble: Rectangle 32">
            <a:extLst>
              <a:ext uri="{FF2B5EF4-FFF2-40B4-BE49-F238E27FC236}">
                <a16:creationId xmlns:a16="http://schemas.microsoft.com/office/drawing/2014/main" id="{E59DBD0A-F978-F442-8E9F-3177741FDA7E}"/>
              </a:ext>
            </a:extLst>
          </p:cNvPr>
          <p:cNvSpPr/>
          <p:nvPr/>
        </p:nvSpPr>
        <p:spPr>
          <a:xfrm>
            <a:off x="101042" y="1780452"/>
            <a:ext cx="1356926" cy="1248586"/>
          </a:xfrm>
          <a:prstGeom prst="wedgeRectCallout">
            <a:avLst>
              <a:gd name="adj1" fmla="val -24186"/>
              <a:gd name="adj2" fmla="val 14885"/>
            </a:avLst>
          </a:prstGeom>
        </p:spPr>
        <p:style>
          <a:lnRef idx="1">
            <a:schemeClr val="accent3"/>
          </a:lnRef>
          <a:fillRef idx="3">
            <a:schemeClr val="accent3"/>
          </a:fillRef>
          <a:effectRef idx="2">
            <a:schemeClr val="accent3"/>
          </a:effectRef>
          <a:fontRef idx="minor">
            <a:schemeClr val="lt1"/>
          </a:fontRef>
        </p:style>
        <p:txBody>
          <a:bodyPr lIns="91440" tIns="45720" rIns="91440" bIns="45720" rtlCol="0" anchor="ctr"/>
          <a:lstStyle/>
          <a:p>
            <a:r>
              <a:rPr lang="en-US" sz="1400"/>
              <a:t>No significant difference in schedules between MSA and non-MSAs</a:t>
            </a:r>
          </a:p>
        </p:txBody>
      </p:sp>
      <p:sp>
        <p:nvSpPr>
          <p:cNvPr id="19" name="TextBox 18">
            <a:extLst>
              <a:ext uri="{FF2B5EF4-FFF2-40B4-BE49-F238E27FC236}">
                <a16:creationId xmlns:a16="http://schemas.microsoft.com/office/drawing/2014/main" id="{44E620AE-BFF9-5B4B-93DC-07C2B7FFC04A}"/>
              </a:ext>
            </a:extLst>
          </p:cNvPr>
          <p:cNvSpPr txBox="1"/>
          <p:nvPr/>
        </p:nvSpPr>
        <p:spPr>
          <a:xfrm>
            <a:off x="0" y="4497169"/>
            <a:ext cx="3904339" cy="461665"/>
          </a:xfrm>
          <a:prstGeom prst="rect">
            <a:avLst/>
          </a:prstGeom>
          <a:noFill/>
        </p:spPr>
        <p:txBody>
          <a:bodyPr wrap="none" rtlCol="0">
            <a:spAutoFit/>
          </a:bodyPr>
          <a:lstStyle/>
          <a:p>
            <a:r>
              <a:rPr lang="en-US" sz="1200" i="1"/>
              <a:t>Metro: All counties belonging to an MSA in the U.S.</a:t>
            </a:r>
          </a:p>
          <a:p>
            <a:r>
              <a:rPr lang="en-US" sz="1200" i="1"/>
              <a:t>Non-Metro: All counties not belonging to an MSA in the U.S.</a:t>
            </a:r>
          </a:p>
        </p:txBody>
      </p:sp>
    </p:spTree>
    <p:extLst>
      <p:ext uri="{BB962C8B-B14F-4D97-AF65-F5344CB8AC3E}">
        <p14:creationId xmlns:p14="http://schemas.microsoft.com/office/powerpoint/2010/main" val="9330102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89C8F17-CBB0-2649-8647-FD753CC05F45}"/>
              </a:ext>
            </a:extLst>
          </p:cNvPr>
          <p:cNvSpPr txBox="1">
            <a:spLocks/>
          </p:cNvSpPr>
          <p:nvPr/>
        </p:nvSpPr>
        <p:spPr>
          <a:xfrm>
            <a:off x="457199" y="886598"/>
            <a:ext cx="8120063" cy="3621769"/>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Investigated urban vs. rural schedule differences</a:t>
            </a:r>
          </a:p>
          <a:p>
            <a:pPr lvl="1"/>
            <a:r>
              <a:rPr lang="en-US" sz="1800"/>
              <a:t>Manhattan vs. New York state outside of New York City</a:t>
            </a:r>
          </a:p>
          <a:p>
            <a:r>
              <a:rPr lang="en-US" sz="1800"/>
              <a:t>Downtown areas may have different schedule than the rest of the MSA</a:t>
            </a:r>
          </a:p>
          <a:p>
            <a:r>
              <a:rPr lang="en-US" sz="1800"/>
              <a:t>MSAs are counties or multiple counties which may dilute behavior with suburban or even rural areas</a:t>
            </a:r>
          </a:p>
          <a:p>
            <a:r>
              <a:rPr lang="en-US" sz="1800"/>
              <a:t>Low samples sizes in ATUS makes other activity comparisons difficult</a:t>
            </a:r>
          </a:p>
          <a:p>
            <a:endParaRPr lang="en-US" sz="2000"/>
          </a:p>
          <a:p>
            <a:pPr marL="457200" indent="-457200">
              <a:buFont typeface="+mj-lt"/>
              <a:buAutoNum type="arabicPeriod"/>
            </a:pPr>
            <a:endParaRPr lang="en-US" sz="2000"/>
          </a:p>
          <a:p>
            <a:pPr marL="0" indent="0">
              <a:buFont typeface="Arial"/>
              <a:buNone/>
            </a:pPr>
            <a:endParaRPr lang="en-US" sz="2000"/>
          </a:p>
        </p:txBody>
      </p:sp>
      <p:pic>
        <p:nvPicPr>
          <p:cNvPr id="6" name="Picture 5" descr="Chart, line chart&#10;&#10;Description automatically generated">
            <a:extLst>
              <a:ext uri="{FF2B5EF4-FFF2-40B4-BE49-F238E27FC236}">
                <a16:creationId xmlns:a16="http://schemas.microsoft.com/office/drawing/2014/main" id="{91A7B8C9-9CD5-5242-9D95-CBAB2AC200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790" y="3053853"/>
            <a:ext cx="4443210" cy="1812109"/>
          </a:xfrm>
          <a:prstGeom prst="rect">
            <a:avLst/>
          </a:prstGeom>
        </p:spPr>
      </p:pic>
      <p:pic>
        <p:nvPicPr>
          <p:cNvPr id="9" name="Picture 8" descr="Chart, line chart&#10;&#10;Description automatically generated">
            <a:extLst>
              <a:ext uri="{FF2B5EF4-FFF2-40B4-BE49-F238E27FC236}">
                <a16:creationId xmlns:a16="http://schemas.microsoft.com/office/drawing/2014/main" id="{661EDC56-362A-CF4B-BDB5-C2DD9DA4B6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3053853"/>
            <a:ext cx="4514045" cy="1841492"/>
          </a:xfrm>
          <a:prstGeom prst="rect">
            <a:avLst/>
          </a:prstGeom>
        </p:spPr>
      </p:pic>
      <p:sp>
        <p:nvSpPr>
          <p:cNvPr id="12" name="Speech Bubble: Rectangle 32">
            <a:extLst>
              <a:ext uri="{FF2B5EF4-FFF2-40B4-BE49-F238E27FC236}">
                <a16:creationId xmlns:a16="http://schemas.microsoft.com/office/drawing/2014/main" id="{8FF262D9-17BA-7E4D-8FD7-B7BA941F8767}"/>
              </a:ext>
            </a:extLst>
          </p:cNvPr>
          <p:cNvSpPr/>
          <p:nvPr/>
        </p:nvSpPr>
        <p:spPr>
          <a:xfrm>
            <a:off x="2447053" y="3489440"/>
            <a:ext cx="1356926" cy="470467"/>
          </a:xfrm>
          <a:prstGeom prst="wedgeRectCallout">
            <a:avLst>
              <a:gd name="adj1" fmla="val 83064"/>
              <a:gd name="adj2" fmla="val 77511"/>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a:t>Manhattan sleeps ~30 min later</a:t>
            </a:r>
          </a:p>
        </p:txBody>
      </p:sp>
      <p:sp>
        <p:nvSpPr>
          <p:cNvPr id="13" name="Speech Bubble: Rectangle 32">
            <a:extLst>
              <a:ext uri="{FF2B5EF4-FFF2-40B4-BE49-F238E27FC236}">
                <a16:creationId xmlns:a16="http://schemas.microsoft.com/office/drawing/2014/main" id="{940B5725-BDDE-714A-AE0C-421EA5EF31A5}"/>
              </a:ext>
            </a:extLst>
          </p:cNvPr>
          <p:cNvSpPr/>
          <p:nvPr/>
        </p:nvSpPr>
        <p:spPr>
          <a:xfrm>
            <a:off x="6575563" y="3838078"/>
            <a:ext cx="1356926" cy="632043"/>
          </a:xfrm>
          <a:prstGeom prst="wedgeRectCallout">
            <a:avLst>
              <a:gd name="adj1" fmla="val 57913"/>
              <a:gd name="adj2" fmla="val -67994"/>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a:t>Manhattan stays out ~1-1.5 hours later</a:t>
            </a:r>
          </a:p>
        </p:txBody>
      </p:sp>
      <p:sp>
        <p:nvSpPr>
          <p:cNvPr id="16" name="Speech Bubble: Rectangle 32">
            <a:extLst>
              <a:ext uri="{FF2B5EF4-FFF2-40B4-BE49-F238E27FC236}">
                <a16:creationId xmlns:a16="http://schemas.microsoft.com/office/drawing/2014/main" id="{24D63216-4362-0E46-8BDD-ED6420BC6370}"/>
              </a:ext>
            </a:extLst>
          </p:cNvPr>
          <p:cNvSpPr/>
          <p:nvPr/>
        </p:nvSpPr>
        <p:spPr>
          <a:xfrm>
            <a:off x="2447053" y="3488205"/>
            <a:ext cx="1356926" cy="470467"/>
          </a:xfrm>
          <a:prstGeom prst="wedgeRectCallout">
            <a:avLst>
              <a:gd name="adj1" fmla="val -92049"/>
              <a:gd name="adj2" fmla="val 41924"/>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200"/>
              <a:t>Manhattan sleeps ~30 min later</a:t>
            </a:r>
          </a:p>
        </p:txBody>
      </p:sp>
      <p:pic>
        <p:nvPicPr>
          <p:cNvPr id="7" name="Picture 6">
            <a:extLst>
              <a:ext uri="{FF2B5EF4-FFF2-40B4-BE49-F238E27FC236}">
                <a16:creationId xmlns:a16="http://schemas.microsoft.com/office/drawing/2014/main" id="{8783E59B-3159-AB4C-AB0F-04C3926908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44034" y="4652596"/>
            <a:ext cx="1184788" cy="456115"/>
          </a:xfrm>
          <a:prstGeom prst="rect">
            <a:avLst/>
          </a:prstGeom>
        </p:spPr>
      </p:pic>
      <p:sp>
        <p:nvSpPr>
          <p:cNvPr id="21" name="Title 3">
            <a:extLst>
              <a:ext uri="{FF2B5EF4-FFF2-40B4-BE49-F238E27FC236}">
                <a16:creationId xmlns:a16="http://schemas.microsoft.com/office/drawing/2014/main" id="{C60FA224-5C81-4A4B-8B56-CFE8745585A3}"/>
              </a:ext>
            </a:extLst>
          </p:cNvPr>
          <p:cNvSpPr>
            <a:spLocks noGrp="1"/>
          </p:cNvSpPr>
          <p:nvPr>
            <p:ph type="title"/>
          </p:nvPr>
        </p:nvSpPr>
        <p:spPr>
          <a:xfrm>
            <a:off x="457199" y="1"/>
            <a:ext cx="8236857" cy="776514"/>
          </a:xfrm>
        </p:spPr>
        <p:txBody>
          <a:bodyPr/>
          <a:lstStyle/>
          <a:p>
            <a:r>
              <a:rPr lang="en-US" sz="2800"/>
              <a:t>Update: Baseload schedule shifting using </a:t>
            </a:r>
            <a:br>
              <a:rPr lang="en-US" sz="2800"/>
            </a:br>
            <a:r>
              <a:rPr lang="en-US" sz="2800"/>
              <a:t>American Time Use Survey (ATUS)</a:t>
            </a:r>
          </a:p>
        </p:txBody>
      </p:sp>
    </p:spTree>
    <p:extLst>
      <p:ext uri="{BB962C8B-B14F-4D97-AF65-F5344CB8AC3E}">
        <p14:creationId xmlns:p14="http://schemas.microsoft.com/office/powerpoint/2010/main" val="15477502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89C8F17-CBB0-2649-8647-FD753CC05F45}"/>
              </a:ext>
            </a:extLst>
          </p:cNvPr>
          <p:cNvSpPr txBox="1">
            <a:spLocks/>
          </p:cNvSpPr>
          <p:nvPr/>
        </p:nvSpPr>
        <p:spPr>
          <a:xfrm>
            <a:off x="457199" y="886598"/>
            <a:ext cx="8416345" cy="3621769"/>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State and month schedule lead/lags from national average</a:t>
            </a:r>
          </a:p>
          <a:p>
            <a:r>
              <a:rPr lang="en-US" sz="2000"/>
              <a:t>Calculated cross-correlation with the national average schedule</a:t>
            </a:r>
          </a:p>
          <a:p>
            <a:pPr marL="457200" indent="-457200">
              <a:buFont typeface="+mj-lt"/>
              <a:buAutoNum type="arabicPeriod"/>
            </a:pPr>
            <a:endParaRPr lang="en-US" sz="2000"/>
          </a:p>
          <a:p>
            <a:pPr marL="0" indent="0">
              <a:buFont typeface="Arial"/>
              <a:buNone/>
            </a:pPr>
            <a:endParaRPr lang="en-US" sz="2000"/>
          </a:p>
        </p:txBody>
      </p:sp>
      <p:pic>
        <p:nvPicPr>
          <p:cNvPr id="14" name="Picture 13" descr="Map&#10;&#10;Description automatically generated">
            <a:extLst>
              <a:ext uri="{FF2B5EF4-FFF2-40B4-BE49-F238E27FC236}">
                <a16:creationId xmlns:a16="http://schemas.microsoft.com/office/drawing/2014/main" id="{4EBA9625-0DD5-CC43-B867-62B79A41E1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78122" y="2127354"/>
            <a:ext cx="3709116" cy="2582878"/>
          </a:xfrm>
          <a:prstGeom prst="rect">
            <a:avLst/>
          </a:prstGeom>
        </p:spPr>
      </p:pic>
      <p:sp>
        <p:nvSpPr>
          <p:cNvPr id="19" name="TextBox 18">
            <a:extLst>
              <a:ext uri="{FF2B5EF4-FFF2-40B4-BE49-F238E27FC236}">
                <a16:creationId xmlns:a16="http://schemas.microsoft.com/office/drawing/2014/main" id="{46D136F2-5E5B-1845-A1CA-C3A3FEB2AB34}"/>
              </a:ext>
            </a:extLst>
          </p:cNvPr>
          <p:cNvSpPr txBox="1"/>
          <p:nvPr/>
        </p:nvSpPr>
        <p:spPr>
          <a:xfrm>
            <a:off x="5515135" y="1829227"/>
            <a:ext cx="2524730" cy="307777"/>
          </a:xfrm>
          <a:prstGeom prst="rect">
            <a:avLst/>
          </a:prstGeom>
          <a:noFill/>
        </p:spPr>
        <p:txBody>
          <a:bodyPr wrap="none" rtlCol="0">
            <a:spAutoFit/>
          </a:bodyPr>
          <a:lstStyle/>
          <a:p>
            <a:pPr algn="ctr"/>
            <a:r>
              <a:rPr lang="en-US" sz="1400" u="sng"/>
              <a:t>Maximum weekday baseload shift</a:t>
            </a:r>
          </a:p>
        </p:txBody>
      </p:sp>
      <p:sp>
        <p:nvSpPr>
          <p:cNvPr id="20" name="TextBox 19">
            <a:extLst>
              <a:ext uri="{FF2B5EF4-FFF2-40B4-BE49-F238E27FC236}">
                <a16:creationId xmlns:a16="http://schemas.microsoft.com/office/drawing/2014/main" id="{65E80280-E0D0-4E45-8A3D-C10840A398BC}"/>
              </a:ext>
            </a:extLst>
          </p:cNvPr>
          <p:cNvSpPr txBox="1"/>
          <p:nvPr/>
        </p:nvSpPr>
        <p:spPr>
          <a:xfrm>
            <a:off x="797422" y="1822574"/>
            <a:ext cx="2517805" cy="307777"/>
          </a:xfrm>
          <a:prstGeom prst="rect">
            <a:avLst/>
          </a:prstGeom>
          <a:noFill/>
        </p:spPr>
        <p:txBody>
          <a:bodyPr wrap="none" rtlCol="0">
            <a:spAutoFit/>
          </a:bodyPr>
          <a:lstStyle/>
          <a:p>
            <a:pPr algn="ctr"/>
            <a:r>
              <a:rPr lang="en-US" sz="1400" u="sng"/>
              <a:t>Average weekday baseload shift</a:t>
            </a:r>
          </a:p>
        </p:txBody>
      </p:sp>
      <p:sp>
        <p:nvSpPr>
          <p:cNvPr id="21" name="TextBox 20">
            <a:extLst>
              <a:ext uri="{FF2B5EF4-FFF2-40B4-BE49-F238E27FC236}">
                <a16:creationId xmlns:a16="http://schemas.microsoft.com/office/drawing/2014/main" id="{765A34ED-4945-EF4C-81A5-9D478A7BE407}"/>
              </a:ext>
            </a:extLst>
          </p:cNvPr>
          <p:cNvSpPr txBox="1"/>
          <p:nvPr/>
        </p:nvSpPr>
        <p:spPr>
          <a:xfrm>
            <a:off x="0" y="4663046"/>
            <a:ext cx="4233595" cy="461665"/>
          </a:xfrm>
          <a:prstGeom prst="rect">
            <a:avLst/>
          </a:prstGeom>
          <a:noFill/>
        </p:spPr>
        <p:txBody>
          <a:bodyPr wrap="none" rtlCol="0">
            <a:spAutoFit/>
          </a:bodyPr>
          <a:lstStyle/>
          <a:p>
            <a:r>
              <a:rPr lang="en-US" sz="1200" i="1"/>
              <a:t>* All shifts are relative to the national average baseload schedule</a:t>
            </a:r>
          </a:p>
          <a:p>
            <a:r>
              <a:rPr lang="en-US" sz="1200" i="1"/>
              <a:t>* Positive shift (forward in time), negative shift (backward in time)</a:t>
            </a:r>
          </a:p>
        </p:txBody>
      </p:sp>
      <p:pic>
        <p:nvPicPr>
          <p:cNvPr id="23" name="Picture 22">
            <a:extLst>
              <a:ext uri="{FF2B5EF4-FFF2-40B4-BE49-F238E27FC236}">
                <a16:creationId xmlns:a16="http://schemas.microsoft.com/office/drawing/2014/main" id="{391C463E-3710-7141-80E4-0E3F19B99D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0" y="2137004"/>
            <a:ext cx="3870101" cy="2530253"/>
          </a:xfrm>
          <a:prstGeom prst="rect">
            <a:avLst/>
          </a:prstGeom>
        </p:spPr>
      </p:pic>
      <p:pic>
        <p:nvPicPr>
          <p:cNvPr id="26" name="Picture 25" descr="Map&#10;&#10;Description automatically generated">
            <a:extLst>
              <a:ext uri="{FF2B5EF4-FFF2-40B4-BE49-F238E27FC236}">
                <a16:creationId xmlns:a16="http://schemas.microsoft.com/office/drawing/2014/main" id="{F3815C46-B0C5-6C4F-83BC-8DBCC45956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99641" y="2262233"/>
            <a:ext cx="544894" cy="2267622"/>
          </a:xfrm>
          <a:prstGeom prst="rect">
            <a:avLst/>
          </a:prstGeom>
        </p:spPr>
      </p:pic>
      <p:pic>
        <p:nvPicPr>
          <p:cNvPr id="28" name="Picture 27" descr="A map of the world&#10;&#10;Description automatically generated with low confidence">
            <a:extLst>
              <a:ext uri="{FF2B5EF4-FFF2-40B4-BE49-F238E27FC236}">
                <a16:creationId xmlns:a16="http://schemas.microsoft.com/office/drawing/2014/main" id="{665286C8-F5BC-FB41-8DE2-590B399338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734" y="2120469"/>
            <a:ext cx="3767592" cy="2542577"/>
          </a:xfrm>
          <a:prstGeom prst="rect">
            <a:avLst/>
          </a:prstGeom>
        </p:spPr>
      </p:pic>
      <p:pic>
        <p:nvPicPr>
          <p:cNvPr id="29" name="Picture 28" descr="A map of the world&#10;&#10;Description automatically generated with low confidence">
            <a:extLst>
              <a:ext uri="{FF2B5EF4-FFF2-40B4-BE49-F238E27FC236}">
                <a16:creationId xmlns:a16="http://schemas.microsoft.com/office/drawing/2014/main" id="{86FD15D3-966A-3C40-A672-7CDDFE24D8D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81003" y="2293539"/>
            <a:ext cx="548090" cy="2369507"/>
          </a:xfrm>
          <a:prstGeom prst="rect">
            <a:avLst/>
          </a:prstGeom>
        </p:spPr>
      </p:pic>
      <p:sp>
        <p:nvSpPr>
          <p:cNvPr id="15" name="Title 3">
            <a:extLst>
              <a:ext uri="{FF2B5EF4-FFF2-40B4-BE49-F238E27FC236}">
                <a16:creationId xmlns:a16="http://schemas.microsoft.com/office/drawing/2014/main" id="{F63844E0-9BB7-CD43-A728-9F6A61F2EC2A}"/>
              </a:ext>
            </a:extLst>
          </p:cNvPr>
          <p:cNvSpPr>
            <a:spLocks noGrp="1"/>
          </p:cNvSpPr>
          <p:nvPr>
            <p:ph type="title"/>
          </p:nvPr>
        </p:nvSpPr>
        <p:spPr>
          <a:xfrm>
            <a:off x="457199" y="1"/>
            <a:ext cx="8236857" cy="776514"/>
          </a:xfrm>
        </p:spPr>
        <p:txBody>
          <a:bodyPr/>
          <a:lstStyle/>
          <a:p>
            <a:r>
              <a:rPr lang="en-US" sz="2800"/>
              <a:t>Update: Baseload schedule shifting using </a:t>
            </a:r>
            <a:br>
              <a:rPr lang="en-US" sz="2800"/>
            </a:br>
            <a:r>
              <a:rPr lang="en-US" sz="2800"/>
              <a:t>American Time Use Survey (ATUS)</a:t>
            </a:r>
          </a:p>
        </p:txBody>
      </p:sp>
    </p:spTree>
    <p:extLst>
      <p:ext uri="{BB962C8B-B14F-4D97-AF65-F5344CB8AC3E}">
        <p14:creationId xmlns:p14="http://schemas.microsoft.com/office/powerpoint/2010/main" val="346317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A09652-E22F-AD45-975B-5AEC99FAA9BA}"/>
              </a:ext>
            </a:extLst>
          </p:cNvPr>
          <p:cNvGrpSpPr/>
          <p:nvPr/>
        </p:nvGrpSpPr>
        <p:grpSpPr>
          <a:xfrm>
            <a:off x="457202" y="607474"/>
            <a:ext cx="8528627" cy="4404845"/>
            <a:chOff x="141890" y="163562"/>
            <a:chExt cx="9233223" cy="4768754"/>
          </a:xfrm>
        </p:grpSpPr>
        <p:cxnSp>
          <p:nvCxnSpPr>
            <p:cNvPr id="27" name="Straight Connector 26">
              <a:extLst>
                <a:ext uri="{FF2B5EF4-FFF2-40B4-BE49-F238E27FC236}">
                  <a16:creationId xmlns:a16="http://schemas.microsoft.com/office/drawing/2014/main" id="{0011C901-A1C4-3649-9F9D-FDB13BF327F2}"/>
                </a:ext>
              </a:extLst>
            </p:cNvPr>
            <p:cNvCxnSpPr/>
            <p:nvPr/>
          </p:nvCxnSpPr>
          <p:spPr>
            <a:xfrm>
              <a:off x="4942490" y="171130"/>
              <a:ext cx="0" cy="47611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E53771A-91AE-C344-B0FD-9B00E50D4167}"/>
                </a:ext>
              </a:extLst>
            </p:cNvPr>
            <p:cNvCxnSpPr/>
            <p:nvPr/>
          </p:nvCxnSpPr>
          <p:spPr>
            <a:xfrm>
              <a:off x="2542190" y="165539"/>
              <a:ext cx="0" cy="4761186"/>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316C188-9539-3847-87D0-3EF731398F12}"/>
                </a:ext>
              </a:extLst>
            </p:cNvPr>
            <p:cNvSpPr/>
            <p:nvPr/>
          </p:nvSpPr>
          <p:spPr>
            <a:xfrm>
              <a:off x="7492677" y="3802358"/>
              <a:ext cx="1550670" cy="514350"/>
            </a:xfrm>
            <a:prstGeom prst="rect">
              <a:avLst/>
            </a:prstGeom>
            <a:solidFill>
              <a:schemeClr val="tx2">
                <a:lumMod val="20000"/>
                <a:lumOff val="80000"/>
              </a:schemeClr>
            </a:solidFill>
            <a:ln w="28575">
              <a:solidFill>
                <a:schemeClr val="bg1">
                  <a:lumMod val="50000"/>
                </a:schemeClr>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EE/DR savings profiles</a:t>
              </a:r>
            </a:p>
          </p:txBody>
        </p:sp>
        <p:sp>
          <p:nvSpPr>
            <p:cNvPr id="6" name="Rectangle 5">
              <a:extLst>
                <a:ext uri="{FF2B5EF4-FFF2-40B4-BE49-F238E27FC236}">
                  <a16:creationId xmlns:a16="http://schemas.microsoft.com/office/drawing/2014/main" id="{2511B04C-FF5D-8F45-895C-1D4860F32702}"/>
                </a:ext>
              </a:extLst>
            </p:cNvPr>
            <p:cNvSpPr/>
            <p:nvPr/>
          </p:nvSpPr>
          <p:spPr>
            <a:xfrm>
              <a:off x="141890" y="165539"/>
              <a:ext cx="7200900" cy="4761186"/>
            </a:xfrm>
            <a:prstGeom prst="rect">
              <a:avLst/>
            </a:prstGeom>
            <a:no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endParaRPr lang="en-US" sz="900">
                <a:solidFill>
                  <a:prstClr val="black"/>
                </a:solidFill>
                <a:latin typeface="Roboto Light" panose="02000000000000000000" pitchFamily="2" charset="0"/>
                <a:ea typeface="Roboto Light" panose="02000000000000000000" pitchFamily="2" charset="0"/>
              </a:endParaRPr>
            </a:p>
          </p:txBody>
        </p:sp>
        <p:sp>
          <p:nvSpPr>
            <p:cNvPr id="17" name="Rectangle 16">
              <a:extLst>
                <a:ext uri="{FF2B5EF4-FFF2-40B4-BE49-F238E27FC236}">
                  <a16:creationId xmlns:a16="http://schemas.microsoft.com/office/drawing/2014/main" id="{62F25B46-1550-5047-B9B7-A74362804263}"/>
                </a:ext>
              </a:extLst>
            </p:cNvPr>
            <p:cNvSpPr/>
            <p:nvPr/>
          </p:nvSpPr>
          <p:spPr>
            <a:xfrm>
              <a:off x="200497" y="4407417"/>
              <a:ext cx="4108706" cy="354017"/>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Stochastic occupancy modeling capabilities</a:t>
              </a:r>
            </a:p>
          </p:txBody>
        </p:sp>
        <p:sp>
          <p:nvSpPr>
            <p:cNvPr id="18" name="Rectangle 17">
              <a:extLst>
                <a:ext uri="{FF2B5EF4-FFF2-40B4-BE49-F238E27FC236}">
                  <a16:creationId xmlns:a16="http://schemas.microsoft.com/office/drawing/2014/main" id="{381A76C1-8DDC-6941-995B-211F305E7BDD}"/>
                </a:ext>
              </a:extLst>
            </p:cNvPr>
            <p:cNvSpPr/>
            <p:nvPr/>
          </p:nvSpPr>
          <p:spPr>
            <a:xfrm>
              <a:off x="177359" y="472450"/>
              <a:ext cx="7129961" cy="216866"/>
            </a:xfrm>
            <a:prstGeom prst="rect">
              <a:avLst/>
            </a:prstGeom>
            <a:solidFill>
              <a:schemeClr val="accent4">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Technical Advisory Group</a:t>
              </a:r>
            </a:p>
          </p:txBody>
        </p:sp>
        <p:sp>
          <p:nvSpPr>
            <p:cNvPr id="21" name="Rectangle 20">
              <a:extLst>
                <a:ext uri="{FF2B5EF4-FFF2-40B4-BE49-F238E27FC236}">
                  <a16:creationId xmlns:a16="http://schemas.microsoft.com/office/drawing/2014/main" id="{4254480E-FF49-CA46-ADA4-69A1B21D36A0}"/>
                </a:ext>
              </a:extLst>
            </p:cNvPr>
            <p:cNvSpPr/>
            <p:nvPr/>
          </p:nvSpPr>
          <p:spPr>
            <a:xfrm>
              <a:off x="2584743" y="2969059"/>
              <a:ext cx="4096942" cy="3170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Rigorous calibration of building stock end-use models</a:t>
              </a:r>
            </a:p>
          </p:txBody>
        </p:sp>
        <p:sp>
          <p:nvSpPr>
            <p:cNvPr id="23" name="Rectangle 22">
              <a:extLst>
                <a:ext uri="{FF2B5EF4-FFF2-40B4-BE49-F238E27FC236}">
                  <a16:creationId xmlns:a16="http://schemas.microsoft.com/office/drawing/2014/main" id="{EFE05E32-A262-0F48-AADC-8009ED7ED86F}"/>
                </a:ext>
              </a:extLst>
            </p:cNvPr>
            <p:cNvSpPr/>
            <p:nvPr/>
          </p:nvSpPr>
          <p:spPr>
            <a:xfrm>
              <a:off x="5155199" y="4434656"/>
              <a:ext cx="2112049" cy="442002"/>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00">
                  <a:solidFill>
                    <a:prstClr val="black"/>
                  </a:solidFill>
                  <a:latin typeface="Calibri Light" panose="020F0302020204030204" pitchFamily="34" charset="0"/>
                  <a:ea typeface="Roboto" panose="02000000000000000000" pitchFamily="2" charset="0"/>
                </a:rPr>
                <a:t>Load profile library, </a:t>
              </a:r>
              <a:br>
                <a:rPr lang="en-US" sz="1000">
                  <a:solidFill>
                    <a:prstClr val="black"/>
                  </a:solidFill>
                  <a:latin typeface="Calibri Light" panose="020F0302020204030204" pitchFamily="34" charset="0"/>
                  <a:ea typeface="Roboto" panose="02000000000000000000" pitchFamily="2" charset="0"/>
                </a:rPr>
              </a:br>
              <a:r>
                <a:rPr lang="en-US" sz="1000">
                  <a:solidFill>
                    <a:prstClr val="black"/>
                  </a:solidFill>
                  <a:latin typeface="Calibri Light" panose="020F0302020204030204" pitchFamily="34" charset="0"/>
                  <a:ea typeface="Roboto" panose="02000000000000000000" pitchFamily="2" charset="0"/>
                </a:rPr>
                <a:t>documentation, &amp; user guide</a:t>
              </a:r>
            </a:p>
          </p:txBody>
        </p:sp>
        <p:sp>
          <p:nvSpPr>
            <p:cNvPr id="26" name="Rectangle 25">
              <a:extLst>
                <a:ext uri="{FF2B5EF4-FFF2-40B4-BE49-F238E27FC236}">
                  <a16:creationId xmlns:a16="http://schemas.microsoft.com/office/drawing/2014/main" id="{A005423F-5718-6A4E-B834-DE9DE156533A}"/>
                </a:ext>
              </a:extLst>
            </p:cNvPr>
            <p:cNvSpPr/>
            <p:nvPr/>
          </p:nvSpPr>
          <p:spPr>
            <a:xfrm>
              <a:off x="1405000" y="2566051"/>
              <a:ext cx="5281448" cy="277833"/>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Data analysis to derive occupant-driven schedules and usage diversity</a:t>
              </a:r>
            </a:p>
          </p:txBody>
        </p:sp>
        <p:sp>
          <p:nvSpPr>
            <p:cNvPr id="16" name="Rectangle 15">
              <a:extLst>
                <a:ext uri="{FF2B5EF4-FFF2-40B4-BE49-F238E27FC236}">
                  <a16:creationId xmlns:a16="http://schemas.microsoft.com/office/drawing/2014/main" id="{EAB80AA0-3D29-C54E-80F3-39E6C95EF916}"/>
                </a:ext>
              </a:extLst>
            </p:cNvPr>
            <p:cNvSpPr/>
            <p:nvPr/>
          </p:nvSpPr>
          <p:spPr>
            <a:xfrm>
              <a:off x="141890" y="165406"/>
              <a:ext cx="2400300" cy="269561"/>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a:solidFill>
                    <a:prstClr val="black"/>
                  </a:solidFill>
                  <a:latin typeface="Calibri Light" panose="020F0302020204030204" pitchFamily="34" charset="0"/>
                  <a:ea typeface="Roboto" panose="02000000000000000000" pitchFamily="2" charset="0"/>
                </a:rPr>
                <a:t>FY19</a:t>
              </a:r>
              <a:r>
                <a:rPr lang="en-US" sz="1050">
                  <a:solidFill>
                    <a:prstClr val="black"/>
                  </a:solidFill>
                  <a:latin typeface="Calibri Light" panose="020F0302020204030204" pitchFamily="34" charset="0"/>
                  <a:ea typeface="Roboto" panose="02000000000000000000" pitchFamily="2" charset="0"/>
                </a:rPr>
                <a:t> (ends 9/30/2019)</a:t>
              </a:r>
            </a:p>
          </p:txBody>
        </p:sp>
        <p:sp>
          <p:nvSpPr>
            <p:cNvPr id="24" name="Rectangle 23">
              <a:extLst>
                <a:ext uri="{FF2B5EF4-FFF2-40B4-BE49-F238E27FC236}">
                  <a16:creationId xmlns:a16="http://schemas.microsoft.com/office/drawing/2014/main" id="{039574FC-8104-FB45-8DAD-3F8B59C3F0FF}"/>
                </a:ext>
              </a:extLst>
            </p:cNvPr>
            <p:cNvSpPr/>
            <p:nvPr/>
          </p:nvSpPr>
          <p:spPr>
            <a:xfrm>
              <a:off x="2542190" y="168306"/>
              <a:ext cx="2400300" cy="2638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a:solidFill>
                    <a:prstClr val="black"/>
                  </a:solidFill>
                  <a:latin typeface="Calibri Light" panose="020F0302020204030204" pitchFamily="34" charset="0"/>
                  <a:ea typeface="Roboto" panose="02000000000000000000" pitchFamily="2" charset="0"/>
                </a:rPr>
                <a:t>FY20</a:t>
              </a:r>
              <a:r>
                <a:rPr lang="en-US" sz="1050">
                  <a:solidFill>
                    <a:prstClr val="black"/>
                  </a:solidFill>
                  <a:latin typeface="Calibri Light" panose="020F0302020204030204" pitchFamily="34" charset="0"/>
                  <a:ea typeface="Roboto" panose="02000000000000000000" pitchFamily="2" charset="0"/>
                </a:rPr>
                <a:t> (ends 9/30/2020)</a:t>
              </a:r>
            </a:p>
          </p:txBody>
        </p:sp>
        <p:sp>
          <p:nvSpPr>
            <p:cNvPr id="25" name="Rectangle 24">
              <a:extLst>
                <a:ext uri="{FF2B5EF4-FFF2-40B4-BE49-F238E27FC236}">
                  <a16:creationId xmlns:a16="http://schemas.microsoft.com/office/drawing/2014/main" id="{AB076A33-A724-C441-984F-1479383F98E8}"/>
                </a:ext>
              </a:extLst>
            </p:cNvPr>
            <p:cNvSpPr/>
            <p:nvPr/>
          </p:nvSpPr>
          <p:spPr>
            <a:xfrm>
              <a:off x="4942490" y="168305"/>
              <a:ext cx="2400300" cy="2638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a:solidFill>
                    <a:prstClr val="black"/>
                  </a:solidFill>
                  <a:latin typeface="Calibri Light" panose="020F0302020204030204" pitchFamily="34" charset="0"/>
                  <a:ea typeface="Roboto" panose="02000000000000000000" pitchFamily="2" charset="0"/>
                </a:rPr>
                <a:t>FY21</a:t>
              </a:r>
              <a:r>
                <a:rPr lang="en-US" sz="1050">
                  <a:solidFill>
                    <a:prstClr val="black"/>
                  </a:solidFill>
                  <a:latin typeface="Calibri Light" panose="020F0302020204030204" pitchFamily="34" charset="0"/>
                  <a:ea typeface="Roboto" panose="02000000000000000000" pitchFamily="2" charset="0"/>
                </a:rPr>
                <a:t> (ends 9/30/2021)</a:t>
              </a:r>
            </a:p>
          </p:txBody>
        </p:sp>
        <p:sp>
          <p:nvSpPr>
            <p:cNvPr id="29" name="Rectangle 28">
              <a:extLst>
                <a:ext uri="{FF2B5EF4-FFF2-40B4-BE49-F238E27FC236}">
                  <a16:creationId xmlns:a16="http://schemas.microsoft.com/office/drawing/2014/main" id="{11177BC1-D8BF-854E-A43A-DC60D8B72C1F}"/>
                </a:ext>
              </a:extLst>
            </p:cNvPr>
            <p:cNvSpPr/>
            <p:nvPr/>
          </p:nvSpPr>
          <p:spPr>
            <a:xfrm>
              <a:off x="7495489" y="4434656"/>
              <a:ext cx="1547858" cy="442002"/>
            </a:xfrm>
            <a:prstGeom prst="rect">
              <a:avLst/>
            </a:prstGeom>
            <a:solidFill>
              <a:schemeClr val="tx2">
                <a:lumMod val="20000"/>
                <a:lumOff val="80000"/>
              </a:schemeClr>
            </a:solidFill>
            <a:ln w="28575">
              <a:solidFill>
                <a:schemeClr val="bg1">
                  <a:lumMod val="50000"/>
                </a:schemeClr>
              </a:solidFill>
              <a:prstDash val="sysDash"/>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00">
                  <a:solidFill>
                    <a:prstClr val="black"/>
                  </a:solidFill>
                  <a:latin typeface="Calibri Light" panose="020F0302020204030204" pitchFamily="34" charset="0"/>
                  <a:ea typeface="Roboto" panose="02000000000000000000" pitchFamily="2" charset="0"/>
                </a:rPr>
                <a:t>Ongoing additions to load profile library</a:t>
              </a:r>
            </a:p>
          </p:txBody>
        </p:sp>
        <p:sp>
          <p:nvSpPr>
            <p:cNvPr id="136" name="Rectangle 135">
              <a:extLst>
                <a:ext uri="{FF2B5EF4-FFF2-40B4-BE49-F238E27FC236}">
                  <a16:creationId xmlns:a16="http://schemas.microsoft.com/office/drawing/2014/main" id="{5EADDBF8-6DE2-CC44-A1DC-9CE80F77A094}"/>
                </a:ext>
              </a:extLst>
            </p:cNvPr>
            <p:cNvSpPr/>
            <p:nvPr/>
          </p:nvSpPr>
          <p:spPr>
            <a:xfrm>
              <a:off x="7370379" y="163562"/>
              <a:ext cx="1688860" cy="268578"/>
            </a:xfrm>
            <a:prstGeom prst="rect">
              <a:avLst/>
            </a:prstGeom>
            <a:solidFill>
              <a:schemeClr val="tx2">
                <a:lumMod val="20000"/>
                <a:lumOff val="80000"/>
              </a:schemeClr>
            </a:solid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defRPr/>
              </a:pPr>
              <a:r>
                <a:rPr lang="en-US" sz="1050">
                  <a:solidFill>
                    <a:sysClr val="windowText" lastClr="000000"/>
                  </a:solidFill>
                  <a:latin typeface="Calibri Light" panose="020F0302020204030204" pitchFamily="34" charset="0"/>
                  <a:ea typeface="Roboto" panose="02000000000000000000" pitchFamily="2" charset="0"/>
                </a:rPr>
                <a:t>Beyond</a:t>
              </a:r>
            </a:p>
          </p:txBody>
        </p:sp>
        <p:sp>
          <p:nvSpPr>
            <p:cNvPr id="7" name="Rectangle 6">
              <a:extLst>
                <a:ext uri="{FF2B5EF4-FFF2-40B4-BE49-F238E27FC236}">
                  <a16:creationId xmlns:a16="http://schemas.microsoft.com/office/drawing/2014/main" id="{62F2AE6D-42C1-6D48-B82D-75DF5E37FA5D}"/>
                </a:ext>
              </a:extLst>
            </p:cNvPr>
            <p:cNvSpPr/>
            <p:nvPr/>
          </p:nvSpPr>
          <p:spPr>
            <a:xfrm>
              <a:off x="5155199" y="3802358"/>
              <a:ext cx="2112049" cy="514350"/>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Calibrated</a:t>
              </a:r>
            </a:p>
            <a:p>
              <a:pPr algn="ctr" defTabSz="685800">
                <a:defRPr/>
              </a:pPr>
              <a:r>
                <a:rPr lang="en-US" sz="1050">
                  <a:solidFill>
                    <a:prstClr val="black"/>
                  </a:solidFill>
                  <a:latin typeface="Calibri Light" panose="020F0302020204030204" pitchFamily="34" charset="0"/>
                  <a:ea typeface="Roboto" panose="02000000000000000000" pitchFamily="2" charset="0"/>
                </a:rPr>
                <a:t>building stock models</a:t>
              </a:r>
            </a:p>
          </p:txBody>
        </p:sp>
        <p:sp>
          <p:nvSpPr>
            <p:cNvPr id="20" name="Rectangle 19">
              <a:extLst>
                <a:ext uri="{FF2B5EF4-FFF2-40B4-BE49-F238E27FC236}">
                  <a16:creationId xmlns:a16="http://schemas.microsoft.com/office/drawing/2014/main" id="{9FC80B9C-A5DB-9045-A9B2-94055F70BB08}"/>
                </a:ext>
              </a:extLst>
            </p:cNvPr>
            <p:cNvSpPr/>
            <p:nvPr/>
          </p:nvSpPr>
          <p:spPr>
            <a:xfrm>
              <a:off x="940095" y="2158336"/>
              <a:ext cx="5741590" cy="304577"/>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Targeted data acquisition leveraging planned/ongoing sub-metering studies</a:t>
              </a:r>
            </a:p>
          </p:txBody>
        </p:sp>
        <p:sp>
          <p:nvSpPr>
            <p:cNvPr id="123" name="Rectangle 122">
              <a:extLst>
                <a:ext uri="{FF2B5EF4-FFF2-40B4-BE49-F238E27FC236}">
                  <a16:creationId xmlns:a16="http://schemas.microsoft.com/office/drawing/2014/main" id="{1EC14059-8668-9349-B6A5-6BE80EC95626}"/>
                </a:ext>
              </a:extLst>
            </p:cNvPr>
            <p:cNvSpPr/>
            <p:nvPr/>
          </p:nvSpPr>
          <p:spPr>
            <a:xfrm>
              <a:off x="200497" y="840945"/>
              <a:ext cx="1695308" cy="370328"/>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Define use cases and requirements</a:t>
              </a:r>
            </a:p>
          </p:txBody>
        </p:sp>
        <p:sp>
          <p:nvSpPr>
            <p:cNvPr id="28" name="Rectangle 27">
              <a:extLst>
                <a:ext uri="{FF2B5EF4-FFF2-40B4-BE49-F238E27FC236}">
                  <a16:creationId xmlns:a16="http://schemas.microsoft.com/office/drawing/2014/main" id="{C3F38D6A-1158-9D46-8A4F-D1407F09925C}"/>
                </a:ext>
              </a:extLst>
            </p:cNvPr>
            <p:cNvSpPr/>
            <p:nvPr/>
          </p:nvSpPr>
          <p:spPr>
            <a:xfrm>
              <a:off x="200497" y="1318344"/>
              <a:ext cx="2128981" cy="246947"/>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Collect/review existing data</a:t>
              </a:r>
            </a:p>
          </p:txBody>
        </p:sp>
        <p:sp>
          <p:nvSpPr>
            <p:cNvPr id="19" name="Rectangle 18">
              <a:extLst>
                <a:ext uri="{FF2B5EF4-FFF2-40B4-BE49-F238E27FC236}">
                  <a16:creationId xmlns:a16="http://schemas.microsoft.com/office/drawing/2014/main" id="{C360745C-149B-6E42-88C1-B78A4420AB9D}"/>
                </a:ext>
              </a:extLst>
            </p:cNvPr>
            <p:cNvSpPr/>
            <p:nvPr/>
          </p:nvSpPr>
          <p:spPr>
            <a:xfrm>
              <a:off x="940095" y="1672362"/>
              <a:ext cx="1598435" cy="377426"/>
            </a:xfrm>
            <a:prstGeom prst="rect">
              <a:avLst/>
            </a:prstGeom>
            <a:solidFill>
              <a:schemeClr val="accent4">
                <a:lumMod val="60000"/>
                <a:lumOff val="4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Report on market needs and data gaps</a:t>
              </a:r>
            </a:p>
          </p:txBody>
        </p:sp>
        <p:sp>
          <p:nvSpPr>
            <p:cNvPr id="91" name="Rectangle 90">
              <a:extLst>
                <a:ext uri="{FF2B5EF4-FFF2-40B4-BE49-F238E27FC236}">
                  <a16:creationId xmlns:a16="http://schemas.microsoft.com/office/drawing/2014/main" id="{05416981-FEA0-A44A-A97A-5418CCCC7EA0}"/>
                </a:ext>
              </a:extLst>
            </p:cNvPr>
            <p:cNvSpPr/>
            <p:nvPr/>
          </p:nvSpPr>
          <p:spPr>
            <a:xfrm>
              <a:off x="2584743" y="3376889"/>
              <a:ext cx="4096942" cy="317036"/>
            </a:xfrm>
            <a:prstGeom prst="rect">
              <a:avLst/>
            </a:prstGeom>
            <a:solidFill>
              <a:schemeClr val="accent1">
                <a:lumMod val="20000"/>
                <a:lumOff val="80000"/>
              </a:schemeClr>
            </a:solidFill>
            <a:ln w="28575">
              <a:solidFill>
                <a:schemeClr val="bg1">
                  <a:lumMod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r>
                <a:rPr lang="en-US" sz="1050">
                  <a:solidFill>
                    <a:prstClr val="black"/>
                  </a:solidFill>
                  <a:latin typeface="Calibri Light" panose="020F0302020204030204" pitchFamily="34" charset="0"/>
                  <a:ea typeface="Roboto" panose="02000000000000000000" pitchFamily="2" charset="0"/>
                </a:rPr>
                <a:t>Quantify accuracy of results for target applications</a:t>
              </a:r>
            </a:p>
          </p:txBody>
        </p:sp>
        <p:sp>
          <p:nvSpPr>
            <p:cNvPr id="31" name="Left Arrow 30">
              <a:extLst>
                <a:ext uri="{FF2B5EF4-FFF2-40B4-BE49-F238E27FC236}">
                  <a16:creationId xmlns:a16="http://schemas.microsoft.com/office/drawing/2014/main" id="{8352F133-E4F1-F14E-A0C3-09598E462E4F}"/>
                </a:ext>
              </a:extLst>
            </p:cNvPr>
            <p:cNvSpPr/>
            <p:nvPr/>
          </p:nvSpPr>
          <p:spPr>
            <a:xfrm>
              <a:off x="6202091" y="668656"/>
              <a:ext cx="3173022" cy="1891804"/>
            </a:xfrm>
            <a:prstGeom prst="leftArrow">
              <a:avLst>
                <a:gd name="adj1" fmla="val 70803"/>
                <a:gd name="adj2" fmla="val 51430"/>
              </a:avLst>
            </a:prstGeom>
            <a:solidFill>
              <a:srgbClr val="F6A01A"/>
            </a:solidFill>
            <a:ln w="25400" cap="flat" cmpd="sng" algn="ctr">
              <a:solidFill>
                <a:schemeClr val="bg1">
                  <a:lumMod val="50000"/>
                </a:schemeClr>
              </a:solidFill>
              <a:prstDash val="solid"/>
            </a:ln>
            <a:effectLst>
              <a:outerShdw blurRad="50800" dist="38100" dir="2700000" algn="tl" rotWithShape="0">
                <a:prstClr val="black">
                  <a:alpha val="40000"/>
                </a:prstClr>
              </a:outerShdw>
            </a:effectLst>
          </p:spPr>
          <p:txBody>
            <a:bodyPr rtlCol="0" anchor="ctr"/>
            <a:lstStyle/>
            <a:p>
              <a:pPr algn="ctr" defTabSz="914400">
                <a:defRPr/>
              </a:pPr>
              <a:r>
                <a:rPr lang="en-US" sz="2506" kern="0">
                  <a:solidFill>
                    <a:srgbClr val="FFFFFF"/>
                  </a:solidFill>
                  <a:latin typeface="Arial"/>
                </a:rPr>
                <a:t>You are here</a:t>
              </a:r>
            </a:p>
            <a:p>
              <a:pPr defTabSz="914400">
                <a:defRPr/>
              </a:pPr>
              <a:r>
                <a:rPr lang="en-US" sz="1200" kern="0">
                  <a:solidFill>
                    <a:srgbClr val="FFFFFF"/>
                  </a:solidFill>
                  <a:latin typeface="Arial"/>
                </a:rPr>
                <a:t>Com: 2 of 4 calibration regions complete</a:t>
              </a:r>
            </a:p>
            <a:p>
              <a:pPr defTabSz="914400">
                <a:defRPr/>
              </a:pPr>
              <a:r>
                <a:rPr lang="en-US" sz="1200" kern="0">
                  <a:solidFill>
                    <a:srgbClr val="FFFFFF"/>
                  </a:solidFill>
                  <a:latin typeface="Arial"/>
                </a:rPr>
                <a:t>Res: 4 of 5 calibration regions complete</a:t>
              </a:r>
            </a:p>
          </p:txBody>
        </p:sp>
      </p:grpSp>
      <p:sp>
        <p:nvSpPr>
          <p:cNvPr id="33" name="Title 1">
            <a:extLst>
              <a:ext uri="{FF2B5EF4-FFF2-40B4-BE49-F238E27FC236}">
                <a16:creationId xmlns:a16="http://schemas.microsoft.com/office/drawing/2014/main" id="{C609A2DD-8BF6-624E-B2E8-8F7AAC3C4010}"/>
              </a:ext>
            </a:extLst>
          </p:cNvPr>
          <p:cNvSpPr txBox="1">
            <a:spLocks/>
          </p:cNvSpPr>
          <p:nvPr/>
        </p:nvSpPr>
        <p:spPr>
          <a:xfrm>
            <a:off x="457202" y="1"/>
            <a:ext cx="8236857" cy="547576"/>
          </a:xfrm>
          <a:prstGeom prst="rect">
            <a:avLst/>
          </a:prstGeom>
          <a:solidFill>
            <a:srgbClr val="0079C1"/>
          </a:solid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ctr" rtl="0">
              <a:lnSpc>
                <a:spcPct val="93333"/>
              </a:lnSpc>
              <a:spcBef>
                <a:spcPts val="0"/>
              </a:spcBef>
              <a:spcAft>
                <a:spcPts val="0"/>
              </a:spcAft>
              <a:buClr>
                <a:schemeClr val="lt1"/>
              </a:buClr>
              <a:buSzPts val="3000"/>
              <a:buFont typeface="Calibri"/>
              <a:buNone/>
              <a:defRPr sz="3000" b="0" i="0" u="none" strike="noStrike" cap="none">
                <a:solidFill>
                  <a:schemeClr val="lt1"/>
                </a:solidFill>
                <a:latin typeface="Roboto" panose="02000000000000000000" pitchFamily="2" charset="0"/>
                <a:ea typeface="Roboto" panose="02000000000000000000" pitchFamily="2" charset="0"/>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defTabSz="914400">
              <a:buClr>
                <a:srgbClr val="FFFFFF"/>
              </a:buClr>
              <a:defRPr/>
            </a:pPr>
            <a:r>
              <a:rPr lang="en-US" kern="0">
                <a:solidFill>
                  <a:srgbClr val="FFFFFF"/>
                </a:solidFill>
                <a:latin typeface="Roboto Light" panose="02000000000000000000" pitchFamily="2" charset="0"/>
                <a:ea typeface="Roboto Light" panose="02000000000000000000" pitchFamily="2" charset="0"/>
              </a:rPr>
              <a:t>Project Timeline</a:t>
            </a:r>
          </a:p>
        </p:txBody>
      </p:sp>
      <p:cxnSp>
        <p:nvCxnSpPr>
          <p:cNvPr id="4" name="Straight Connector 3">
            <a:extLst>
              <a:ext uri="{FF2B5EF4-FFF2-40B4-BE49-F238E27FC236}">
                <a16:creationId xmlns:a16="http://schemas.microsoft.com/office/drawing/2014/main" id="{63361291-DF2A-284D-A003-F8255BD0A17D}"/>
              </a:ext>
            </a:extLst>
          </p:cNvPr>
          <p:cNvCxnSpPr>
            <a:cxnSpLocks/>
          </p:cNvCxnSpPr>
          <p:nvPr/>
        </p:nvCxnSpPr>
        <p:spPr>
          <a:xfrm>
            <a:off x="6017643" y="892790"/>
            <a:ext cx="0" cy="4049035"/>
          </a:xfrm>
          <a:prstGeom prst="line">
            <a:avLst/>
          </a:prstGeom>
          <a:ln w="381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626987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BC552E3-251F-4F4D-A03B-575413339D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6789" y="1088264"/>
            <a:ext cx="1981832" cy="4055235"/>
          </a:xfrm>
          <a:prstGeom prst="rect">
            <a:avLst/>
          </a:prstGeom>
        </p:spPr>
      </p:pic>
      <p:pic>
        <p:nvPicPr>
          <p:cNvPr id="21" name="Picture 20" descr="Chart, line chart&#10;&#10;Description automatically generated">
            <a:extLst>
              <a:ext uri="{FF2B5EF4-FFF2-40B4-BE49-F238E27FC236}">
                <a16:creationId xmlns:a16="http://schemas.microsoft.com/office/drawing/2014/main" id="{6A122F0C-D997-F848-B2B5-F0E74DEBC1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8235" y="1088264"/>
            <a:ext cx="1981833" cy="4055236"/>
          </a:xfrm>
          <a:prstGeom prst="rect">
            <a:avLst/>
          </a:prstGeom>
        </p:spPr>
      </p:pic>
      <p:sp>
        <p:nvSpPr>
          <p:cNvPr id="22" name="TextBox 21">
            <a:extLst>
              <a:ext uri="{FF2B5EF4-FFF2-40B4-BE49-F238E27FC236}">
                <a16:creationId xmlns:a16="http://schemas.microsoft.com/office/drawing/2014/main" id="{392B7D10-6CB7-424B-80AB-1C87134FF866}"/>
              </a:ext>
            </a:extLst>
          </p:cNvPr>
          <p:cNvSpPr txBox="1"/>
          <p:nvPr/>
        </p:nvSpPr>
        <p:spPr>
          <a:xfrm>
            <a:off x="927475" y="776515"/>
            <a:ext cx="1843352" cy="307777"/>
          </a:xfrm>
          <a:prstGeom prst="rect">
            <a:avLst/>
          </a:prstGeom>
          <a:noFill/>
        </p:spPr>
        <p:txBody>
          <a:bodyPr wrap="square" rtlCol="0">
            <a:spAutoFit/>
          </a:bodyPr>
          <a:lstStyle/>
          <a:p>
            <a:pPr algn="ctr"/>
            <a:r>
              <a:rPr lang="en-US" sz="1400"/>
              <a:t>EPB, Chattanooga, TN</a:t>
            </a:r>
          </a:p>
        </p:txBody>
      </p:sp>
      <p:sp>
        <p:nvSpPr>
          <p:cNvPr id="23" name="TextBox 22">
            <a:extLst>
              <a:ext uri="{FF2B5EF4-FFF2-40B4-BE49-F238E27FC236}">
                <a16:creationId xmlns:a16="http://schemas.microsoft.com/office/drawing/2014/main" id="{0D79E0A3-10C5-524F-8324-494B0B0FB97C}"/>
              </a:ext>
            </a:extLst>
          </p:cNvPr>
          <p:cNvSpPr txBox="1"/>
          <p:nvPr/>
        </p:nvSpPr>
        <p:spPr>
          <a:xfrm>
            <a:off x="3037466" y="762026"/>
            <a:ext cx="1671164" cy="307777"/>
          </a:xfrm>
          <a:prstGeom prst="rect">
            <a:avLst/>
          </a:prstGeom>
          <a:noFill/>
        </p:spPr>
        <p:txBody>
          <a:bodyPr wrap="square" rtlCol="0">
            <a:spAutoFit/>
          </a:bodyPr>
          <a:lstStyle/>
          <a:p>
            <a:pPr algn="ctr"/>
            <a:r>
              <a:rPr lang="en-US" sz="1400"/>
              <a:t>Horry Electric</a:t>
            </a:r>
          </a:p>
        </p:txBody>
      </p:sp>
      <p:sp>
        <p:nvSpPr>
          <p:cNvPr id="24" name="TextBox 23">
            <a:extLst>
              <a:ext uri="{FF2B5EF4-FFF2-40B4-BE49-F238E27FC236}">
                <a16:creationId xmlns:a16="http://schemas.microsoft.com/office/drawing/2014/main" id="{09CEAE3C-83E8-B941-96CC-C837EC443CB0}"/>
              </a:ext>
            </a:extLst>
          </p:cNvPr>
          <p:cNvSpPr txBox="1"/>
          <p:nvPr/>
        </p:nvSpPr>
        <p:spPr>
          <a:xfrm>
            <a:off x="5020202" y="762026"/>
            <a:ext cx="1754361" cy="523220"/>
          </a:xfrm>
          <a:prstGeom prst="rect">
            <a:avLst/>
          </a:prstGeom>
          <a:noFill/>
        </p:spPr>
        <p:txBody>
          <a:bodyPr wrap="square" rtlCol="0">
            <a:spAutoFit/>
          </a:bodyPr>
          <a:lstStyle/>
          <a:p>
            <a:pPr algn="ctr"/>
            <a:r>
              <a:rPr lang="en-US" sz="1400"/>
              <a:t>City of Tallahassee</a:t>
            </a:r>
          </a:p>
        </p:txBody>
      </p:sp>
      <p:sp>
        <p:nvSpPr>
          <p:cNvPr id="25" name="Speech Bubble: Rectangle 32">
            <a:extLst>
              <a:ext uri="{FF2B5EF4-FFF2-40B4-BE49-F238E27FC236}">
                <a16:creationId xmlns:a16="http://schemas.microsoft.com/office/drawing/2014/main" id="{2465A9E4-D81A-BA4F-BDA7-3C68CEA3CD52}"/>
              </a:ext>
            </a:extLst>
          </p:cNvPr>
          <p:cNvSpPr/>
          <p:nvPr/>
        </p:nvSpPr>
        <p:spPr>
          <a:xfrm>
            <a:off x="7544844" y="2192605"/>
            <a:ext cx="1356926" cy="1034334"/>
          </a:xfrm>
          <a:prstGeom prst="wedgeRectCallout">
            <a:avLst>
              <a:gd name="adj1" fmla="val -17542"/>
              <a:gd name="adj2" fmla="val -9240"/>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Little impact due to most shifts being less than 30 min</a:t>
            </a:r>
          </a:p>
        </p:txBody>
      </p:sp>
      <p:pic>
        <p:nvPicPr>
          <p:cNvPr id="27" name="Picture 26" descr="Chart, line chart&#10;&#10;Description automatically generated">
            <a:extLst>
              <a:ext uri="{FF2B5EF4-FFF2-40B4-BE49-F238E27FC236}">
                <a16:creationId xmlns:a16="http://schemas.microsoft.com/office/drawing/2014/main" id="{DF3F9538-6FCE-4E4C-905E-C7D33BA55A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1161" y="1084290"/>
            <a:ext cx="1983775" cy="4059209"/>
          </a:xfrm>
          <a:prstGeom prst="rect">
            <a:avLst/>
          </a:prstGeom>
        </p:spPr>
      </p:pic>
      <p:grpSp>
        <p:nvGrpSpPr>
          <p:cNvPr id="29" name="Group 28">
            <a:extLst>
              <a:ext uri="{FF2B5EF4-FFF2-40B4-BE49-F238E27FC236}">
                <a16:creationId xmlns:a16="http://schemas.microsoft.com/office/drawing/2014/main" id="{13FF4E46-081A-CB41-9D30-44CDECAE9571}"/>
              </a:ext>
            </a:extLst>
          </p:cNvPr>
          <p:cNvGrpSpPr/>
          <p:nvPr/>
        </p:nvGrpSpPr>
        <p:grpSpPr>
          <a:xfrm>
            <a:off x="6848223" y="1151667"/>
            <a:ext cx="2295777" cy="764895"/>
            <a:chOff x="5212191" y="4404738"/>
            <a:chExt cx="2295777" cy="764895"/>
          </a:xfrm>
        </p:grpSpPr>
        <p:pic>
          <p:nvPicPr>
            <p:cNvPr id="30" name="Picture 29" descr="Text&#10;&#10;Description automatically generated">
              <a:extLst>
                <a:ext uri="{FF2B5EF4-FFF2-40B4-BE49-F238E27FC236}">
                  <a16:creationId xmlns:a16="http://schemas.microsoft.com/office/drawing/2014/main" id="{7BEB794B-C366-BF4E-AEA1-03457B8ED2E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12191" y="4468968"/>
              <a:ext cx="330044" cy="655593"/>
            </a:xfrm>
            <a:prstGeom prst="rect">
              <a:avLst/>
            </a:prstGeom>
          </p:spPr>
        </p:pic>
        <p:sp>
          <p:nvSpPr>
            <p:cNvPr id="31" name="TextBox 30">
              <a:extLst>
                <a:ext uri="{FF2B5EF4-FFF2-40B4-BE49-F238E27FC236}">
                  <a16:creationId xmlns:a16="http://schemas.microsoft.com/office/drawing/2014/main" id="{54CA6CE1-C376-8040-AC55-A7B3B28A26C3}"/>
                </a:ext>
              </a:extLst>
            </p:cNvPr>
            <p:cNvSpPr txBox="1"/>
            <p:nvPr/>
          </p:nvSpPr>
          <p:spPr>
            <a:xfrm>
              <a:off x="5490154" y="4567349"/>
              <a:ext cx="941283" cy="261610"/>
            </a:xfrm>
            <a:prstGeom prst="rect">
              <a:avLst/>
            </a:prstGeom>
            <a:noFill/>
          </p:spPr>
          <p:txBody>
            <a:bodyPr wrap="none" rtlCol="0">
              <a:spAutoFit/>
            </a:bodyPr>
            <a:lstStyle/>
            <a:p>
              <a:r>
                <a:rPr lang="en-US" sz="1100"/>
                <a:t>Before change</a:t>
              </a:r>
            </a:p>
          </p:txBody>
        </p:sp>
        <p:sp>
          <p:nvSpPr>
            <p:cNvPr id="32" name="TextBox 31">
              <a:extLst>
                <a:ext uri="{FF2B5EF4-FFF2-40B4-BE49-F238E27FC236}">
                  <a16:creationId xmlns:a16="http://schemas.microsoft.com/office/drawing/2014/main" id="{6EEF4E89-7BBE-124B-B674-9941DCC30CA6}"/>
                </a:ext>
              </a:extLst>
            </p:cNvPr>
            <p:cNvSpPr txBox="1"/>
            <p:nvPr/>
          </p:nvSpPr>
          <p:spPr>
            <a:xfrm>
              <a:off x="5490153" y="4404738"/>
              <a:ext cx="1303562" cy="261610"/>
            </a:xfrm>
            <a:prstGeom prst="rect">
              <a:avLst/>
            </a:prstGeom>
            <a:noFill/>
          </p:spPr>
          <p:txBody>
            <a:bodyPr wrap="none" rtlCol="0">
              <a:spAutoFit/>
            </a:bodyPr>
            <a:lstStyle/>
            <a:p>
              <a:r>
                <a:rPr lang="en-US" sz="1100"/>
                <a:t>After baseload shifts</a:t>
              </a:r>
            </a:p>
          </p:txBody>
        </p:sp>
        <p:sp>
          <p:nvSpPr>
            <p:cNvPr id="33" name="TextBox 32">
              <a:extLst>
                <a:ext uri="{FF2B5EF4-FFF2-40B4-BE49-F238E27FC236}">
                  <a16:creationId xmlns:a16="http://schemas.microsoft.com/office/drawing/2014/main" id="{E1B8A908-90A3-4646-8DDC-C8B39B0B78DE}"/>
                </a:ext>
              </a:extLst>
            </p:cNvPr>
            <p:cNvSpPr txBox="1"/>
            <p:nvPr/>
          </p:nvSpPr>
          <p:spPr>
            <a:xfrm>
              <a:off x="5489467" y="4732534"/>
              <a:ext cx="2018501" cy="261610"/>
            </a:xfrm>
            <a:prstGeom prst="rect">
              <a:avLst/>
            </a:prstGeom>
            <a:noFill/>
          </p:spPr>
          <p:txBody>
            <a:bodyPr wrap="none" rtlCol="0">
              <a:spAutoFit/>
            </a:bodyPr>
            <a:lstStyle/>
            <a:p>
              <a:r>
                <a:rPr lang="en-US" sz="1100"/>
                <a:t>AMI uncertainty (standard error)</a:t>
              </a:r>
            </a:p>
          </p:txBody>
        </p:sp>
        <p:sp>
          <p:nvSpPr>
            <p:cNvPr id="34" name="TextBox 33">
              <a:extLst>
                <a:ext uri="{FF2B5EF4-FFF2-40B4-BE49-F238E27FC236}">
                  <a16:creationId xmlns:a16="http://schemas.microsoft.com/office/drawing/2014/main" id="{3942B953-0985-BF4C-B28D-D0F9093732EF}"/>
                </a:ext>
              </a:extLst>
            </p:cNvPr>
            <p:cNvSpPr txBox="1"/>
            <p:nvPr/>
          </p:nvSpPr>
          <p:spPr>
            <a:xfrm>
              <a:off x="5489467" y="4908023"/>
              <a:ext cx="838691" cy="261610"/>
            </a:xfrm>
            <a:prstGeom prst="rect">
              <a:avLst/>
            </a:prstGeom>
            <a:noFill/>
          </p:spPr>
          <p:txBody>
            <a:bodyPr wrap="none" rtlCol="0">
              <a:spAutoFit/>
            </a:bodyPr>
            <a:lstStyle/>
            <a:p>
              <a:r>
                <a:rPr lang="en-US" sz="1100"/>
                <a:t>AMI average</a:t>
              </a:r>
            </a:p>
          </p:txBody>
        </p:sp>
      </p:grpSp>
      <p:sp>
        <p:nvSpPr>
          <p:cNvPr id="3" name="Line Callout 1 2">
            <a:extLst>
              <a:ext uri="{FF2B5EF4-FFF2-40B4-BE49-F238E27FC236}">
                <a16:creationId xmlns:a16="http://schemas.microsoft.com/office/drawing/2014/main" id="{53ECC3E8-2F13-7045-9E83-3833B8C751F6}"/>
              </a:ext>
            </a:extLst>
          </p:cNvPr>
          <p:cNvSpPr/>
          <p:nvPr/>
        </p:nvSpPr>
        <p:spPr>
          <a:xfrm>
            <a:off x="7544842" y="3402428"/>
            <a:ext cx="1356927" cy="627017"/>
          </a:xfrm>
          <a:prstGeom prst="borderCallout1">
            <a:avLst>
              <a:gd name="adj1" fmla="val 49306"/>
              <a:gd name="adj2" fmla="val 10"/>
              <a:gd name="adj3" fmla="val -245833"/>
              <a:gd name="adj4" fmla="val -282352"/>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Minor shape improvements</a:t>
            </a:r>
          </a:p>
        </p:txBody>
      </p:sp>
      <p:sp>
        <p:nvSpPr>
          <p:cNvPr id="20" name="Line Callout 1 19">
            <a:extLst>
              <a:ext uri="{FF2B5EF4-FFF2-40B4-BE49-F238E27FC236}">
                <a16:creationId xmlns:a16="http://schemas.microsoft.com/office/drawing/2014/main" id="{F103E1A2-782F-F64F-9D2E-1340B651A696}"/>
              </a:ext>
            </a:extLst>
          </p:cNvPr>
          <p:cNvSpPr/>
          <p:nvPr/>
        </p:nvSpPr>
        <p:spPr>
          <a:xfrm>
            <a:off x="7544841" y="3404159"/>
            <a:ext cx="1356927" cy="627017"/>
          </a:xfrm>
          <a:prstGeom prst="borderCallout1">
            <a:avLst>
              <a:gd name="adj1" fmla="val 47917"/>
              <a:gd name="adj2" fmla="val 652"/>
              <a:gd name="adj3" fmla="val 186112"/>
              <a:gd name="adj4" fmla="val -271442"/>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Minor shape improvements</a:t>
            </a:r>
          </a:p>
        </p:txBody>
      </p:sp>
      <p:sp>
        <p:nvSpPr>
          <p:cNvPr id="26" name="Title 3">
            <a:extLst>
              <a:ext uri="{FF2B5EF4-FFF2-40B4-BE49-F238E27FC236}">
                <a16:creationId xmlns:a16="http://schemas.microsoft.com/office/drawing/2014/main" id="{3BB37E84-3B8B-2D4C-A730-48EACC13CACE}"/>
              </a:ext>
            </a:extLst>
          </p:cNvPr>
          <p:cNvSpPr>
            <a:spLocks noGrp="1"/>
          </p:cNvSpPr>
          <p:nvPr>
            <p:ph type="title"/>
          </p:nvPr>
        </p:nvSpPr>
        <p:spPr>
          <a:xfrm>
            <a:off x="457199" y="1"/>
            <a:ext cx="8236857" cy="776514"/>
          </a:xfrm>
        </p:spPr>
        <p:txBody>
          <a:bodyPr/>
          <a:lstStyle/>
          <a:p>
            <a:r>
              <a:rPr lang="en-US" sz="2800"/>
              <a:t>Impact: Baseload schedule shifting using </a:t>
            </a:r>
            <a:br>
              <a:rPr lang="en-US" sz="2800"/>
            </a:br>
            <a:r>
              <a:rPr lang="en-US" sz="2800"/>
              <a:t>American Time Use Survey (ATUS)</a:t>
            </a:r>
          </a:p>
        </p:txBody>
      </p:sp>
    </p:spTree>
    <p:extLst>
      <p:ext uri="{BB962C8B-B14F-4D97-AF65-F5344CB8AC3E}">
        <p14:creationId xmlns:p14="http://schemas.microsoft.com/office/powerpoint/2010/main" val="16203118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A8907D-5D86-4115-8F00-AFE29AEED3AB}"/>
              </a:ext>
            </a:extLst>
          </p:cNvPr>
          <p:cNvSpPr>
            <a:spLocks noGrp="1"/>
          </p:cNvSpPr>
          <p:nvPr>
            <p:ph type="body" sz="quarter" idx="10"/>
          </p:nvPr>
        </p:nvSpPr>
        <p:spPr/>
        <p:txBody>
          <a:bodyPr/>
          <a:lstStyle/>
          <a:p>
            <a:r>
              <a:rPr lang="en-US">
                <a:cs typeface="Calibri"/>
              </a:rPr>
              <a:t>HVAC Updates</a:t>
            </a:r>
            <a:endParaRPr lang="en-US"/>
          </a:p>
        </p:txBody>
      </p:sp>
      <p:sp>
        <p:nvSpPr>
          <p:cNvPr id="3" name="Text Placeholder 2">
            <a:extLst>
              <a:ext uri="{FF2B5EF4-FFF2-40B4-BE49-F238E27FC236}">
                <a16:creationId xmlns:a16="http://schemas.microsoft.com/office/drawing/2014/main" id="{5B2F32E7-FE2B-4ED1-9B17-DB5018DA699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08085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Update: Vacant Unit Heating Setpoints</a:t>
            </a:r>
          </a:p>
        </p:txBody>
      </p:sp>
      <p:sp>
        <p:nvSpPr>
          <p:cNvPr id="4" name="Text Placeholder 2">
            <a:extLst>
              <a:ext uri="{FF2B5EF4-FFF2-40B4-BE49-F238E27FC236}">
                <a16:creationId xmlns:a16="http://schemas.microsoft.com/office/drawing/2014/main" id="{5B091070-49A5-0546-9CDE-713A467FEFAC}"/>
              </a:ext>
            </a:extLst>
          </p:cNvPr>
          <p:cNvSpPr txBox="1">
            <a:spLocks/>
          </p:cNvSpPr>
          <p:nvPr/>
        </p:nvSpPr>
        <p:spPr>
          <a:xfrm>
            <a:off x="457200" y="1011174"/>
            <a:ext cx="4823539" cy="3497193"/>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a:t>Vacant units are empty</a:t>
            </a:r>
          </a:p>
          <a:p>
            <a:r>
              <a:rPr lang="en-US" sz="2000"/>
              <a:t>Heating is largest modeled electric load for vacant units</a:t>
            </a:r>
          </a:p>
          <a:p>
            <a:endParaRPr lang="en-US" sz="2000"/>
          </a:p>
          <a:p>
            <a:r>
              <a:rPr lang="en-US" sz="2000" u="sng"/>
              <a:t>New Assumption</a:t>
            </a:r>
          </a:p>
          <a:p>
            <a:pPr lvl="1"/>
            <a:r>
              <a:rPr lang="en-US" sz="2000"/>
              <a:t>Reduce vacant unit heating setpoints to 55 °F</a:t>
            </a:r>
          </a:p>
          <a:p>
            <a:pPr lvl="1"/>
            <a:r>
              <a:rPr lang="en-US" sz="2000"/>
              <a:t>Approach is “don't freeze the pipes” instead of using occupied setpoints.</a:t>
            </a:r>
          </a:p>
          <a:p>
            <a:pPr marL="0" indent="0">
              <a:buFont typeface="Arial"/>
              <a:buNone/>
            </a:pPr>
            <a:endParaRPr lang="en-US" sz="2000"/>
          </a:p>
        </p:txBody>
      </p:sp>
      <p:pic>
        <p:nvPicPr>
          <p:cNvPr id="1028" name="Picture 4" descr="Do Frozen Pipes Always Burst? - Real Estate Pros">
            <a:extLst>
              <a:ext uri="{FF2B5EF4-FFF2-40B4-BE49-F238E27FC236}">
                <a16:creationId xmlns:a16="http://schemas.microsoft.com/office/drawing/2014/main" id="{DF73A80D-E561-CB4E-B452-44B46C22971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89807" y="1579072"/>
            <a:ext cx="3542093" cy="236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71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line chart, histogram&#10;&#10;Description automatically generated">
            <a:extLst>
              <a:ext uri="{FF2B5EF4-FFF2-40B4-BE49-F238E27FC236}">
                <a16:creationId xmlns:a16="http://schemas.microsoft.com/office/drawing/2014/main" id="{16259EF8-9530-824D-9F7A-09DA9940BD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24133" y="3652802"/>
            <a:ext cx="4114800" cy="1434364"/>
          </a:xfrm>
          <a:prstGeom prst="rect">
            <a:avLst/>
          </a:prstGeom>
        </p:spPr>
      </p:pic>
      <p:pic>
        <p:nvPicPr>
          <p:cNvPr id="7" name="Picture 6" descr="Chart, line chart, histogram&#10;&#10;Description automatically generated">
            <a:extLst>
              <a:ext uri="{FF2B5EF4-FFF2-40B4-BE49-F238E27FC236}">
                <a16:creationId xmlns:a16="http://schemas.microsoft.com/office/drawing/2014/main" id="{638D93E6-6A4B-B54C-8E5D-5752BAF46B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4133" y="798139"/>
            <a:ext cx="4114800" cy="1434364"/>
          </a:xfrm>
          <a:prstGeom prst="rect">
            <a:avLst/>
          </a:prstGeom>
        </p:spPr>
      </p:pic>
      <p:sp>
        <p:nvSpPr>
          <p:cNvPr id="8" name="TextBox 7">
            <a:extLst>
              <a:ext uri="{FF2B5EF4-FFF2-40B4-BE49-F238E27FC236}">
                <a16:creationId xmlns:a16="http://schemas.microsoft.com/office/drawing/2014/main" id="{AD5C60D7-E22A-FD42-A84A-E626E7C67185}"/>
              </a:ext>
            </a:extLst>
          </p:cNvPr>
          <p:cNvSpPr txBox="1"/>
          <p:nvPr/>
        </p:nvSpPr>
        <p:spPr>
          <a:xfrm>
            <a:off x="2806538" y="1844425"/>
            <a:ext cx="423514" cy="276999"/>
          </a:xfrm>
          <a:prstGeom prst="rect">
            <a:avLst/>
          </a:prstGeom>
          <a:noFill/>
        </p:spPr>
        <p:txBody>
          <a:bodyPr wrap="none" rtlCol="0">
            <a:spAutoFit/>
          </a:bodyPr>
          <a:lstStyle/>
          <a:p>
            <a:r>
              <a:rPr lang="en-US" sz="1100"/>
              <a:t>EPB</a:t>
            </a:r>
          </a:p>
        </p:txBody>
      </p:sp>
      <p:sp>
        <p:nvSpPr>
          <p:cNvPr id="9" name="TextBox 8">
            <a:extLst>
              <a:ext uri="{FF2B5EF4-FFF2-40B4-BE49-F238E27FC236}">
                <a16:creationId xmlns:a16="http://schemas.microsoft.com/office/drawing/2014/main" id="{16DC1613-F16E-784C-9DBD-A1EFF22B7BD6}"/>
              </a:ext>
            </a:extLst>
          </p:cNvPr>
          <p:cNvSpPr txBox="1"/>
          <p:nvPr/>
        </p:nvSpPr>
        <p:spPr>
          <a:xfrm>
            <a:off x="4899293" y="1844425"/>
            <a:ext cx="423514" cy="276999"/>
          </a:xfrm>
          <a:prstGeom prst="rect">
            <a:avLst/>
          </a:prstGeom>
          <a:noFill/>
        </p:spPr>
        <p:txBody>
          <a:bodyPr wrap="none" rtlCol="0">
            <a:spAutoFit/>
          </a:bodyPr>
          <a:lstStyle/>
          <a:p>
            <a:r>
              <a:rPr lang="en-US" sz="1100"/>
              <a:t>EPB</a:t>
            </a:r>
          </a:p>
        </p:txBody>
      </p:sp>
      <p:sp>
        <p:nvSpPr>
          <p:cNvPr id="10" name="TextBox 9">
            <a:extLst>
              <a:ext uri="{FF2B5EF4-FFF2-40B4-BE49-F238E27FC236}">
                <a16:creationId xmlns:a16="http://schemas.microsoft.com/office/drawing/2014/main" id="{B1B137AC-F88E-9545-99C5-5BC08AF040EA}"/>
              </a:ext>
            </a:extLst>
          </p:cNvPr>
          <p:cNvSpPr txBox="1"/>
          <p:nvPr/>
        </p:nvSpPr>
        <p:spPr>
          <a:xfrm>
            <a:off x="2806538" y="4727569"/>
            <a:ext cx="843501" cy="261610"/>
          </a:xfrm>
          <a:prstGeom prst="rect">
            <a:avLst/>
          </a:prstGeom>
          <a:noFill/>
        </p:spPr>
        <p:txBody>
          <a:bodyPr wrap="none" rtlCol="0">
            <a:spAutoFit/>
          </a:bodyPr>
          <a:lstStyle/>
          <a:p>
            <a:r>
              <a:rPr lang="en-US" sz="1100"/>
              <a:t>Tallahassee</a:t>
            </a:r>
          </a:p>
        </p:txBody>
      </p:sp>
      <p:sp>
        <p:nvSpPr>
          <p:cNvPr id="11" name="TextBox 10">
            <a:extLst>
              <a:ext uri="{FF2B5EF4-FFF2-40B4-BE49-F238E27FC236}">
                <a16:creationId xmlns:a16="http://schemas.microsoft.com/office/drawing/2014/main" id="{ED720DD1-B873-784B-8ECD-10E082F0B0AA}"/>
              </a:ext>
            </a:extLst>
          </p:cNvPr>
          <p:cNvSpPr txBox="1"/>
          <p:nvPr/>
        </p:nvSpPr>
        <p:spPr>
          <a:xfrm>
            <a:off x="4899293" y="4726287"/>
            <a:ext cx="843501" cy="261610"/>
          </a:xfrm>
          <a:prstGeom prst="rect">
            <a:avLst/>
          </a:prstGeom>
          <a:noFill/>
        </p:spPr>
        <p:txBody>
          <a:bodyPr wrap="none" rtlCol="0">
            <a:spAutoFit/>
          </a:bodyPr>
          <a:lstStyle/>
          <a:p>
            <a:r>
              <a:rPr lang="en-US" sz="1100"/>
              <a:t>Tallahassee</a:t>
            </a:r>
          </a:p>
        </p:txBody>
      </p:sp>
      <p:pic>
        <p:nvPicPr>
          <p:cNvPr id="13" name="Picture 12" descr="Chart, line chart&#10;&#10;Description automatically generated">
            <a:extLst>
              <a:ext uri="{FF2B5EF4-FFF2-40B4-BE49-F238E27FC236}">
                <a16:creationId xmlns:a16="http://schemas.microsoft.com/office/drawing/2014/main" id="{38F92B8B-FD60-1E4F-9E95-F2E7DBB7DD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24133" y="2218438"/>
            <a:ext cx="4114800" cy="1434364"/>
          </a:xfrm>
          <a:prstGeom prst="rect">
            <a:avLst/>
          </a:prstGeom>
        </p:spPr>
      </p:pic>
      <p:sp>
        <p:nvSpPr>
          <p:cNvPr id="14" name="TextBox 13">
            <a:extLst>
              <a:ext uri="{FF2B5EF4-FFF2-40B4-BE49-F238E27FC236}">
                <a16:creationId xmlns:a16="http://schemas.microsoft.com/office/drawing/2014/main" id="{A1612FC1-A8FE-644B-9DF8-D4EB15CEBA0C}"/>
              </a:ext>
            </a:extLst>
          </p:cNvPr>
          <p:cNvSpPr txBox="1"/>
          <p:nvPr/>
        </p:nvSpPr>
        <p:spPr>
          <a:xfrm>
            <a:off x="2806538" y="3276534"/>
            <a:ext cx="510076" cy="261610"/>
          </a:xfrm>
          <a:prstGeom prst="rect">
            <a:avLst/>
          </a:prstGeom>
          <a:noFill/>
        </p:spPr>
        <p:txBody>
          <a:bodyPr wrap="none" rtlCol="0">
            <a:spAutoFit/>
          </a:bodyPr>
          <a:lstStyle/>
          <a:p>
            <a:r>
              <a:rPr lang="en-US" sz="1100"/>
              <a:t>Horry</a:t>
            </a:r>
          </a:p>
        </p:txBody>
      </p:sp>
      <p:sp>
        <p:nvSpPr>
          <p:cNvPr id="15" name="TextBox 14">
            <a:extLst>
              <a:ext uri="{FF2B5EF4-FFF2-40B4-BE49-F238E27FC236}">
                <a16:creationId xmlns:a16="http://schemas.microsoft.com/office/drawing/2014/main" id="{180586D6-6805-7248-9D51-4BC780923684}"/>
              </a:ext>
            </a:extLst>
          </p:cNvPr>
          <p:cNvSpPr txBox="1"/>
          <p:nvPr/>
        </p:nvSpPr>
        <p:spPr>
          <a:xfrm>
            <a:off x="4899293" y="3276534"/>
            <a:ext cx="510076" cy="261610"/>
          </a:xfrm>
          <a:prstGeom prst="rect">
            <a:avLst/>
          </a:prstGeom>
          <a:noFill/>
        </p:spPr>
        <p:txBody>
          <a:bodyPr wrap="none" rtlCol="0">
            <a:spAutoFit/>
          </a:bodyPr>
          <a:lstStyle/>
          <a:p>
            <a:r>
              <a:rPr lang="en-US" sz="1100"/>
              <a:t>Horry</a:t>
            </a:r>
          </a:p>
        </p:txBody>
      </p:sp>
      <p:grpSp>
        <p:nvGrpSpPr>
          <p:cNvPr id="20" name="Group 19">
            <a:extLst>
              <a:ext uri="{FF2B5EF4-FFF2-40B4-BE49-F238E27FC236}">
                <a16:creationId xmlns:a16="http://schemas.microsoft.com/office/drawing/2014/main" id="{367B5561-A8CA-E240-9B20-237A24774CA7}"/>
              </a:ext>
            </a:extLst>
          </p:cNvPr>
          <p:cNvGrpSpPr/>
          <p:nvPr/>
        </p:nvGrpSpPr>
        <p:grpSpPr>
          <a:xfrm>
            <a:off x="7144778" y="1081576"/>
            <a:ext cx="1999222" cy="676166"/>
            <a:chOff x="5212191" y="4404738"/>
            <a:chExt cx="1999222" cy="676166"/>
          </a:xfrm>
        </p:grpSpPr>
        <p:pic>
          <p:nvPicPr>
            <p:cNvPr id="21" name="Picture 20" descr="Text&#10;&#10;Description automatically generated">
              <a:extLst>
                <a:ext uri="{FF2B5EF4-FFF2-40B4-BE49-F238E27FC236}">
                  <a16:creationId xmlns:a16="http://schemas.microsoft.com/office/drawing/2014/main" id="{0E981F9A-BC5C-0640-A0AD-5881E8A983B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12191" y="4468969"/>
              <a:ext cx="295034" cy="586050"/>
            </a:xfrm>
            <a:prstGeom prst="rect">
              <a:avLst/>
            </a:prstGeom>
          </p:spPr>
        </p:pic>
        <p:sp>
          <p:nvSpPr>
            <p:cNvPr id="22" name="TextBox 21">
              <a:extLst>
                <a:ext uri="{FF2B5EF4-FFF2-40B4-BE49-F238E27FC236}">
                  <a16:creationId xmlns:a16="http://schemas.microsoft.com/office/drawing/2014/main" id="{005F5C20-7C2C-2143-A938-66BE9EC69170}"/>
                </a:ext>
              </a:extLst>
            </p:cNvPr>
            <p:cNvSpPr txBox="1"/>
            <p:nvPr/>
          </p:nvSpPr>
          <p:spPr>
            <a:xfrm>
              <a:off x="5490154" y="4554471"/>
              <a:ext cx="519694" cy="369332"/>
            </a:xfrm>
            <a:prstGeom prst="rect">
              <a:avLst/>
            </a:prstGeom>
            <a:noFill/>
          </p:spPr>
          <p:txBody>
            <a:bodyPr wrap="none" rtlCol="0">
              <a:spAutoFit/>
            </a:bodyPr>
            <a:lstStyle/>
            <a:p>
              <a:r>
                <a:rPr lang="en-US" sz="900"/>
                <a:t>Baseline</a:t>
              </a:r>
            </a:p>
            <a:p>
              <a:endParaRPr lang="en-US" sz="900"/>
            </a:p>
          </p:txBody>
        </p:sp>
        <p:sp>
          <p:nvSpPr>
            <p:cNvPr id="23" name="TextBox 22">
              <a:extLst>
                <a:ext uri="{FF2B5EF4-FFF2-40B4-BE49-F238E27FC236}">
                  <a16:creationId xmlns:a16="http://schemas.microsoft.com/office/drawing/2014/main" id="{4AB30DA7-8689-A34A-AC20-45AB16BD1238}"/>
                </a:ext>
              </a:extLst>
            </p:cNvPr>
            <p:cNvSpPr txBox="1"/>
            <p:nvPr/>
          </p:nvSpPr>
          <p:spPr>
            <a:xfrm>
              <a:off x="5490153" y="4404738"/>
              <a:ext cx="1601721" cy="230832"/>
            </a:xfrm>
            <a:prstGeom prst="rect">
              <a:avLst/>
            </a:prstGeom>
            <a:noFill/>
          </p:spPr>
          <p:txBody>
            <a:bodyPr wrap="none" rtlCol="0">
              <a:spAutoFit/>
            </a:bodyPr>
            <a:lstStyle/>
            <a:p>
              <a:r>
                <a:rPr lang="en-US" sz="900"/>
                <a:t>Reduced vacant unit setpoints</a:t>
              </a:r>
            </a:p>
          </p:txBody>
        </p:sp>
        <p:sp>
          <p:nvSpPr>
            <p:cNvPr id="24" name="TextBox 23">
              <a:extLst>
                <a:ext uri="{FF2B5EF4-FFF2-40B4-BE49-F238E27FC236}">
                  <a16:creationId xmlns:a16="http://schemas.microsoft.com/office/drawing/2014/main" id="{CCA83A6A-BB26-4944-8768-10C260C577C8}"/>
                </a:ext>
              </a:extLst>
            </p:cNvPr>
            <p:cNvSpPr txBox="1"/>
            <p:nvPr/>
          </p:nvSpPr>
          <p:spPr>
            <a:xfrm>
              <a:off x="5489467" y="4700339"/>
              <a:ext cx="1721946" cy="230832"/>
            </a:xfrm>
            <a:prstGeom prst="rect">
              <a:avLst/>
            </a:prstGeom>
            <a:noFill/>
          </p:spPr>
          <p:txBody>
            <a:bodyPr wrap="none" rtlCol="0">
              <a:spAutoFit/>
            </a:bodyPr>
            <a:lstStyle/>
            <a:p>
              <a:r>
                <a:rPr lang="en-US" sz="900"/>
                <a:t>AMI uncertainty (standard error)</a:t>
              </a:r>
            </a:p>
          </p:txBody>
        </p:sp>
        <p:sp>
          <p:nvSpPr>
            <p:cNvPr id="25" name="TextBox 24">
              <a:extLst>
                <a:ext uri="{FF2B5EF4-FFF2-40B4-BE49-F238E27FC236}">
                  <a16:creationId xmlns:a16="http://schemas.microsoft.com/office/drawing/2014/main" id="{3A73B36A-EE62-AB48-AED0-0E8C019FA7E1}"/>
                </a:ext>
              </a:extLst>
            </p:cNvPr>
            <p:cNvSpPr txBox="1"/>
            <p:nvPr/>
          </p:nvSpPr>
          <p:spPr>
            <a:xfrm>
              <a:off x="5489467" y="4850072"/>
              <a:ext cx="777777" cy="230832"/>
            </a:xfrm>
            <a:prstGeom prst="rect">
              <a:avLst/>
            </a:prstGeom>
            <a:noFill/>
          </p:spPr>
          <p:txBody>
            <a:bodyPr wrap="none" rtlCol="0">
              <a:spAutoFit/>
            </a:bodyPr>
            <a:lstStyle/>
            <a:p>
              <a:r>
                <a:rPr lang="en-US" sz="900"/>
                <a:t>AMI average</a:t>
              </a:r>
            </a:p>
          </p:txBody>
        </p:sp>
      </p:grpSp>
      <p:sp>
        <p:nvSpPr>
          <p:cNvPr id="32" name="Speech Bubble: Rectangle 32">
            <a:extLst>
              <a:ext uri="{FF2B5EF4-FFF2-40B4-BE49-F238E27FC236}">
                <a16:creationId xmlns:a16="http://schemas.microsoft.com/office/drawing/2014/main" id="{6DE87B11-0AAC-AE48-A421-9AC2DBCAC311}"/>
              </a:ext>
            </a:extLst>
          </p:cNvPr>
          <p:cNvSpPr/>
          <p:nvPr/>
        </p:nvSpPr>
        <p:spPr>
          <a:xfrm>
            <a:off x="6886819" y="2511381"/>
            <a:ext cx="1356926" cy="650383"/>
          </a:xfrm>
          <a:prstGeom prst="wedgeRectCallout">
            <a:avLst>
              <a:gd name="adj1" fmla="val -136657"/>
              <a:gd name="adj2" fmla="val -26072"/>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Largest difference in Horry</a:t>
            </a:r>
          </a:p>
        </p:txBody>
      </p:sp>
      <p:sp>
        <p:nvSpPr>
          <p:cNvPr id="33" name="Speech Bubble: Rectangle 32">
            <a:extLst>
              <a:ext uri="{FF2B5EF4-FFF2-40B4-BE49-F238E27FC236}">
                <a16:creationId xmlns:a16="http://schemas.microsoft.com/office/drawing/2014/main" id="{0DDE7715-7069-1B4A-B806-F30AB4A9013D}"/>
              </a:ext>
            </a:extLst>
          </p:cNvPr>
          <p:cNvSpPr/>
          <p:nvPr/>
        </p:nvSpPr>
        <p:spPr>
          <a:xfrm>
            <a:off x="792964" y="2626151"/>
            <a:ext cx="1356926" cy="650383"/>
          </a:xfrm>
          <a:prstGeom prst="wedgeRectCallout">
            <a:avLst>
              <a:gd name="adj1" fmla="val 107742"/>
              <a:gd name="adj2" fmla="val -224091"/>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Decrease in all regions</a:t>
            </a:r>
          </a:p>
        </p:txBody>
      </p:sp>
      <p:sp>
        <p:nvSpPr>
          <p:cNvPr id="34" name="Speech Bubble: Rectangle 32">
            <a:extLst>
              <a:ext uri="{FF2B5EF4-FFF2-40B4-BE49-F238E27FC236}">
                <a16:creationId xmlns:a16="http://schemas.microsoft.com/office/drawing/2014/main" id="{8FAC78CD-3D1F-8443-A37E-A4FC8158201E}"/>
              </a:ext>
            </a:extLst>
          </p:cNvPr>
          <p:cNvSpPr/>
          <p:nvPr/>
        </p:nvSpPr>
        <p:spPr>
          <a:xfrm>
            <a:off x="792964" y="2626150"/>
            <a:ext cx="1356926" cy="650383"/>
          </a:xfrm>
          <a:prstGeom prst="wedgeRectCallout">
            <a:avLst>
              <a:gd name="adj1" fmla="val 103471"/>
              <a:gd name="adj2" fmla="val -9239"/>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Decrease in all regions</a:t>
            </a:r>
          </a:p>
        </p:txBody>
      </p:sp>
      <p:sp>
        <p:nvSpPr>
          <p:cNvPr id="35" name="Speech Bubble: Rectangle 32">
            <a:extLst>
              <a:ext uri="{FF2B5EF4-FFF2-40B4-BE49-F238E27FC236}">
                <a16:creationId xmlns:a16="http://schemas.microsoft.com/office/drawing/2014/main" id="{4B122DF2-B463-BC49-8A62-881D7D7A81AB}"/>
              </a:ext>
            </a:extLst>
          </p:cNvPr>
          <p:cNvSpPr/>
          <p:nvPr/>
        </p:nvSpPr>
        <p:spPr>
          <a:xfrm>
            <a:off x="791278" y="2632589"/>
            <a:ext cx="1356926" cy="650383"/>
          </a:xfrm>
          <a:prstGeom prst="wedgeRectCallout">
            <a:avLst>
              <a:gd name="adj1" fmla="val 133843"/>
              <a:gd name="adj2" fmla="val 179870"/>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Decrease in all regions</a:t>
            </a:r>
          </a:p>
        </p:txBody>
      </p:sp>
      <p:sp>
        <p:nvSpPr>
          <p:cNvPr id="39" name="Title 1">
            <a:extLst>
              <a:ext uri="{FF2B5EF4-FFF2-40B4-BE49-F238E27FC236}">
                <a16:creationId xmlns:a16="http://schemas.microsoft.com/office/drawing/2014/main" id="{D1821435-CEFF-C148-80CA-2FF530642E9A}"/>
              </a:ext>
            </a:extLst>
          </p:cNvPr>
          <p:cNvSpPr>
            <a:spLocks noGrp="1"/>
          </p:cNvSpPr>
          <p:nvPr>
            <p:ph type="title"/>
          </p:nvPr>
        </p:nvSpPr>
        <p:spPr/>
        <p:txBody>
          <a:bodyPr/>
          <a:lstStyle/>
          <a:p>
            <a:r>
              <a:rPr lang="en-US"/>
              <a:t>Impact: Vacant Unit Heating Setpoints</a:t>
            </a:r>
          </a:p>
        </p:txBody>
      </p:sp>
    </p:spTree>
    <p:extLst>
      <p:ext uri="{BB962C8B-B14F-4D97-AF65-F5344CB8AC3E}">
        <p14:creationId xmlns:p14="http://schemas.microsoft.com/office/powerpoint/2010/main" val="14084724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a:xfrm>
            <a:off x="453571" y="0"/>
            <a:ext cx="8236857" cy="776514"/>
          </a:xfrm>
        </p:spPr>
        <p:txBody>
          <a:bodyPr/>
          <a:lstStyle/>
          <a:p>
            <a:r>
              <a:rPr lang="en-US"/>
              <a:t>Update: Zonal Electric Heating Setpoints </a:t>
            </a:r>
          </a:p>
        </p:txBody>
      </p:sp>
      <p:sp>
        <p:nvSpPr>
          <p:cNvPr id="12" name="TextBox 11">
            <a:extLst>
              <a:ext uri="{FF2B5EF4-FFF2-40B4-BE49-F238E27FC236}">
                <a16:creationId xmlns:a16="http://schemas.microsoft.com/office/drawing/2014/main" id="{00FA9656-079A-154E-A51C-B4DFDFB584B2}"/>
              </a:ext>
            </a:extLst>
          </p:cNvPr>
          <p:cNvSpPr txBox="1"/>
          <p:nvPr/>
        </p:nvSpPr>
        <p:spPr>
          <a:xfrm>
            <a:off x="453572" y="914399"/>
            <a:ext cx="3524068" cy="4616648"/>
          </a:xfrm>
          <a:prstGeom prst="rect">
            <a:avLst/>
          </a:prstGeom>
          <a:noFill/>
        </p:spPr>
        <p:txBody>
          <a:bodyPr wrap="square" rtlCol="0">
            <a:spAutoFit/>
          </a:bodyPr>
          <a:lstStyle/>
          <a:p>
            <a:pPr marL="285750" indent="-285750">
              <a:buFont typeface="Arial" panose="020B0604020202020204" pitchFamily="34" charset="0"/>
              <a:buChar char="•"/>
            </a:pPr>
            <a:r>
              <a:rPr lang="en-US" sz="1400"/>
              <a:t>NEEA’s 2011 Residential Building Stock Assessment has evidence that homes with </a:t>
            </a:r>
            <a:r>
              <a:rPr lang="en-US" sz="1400" b="1"/>
              <a:t>baseboard or plug-in electric heaters</a:t>
            </a:r>
            <a:r>
              <a:rPr lang="en-US" sz="1400"/>
              <a:t> use less heating energy than homes with electric furnaces.</a:t>
            </a:r>
          </a:p>
          <a:p>
            <a:pPr marL="285750" indent="-285750">
              <a:buFont typeface="Arial" panose="020B0604020202020204" pitchFamily="34" charset="0"/>
              <a:buChar char="•"/>
            </a:pPr>
            <a:r>
              <a:rPr lang="en-US" sz="1400"/>
              <a:t>This could be explained by lack of duct losses for baseboard/plug-in heating, but modeling in the region has overpredicted baseboard/plug-in heating, which suggests a different cause, such as “zonal” temperature control in different rooms.</a:t>
            </a:r>
          </a:p>
          <a:p>
            <a:pPr marL="285750" indent="-285750">
              <a:buFont typeface="Arial" panose="020B0604020202020204" pitchFamily="34" charset="0"/>
              <a:buChar char="•"/>
            </a:pPr>
            <a:r>
              <a:rPr lang="en-US" sz="1400" i="1"/>
              <a:t>Source</a:t>
            </a:r>
            <a:r>
              <a:rPr lang="en-US" sz="1400"/>
              <a:t>: “SEEM RBSA Calibration, Phase II – Electric Heating Energy Adjustments due to Supplemental Heat, Program Eligibility, and Related Factors.” RTF Staff Technical Report. 2013. </a:t>
            </a:r>
            <a:r>
              <a:rPr lang="en-US" sz="1400">
                <a:hlinkClick r:id="rId3"/>
              </a:rPr>
              <a:t>https://nwcouncil.app.box.com/s/51k80odysyf5hmpd6g9swr7g6y0cvxsv</a:t>
            </a:r>
            <a:r>
              <a:rPr lang="en-US" sz="1400"/>
              <a:t>  </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p:txBody>
      </p:sp>
      <p:pic>
        <p:nvPicPr>
          <p:cNvPr id="3074" name="Picture 2">
            <a:extLst>
              <a:ext uri="{FF2B5EF4-FFF2-40B4-BE49-F238E27FC236}">
                <a16:creationId xmlns:a16="http://schemas.microsoft.com/office/drawing/2014/main" id="{EDF53B56-8FF1-3247-AA5D-4EE3FAF417F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77640" y="914399"/>
            <a:ext cx="5019677" cy="2893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072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a:xfrm>
            <a:off x="453571" y="0"/>
            <a:ext cx="8236857" cy="588940"/>
          </a:xfrm>
        </p:spPr>
        <p:txBody>
          <a:bodyPr/>
          <a:lstStyle/>
          <a:p>
            <a:r>
              <a:rPr lang="en-US"/>
              <a:t>Update: Zonal Electric Heating Setpoints </a:t>
            </a:r>
          </a:p>
        </p:txBody>
      </p:sp>
      <p:sp>
        <p:nvSpPr>
          <p:cNvPr id="12" name="TextBox 11">
            <a:extLst>
              <a:ext uri="{FF2B5EF4-FFF2-40B4-BE49-F238E27FC236}">
                <a16:creationId xmlns:a16="http://schemas.microsoft.com/office/drawing/2014/main" id="{00FA9656-079A-154E-A51C-B4DFDFB584B2}"/>
              </a:ext>
            </a:extLst>
          </p:cNvPr>
          <p:cNvSpPr txBox="1"/>
          <p:nvPr/>
        </p:nvSpPr>
        <p:spPr>
          <a:xfrm>
            <a:off x="401052" y="659965"/>
            <a:ext cx="5800759" cy="523220"/>
          </a:xfrm>
          <a:prstGeom prst="rect">
            <a:avLst/>
          </a:prstGeom>
          <a:noFill/>
        </p:spPr>
        <p:txBody>
          <a:bodyPr wrap="square" rtlCol="0">
            <a:spAutoFit/>
          </a:bodyPr>
          <a:lstStyle/>
          <a:p>
            <a:r>
              <a:rPr lang="en-US" sz="1400"/>
              <a:t>We found that RECS 2009 data on heating setpoints for zonal electric heating are </a:t>
            </a:r>
            <a:r>
              <a:rPr lang="en-US" sz="1400" b="1"/>
              <a:t>lower on average </a:t>
            </a:r>
            <a:r>
              <a:rPr lang="en-US" sz="1400"/>
              <a:t>than ducted electric furnaces/heat pumps</a:t>
            </a:r>
          </a:p>
        </p:txBody>
      </p:sp>
      <p:grpSp>
        <p:nvGrpSpPr>
          <p:cNvPr id="3" name="Group 2">
            <a:extLst>
              <a:ext uri="{FF2B5EF4-FFF2-40B4-BE49-F238E27FC236}">
                <a16:creationId xmlns:a16="http://schemas.microsoft.com/office/drawing/2014/main" id="{5D125109-27F4-3649-9E56-02A85E315C57}"/>
              </a:ext>
            </a:extLst>
          </p:cNvPr>
          <p:cNvGrpSpPr/>
          <p:nvPr/>
        </p:nvGrpSpPr>
        <p:grpSpPr>
          <a:xfrm>
            <a:off x="6601968" y="3730636"/>
            <a:ext cx="2434655" cy="1408038"/>
            <a:chOff x="6923510" y="2240991"/>
            <a:chExt cx="2120996" cy="1226639"/>
          </a:xfrm>
        </p:grpSpPr>
        <p:pic>
          <p:nvPicPr>
            <p:cNvPr id="6" name="Picture 5">
              <a:extLst>
                <a:ext uri="{FF2B5EF4-FFF2-40B4-BE49-F238E27FC236}">
                  <a16:creationId xmlns:a16="http://schemas.microsoft.com/office/drawing/2014/main" id="{A4C901DC-D24B-B947-9C6B-DB03170BBE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23510" y="2240991"/>
              <a:ext cx="2120996" cy="1226639"/>
            </a:xfrm>
            <a:prstGeom prst="rect">
              <a:avLst/>
            </a:prstGeom>
          </p:spPr>
        </p:pic>
        <p:sp>
          <p:nvSpPr>
            <p:cNvPr id="15" name="Oval 14">
              <a:extLst>
                <a:ext uri="{FF2B5EF4-FFF2-40B4-BE49-F238E27FC236}">
                  <a16:creationId xmlns:a16="http://schemas.microsoft.com/office/drawing/2014/main" id="{C45F3F44-35A9-E44C-B7C6-5136DFC4F3D7}"/>
                </a:ext>
              </a:extLst>
            </p:cNvPr>
            <p:cNvSpPr/>
            <p:nvPr/>
          </p:nvSpPr>
          <p:spPr>
            <a:xfrm>
              <a:off x="8384762" y="3163011"/>
              <a:ext cx="75806" cy="7580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A3B5077-051C-8142-BD5E-57735B44A803}"/>
                </a:ext>
              </a:extLst>
            </p:cNvPr>
            <p:cNvSpPr/>
            <p:nvPr/>
          </p:nvSpPr>
          <p:spPr>
            <a:xfrm>
              <a:off x="8540583" y="3031142"/>
              <a:ext cx="75806" cy="7580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63C2BE3-356E-D74A-8824-D3518DE62CEE}"/>
                </a:ext>
              </a:extLst>
            </p:cNvPr>
            <p:cNvSpPr/>
            <p:nvPr/>
          </p:nvSpPr>
          <p:spPr>
            <a:xfrm>
              <a:off x="8346859" y="2955336"/>
              <a:ext cx="75806" cy="7580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A4410BCA-E67C-9041-B9CC-D0FD80857C26}"/>
              </a:ext>
            </a:extLst>
          </p:cNvPr>
          <p:cNvPicPr>
            <a:picLocks noChangeAspect="1"/>
          </p:cNvPicPr>
          <p:nvPr/>
        </p:nvPicPr>
        <p:blipFill>
          <a:blip r:embed="rId3"/>
          <a:stretch>
            <a:fillRect/>
          </a:stretch>
        </p:blipFill>
        <p:spPr>
          <a:xfrm>
            <a:off x="145210" y="1254210"/>
            <a:ext cx="8782917" cy="2476426"/>
          </a:xfrm>
          <a:prstGeom prst="rect">
            <a:avLst/>
          </a:prstGeom>
        </p:spPr>
      </p:pic>
      <p:sp>
        <p:nvSpPr>
          <p:cNvPr id="20" name="TextBox 19">
            <a:extLst>
              <a:ext uri="{FF2B5EF4-FFF2-40B4-BE49-F238E27FC236}">
                <a16:creationId xmlns:a16="http://schemas.microsoft.com/office/drawing/2014/main" id="{E2D06942-A086-7648-99BA-5A9BA3CE6114}"/>
              </a:ext>
            </a:extLst>
          </p:cNvPr>
          <p:cNvSpPr txBox="1"/>
          <p:nvPr/>
        </p:nvSpPr>
        <p:spPr>
          <a:xfrm>
            <a:off x="64736" y="4832515"/>
            <a:ext cx="5293742" cy="246221"/>
          </a:xfrm>
          <a:prstGeom prst="rect">
            <a:avLst/>
          </a:prstGeom>
          <a:noFill/>
        </p:spPr>
        <p:txBody>
          <a:bodyPr wrap="square" rtlCol="0">
            <a:spAutoFit/>
          </a:bodyPr>
          <a:lstStyle/>
          <a:p>
            <a:r>
              <a:rPr lang="en-US" sz="1000">
                <a:highlight>
                  <a:srgbClr val="FFFF00"/>
                </a:highlight>
              </a:rPr>
              <a:t>2A, 3A, and 4A </a:t>
            </a:r>
            <a:r>
              <a:rPr lang="en-US" sz="1000"/>
              <a:t>are the IECC climate zones corresponding to Tallahassee, Horry, and Chattanooga</a:t>
            </a:r>
          </a:p>
        </p:txBody>
      </p:sp>
    </p:spTree>
    <p:extLst>
      <p:ext uri="{BB962C8B-B14F-4D97-AF65-F5344CB8AC3E}">
        <p14:creationId xmlns:p14="http://schemas.microsoft.com/office/powerpoint/2010/main" val="40420460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a:xfrm>
            <a:off x="453571" y="0"/>
            <a:ext cx="8236857" cy="776514"/>
          </a:xfrm>
        </p:spPr>
        <p:txBody>
          <a:bodyPr/>
          <a:lstStyle/>
          <a:p>
            <a:r>
              <a:rPr lang="en-US"/>
              <a:t>Update: Zonal Electric Heating Setpoints </a:t>
            </a:r>
          </a:p>
        </p:txBody>
      </p:sp>
      <p:sp>
        <p:nvSpPr>
          <p:cNvPr id="12" name="TextBox 11">
            <a:extLst>
              <a:ext uri="{FF2B5EF4-FFF2-40B4-BE49-F238E27FC236}">
                <a16:creationId xmlns:a16="http://schemas.microsoft.com/office/drawing/2014/main" id="{00FA9656-079A-154E-A51C-B4DFDFB584B2}"/>
              </a:ext>
            </a:extLst>
          </p:cNvPr>
          <p:cNvSpPr txBox="1"/>
          <p:nvPr/>
        </p:nvSpPr>
        <p:spPr>
          <a:xfrm>
            <a:off x="453571" y="934768"/>
            <a:ext cx="4990190" cy="523220"/>
          </a:xfrm>
          <a:prstGeom prst="rect">
            <a:avLst/>
          </a:prstGeom>
          <a:noFill/>
        </p:spPr>
        <p:txBody>
          <a:bodyPr wrap="square" rtlCol="0">
            <a:spAutoFit/>
          </a:bodyPr>
          <a:lstStyle/>
          <a:p>
            <a:r>
              <a:rPr lang="en-US" sz="1400"/>
              <a:t>We added a dependency on zonal electric heating to our heating setpoint and setback distributions queried from RECS 2009.</a:t>
            </a:r>
          </a:p>
        </p:txBody>
      </p:sp>
      <p:pic>
        <p:nvPicPr>
          <p:cNvPr id="5" name="Picture 4">
            <a:extLst>
              <a:ext uri="{FF2B5EF4-FFF2-40B4-BE49-F238E27FC236}">
                <a16:creationId xmlns:a16="http://schemas.microsoft.com/office/drawing/2014/main" id="{AC10005A-8543-724C-B1E6-5D117C6269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1156" y="1577419"/>
            <a:ext cx="7855356" cy="1607702"/>
          </a:xfrm>
          <a:prstGeom prst="rect">
            <a:avLst/>
          </a:prstGeom>
        </p:spPr>
      </p:pic>
      <p:cxnSp>
        <p:nvCxnSpPr>
          <p:cNvPr id="20" name="Straight Arrow Connector 19">
            <a:extLst>
              <a:ext uri="{FF2B5EF4-FFF2-40B4-BE49-F238E27FC236}">
                <a16:creationId xmlns:a16="http://schemas.microsoft.com/office/drawing/2014/main" id="{875B79B2-13FF-2945-A765-A8AD7EE368B3}"/>
              </a:ext>
            </a:extLst>
          </p:cNvPr>
          <p:cNvCxnSpPr/>
          <p:nvPr/>
        </p:nvCxnSpPr>
        <p:spPr>
          <a:xfrm>
            <a:off x="2605803" y="1415702"/>
            <a:ext cx="0" cy="3234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8DDEE7A7-128C-EF4E-AD6F-96989BE6B7E7}"/>
              </a:ext>
            </a:extLst>
          </p:cNvPr>
          <p:cNvSpPr/>
          <p:nvPr/>
        </p:nvSpPr>
        <p:spPr>
          <a:xfrm>
            <a:off x="3998723" y="2307320"/>
            <a:ext cx="2999043" cy="426404"/>
          </a:xfrm>
          <a:custGeom>
            <a:avLst/>
            <a:gdLst>
              <a:gd name="connsiteX0" fmla="*/ 0 w 2999043"/>
              <a:gd name="connsiteY0" fmla="*/ 0 h 426404"/>
              <a:gd name="connsiteX1" fmla="*/ 629799 w 2999043"/>
              <a:gd name="connsiteY1" fmla="*/ 0 h 426404"/>
              <a:gd name="connsiteX2" fmla="*/ 1169627 w 2999043"/>
              <a:gd name="connsiteY2" fmla="*/ 0 h 426404"/>
              <a:gd name="connsiteX3" fmla="*/ 1709455 w 2999043"/>
              <a:gd name="connsiteY3" fmla="*/ 0 h 426404"/>
              <a:gd name="connsiteX4" fmla="*/ 2219292 w 2999043"/>
              <a:gd name="connsiteY4" fmla="*/ 0 h 426404"/>
              <a:gd name="connsiteX5" fmla="*/ 2999043 w 2999043"/>
              <a:gd name="connsiteY5" fmla="*/ 0 h 426404"/>
              <a:gd name="connsiteX6" fmla="*/ 2999043 w 2999043"/>
              <a:gd name="connsiteY6" fmla="*/ 426404 h 426404"/>
              <a:gd name="connsiteX7" fmla="*/ 2459215 w 2999043"/>
              <a:gd name="connsiteY7" fmla="*/ 426404 h 426404"/>
              <a:gd name="connsiteX8" fmla="*/ 1949378 w 2999043"/>
              <a:gd name="connsiteY8" fmla="*/ 426404 h 426404"/>
              <a:gd name="connsiteX9" fmla="*/ 1379560 w 2999043"/>
              <a:gd name="connsiteY9" fmla="*/ 426404 h 426404"/>
              <a:gd name="connsiteX10" fmla="*/ 749761 w 2999043"/>
              <a:gd name="connsiteY10" fmla="*/ 426404 h 426404"/>
              <a:gd name="connsiteX11" fmla="*/ 0 w 2999043"/>
              <a:gd name="connsiteY11" fmla="*/ 426404 h 426404"/>
              <a:gd name="connsiteX12" fmla="*/ 0 w 2999043"/>
              <a:gd name="connsiteY12" fmla="*/ 0 h 42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9043" h="426404" extrusionOk="0">
                <a:moveTo>
                  <a:pt x="0" y="0"/>
                </a:moveTo>
                <a:cubicBezTo>
                  <a:pt x="211262" y="1782"/>
                  <a:pt x="360010" y="16342"/>
                  <a:pt x="629799" y="0"/>
                </a:cubicBezTo>
                <a:cubicBezTo>
                  <a:pt x="899588" y="-16342"/>
                  <a:pt x="950760" y="-15549"/>
                  <a:pt x="1169627" y="0"/>
                </a:cubicBezTo>
                <a:cubicBezTo>
                  <a:pt x="1388494" y="15549"/>
                  <a:pt x="1488163" y="-16907"/>
                  <a:pt x="1709455" y="0"/>
                </a:cubicBezTo>
                <a:cubicBezTo>
                  <a:pt x="1930747" y="16907"/>
                  <a:pt x="1996524" y="1819"/>
                  <a:pt x="2219292" y="0"/>
                </a:cubicBezTo>
                <a:cubicBezTo>
                  <a:pt x="2442060" y="-1819"/>
                  <a:pt x="2693719" y="-38907"/>
                  <a:pt x="2999043" y="0"/>
                </a:cubicBezTo>
                <a:cubicBezTo>
                  <a:pt x="3020236" y="117980"/>
                  <a:pt x="3003099" y="250932"/>
                  <a:pt x="2999043" y="426404"/>
                </a:cubicBezTo>
                <a:cubicBezTo>
                  <a:pt x="2807118" y="426925"/>
                  <a:pt x="2622582" y="424788"/>
                  <a:pt x="2459215" y="426404"/>
                </a:cubicBezTo>
                <a:cubicBezTo>
                  <a:pt x="2295848" y="428020"/>
                  <a:pt x="2158468" y="444573"/>
                  <a:pt x="1949378" y="426404"/>
                </a:cubicBezTo>
                <a:cubicBezTo>
                  <a:pt x="1740288" y="408235"/>
                  <a:pt x="1516925" y="424391"/>
                  <a:pt x="1379560" y="426404"/>
                </a:cubicBezTo>
                <a:cubicBezTo>
                  <a:pt x="1242195" y="428417"/>
                  <a:pt x="908866" y="408129"/>
                  <a:pt x="749761" y="426404"/>
                </a:cubicBezTo>
                <a:cubicBezTo>
                  <a:pt x="590656" y="444679"/>
                  <a:pt x="226967" y="423091"/>
                  <a:pt x="0" y="426404"/>
                </a:cubicBezTo>
                <a:cubicBezTo>
                  <a:pt x="-14605" y="277605"/>
                  <a:pt x="1791" y="149198"/>
                  <a:pt x="0" y="0"/>
                </a:cubicBezTo>
                <a:close/>
              </a:path>
            </a:pathLst>
          </a:custGeom>
          <a:noFill/>
          <a:ln>
            <a:extLst>
              <a:ext uri="{C807C97D-BFC1-408E-A445-0C87EB9F89A2}">
                <ask:lineSketchStyleProps xmlns="" xmlns:ask="http://schemas.microsoft.com/office/drawing/2018/sketchyshapes" sd="3113152369">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FB3AFAF8-EDDC-1644-A23E-DEDCC215E10F}"/>
              </a:ext>
            </a:extLst>
          </p:cNvPr>
          <p:cNvSpPr/>
          <p:nvPr/>
        </p:nvSpPr>
        <p:spPr>
          <a:xfrm>
            <a:off x="3275496" y="2746220"/>
            <a:ext cx="3722270" cy="426404"/>
          </a:xfrm>
          <a:custGeom>
            <a:avLst/>
            <a:gdLst>
              <a:gd name="connsiteX0" fmla="*/ 0 w 3722270"/>
              <a:gd name="connsiteY0" fmla="*/ 0 h 426404"/>
              <a:gd name="connsiteX1" fmla="*/ 657601 w 3722270"/>
              <a:gd name="connsiteY1" fmla="*/ 0 h 426404"/>
              <a:gd name="connsiteX2" fmla="*/ 1203534 w 3722270"/>
              <a:gd name="connsiteY2" fmla="*/ 0 h 426404"/>
              <a:gd name="connsiteX3" fmla="*/ 1749467 w 3722270"/>
              <a:gd name="connsiteY3" fmla="*/ 0 h 426404"/>
              <a:gd name="connsiteX4" fmla="*/ 2258177 w 3722270"/>
              <a:gd name="connsiteY4" fmla="*/ 0 h 426404"/>
              <a:gd name="connsiteX5" fmla="*/ 2878555 w 3722270"/>
              <a:gd name="connsiteY5" fmla="*/ 0 h 426404"/>
              <a:gd name="connsiteX6" fmla="*/ 3722270 w 3722270"/>
              <a:gd name="connsiteY6" fmla="*/ 0 h 426404"/>
              <a:gd name="connsiteX7" fmla="*/ 3722270 w 3722270"/>
              <a:gd name="connsiteY7" fmla="*/ 426404 h 426404"/>
              <a:gd name="connsiteX8" fmla="*/ 3027446 w 3722270"/>
              <a:gd name="connsiteY8" fmla="*/ 426404 h 426404"/>
              <a:gd name="connsiteX9" fmla="*/ 2444291 w 3722270"/>
              <a:gd name="connsiteY9" fmla="*/ 426404 h 426404"/>
              <a:gd name="connsiteX10" fmla="*/ 1786690 w 3722270"/>
              <a:gd name="connsiteY10" fmla="*/ 426404 h 426404"/>
              <a:gd name="connsiteX11" fmla="*/ 1166311 w 3722270"/>
              <a:gd name="connsiteY11" fmla="*/ 426404 h 426404"/>
              <a:gd name="connsiteX12" fmla="*/ 545933 w 3722270"/>
              <a:gd name="connsiteY12" fmla="*/ 426404 h 426404"/>
              <a:gd name="connsiteX13" fmla="*/ 0 w 3722270"/>
              <a:gd name="connsiteY13" fmla="*/ 426404 h 426404"/>
              <a:gd name="connsiteX14" fmla="*/ 0 w 3722270"/>
              <a:gd name="connsiteY14" fmla="*/ 0 h 42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2270" h="426404" extrusionOk="0">
                <a:moveTo>
                  <a:pt x="0" y="0"/>
                </a:moveTo>
                <a:cubicBezTo>
                  <a:pt x="165481" y="-6469"/>
                  <a:pt x="376734" y="-2034"/>
                  <a:pt x="657601" y="0"/>
                </a:cubicBezTo>
                <a:cubicBezTo>
                  <a:pt x="938468" y="2034"/>
                  <a:pt x="1058551" y="-18057"/>
                  <a:pt x="1203534" y="0"/>
                </a:cubicBezTo>
                <a:cubicBezTo>
                  <a:pt x="1348517" y="18057"/>
                  <a:pt x="1521328" y="-11723"/>
                  <a:pt x="1749467" y="0"/>
                </a:cubicBezTo>
                <a:cubicBezTo>
                  <a:pt x="1977606" y="11723"/>
                  <a:pt x="2019459" y="-16743"/>
                  <a:pt x="2258177" y="0"/>
                </a:cubicBezTo>
                <a:cubicBezTo>
                  <a:pt x="2496895" y="16743"/>
                  <a:pt x="2595003" y="-4433"/>
                  <a:pt x="2878555" y="0"/>
                </a:cubicBezTo>
                <a:cubicBezTo>
                  <a:pt x="3162107" y="4433"/>
                  <a:pt x="3338360" y="-17619"/>
                  <a:pt x="3722270" y="0"/>
                </a:cubicBezTo>
                <a:cubicBezTo>
                  <a:pt x="3714391" y="155936"/>
                  <a:pt x="3704605" y="299072"/>
                  <a:pt x="3722270" y="426404"/>
                </a:cubicBezTo>
                <a:cubicBezTo>
                  <a:pt x="3515717" y="444483"/>
                  <a:pt x="3231783" y="460243"/>
                  <a:pt x="3027446" y="426404"/>
                </a:cubicBezTo>
                <a:cubicBezTo>
                  <a:pt x="2823109" y="392565"/>
                  <a:pt x="2682223" y="400470"/>
                  <a:pt x="2444291" y="426404"/>
                </a:cubicBezTo>
                <a:cubicBezTo>
                  <a:pt x="2206360" y="452338"/>
                  <a:pt x="2046870" y="436598"/>
                  <a:pt x="1786690" y="426404"/>
                </a:cubicBezTo>
                <a:cubicBezTo>
                  <a:pt x="1526510" y="416210"/>
                  <a:pt x="1410603" y="422531"/>
                  <a:pt x="1166311" y="426404"/>
                </a:cubicBezTo>
                <a:cubicBezTo>
                  <a:pt x="922019" y="430277"/>
                  <a:pt x="812728" y="425504"/>
                  <a:pt x="545933" y="426404"/>
                </a:cubicBezTo>
                <a:cubicBezTo>
                  <a:pt x="279138" y="427304"/>
                  <a:pt x="250149" y="419540"/>
                  <a:pt x="0" y="426404"/>
                </a:cubicBezTo>
                <a:cubicBezTo>
                  <a:pt x="7255" y="242570"/>
                  <a:pt x="-626" y="190700"/>
                  <a:pt x="0" y="0"/>
                </a:cubicBezTo>
                <a:close/>
              </a:path>
            </a:pathLst>
          </a:custGeom>
          <a:noFill/>
          <a:ln>
            <a:extLst>
              <a:ext uri="{C807C97D-BFC1-408E-A445-0C87EB9F89A2}">
                <ask:lineSketchStyleProps xmlns="" xmlns:ask="http://schemas.microsoft.com/office/drawing/2018/sketchyshapes" sd="3113152369">
                  <a:prstGeom prst="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a:extLst>
              <a:ext uri="{FF2B5EF4-FFF2-40B4-BE49-F238E27FC236}">
                <a16:creationId xmlns:a16="http://schemas.microsoft.com/office/drawing/2014/main" id="{2D4BE027-9A19-B84F-84F2-EE7652897183}"/>
              </a:ext>
            </a:extLst>
          </p:cNvPr>
          <p:cNvSpPr txBox="1"/>
          <p:nvPr/>
        </p:nvSpPr>
        <p:spPr>
          <a:xfrm>
            <a:off x="3700238" y="1640776"/>
            <a:ext cx="3444400" cy="307777"/>
          </a:xfrm>
          <a:prstGeom prst="rect">
            <a:avLst/>
          </a:prstGeom>
          <a:solidFill>
            <a:schemeClr val="bg1"/>
          </a:solidFill>
        </p:spPr>
        <p:txBody>
          <a:bodyPr wrap="square" rtlCol="0">
            <a:spAutoFit/>
          </a:bodyPr>
          <a:lstStyle/>
          <a:p>
            <a:r>
              <a:rPr lang="en-US" sz="1400"/>
              <a:t>Base at-home heating setpoint distribution</a:t>
            </a:r>
          </a:p>
        </p:txBody>
      </p:sp>
      <p:sp>
        <p:nvSpPr>
          <p:cNvPr id="27" name="Oval 26">
            <a:extLst>
              <a:ext uri="{FF2B5EF4-FFF2-40B4-BE49-F238E27FC236}">
                <a16:creationId xmlns:a16="http://schemas.microsoft.com/office/drawing/2014/main" id="{9C3E3F9F-D6E7-6447-87E2-0B4E7ACA20B7}"/>
              </a:ext>
            </a:extLst>
          </p:cNvPr>
          <p:cNvSpPr/>
          <p:nvPr/>
        </p:nvSpPr>
        <p:spPr>
          <a:xfrm>
            <a:off x="8279314" y="4789007"/>
            <a:ext cx="87016" cy="8701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EA3249E-F35E-4F4F-A7FA-4A6B7A5EC40E}"/>
              </a:ext>
            </a:extLst>
          </p:cNvPr>
          <p:cNvSpPr/>
          <p:nvPr/>
        </p:nvSpPr>
        <p:spPr>
          <a:xfrm>
            <a:off x="8458178" y="4637637"/>
            <a:ext cx="87016" cy="8701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715473A-09D2-6146-B773-860E6C8BF1D9}"/>
              </a:ext>
            </a:extLst>
          </p:cNvPr>
          <p:cNvSpPr/>
          <p:nvPr/>
        </p:nvSpPr>
        <p:spPr>
          <a:xfrm>
            <a:off x="8235806" y="4550620"/>
            <a:ext cx="87016" cy="8701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B66D8A9-4E10-7F4B-82D1-C2614537B679}"/>
              </a:ext>
            </a:extLst>
          </p:cNvPr>
          <p:cNvGrpSpPr/>
          <p:nvPr/>
        </p:nvGrpSpPr>
        <p:grpSpPr>
          <a:xfrm>
            <a:off x="6601968" y="3730636"/>
            <a:ext cx="2434655" cy="1408038"/>
            <a:chOff x="6923510" y="2240991"/>
            <a:chExt cx="2120996" cy="1226639"/>
          </a:xfrm>
        </p:grpSpPr>
        <p:pic>
          <p:nvPicPr>
            <p:cNvPr id="31" name="Picture 30">
              <a:extLst>
                <a:ext uri="{FF2B5EF4-FFF2-40B4-BE49-F238E27FC236}">
                  <a16:creationId xmlns:a16="http://schemas.microsoft.com/office/drawing/2014/main" id="{E2516901-FB84-3F49-B865-A34C39A194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23510" y="2240991"/>
              <a:ext cx="2120996" cy="1226639"/>
            </a:xfrm>
            <a:prstGeom prst="rect">
              <a:avLst/>
            </a:prstGeom>
          </p:spPr>
        </p:pic>
        <p:sp>
          <p:nvSpPr>
            <p:cNvPr id="32" name="Oval 31">
              <a:extLst>
                <a:ext uri="{FF2B5EF4-FFF2-40B4-BE49-F238E27FC236}">
                  <a16:creationId xmlns:a16="http://schemas.microsoft.com/office/drawing/2014/main" id="{6B2E7DE9-4BD8-B54E-8BD5-EE593E56FE0E}"/>
                </a:ext>
              </a:extLst>
            </p:cNvPr>
            <p:cNvSpPr/>
            <p:nvPr/>
          </p:nvSpPr>
          <p:spPr>
            <a:xfrm>
              <a:off x="8384762" y="3163011"/>
              <a:ext cx="75806" cy="7580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5575F99-8A52-9F4F-A9DD-5B82CDF6E02B}"/>
                </a:ext>
              </a:extLst>
            </p:cNvPr>
            <p:cNvSpPr/>
            <p:nvPr/>
          </p:nvSpPr>
          <p:spPr>
            <a:xfrm>
              <a:off x="8540583" y="3031142"/>
              <a:ext cx="75806" cy="7580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C411A53-9AFB-3E4F-94EB-F8BF281E1DF5}"/>
                </a:ext>
              </a:extLst>
            </p:cNvPr>
            <p:cNvSpPr/>
            <p:nvPr/>
          </p:nvSpPr>
          <p:spPr>
            <a:xfrm>
              <a:off x="8346859" y="2955336"/>
              <a:ext cx="75806" cy="75806"/>
            </a:xfrm>
            <a:prstGeom prst="ellipse">
              <a:avLst/>
            </a:prstGeom>
            <a:ln w="19050">
              <a:solidFill>
                <a:srgbClr val="000000"/>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33226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Impact: Zonal Baseboard Heating Setpoints </a:t>
            </a:r>
          </a:p>
        </p:txBody>
      </p:sp>
      <p:pic>
        <p:nvPicPr>
          <p:cNvPr id="4" name="Picture 3" descr="Chart, line chart, histogram&#10;&#10;Description automatically generated">
            <a:extLst>
              <a:ext uri="{FF2B5EF4-FFF2-40B4-BE49-F238E27FC236}">
                <a16:creationId xmlns:a16="http://schemas.microsoft.com/office/drawing/2014/main" id="{012341A2-6BAD-B94C-919B-6BEC3A4936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25704" y="802241"/>
            <a:ext cx="4195869" cy="1444752"/>
          </a:xfrm>
          <a:prstGeom prst="rect">
            <a:avLst/>
          </a:prstGeom>
        </p:spPr>
      </p:pic>
      <p:pic>
        <p:nvPicPr>
          <p:cNvPr id="5" name="Picture 4" descr="Chart, line chart, histogram&#10;&#10;Description automatically generated">
            <a:extLst>
              <a:ext uri="{FF2B5EF4-FFF2-40B4-BE49-F238E27FC236}">
                <a16:creationId xmlns:a16="http://schemas.microsoft.com/office/drawing/2014/main" id="{09646FF0-DF8D-1C4E-A983-B16B30FB0B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1803" y="2241311"/>
            <a:ext cx="4139770" cy="1444752"/>
          </a:xfrm>
          <a:prstGeom prst="rect">
            <a:avLst/>
          </a:prstGeom>
        </p:spPr>
      </p:pic>
      <p:pic>
        <p:nvPicPr>
          <p:cNvPr id="7" name="Picture 6" descr="Chart, line chart, histogram&#10;&#10;Description automatically generated">
            <a:extLst>
              <a:ext uri="{FF2B5EF4-FFF2-40B4-BE49-F238E27FC236}">
                <a16:creationId xmlns:a16="http://schemas.microsoft.com/office/drawing/2014/main" id="{9708F7BE-75FA-2146-A0C8-5CA6CBB0CA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5820" y="3687609"/>
            <a:ext cx="4155753" cy="1444752"/>
          </a:xfrm>
          <a:prstGeom prst="rect">
            <a:avLst/>
          </a:prstGeom>
        </p:spPr>
      </p:pic>
      <p:sp>
        <p:nvSpPr>
          <p:cNvPr id="8" name="TextBox 7">
            <a:extLst>
              <a:ext uri="{FF2B5EF4-FFF2-40B4-BE49-F238E27FC236}">
                <a16:creationId xmlns:a16="http://schemas.microsoft.com/office/drawing/2014/main" id="{1C46D2A7-5E9F-7C40-AED3-F56B6BDB25BC}"/>
              </a:ext>
            </a:extLst>
          </p:cNvPr>
          <p:cNvSpPr txBox="1"/>
          <p:nvPr/>
        </p:nvSpPr>
        <p:spPr>
          <a:xfrm>
            <a:off x="885231" y="4062573"/>
            <a:ext cx="1103957" cy="461665"/>
          </a:xfrm>
          <a:prstGeom prst="rect">
            <a:avLst/>
          </a:prstGeom>
          <a:noFill/>
        </p:spPr>
        <p:txBody>
          <a:bodyPr wrap="none" rtlCol="0">
            <a:spAutoFit/>
          </a:bodyPr>
          <a:lstStyle/>
          <a:p>
            <a:pPr algn="ctr"/>
            <a:r>
              <a:rPr lang="en-US" sz="1200"/>
              <a:t>Total Stock</a:t>
            </a:r>
          </a:p>
          <a:p>
            <a:pPr algn="ctr"/>
            <a:r>
              <a:rPr lang="en-US" sz="1200"/>
              <a:t>Tallahassee, FL</a:t>
            </a:r>
          </a:p>
        </p:txBody>
      </p:sp>
      <p:sp>
        <p:nvSpPr>
          <p:cNvPr id="9" name="TextBox 8">
            <a:extLst>
              <a:ext uri="{FF2B5EF4-FFF2-40B4-BE49-F238E27FC236}">
                <a16:creationId xmlns:a16="http://schemas.microsoft.com/office/drawing/2014/main" id="{49178C4E-334A-9C47-A823-F0277159F397}"/>
              </a:ext>
            </a:extLst>
          </p:cNvPr>
          <p:cNvSpPr txBox="1"/>
          <p:nvPr/>
        </p:nvSpPr>
        <p:spPr>
          <a:xfrm>
            <a:off x="668828" y="1293784"/>
            <a:ext cx="1536767" cy="461665"/>
          </a:xfrm>
          <a:prstGeom prst="rect">
            <a:avLst/>
          </a:prstGeom>
          <a:noFill/>
        </p:spPr>
        <p:txBody>
          <a:bodyPr wrap="none" rtlCol="0">
            <a:spAutoFit/>
          </a:bodyPr>
          <a:lstStyle/>
          <a:p>
            <a:pPr algn="ctr"/>
            <a:r>
              <a:rPr lang="en-US" sz="1200"/>
              <a:t>Total Stock</a:t>
            </a:r>
          </a:p>
          <a:p>
            <a:pPr algn="ctr"/>
            <a:r>
              <a:rPr lang="en-US" sz="1200"/>
              <a:t>EPB, Chattanooga, TN</a:t>
            </a:r>
          </a:p>
        </p:txBody>
      </p:sp>
      <p:sp>
        <p:nvSpPr>
          <p:cNvPr id="10" name="TextBox 9">
            <a:extLst>
              <a:ext uri="{FF2B5EF4-FFF2-40B4-BE49-F238E27FC236}">
                <a16:creationId xmlns:a16="http://schemas.microsoft.com/office/drawing/2014/main" id="{FB59B24F-336C-7545-938E-D880984A2D09}"/>
              </a:ext>
            </a:extLst>
          </p:cNvPr>
          <p:cNvSpPr txBox="1"/>
          <p:nvPr/>
        </p:nvSpPr>
        <p:spPr>
          <a:xfrm>
            <a:off x="921300" y="2683186"/>
            <a:ext cx="1031821" cy="461665"/>
          </a:xfrm>
          <a:prstGeom prst="rect">
            <a:avLst/>
          </a:prstGeom>
          <a:noFill/>
        </p:spPr>
        <p:txBody>
          <a:bodyPr wrap="none" rtlCol="0">
            <a:spAutoFit/>
          </a:bodyPr>
          <a:lstStyle/>
          <a:p>
            <a:pPr algn="ctr"/>
            <a:r>
              <a:rPr lang="en-US" sz="1200"/>
              <a:t>Total Stock</a:t>
            </a:r>
          </a:p>
          <a:p>
            <a:pPr algn="ctr"/>
            <a:r>
              <a:rPr lang="en-US" sz="1200"/>
              <a:t>Horry Electric</a:t>
            </a:r>
          </a:p>
        </p:txBody>
      </p:sp>
      <p:sp>
        <p:nvSpPr>
          <p:cNvPr id="11" name="Speech Bubble: Rectangle 32">
            <a:extLst>
              <a:ext uri="{FF2B5EF4-FFF2-40B4-BE49-F238E27FC236}">
                <a16:creationId xmlns:a16="http://schemas.microsoft.com/office/drawing/2014/main" id="{26A96EE4-100D-414D-AF11-8F5822F71BDC}"/>
              </a:ext>
            </a:extLst>
          </p:cNvPr>
          <p:cNvSpPr/>
          <p:nvPr/>
        </p:nvSpPr>
        <p:spPr>
          <a:xfrm>
            <a:off x="6829412" y="900324"/>
            <a:ext cx="1356926" cy="928444"/>
          </a:xfrm>
          <a:prstGeom prst="wedgeRectCallout">
            <a:avLst>
              <a:gd name="adj1" fmla="val -155639"/>
              <a:gd name="adj2" fmla="val -16531"/>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Some locations are slightly worse, but minor impact</a:t>
            </a:r>
          </a:p>
        </p:txBody>
      </p:sp>
      <p:sp>
        <p:nvSpPr>
          <p:cNvPr id="12" name="Speech Bubble: Rectangle 32">
            <a:extLst>
              <a:ext uri="{FF2B5EF4-FFF2-40B4-BE49-F238E27FC236}">
                <a16:creationId xmlns:a16="http://schemas.microsoft.com/office/drawing/2014/main" id="{53828A53-4FB3-814B-989F-90F229F5681D}"/>
              </a:ext>
            </a:extLst>
          </p:cNvPr>
          <p:cNvSpPr/>
          <p:nvPr/>
        </p:nvSpPr>
        <p:spPr>
          <a:xfrm>
            <a:off x="6950255" y="2092333"/>
            <a:ext cx="1524044" cy="1346325"/>
          </a:xfrm>
          <a:prstGeom prst="wedgeRectCallout">
            <a:avLst>
              <a:gd name="adj1" fmla="val -32728"/>
              <a:gd name="adj2" fmla="val -10982"/>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Minor impact may be due to higher central setpoints with lower baseboard setpoints </a:t>
            </a:r>
          </a:p>
        </p:txBody>
      </p:sp>
      <p:grpSp>
        <p:nvGrpSpPr>
          <p:cNvPr id="13" name="Group 12">
            <a:extLst>
              <a:ext uri="{FF2B5EF4-FFF2-40B4-BE49-F238E27FC236}">
                <a16:creationId xmlns:a16="http://schemas.microsoft.com/office/drawing/2014/main" id="{7E8C4F60-653E-054E-8517-CBE7843F7E09}"/>
              </a:ext>
            </a:extLst>
          </p:cNvPr>
          <p:cNvGrpSpPr/>
          <p:nvPr/>
        </p:nvGrpSpPr>
        <p:grpSpPr>
          <a:xfrm>
            <a:off x="6752846" y="3860728"/>
            <a:ext cx="2295777" cy="764895"/>
            <a:chOff x="5212191" y="4404738"/>
            <a:chExt cx="2295777" cy="764895"/>
          </a:xfrm>
        </p:grpSpPr>
        <p:pic>
          <p:nvPicPr>
            <p:cNvPr id="14" name="Picture 13" descr="Text&#10;&#10;Description automatically generated">
              <a:extLst>
                <a:ext uri="{FF2B5EF4-FFF2-40B4-BE49-F238E27FC236}">
                  <a16:creationId xmlns:a16="http://schemas.microsoft.com/office/drawing/2014/main" id="{79A1435E-5C11-A944-9DCF-A1A8F2E5FFB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12191" y="4468968"/>
              <a:ext cx="330044" cy="655593"/>
            </a:xfrm>
            <a:prstGeom prst="rect">
              <a:avLst/>
            </a:prstGeom>
          </p:spPr>
        </p:pic>
        <p:sp>
          <p:nvSpPr>
            <p:cNvPr id="15" name="TextBox 14">
              <a:extLst>
                <a:ext uri="{FF2B5EF4-FFF2-40B4-BE49-F238E27FC236}">
                  <a16:creationId xmlns:a16="http://schemas.microsoft.com/office/drawing/2014/main" id="{0B5F3176-9305-4E48-A588-B6CFE2094E87}"/>
                </a:ext>
              </a:extLst>
            </p:cNvPr>
            <p:cNvSpPr txBox="1"/>
            <p:nvPr/>
          </p:nvSpPr>
          <p:spPr>
            <a:xfrm>
              <a:off x="5490154" y="4567349"/>
              <a:ext cx="1011815" cy="430887"/>
            </a:xfrm>
            <a:prstGeom prst="rect">
              <a:avLst/>
            </a:prstGeom>
            <a:noFill/>
          </p:spPr>
          <p:txBody>
            <a:bodyPr wrap="none" rtlCol="0">
              <a:spAutoFit/>
            </a:bodyPr>
            <a:lstStyle/>
            <a:p>
              <a:r>
                <a:rPr lang="en-US" sz="1100"/>
                <a:t>Before change</a:t>
              </a:r>
            </a:p>
            <a:p>
              <a:endParaRPr lang="en-US" sz="1100"/>
            </a:p>
          </p:txBody>
        </p:sp>
        <p:sp>
          <p:nvSpPr>
            <p:cNvPr id="16" name="TextBox 15">
              <a:extLst>
                <a:ext uri="{FF2B5EF4-FFF2-40B4-BE49-F238E27FC236}">
                  <a16:creationId xmlns:a16="http://schemas.microsoft.com/office/drawing/2014/main" id="{ABF7EE49-9065-804A-AE62-C5BC66B5C2C3}"/>
                </a:ext>
              </a:extLst>
            </p:cNvPr>
            <p:cNvSpPr txBox="1"/>
            <p:nvPr/>
          </p:nvSpPr>
          <p:spPr>
            <a:xfrm>
              <a:off x="5490153" y="4404738"/>
              <a:ext cx="848309" cy="261610"/>
            </a:xfrm>
            <a:prstGeom prst="rect">
              <a:avLst/>
            </a:prstGeom>
            <a:noFill/>
          </p:spPr>
          <p:txBody>
            <a:bodyPr wrap="none" rtlCol="0">
              <a:spAutoFit/>
            </a:bodyPr>
            <a:lstStyle/>
            <a:p>
              <a:r>
                <a:rPr lang="en-US" sz="1100"/>
                <a:t>After change</a:t>
              </a:r>
            </a:p>
          </p:txBody>
        </p:sp>
        <p:sp>
          <p:nvSpPr>
            <p:cNvPr id="17" name="TextBox 16">
              <a:extLst>
                <a:ext uri="{FF2B5EF4-FFF2-40B4-BE49-F238E27FC236}">
                  <a16:creationId xmlns:a16="http://schemas.microsoft.com/office/drawing/2014/main" id="{7304EB31-B4FC-D046-B66A-1AD1530D7E4A}"/>
                </a:ext>
              </a:extLst>
            </p:cNvPr>
            <p:cNvSpPr txBox="1"/>
            <p:nvPr/>
          </p:nvSpPr>
          <p:spPr>
            <a:xfrm>
              <a:off x="5489467" y="4732534"/>
              <a:ext cx="2018501" cy="261610"/>
            </a:xfrm>
            <a:prstGeom prst="rect">
              <a:avLst/>
            </a:prstGeom>
            <a:noFill/>
          </p:spPr>
          <p:txBody>
            <a:bodyPr wrap="none" rtlCol="0">
              <a:spAutoFit/>
            </a:bodyPr>
            <a:lstStyle/>
            <a:p>
              <a:r>
                <a:rPr lang="en-US" sz="1100"/>
                <a:t>AMI uncertainty (standard error)</a:t>
              </a:r>
            </a:p>
          </p:txBody>
        </p:sp>
        <p:sp>
          <p:nvSpPr>
            <p:cNvPr id="18" name="TextBox 17">
              <a:extLst>
                <a:ext uri="{FF2B5EF4-FFF2-40B4-BE49-F238E27FC236}">
                  <a16:creationId xmlns:a16="http://schemas.microsoft.com/office/drawing/2014/main" id="{76CD5CAD-9648-4845-AB07-2388BBCDAA07}"/>
                </a:ext>
              </a:extLst>
            </p:cNvPr>
            <p:cNvSpPr txBox="1"/>
            <p:nvPr/>
          </p:nvSpPr>
          <p:spPr>
            <a:xfrm>
              <a:off x="5489467" y="4908023"/>
              <a:ext cx="838691" cy="261610"/>
            </a:xfrm>
            <a:prstGeom prst="rect">
              <a:avLst/>
            </a:prstGeom>
            <a:noFill/>
          </p:spPr>
          <p:txBody>
            <a:bodyPr wrap="none" rtlCol="0">
              <a:spAutoFit/>
            </a:bodyPr>
            <a:lstStyle/>
            <a:p>
              <a:r>
                <a:rPr lang="en-US" sz="1100"/>
                <a:t>AMI average</a:t>
              </a:r>
            </a:p>
          </p:txBody>
        </p:sp>
      </p:grpSp>
    </p:spTree>
    <p:extLst>
      <p:ext uri="{BB962C8B-B14F-4D97-AF65-F5344CB8AC3E}">
        <p14:creationId xmlns:p14="http://schemas.microsoft.com/office/powerpoint/2010/main" val="5760677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94F7585-7995-794D-897E-0187EF89DE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7139" y="2000300"/>
            <a:ext cx="4592663" cy="2673738"/>
          </a:xfrm>
          <a:prstGeom prst="rect">
            <a:avLst/>
          </a:prstGeom>
        </p:spPr>
      </p:pic>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Update: Room AC Cooling Setpoints </a:t>
            </a:r>
          </a:p>
        </p:txBody>
      </p:sp>
      <p:graphicFrame>
        <p:nvGraphicFramePr>
          <p:cNvPr id="6" name="Table 5">
            <a:extLst>
              <a:ext uri="{FF2B5EF4-FFF2-40B4-BE49-F238E27FC236}">
                <a16:creationId xmlns:a16="http://schemas.microsoft.com/office/drawing/2014/main" id="{62F5CDE3-2EFF-BF4C-A033-7E10AFE24A1C}"/>
              </a:ext>
            </a:extLst>
          </p:cNvPr>
          <p:cNvGraphicFramePr>
            <a:graphicFrameLocks noGrp="1"/>
          </p:cNvGraphicFramePr>
          <p:nvPr/>
        </p:nvGraphicFramePr>
        <p:xfrm>
          <a:off x="571501" y="2698452"/>
          <a:ext cx="4000499" cy="1360171"/>
        </p:xfrm>
        <a:graphic>
          <a:graphicData uri="http://schemas.openxmlformats.org/drawingml/2006/table">
            <a:tbl>
              <a:tblPr/>
              <a:tblGrid>
                <a:gridCol w="1249679">
                  <a:extLst>
                    <a:ext uri="{9D8B030D-6E8A-4147-A177-3AD203B41FA5}">
                      <a16:colId xmlns:a16="http://schemas.microsoft.com/office/drawing/2014/main" val="1703647152"/>
                    </a:ext>
                  </a:extLst>
                </a:gridCol>
                <a:gridCol w="487680">
                  <a:extLst>
                    <a:ext uri="{9D8B030D-6E8A-4147-A177-3AD203B41FA5}">
                      <a16:colId xmlns:a16="http://schemas.microsoft.com/office/drawing/2014/main" val="77168656"/>
                    </a:ext>
                  </a:extLst>
                </a:gridCol>
                <a:gridCol w="541020">
                  <a:extLst>
                    <a:ext uri="{9D8B030D-6E8A-4147-A177-3AD203B41FA5}">
                      <a16:colId xmlns:a16="http://schemas.microsoft.com/office/drawing/2014/main" val="1858878341"/>
                    </a:ext>
                  </a:extLst>
                </a:gridCol>
                <a:gridCol w="662940">
                  <a:extLst>
                    <a:ext uri="{9D8B030D-6E8A-4147-A177-3AD203B41FA5}">
                      <a16:colId xmlns:a16="http://schemas.microsoft.com/office/drawing/2014/main" val="2521836023"/>
                    </a:ext>
                  </a:extLst>
                </a:gridCol>
                <a:gridCol w="541020">
                  <a:extLst>
                    <a:ext uri="{9D8B030D-6E8A-4147-A177-3AD203B41FA5}">
                      <a16:colId xmlns:a16="http://schemas.microsoft.com/office/drawing/2014/main" val="1100431534"/>
                    </a:ext>
                  </a:extLst>
                </a:gridCol>
                <a:gridCol w="518160">
                  <a:extLst>
                    <a:ext uri="{9D8B030D-6E8A-4147-A177-3AD203B41FA5}">
                      <a16:colId xmlns:a16="http://schemas.microsoft.com/office/drawing/2014/main" val="1131069593"/>
                    </a:ext>
                  </a:extLst>
                </a:gridCol>
              </a:tblGrid>
              <a:tr h="429643">
                <a:tc>
                  <a:txBody>
                    <a:bodyPr/>
                    <a:lstStyle/>
                    <a:p>
                      <a:pPr algn="l" fontAlgn="b"/>
                      <a:r>
                        <a:rPr lang="en-US" sz="1200" b="0" i="0" u="none" strike="noStrike">
                          <a:solidFill>
                            <a:srgbClr val="000000"/>
                          </a:solidFill>
                          <a:effectLst/>
                          <a:latin typeface="Calibri" panose="020F0502020204030204" pitchFamily="34" charset="0"/>
                        </a:rPr>
                        <a:t>Main HVAC System Cooling Type</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&lt;70F</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70F-73F</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74F-76F</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77F-80F</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&gt;80F</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8883903"/>
                  </a:ext>
                </a:extLst>
              </a:tr>
              <a:tr h="232632">
                <a:tc>
                  <a:txBody>
                    <a:bodyPr/>
                    <a:lstStyle/>
                    <a:p>
                      <a:pPr algn="l" fontAlgn="b"/>
                      <a:r>
                        <a:rPr lang="en-US" sz="1200" b="0" i="0" u="none" strike="noStrike">
                          <a:solidFill>
                            <a:srgbClr val="000000"/>
                          </a:solidFill>
                          <a:effectLst/>
                          <a:latin typeface="Calibri" panose="020F0502020204030204" pitchFamily="34" charset="0"/>
                        </a:rPr>
                        <a:t>Central AC</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E5F3EB"/>
                    </a:solidFill>
                  </a:tcPr>
                </a:tc>
                <a:tc>
                  <a:txBody>
                    <a:bodyPr/>
                    <a:lstStyle/>
                    <a:p>
                      <a:pPr algn="ctr" fontAlgn="b"/>
                      <a:r>
                        <a:rPr lang="en-US" sz="1200" b="0" i="0" u="none" strike="noStrike">
                          <a:solidFill>
                            <a:srgbClr val="000000"/>
                          </a:solidFill>
                          <a:effectLst/>
                          <a:latin typeface="Calibri" panose="020F0502020204030204" pitchFamily="34" charset="0"/>
                        </a:rPr>
                        <a:t>19.0%</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C6E6D0"/>
                    </a:solidFill>
                  </a:tcPr>
                </a:tc>
                <a:tc>
                  <a:txBody>
                    <a:bodyPr/>
                    <a:lstStyle/>
                    <a:p>
                      <a:pPr algn="ctr" fontAlgn="b"/>
                      <a:r>
                        <a:rPr lang="en-US" sz="1200" b="0" i="0" u="none" strike="noStrike">
                          <a:solidFill>
                            <a:srgbClr val="000000"/>
                          </a:solidFill>
                          <a:effectLst/>
                          <a:latin typeface="Calibri" panose="020F0502020204030204" pitchFamily="34" charset="0"/>
                        </a:rPr>
                        <a:t>25.5%</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B3DFC0"/>
                    </a:solidFill>
                  </a:tcPr>
                </a:tc>
                <a:tc>
                  <a:txBody>
                    <a:bodyPr/>
                    <a:lstStyle/>
                    <a:p>
                      <a:pPr algn="ctr" fontAlgn="b"/>
                      <a:r>
                        <a:rPr lang="en-US" sz="1200" b="0" i="0" u="none" strike="noStrike">
                          <a:solidFill>
                            <a:srgbClr val="000000"/>
                          </a:solidFill>
                          <a:effectLst/>
                          <a:latin typeface="Calibri" panose="020F0502020204030204" pitchFamily="34" charset="0"/>
                        </a:rPr>
                        <a:t>36.4%</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93D2A5"/>
                    </a:solidFill>
                  </a:tcPr>
                </a:tc>
                <a:tc>
                  <a:txBody>
                    <a:bodyPr/>
                    <a:lstStyle/>
                    <a:p>
                      <a:pPr algn="ctr" fontAlgn="b"/>
                      <a:r>
                        <a:rPr lang="en-US" sz="1200" b="0" i="0" u="none" strike="noStrike">
                          <a:solidFill>
                            <a:srgbClr val="000000"/>
                          </a:solidFill>
                          <a:effectLst/>
                          <a:latin typeface="Calibri" panose="020F0502020204030204" pitchFamily="34" charset="0"/>
                        </a:rPr>
                        <a:t>11.1%</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DCF0E4"/>
                    </a:solidFill>
                  </a:tcPr>
                </a:tc>
                <a:extLst>
                  <a:ext uri="{0D108BD9-81ED-4DB2-BD59-A6C34878D82A}">
                    <a16:rowId xmlns:a16="http://schemas.microsoft.com/office/drawing/2014/main" val="695460897"/>
                  </a:ext>
                </a:extLst>
              </a:tr>
              <a:tr h="232632">
                <a:tc>
                  <a:txBody>
                    <a:bodyPr/>
                    <a:lstStyle/>
                    <a:p>
                      <a:pPr algn="l" fontAlgn="b"/>
                      <a:r>
                        <a:rPr lang="en-US" sz="1200" b="0" i="0" u="none" strike="noStrike">
                          <a:solidFill>
                            <a:srgbClr val="000000"/>
                          </a:solidFill>
                          <a:effectLst/>
                          <a:latin typeface="Calibri" panose="020F0502020204030204" pitchFamily="34" charset="0"/>
                        </a:rPr>
                        <a:t>Evaporative Cooler</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13.2%</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D6EDDF"/>
                    </a:solidFill>
                  </a:tcPr>
                </a:tc>
                <a:tc>
                  <a:txBody>
                    <a:bodyPr/>
                    <a:lstStyle/>
                    <a:p>
                      <a:pPr algn="ctr" fontAlgn="b"/>
                      <a:r>
                        <a:rPr lang="en-US" sz="1200" b="0" i="0" u="none" strike="noStrike">
                          <a:solidFill>
                            <a:srgbClr val="000000"/>
                          </a:solidFill>
                          <a:effectLst/>
                          <a:latin typeface="Calibri" panose="020F0502020204030204" pitchFamily="34" charset="0"/>
                        </a:rPr>
                        <a:t>16.5%</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CDE9D6"/>
                    </a:solidFill>
                  </a:tcPr>
                </a:tc>
                <a:tc>
                  <a:txBody>
                    <a:bodyPr/>
                    <a:lstStyle/>
                    <a:p>
                      <a:pPr algn="ctr" fontAlgn="b"/>
                      <a:r>
                        <a:rPr lang="en-US" sz="1200" b="0" i="0" u="none" strike="noStrike">
                          <a:solidFill>
                            <a:srgbClr val="000000"/>
                          </a:solidFill>
                          <a:effectLst/>
                          <a:latin typeface="Calibri" panose="020F0502020204030204" pitchFamily="34" charset="0"/>
                        </a:rPr>
                        <a:t>25.9%</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B2DEBF"/>
                    </a:solidFill>
                  </a:tcPr>
                </a:tc>
                <a:tc>
                  <a:txBody>
                    <a:bodyPr/>
                    <a:lstStyle/>
                    <a:p>
                      <a:pPr algn="ctr" fontAlgn="b"/>
                      <a:r>
                        <a:rPr lang="en-US" sz="1200" b="0" i="0" u="none" strike="noStrike">
                          <a:solidFill>
                            <a:srgbClr val="000000"/>
                          </a:solidFill>
                          <a:effectLst/>
                          <a:latin typeface="Calibri" panose="020F0502020204030204" pitchFamily="34" charset="0"/>
                        </a:rPr>
                        <a:t>35.1%</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97D3A8"/>
                    </a:solidFill>
                  </a:tcPr>
                </a:tc>
                <a:tc>
                  <a:txBody>
                    <a:bodyPr/>
                    <a:lstStyle/>
                    <a:p>
                      <a:pPr algn="ctr" fontAlgn="b"/>
                      <a:r>
                        <a:rPr lang="en-US" sz="1200" b="0" i="0" u="none" strike="noStrike">
                          <a:solidFill>
                            <a:srgbClr val="000000"/>
                          </a:solidFill>
                          <a:effectLst/>
                          <a:latin typeface="Calibri" panose="020F0502020204030204" pitchFamily="34" charset="0"/>
                        </a:rPr>
                        <a:t>9.2%</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E2F2E9"/>
                    </a:solidFill>
                  </a:tcPr>
                </a:tc>
                <a:extLst>
                  <a:ext uri="{0D108BD9-81ED-4DB2-BD59-A6C34878D82A}">
                    <a16:rowId xmlns:a16="http://schemas.microsoft.com/office/drawing/2014/main" val="94755874"/>
                  </a:ext>
                </a:extLst>
              </a:tr>
              <a:tr h="232632">
                <a:tc>
                  <a:txBody>
                    <a:bodyPr/>
                    <a:lstStyle/>
                    <a:p>
                      <a:pPr algn="l" fontAlgn="b"/>
                      <a:r>
                        <a:rPr lang="en-US" sz="1200" b="0" i="0" u="none" strike="noStrike">
                          <a:solidFill>
                            <a:srgbClr val="000000"/>
                          </a:solidFill>
                          <a:effectLst/>
                          <a:latin typeface="Calibri" panose="020F0502020204030204" pitchFamily="34" charset="0"/>
                        </a:rPr>
                        <a:t>Heat Pump</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11.6%</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DBEFE3"/>
                    </a:solidFill>
                  </a:tcPr>
                </a:tc>
                <a:tc>
                  <a:txBody>
                    <a:bodyPr/>
                    <a:lstStyle/>
                    <a:p>
                      <a:pPr algn="ctr" fontAlgn="b"/>
                      <a:r>
                        <a:rPr lang="en-US" sz="1200" b="0" i="0" u="none" strike="noStrike">
                          <a:solidFill>
                            <a:srgbClr val="000000"/>
                          </a:solidFill>
                          <a:effectLst/>
                          <a:latin typeface="Calibri" panose="020F0502020204030204" pitchFamily="34" charset="0"/>
                        </a:rPr>
                        <a:t>29.2%</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A8DAB7"/>
                    </a:solidFill>
                  </a:tcPr>
                </a:tc>
                <a:tc>
                  <a:txBody>
                    <a:bodyPr/>
                    <a:lstStyle/>
                    <a:p>
                      <a:pPr algn="ctr" fontAlgn="b"/>
                      <a:r>
                        <a:rPr lang="en-US" sz="1200" b="0" i="0" u="none" strike="noStrike">
                          <a:solidFill>
                            <a:srgbClr val="000000"/>
                          </a:solidFill>
                          <a:effectLst/>
                          <a:latin typeface="Calibri" panose="020F0502020204030204" pitchFamily="34" charset="0"/>
                        </a:rPr>
                        <a:t>20.4%</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C1E5CD"/>
                    </a:solidFill>
                  </a:tcPr>
                </a:tc>
                <a:tc>
                  <a:txBody>
                    <a:bodyPr/>
                    <a:lstStyle/>
                    <a:p>
                      <a:pPr algn="ctr" fontAlgn="b"/>
                      <a:r>
                        <a:rPr lang="en-US" sz="1200" b="0" i="0" u="none" strike="noStrike">
                          <a:solidFill>
                            <a:srgbClr val="000000"/>
                          </a:solidFill>
                          <a:effectLst/>
                          <a:latin typeface="Calibri" panose="020F0502020204030204" pitchFamily="34" charset="0"/>
                        </a:rPr>
                        <a:t>33.4%</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9CD5AC"/>
                    </a:solidFill>
                  </a:tcPr>
                </a:tc>
                <a:tc>
                  <a:txBody>
                    <a:bodyPr/>
                    <a:lstStyle/>
                    <a:p>
                      <a:pPr algn="ctr" fontAlgn="b"/>
                      <a:r>
                        <a:rPr lang="en-US" sz="1200" b="0" i="0" u="none" strike="noStrike">
                          <a:solidFill>
                            <a:srgbClr val="000000"/>
                          </a:solidFill>
                          <a:effectLst/>
                          <a:latin typeface="Calibri" panose="020F0502020204030204" pitchFamily="34" charset="0"/>
                        </a:rPr>
                        <a:t>5.4%</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rgbClr val="EDF6F2"/>
                    </a:solidFill>
                  </a:tcPr>
                </a:tc>
                <a:extLst>
                  <a:ext uri="{0D108BD9-81ED-4DB2-BD59-A6C34878D82A}">
                    <a16:rowId xmlns:a16="http://schemas.microsoft.com/office/drawing/2014/main" val="228224414"/>
                  </a:ext>
                </a:extLst>
              </a:tr>
              <a:tr h="232632">
                <a:tc>
                  <a:txBody>
                    <a:bodyPr/>
                    <a:lstStyle/>
                    <a:p>
                      <a:pPr algn="l" fontAlgn="b"/>
                      <a:r>
                        <a:rPr lang="en-US" sz="1200" b="0" i="0" u="none" strike="noStrike">
                          <a:solidFill>
                            <a:srgbClr val="000000"/>
                          </a:solidFill>
                          <a:effectLst/>
                          <a:latin typeface="Calibri" panose="020F0502020204030204" pitchFamily="34" charset="0"/>
                        </a:rPr>
                        <a:t>Room AC</a:t>
                      </a:r>
                    </a:p>
                  </a:txBody>
                  <a:tcPr marL="9525" marR="9525" marT="9525" marB="0" anchor="b">
                    <a:lnL w="19050" cap="flat" cmpd="sng" algn="ctr">
                      <a:solidFill>
                        <a:schemeClr val="tx1"/>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41.4%</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85CC98"/>
                    </a:solidFill>
                  </a:tcPr>
                </a:tc>
                <a:tc>
                  <a:txBody>
                    <a:bodyPr/>
                    <a:lstStyle/>
                    <a:p>
                      <a:pPr algn="ctr" fontAlgn="b"/>
                      <a:r>
                        <a:rPr lang="en-US" sz="1200" b="0" i="0" u="none" strike="noStrike">
                          <a:solidFill>
                            <a:srgbClr val="000000"/>
                          </a:solidFill>
                          <a:effectLst/>
                          <a:latin typeface="Calibri" panose="020F0502020204030204" pitchFamily="34" charset="0"/>
                        </a:rPr>
                        <a:t>53.0%</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63BE7B"/>
                    </a:solidFill>
                  </a:tcPr>
                </a:tc>
                <a:tc>
                  <a:txBody>
                    <a:bodyPr/>
                    <a:lstStyle/>
                    <a:p>
                      <a:pPr algn="ctr" fontAlgn="b"/>
                      <a:r>
                        <a:rPr lang="en-US" sz="1200" b="0" i="0" u="none" strike="noStrike">
                          <a:solidFill>
                            <a:srgbClr val="000000"/>
                          </a:solidFill>
                          <a:effectLst/>
                          <a:latin typeface="Calibri" panose="020F0502020204030204" pitchFamily="34" charset="0"/>
                        </a:rPr>
                        <a:t>4.4%</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0F7F5"/>
                    </a:solidFill>
                  </a:tcPr>
                </a:tc>
                <a:tc>
                  <a:txBody>
                    <a:bodyPr/>
                    <a:lstStyle/>
                    <a:p>
                      <a:pPr algn="ctr" fontAlgn="b"/>
                      <a:r>
                        <a:rPr lang="en-US" sz="1200" b="0" i="0" u="none" strike="noStrike">
                          <a:solidFill>
                            <a:srgbClr val="000000"/>
                          </a:solidFill>
                          <a:effectLst/>
                          <a:latin typeface="Calibri" panose="020F0502020204030204" pitchFamily="34" charset="0"/>
                        </a:rPr>
                        <a:t>1.3%</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9FBFC"/>
                    </a:solidFill>
                  </a:tcPr>
                </a:tc>
                <a:tc>
                  <a:txBody>
                    <a:bodyPr/>
                    <a:lstStyle/>
                    <a:p>
                      <a:pPr algn="ctr" fontAlgn="b"/>
                      <a:r>
                        <a:rPr lang="en-US" sz="1200" b="0" i="0" u="none" strike="noStrike">
                          <a:solidFill>
                            <a:srgbClr val="000000"/>
                          </a:solidFill>
                          <a:effectLst/>
                          <a:latin typeface="Calibri" panose="020F0502020204030204" pitchFamily="34" charset="0"/>
                        </a:rPr>
                        <a:t>0.0%</a:t>
                      </a:r>
                    </a:p>
                  </a:txBody>
                  <a:tcPr marL="9525" marR="9525" marT="9525" marB="0" anchor="b">
                    <a:lnL w="12700" cap="flat" cmpd="sng" algn="ctr">
                      <a:solidFill>
                        <a:schemeClr val="tx1">
                          <a:lumMod val="60000"/>
                          <a:lumOff val="40000"/>
                        </a:schemeClr>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CFCFF"/>
                    </a:solidFill>
                  </a:tcPr>
                </a:tc>
                <a:extLst>
                  <a:ext uri="{0D108BD9-81ED-4DB2-BD59-A6C34878D82A}">
                    <a16:rowId xmlns:a16="http://schemas.microsoft.com/office/drawing/2014/main" val="320820757"/>
                  </a:ext>
                </a:extLst>
              </a:tr>
            </a:tbl>
          </a:graphicData>
        </a:graphic>
      </p:graphicFrame>
      <p:sp>
        <p:nvSpPr>
          <p:cNvPr id="8" name="TextBox 7">
            <a:extLst>
              <a:ext uri="{FF2B5EF4-FFF2-40B4-BE49-F238E27FC236}">
                <a16:creationId xmlns:a16="http://schemas.microsoft.com/office/drawing/2014/main" id="{D1246307-7809-254B-A2F4-77FFBB42C2F2}"/>
              </a:ext>
            </a:extLst>
          </p:cNvPr>
          <p:cNvSpPr txBox="1"/>
          <p:nvPr/>
        </p:nvSpPr>
        <p:spPr>
          <a:xfrm>
            <a:off x="457198" y="876954"/>
            <a:ext cx="8236857" cy="64633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cs typeface="Calibri"/>
              </a:rPr>
              <a:t>California’s 2009 Residential Appliance Saturation Study (RASS) breaks out Room AC setpoints from other cooling types</a:t>
            </a:r>
          </a:p>
        </p:txBody>
      </p:sp>
      <p:sp>
        <p:nvSpPr>
          <p:cNvPr id="9" name="Rectangle 8">
            <a:extLst>
              <a:ext uri="{FF2B5EF4-FFF2-40B4-BE49-F238E27FC236}">
                <a16:creationId xmlns:a16="http://schemas.microsoft.com/office/drawing/2014/main" id="{2EDE74A9-E5FC-844E-83ED-EAE85AF39878}"/>
              </a:ext>
            </a:extLst>
          </p:cNvPr>
          <p:cNvSpPr/>
          <p:nvPr/>
        </p:nvSpPr>
        <p:spPr>
          <a:xfrm>
            <a:off x="571501" y="2383155"/>
            <a:ext cx="4000499" cy="307777"/>
          </a:xfrm>
          <a:prstGeom prst="rect">
            <a:avLst/>
          </a:prstGeom>
        </p:spPr>
        <p:txBody>
          <a:bodyPr wrap="square">
            <a:spAutoFit/>
          </a:bodyPr>
          <a:lstStyle/>
          <a:p>
            <a:pPr algn="ctr"/>
            <a:r>
              <a:rPr lang="en-US" sz="1400">
                <a:cs typeface="Calibri"/>
              </a:rPr>
              <a:t>Cooling Setpoint (9am – 5pm): RASS 2009</a:t>
            </a:r>
            <a:endParaRPr lang="en-US" sz="1400"/>
          </a:p>
        </p:txBody>
      </p:sp>
      <p:sp>
        <p:nvSpPr>
          <p:cNvPr id="10" name="Speech Bubble: Rectangle 32">
            <a:extLst>
              <a:ext uri="{FF2B5EF4-FFF2-40B4-BE49-F238E27FC236}">
                <a16:creationId xmlns:a16="http://schemas.microsoft.com/office/drawing/2014/main" id="{8482B9E9-0869-EB4E-B832-23650ABF769C}"/>
              </a:ext>
            </a:extLst>
          </p:cNvPr>
          <p:cNvSpPr/>
          <p:nvPr/>
        </p:nvSpPr>
        <p:spPr>
          <a:xfrm>
            <a:off x="620110" y="4325826"/>
            <a:ext cx="2347941" cy="590948"/>
          </a:xfrm>
          <a:prstGeom prst="wedgeRectCallout">
            <a:avLst>
              <a:gd name="adj1" fmla="val 22364"/>
              <a:gd name="adj2" fmla="val -90425"/>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Room AC setpoints ~6F cooler than other systems</a:t>
            </a:r>
          </a:p>
        </p:txBody>
      </p:sp>
      <p:sp>
        <p:nvSpPr>
          <p:cNvPr id="11" name="Speech Bubble: Rectangle 32">
            <a:extLst>
              <a:ext uri="{FF2B5EF4-FFF2-40B4-BE49-F238E27FC236}">
                <a16:creationId xmlns:a16="http://schemas.microsoft.com/office/drawing/2014/main" id="{40D7E47D-CB23-774E-8769-4CDC48938131}"/>
              </a:ext>
            </a:extLst>
          </p:cNvPr>
          <p:cNvSpPr/>
          <p:nvPr/>
        </p:nvSpPr>
        <p:spPr>
          <a:xfrm>
            <a:off x="169116" y="1599864"/>
            <a:ext cx="2798935" cy="575847"/>
          </a:xfrm>
          <a:prstGeom prst="wedgeRectCallout">
            <a:avLst>
              <a:gd name="adj1" fmla="val -28241"/>
              <a:gd name="adj2" fmla="val 120924"/>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Non-room AC systems have approximately the same setpoints</a:t>
            </a:r>
          </a:p>
        </p:txBody>
      </p:sp>
      <p:sp>
        <p:nvSpPr>
          <p:cNvPr id="29" name="TextBox 28">
            <a:extLst>
              <a:ext uri="{FF2B5EF4-FFF2-40B4-BE49-F238E27FC236}">
                <a16:creationId xmlns:a16="http://schemas.microsoft.com/office/drawing/2014/main" id="{9E7F47A7-2B93-D247-9BEF-524EE3676182}"/>
              </a:ext>
            </a:extLst>
          </p:cNvPr>
          <p:cNvSpPr txBox="1"/>
          <p:nvPr/>
        </p:nvSpPr>
        <p:spPr>
          <a:xfrm>
            <a:off x="5250122" y="2018370"/>
            <a:ext cx="3610099" cy="276999"/>
          </a:xfrm>
          <a:prstGeom prst="rect">
            <a:avLst/>
          </a:prstGeom>
          <a:noFill/>
        </p:spPr>
        <p:txBody>
          <a:bodyPr wrap="square" rtlCol="0">
            <a:spAutoFit/>
          </a:bodyPr>
          <a:lstStyle/>
          <a:p>
            <a:pPr algn="ctr"/>
            <a:r>
              <a:rPr lang="en-US" sz="1200"/>
              <a:t>Integrating lower room AC setpoints in </a:t>
            </a:r>
            <a:r>
              <a:rPr lang="en-US" sz="1200" err="1"/>
              <a:t>ResStock</a:t>
            </a:r>
            <a:endParaRPr lang="en-US" sz="1200"/>
          </a:p>
        </p:txBody>
      </p:sp>
      <p:sp>
        <p:nvSpPr>
          <p:cNvPr id="30" name="Speech Bubble: Rectangle 32">
            <a:extLst>
              <a:ext uri="{FF2B5EF4-FFF2-40B4-BE49-F238E27FC236}">
                <a16:creationId xmlns:a16="http://schemas.microsoft.com/office/drawing/2014/main" id="{8D3464F1-F414-844E-87BF-A7156310A100}"/>
              </a:ext>
            </a:extLst>
          </p:cNvPr>
          <p:cNvSpPr/>
          <p:nvPr/>
        </p:nvSpPr>
        <p:spPr>
          <a:xfrm>
            <a:off x="3895605" y="1520721"/>
            <a:ext cx="1583068" cy="723733"/>
          </a:xfrm>
          <a:prstGeom prst="wedgeRectCallout">
            <a:avLst>
              <a:gd name="adj1" fmla="val 84065"/>
              <a:gd name="adj2" fmla="val 99392"/>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err="1"/>
              <a:t>ResStock</a:t>
            </a:r>
            <a:r>
              <a:rPr lang="en-US" sz="1400"/>
              <a:t> now accounts for lower room AC setpoints</a:t>
            </a:r>
          </a:p>
        </p:txBody>
      </p:sp>
    </p:spTree>
    <p:extLst>
      <p:ext uri="{BB962C8B-B14F-4D97-AF65-F5344CB8AC3E}">
        <p14:creationId xmlns:p14="http://schemas.microsoft.com/office/powerpoint/2010/main" val="19997678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CAF1-E86A-46A3-8E8E-89A0410040B3}"/>
              </a:ext>
            </a:extLst>
          </p:cNvPr>
          <p:cNvSpPr>
            <a:spLocks noGrp="1"/>
          </p:cNvSpPr>
          <p:nvPr>
            <p:ph type="title"/>
          </p:nvPr>
        </p:nvSpPr>
        <p:spPr/>
        <p:txBody>
          <a:bodyPr/>
          <a:lstStyle/>
          <a:p>
            <a:r>
              <a:rPr lang="en-US"/>
              <a:t>Impact: Room AC Cooling Setpoints </a:t>
            </a:r>
          </a:p>
        </p:txBody>
      </p:sp>
      <p:pic>
        <p:nvPicPr>
          <p:cNvPr id="4" name="Picture 3" descr="Chart, line chart&#10;&#10;Description automatically generated">
            <a:extLst>
              <a:ext uri="{FF2B5EF4-FFF2-40B4-BE49-F238E27FC236}">
                <a16:creationId xmlns:a16="http://schemas.microsoft.com/office/drawing/2014/main" id="{7E396550-2DDD-E940-B143-B6AEFF057D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85347" y="843971"/>
            <a:ext cx="2012292" cy="1366092"/>
          </a:xfrm>
          <a:prstGeom prst="rect">
            <a:avLst/>
          </a:prstGeom>
        </p:spPr>
      </p:pic>
      <p:pic>
        <p:nvPicPr>
          <p:cNvPr id="7" name="Picture 6" descr="Chart, line chart&#10;&#10;Description automatically generated">
            <a:extLst>
              <a:ext uri="{FF2B5EF4-FFF2-40B4-BE49-F238E27FC236}">
                <a16:creationId xmlns:a16="http://schemas.microsoft.com/office/drawing/2014/main" id="{D66EEF18-53BA-4A40-AB77-81FDB79507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5347" y="2195073"/>
            <a:ext cx="2012292" cy="1366092"/>
          </a:xfrm>
          <a:prstGeom prst="rect">
            <a:avLst/>
          </a:prstGeom>
        </p:spPr>
      </p:pic>
      <p:pic>
        <p:nvPicPr>
          <p:cNvPr id="9" name="Picture 8" descr="Chart, line chart&#10;&#10;Description automatically generated">
            <a:extLst>
              <a:ext uri="{FF2B5EF4-FFF2-40B4-BE49-F238E27FC236}">
                <a16:creationId xmlns:a16="http://schemas.microsoft.com/office/drawing/2014/main" id="{9E7C662A-00B4-5041-A20D-2E6E4B0F1D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55367" y="3543185"/>
            <a:ext cx="2041063" cy="1366093"/>
          </a:xfrm>
          <a:prstGeom prst="rect">
            <a:avLst/>
          </a:prstGeom>
        </p:spPr>
      </p:pic>
      <p:sp>
        <p:nvSpPr>
          <p:cNvPr id="10" name="TextBox 9">
            <a:extLst>
              <a:ext uri="{FF2B5EF4-FFF2-40B4-BE49-F238E27FC236}">
                <a16:creationId xmlns:a16="http://schemas.microsoft.com/office/drawing/2014/main" id="{D6B7E0BE-DE94-B24B-9043-BA23599667D4}"/>
              </a:ext>
            </a:extLst>
          </p:cNvPr>
          <p:cNvSpPr txBox="1"/>
          <p:nvPr/>
        </p:nvSpPr>
        <p:spPr>
          <a:xfrm>
            <a:off x="264983" y="4090985"/>
            <a:ext cx="1103957" cy="461665"/>
          </a:xfrm>
          <a:prstGeom prst="rect">
            <a:avLst/>
          </a:prstGeom>
          <a:noFill/>
        </p:spPr>
        <p:txBody>
          <a:bodyPr wrap="none" rtlCol="0">
            <a:spAutoFit/>
          </a:bodyPr>
          <a:lstStyle/>
          <a:p>
            <a:pPr algn="ctr"/>
            <a:r>
              <a:rPr lang="en-US" sz="1200"/>
              <a:t>Total Stock</a:t>
            </a:r>
          </a:p>
          <a:p>
            <a:pPr algn="ctr"/>
            <a:r>
              <a:rPr lang="en-US" sz="1200"/>
              <a:t>Tallahassee, FL</a:t>
            </a:r>
          </a:p>
        </p:txBody>
      </p:sp>
      <p:sp>
        <p:nvSpPr>
          <p:cNvPr id="11" name="TextBox 10">
            <a:extLst>
              <a:ext uri="{FF2B5EF4-FFF2-40B4-BE49-F238E27FC236}">
                <a16:creationId xmlns:a16="http://schemas.microsoft.com/office/drawing/2014/main" id="{747055E8-C58C-1F40-8E51-D987EF79C503}"/>
              </a:ext>
            </a:extLst>
          </p:cNvPr>
          <p:cNvSpPr txBox="1"/>
          <p:nvPr/>
        </p:nvSpPr>
        <p:spPr>
          <a:xfrm>
            <a:off x="48580" y="1322196"/>
            <a:ext cx="1536767" cy="461665"/>
          </a:xfrm>
          <a:prstGeom prst="rect">
            <a:avLst/>
          </a:prstGeom>
          <a:noFill/>
        </p:spPr>
        <p:txBody>
          <a:bodyPr wrap="none" rtlCol="0">
            <a:spAutoFit/>
          </a:bodyPr>
          <a:lstStyle/>
          <a:p>
            <a:pPr algn="ctr"/>
            <a:r>
              <a:rPr lang="en-US" sz="1200"/>
              <a:t>Total Stock</a:t>
            </a:r>
          </a:p>
          <a:p>
            <a:pPr algn="ctr"/>
            <a:r>
              <a:rPr lang="en-US" sz="1200"/>
              <a:t>EPB, Chattanooga, TN</a:t>
            </a:r>
          </a:p>
        </p:txBody>
      </p:sp>
      <p:sp>
        <p:nvSpPr>
          <p:cNvPr id="12" name="TextBox 11">
            <a:extLst>
              <a:ext uri="{FF2B5EF4-FFF2-40B4-BE49-F238E27FC236}">
                <a16:creationId xmlns:a16="http://schemas.microsoft.com/office/drawing/2014/main" id="{29205884-EB15-2A40-B5A8-71EE889FD2D1}"/>
              </a:ext>
            </a:extLst>
          </p:cNvPr>
          <p:cNvSpPr txBox="1"/>
          <p:nvPr/>
        </p:nvSpPr>
        <p:spPr>
          <a:xfrm>
            <a:off x="188040" y="2711598"/>
            <a:ext cx="1257845" cy="461665"/>
          </a:xfrm>
          <a:prstGeom prst="rect">
            <a:avLst/>
          </a:prstGeom>
          <a:noFill/>
        </p:spPr>
        <p:txBody>
          <a:bodyPr wrap="none" rtlCol="0">
            <a:spAutoFit/>
          </a:bodyPr>
          <a:lstStyle/>
          <a:p>
            <a:pPr algn="ctr"/>
            <a:r>
              <a:rPr lang="en-US" sz="1200"/>
              <a:t>Total Stock</a:t>
            </a:r>
          </a:p>
          <a:p>
            <a:pPr algn="ctr"/>
            <a:r>
              <a:rPr lang="en-US" sz="1200"/>
              <a:t>Horry Electric, SC</a:t>
            </a:r>
          </a:p>
        </p:txBody>
      </p:sp>
      <p:sp>
        <p:nvSpPr>
          <p:cNvPr id="13" name="TextBox 12">
            <a:extLst>
              <a:ext uri="{FF2B5EF4-FFF2-40B4-BE49-F238E27FC236}">
                <a16:creationId xmlns:a16="http://schemas.microsoft.com/office/drawing/2014/main" id="{F1A65B01-87B0-1949-B4BC-33DAC28D5261}"/>
              </a:ext>
            </a:extLst>
          </p:cNvPr>
          <p:cNvSpPr txBox="1"/>
          <p:nvPr/>
        </p:nvSpPr>
        <p:spPr>
          <a:xfrm>
            <a:off x="2073499" y="4912667"/>
            <a:ext cx="1039067" cy="230832"/>
          </a:xfrm>
          <a:prstGeom prst="rect">
            <a:avLst/>
          </a:prstGeom>
          <a:noFill/>
        </p:spPr>
        <p:txBody>
          <a:bodyPr wrap="none" rtlCol="0">
            <a:spAutoFit/>
          </a:bodyPr>
          <a:lstStyle/>
          <a:p>
            <a:r>
              <a:rPr lang="en-US" sz="900"/>
              <a:t>Hour of day (0-23)</a:t>
            </a:r>
          </a:p>
        </p:txBody>
      </p:sp>
      <p:pic>
        <p:nvPicPr>
          <p:cNvPr id="16" name="Picture 15" descr="Chart, line chart, histogram&#10;&#10;Description automatically generated">
            <a:extLst>
              <a:ext uri="{FF2B5EF4-FFF2-40B4-BE49-F238E27FC236}">
                <a16:creationId xmlns:a16="http://schemas.microsoft.com/office/drawing/2014/main" id="{4367DFEF-702C-CA47-A4DB-8B4D6506C5A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71679" y="843971"/>
            <a:ext cx="2012292" cy="1366092"/>
          </a:xfrm>
          <a:prstGeom prst="rect">
            <a:avLst/>
          </a:prstGeom>
        </p:spPr>
      </p:pic>
      <p:pic>
        <p:nvPicPr>
          <p:cNvPr id="18" name="Picture 17" descr="Chart, line chart&#10;&#10;Description automatically generated">
            <a:extLst>
              <a:ext uri="{FF2B5EF4-FFF2-40B4-BE49-F238E27FC236}">
                <a16:creationId xmlns:a16="http://schemas.microsoft.com/office/drawing/2014/main" id="{2287BAD8-EDF4-7745-B09C-02F6D0A7E39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70470" y="2193579"/>
            <a:ext cx="2012292" cy="1366092"/>
          </a:xfrm>
          <a:prstGeom prst="rect">
            <a:avLst/>
          </a:prstGeom>
        </p:spPr>
      </p:pic>
      <p:pic>
        <p:nvPicPr>
          <p:cNvPr id="20" name="Picture 19" descr="Chart, line chart&#10;&#10;Description automatically generated">
            <a:extLst>
              <a:ext uri="{FF2B5EF4-FFF2-40B4-BE49-F238E27FC236}">
                <a16:creationId xmlns:a16="http://schemas.microsoft.com/office/drawing/2014/main" id="{EF29C460-F308-FD4A-B0BE-D078AE1420B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71679" y="3543186"/>
            <a:ext cx="2012292" cy="1366092"/>
          </a:xfrm>
          <a:prstGeom prst="rect">
            <a:avLst/>
          </a:prstGeom>
        </p:spPr>
      </p:pic>
      <p:sp>
        <p:nvSpPr>
          <p:cNvPr id="21" name="TextBox 20">
            <a:extLst>
              <a:ext uri="{FF2B5EF4-FFF2-40B4-BE49-F238E27FC236}">
                <a16:creationId xmlns:a16="http://schemas.microsoft.com/office/drawing/2014/main" id="{4DC0FCF9-975B-8440-9AA2-D03A9E9E32A4}"/>
              </a:ext>
            </a:extLst>
          </p:cNvPr>
          <p:cNvSpPr txBox="1"/>
          <p:nvPr/>
        </p:nvSpPr>
        <p:spPr>
          <a:xfrm>
            <a:off x="7685180" y="1322196"/>
            <a:ext cx="1410240" cy="523220"/>
          </a:xfrm>
          <a:prstGeom prst="rect">
            <a:avLst/>
          </a:prstGeom>
          <a:noFill/>
        </p:spPr>
        <p:txBody>
          <a:bodyPr wrap="square" rtlCol="0">
            <a:spAutoFit/>
          </a:bodyPr>
          <a:lstStyle/>
          <a:p>
            <a:pPr algn="ctr"/>
            <a:r>
              <a:rPr lang="en-US" sz="1200"/>
              <a:t>Total Stock</a:t>
            </a:r>
          </a:p>
          <a:p>
            <a:pPr algn="ctr"/>
            <a:r>
              <a:rPr lang="en-US" sz="1200" err="1"/>
              <a:t>ComEd</a:t>
            </a:r>
            <a:r>
              <a:rPr lang="en-US" sz="1200"/>
              <a:t>, IL</a:t>
            </a:r>
          </a:p>
        </p:txBody>
      </p:sp>
      <p:sp>
        <p:nvSpPr>
          <p:cNvPr id="22" name="TextBox 21">
            <a:extLst>
              <a:ext uri="{FF2B5EF4-FFF2-40B4-BE49-F238E27FC236}">
                <a16:creationId xmlns:a16="http://schemas.microsoft.com/office/drawing/2014/main" id="{503F78BA-31F0-F44C-8CEA-1846854B038A}"/>
              </a:ext>
            </a:extLst>
          </p:cNvPr>
          <p:cNvSpPr txBox="1"/>
          <p:nvPr/>
        </p:nvSpPr>
        <p:spPr>
          <a:xfrm>
            <a:off x="7554720" y="2721480"/>
            <a:ext cx="1671164" cy="461665"/>
          </a:xfrm>
          <a:prstGeom prst="rect">
            <a:avLst/>
          </a:prstGeom>
          <a:noFill/>
        </p:spPr>
        <p:txBody>
          <a:bodyPr wrap="square" rtlCol="0">
            <a:spAutoFit/>
          </a:bodyPr>
          <a:lstStyle/>
          <a:p>
            <a:pPr algn="ctr"/>
            <a:r>
              <a:rPr lang="en-US" sz="1200"/>
              <a:t>Total Stock</a:t>
            </a:r>
          </a:p>
          <a:p>
            <a:pPr algn="ctr"/>
            <a:r>
              <a:rPr lang="en-US" sz="1200"/>
              <a:t>City of Fort Collins, CO</a:t>
            </a:r>
          </a:p>
        </p:txBody>
      </p:sp>
      <p:sp>
        <p:nvSpPr>
          <p:cNvPr id="23" name="TextBox 22">
            <a:extLst>
              <a:ext uri="{FF2B5EF4-FFF2-40B4-BE49-F238E27FC236}">
                <a16:creationId xmlns:a16="http://schemas.microsoft.com/office/drawing/2014/main" id="{D16CD224-05C8-9648-8241-B0A4A45FD5EC}"/>
              </a:ext>
            </a:extLst>
          </p:cNvPr>
          <p:cNvSpPr txBox="1"/>
          <p:nvPr/>
        </p:nvSpPr>
        <p:spPr>
          <a:xfrm>
            <a:off x="7513120" y="4102351"/>
            <a:ext cx="1745397" cy="523220"/>
          </a:xfrm>
          <a:prstGeom prst="rect">
            <a:avLst/>
          </a:prstGeom>
          <a:noFill/>
        </p:spPr>
        <p:txBody>
          <a:bodyPr wrap="square" rtlCol="0">
            <a:spAutoFit/>
          </a:bodyPr>
          <a:lstStyle/>
          <a:p>
            <a:pPr algn="ctr"/>
            <a:r>
              <a:rPr lang="en-US" sz="1200"/>
              <a:t>Total Stock</a:t>
            </a:r>
          </a:p>
          <a:p>
            <a:pPr algn="ctr"/>
            <a:r>
              <a:rPr lang="en-US" sz="1200"/>
              <a:t>Seattle City Light, WA</a:t>
            </a:r>
          </a:p>
        </p:txBody>
      </p:sp>
      <p:sp>
        <p:nvSpPr>
          <p:cNvPr id="24" name="Speech Bubble: Rectangle 32">
            <a:extLst>
              <a:ext uri="{FF2B5EF4-FFF2-40B4-BE49-F238E27FC236}">
                <a16:creationId xmlns:a16="http://schemas.microsoft.com/office/drawing/2014/main" id="{DB26A368-0481-624D-B1A0-0E0BAD6A181E}"/>
              </a:ext>
            </a:extLst>
          </p:cNvPr>
          <p:cNvSpPr/>
          <p:nvPr/>
        </p:nvSpPr>
        <p:spPr>
          <a:xfrm>
            <a:off x="3954382" y="3386064"/>
            <a:ext cx="1356926" cy="1432574"/>
          </a:xfrm>
          <a:prstGeom prst="wedgeRectCallout">
            <a:avLst>
              <a:gd name="adj1" fmla="val -102060"/>
              <a:gd name="adj2" fmla="val -20717"/>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Little change in Southeast due to high saturation of central AC systems</a:t>
            </a:r>
          </a:p>
        </p:txBody>
      </p:sp>
      <p:sp>
        <p:nvSpPr>
          <p:cNvPr id="25" name="Speech Bubble: Rectangle 32">
            <a:extLst>
              <a:ext uri="{FF2B5EF4-FFF2-40B4-BE49-F238E27FC236}">
                <a16:creationId xmlns:a16="http://schemas.microsoft.com/office/drawing/2014/main" id="{4E1A60AC-A8A5-FE41-8B3E-F20FDD1D6FCF}"/>
              </a:ext>
            </a:extLst>
          </p:cNvPr>
          <p:cNvSpPr/>
          <p:nvPr/>
        </p:nvSpPr>
        <p:spPr>
          <a:xfrm>
            <a:off x="3954382" y="3393066"/>
            <a:ext cx="1356926" cy="1432574"/>
          </a:xfrm>
          <a:prstGeom prst="wedgeRectCallout">
            <a:avLst>
              <a:gd name="adj1" fmla="val -89909"/>
              <a:gd name="adj2" fmla="val -74082"/>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Little change in Southeast due to high saturation of central AC systems</a:t>
            </a:r>
          </a:p>
        </p:txBody>
      </p:sp>
      <p:sp>
        <p:nvSpPr>
          <p:cNvPr id="26" name="Speech Bubble: Rectangle 32">
            <a:extLst>
              <a:ext uri="{FF2B5EF4-FFF2-40B4-BE49-F238E27FC236}">
                <a16:creationId xmlns:a16="http://schemas.microsoft.com/office/drawing/2014/main" id="{14971A9F-CD88-064C-917C-001812378A12}"/>
              </a:ext>
            </a:extLst>
          </p:cNvPr>
          <p:cNvSpPr/>
          <p:nvPr/>
        </p:nvSpPr>
        <p:spPr>
          <a:xfrm>
            <a:off x="3954382" y="3398572"/>
            <a:ext cx="1356926" cy="1432574"/>
          </a:xfrm>
          <a:prstGeom prst="wedgeRectCallout">
            <a:avLst>
              <a:gd name="adj1" fmla="val -84385"/>
              <a:gd name="adj2" fmla="val -168780"/>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Little change in Southeast due to high saturation of central AC systems</a:t>
            </a:r>
          </a:p>
        </p:txBody>
      </p:sp>
      <p:sp>
        <p:nvSpPr>
          <p:cNvPr id="27" name="Speech Bubble: Rectangle 32">
            <a:extLst>
              <a:ext uri="{FF2B5EF4-FFF2-40B4-BE49-F238E27FC236}">
                <a16:creationId xmlns:a16="http://schemas.microsoft.com/office/drawing/2014/main" id="{5364BEBF-0B72-5343-AAA1-B9ADE92C614C}"/>
              </a:ext>
            </a:extLst>
          </p:cNvPr>
          <p:cNvSpPr/>
          <p:nvPr/>
        </p:nvSpPr>
        <p:spPr>
          <a:xfrm>
            <a:off x="4014042" y="1195549"/>
            <a:ext cx="1356926" cy="776514"/>
          </a:xfrm>
          <a:prstGeom prst="wedgeRectCallout">
            <a:avLst>
              <a:gd name="adj1" fmla="val 137662"/>
              <a:gd name="adj2" fmla="val -29432"/>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Larger impact in </a:t>
            </a:r>
            <a:r>
              <a:rPr lang="en-US" sz="1400" err="1"/>
              <a:t>ComEd</a:t>
            </a:r>
            <a:r>
              <a:rPr lang="en-US" sz="1400"/>
              <a:t> and City of Fort Collins</a:t>
            </a:r>
          </a:p>
        </p:txBody>
      </p:sp>
      <p:sp>
        <p:nvSpPr>
          <p:cNvPr id="28" name="Speech Bubble: Rectangle 32">
            <a:extLst>
              <a:ext uri="{FF2B5EF4-FFF2-40B4-BE49-F238E27FC236}">
                <a16:creationId xmlns:a16="http://schemas.microsoft.com/office/drawing/2014/main" id="{1DAC705D-7DAC-DB40-AED8-528F31D2D34F}"/>
              </a:ext>
            </a:extLst>
          </p:cNvPr>
          <p:cNvSpPr/>
          <p:nvPr/>
        </p:nvSpPr>
        <p:spPr>
          <a:xfrm>
            <a:off x="4012833" y="1200172"/>
            <a:ext cx="1356926" cy="776514"/>
          </a:xfrm>
          <a:prstGeom prst="wedgeRectCallout">
            <a:avLst>
              <a:gd name="adj1" fmla="val 125510"/>
              <a:gd name="adj2" fmla="val 146238"/>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1400"/>
              <a:t>Larger impact in </a:t>
            </a:r>
            <a:r>
              <a:rPr lang="en-US" sz="1400" err="1"/>
              <a:t>ComEd</a:t>
            </a:r>
            <a:r>
              <a:rPr lang="en-US" sz="1400"/>
              <a:t> and City of Fort Collins</a:t>
            </a:r>
          </a:p>
        </p:txBody>
      </p:sp>
      <p:sp>
        <p:nvSpPr>
          <p:cNvPr id="29" name="TextBox 28">
            <a:extLst>
              <a:ext uri="{FF2B5EF4-FFF2-40B4-BE49-F238E27FC236}">
                <a16:creationId xmlns:a16="http://schemas.microsoft.com/office/drawing/2014/main" id="{9C869017-9D57-AC4F-B2DE-836C7B29DAB9}"/>
              </a:ext>
            </a:extLst>
          </p:cNvPr>
          <p:cNvSpPr txBox="1"/>
          <p:nvPr/>
        </p:nvSpPr>
        <p:spPr>
          <a:xfrm>
            <a:off x="6288234" y="4912668"/>
            <a:ext cx="1039067" cy="230832"/>
          </a:xfrm>
          <a:prstGeom prst="rect">
            <a:avLst/>
          </a:prstGeom>
          <a:noFill/>
        </p:spPr>
        <p:txBody>
          <a:bodyPr wrap="none" rtlCol="0">
            <a:spAutoFit/>
          </a:bodyPr>
          <a:lstStyle/>
          <a:p>
            <a:r>
              <a:rPr lang="en-US" sz="900"/>
              <a:t>Hour of day (0-23)</a:t>
            </a:r>
          </a:p>
        </p:txBody>
      </p:sp>
    </p:spTree>
    <p:extLst>
      <p:ext uri="{BB962C8B-B14F-4D97-AF65-F5344CB8AC3E}">
        <p14:creationId xmlns:p14="http://schemas.microsoft.com/office/powerpoint/2010/main" val="2935881186"/>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2.xml><?xml version="1.0" encoding="utf-8"?>
<a:theme xmlns:a="http://schemas.openxmlformats.org/drawingml/2006/main" name="1_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16-9-presentation-2019" id="{E8A68D52-70D5-1F45-9E2B-50DC26CDF849}" vid="{0CCD6724-4B42-BC4D-AA89-F63B9FDE5D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1CDAF2F-D443-462A-86E9-8AA16E4EE186}">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D354F599DD4644A09E9300478BADFA" ma:contentTypeVersion="13" ma:contentTypeDescription="Create a new document." ma:contentTypeScope="" ma:versionID="930b946f0933e4003a1bb3c4c20d03e4">
  <xsd:schema xmlns:xsd="http://www.w3.org/2001/XMLSchema" xmlns:xs="http://www.w3.org/2001/XMLSchema" xmlns:p="http://schemas.microsoft.com/office/2006/metadata/properties" xmlns:ns1="http://schemas.microsoft.com/sharepoint/v3" xmlns:ns2="6264475b-8e9e-4dff-8d7d-5aca9564a2cc" xmlns:ns3="d14b4835-64fc-4c40-84b7-5c55211f2aa1" targetNamespace="http://schemas.microsoft.com/office/2006/metadata/properties" ma:root="true" ma:fieldsID="c1fd13dd19404f5dc6fa630a4f755941" ns1:_="" ns2:_="" ns3:_="">
    <xsd:import namespace="http://schemas.microsoft.com/sharepoint/v3"/>
    <xsd:import namespace="6264475b-8e9e-4dff-8d7d-5aca9564a2cc"/>
    <xsd:import namespace="d14b4835-64fc-4c40-84b7-5c55211f2a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64475b-8e9e-4dff-8d7d-5aca9564a2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4b4835-64fc-4c40-84b7-5c55211f2a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0001A9-AD07-4159-BF17-8C76A8CF82AE}">
  <ds:schemaRefs>
    <ds:schemaRef ds:uri="http://schemas.microsoft.com/sharepoint/v3/contenttype/forms"/>
  </ds:schemaRefs>
</ds:datastoreItem>
</file>

<file path=customXml/itemProps2.xml><?xml version="1.0" encoding="utf-8"?>
<ds:datastoreItem xmlns:ds="http://schemas.openxmlformats.org/officeDocument/2006/customXml" ds:itemID="{7BE86AA2-AE6F-4DD7-BB89-8715B28AF3E4}">
  <ds:schemaRefs>
    <ds:schemaRef ds:uri="6264475b-8e9e-4dff-8d7d-5aca9564a2cc"/>
    <ds:schemaRef ds:uri="d14b4835-64fc-4c40-84b7-5c55211f2aa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836050E-C771-4035-8E63-B4325430E3D8}">
  <ds:schemaRefs>
    <ds:schemaRef ds:uri="6264475b-8e9e-4dff-8d7d-5aca9564a2cc"/>
    <ds:schemaRef ds:uri="d14b4835-64fc-4c40-84b7-5c55211f2a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1407</TotalTime>
  <Words>11925</Words>
  <Application>Microsoft Office PowerPoint</Application>
  <PresentationFormat>On-screen Show (16:9)</PresentationFormat>
  <Paragraphs>2457</Paragraphs>
  <Slides>174</Slides>
  <Notes>79</Notes>
  <HiddenSlides>19</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174</vt:i4>
      </vt:variant>
    </vt:vector>
  </HeadingPairs>
  <TitlesOfParts>
    <vt:vector size="191" baseType="lpstr">
      <vt:lpstr>MS PGothic</vt:lpstr>
      <vt:lpstr>MS PGothic</vt:lpstr>
      <vt:lpstr>Arial</vt:lpstr>
      <vt:lpstr>Calibri</vt:lpstr>
      <vt:lpstr>Calibri Light</vt:lpstr>
      <vt:lpstr>Cambria Math</vt:lpstr>
      <vt:lpstr>Franklin Gothic Book</vt:lpstr>
      <vt:lpstr>Franklin Gothic Book Regular</vt:lpstr>
      <vt:lpstr>Roboto</vt:lpstr>
      <vt:lpstr>Roboto Light</vt:lpstr>
      <vt:lpstr>Roboto Thin</vt:lpstr>
      <vt:lpstr>Times</vt:lpstr>
      <vt:lpstr>Times New Roman</vt:lpstr>
      <vt:lpstr>Wingdings</vt:lpstr>
      <vt:lpstr>ヒラギノ角ゴ Pro W3</vt:lpstr>
      <vt:lpstr>Office Theme</vt:lpstr>
      <vt:lpstr>1_Office Theme</vt:lpstr>
      <vt:lpstr>PowerPoint Presentation</vt:lpstr>
      <vt:lpstr>Logistics </vt:lpstr>
      <vt:lpstr>Today’s agenda</vt:lpstr>
      <vt:lpstr>Project Overview</vt:lpstr>
      <vt:lpstr>PowerPoint Presentation</vt:lpstr>
      <vt:lpstr>PowerPoint Presentation</vt:lpstr>
      <vt:lpstr>Resources  </vt:lpstr>
      <vt:lpstr>PowerPoint Presentation</vt:lpstr>
      <vt:lpstr>PowerPoint Presentation</vt:lpstr>
      <vt:lpstr>Solution: A Hybrid Approach (2)</vt:lpstr>
      <vt:lpstr>Solution: A Hybrid Approach (2)</vt:lpstr>
      <vt:lpstr>Solution: A Hybrid Approach (2)</vt:lpstr>
      <vt:lpstr>Guiding Principles</vt:lpstr>
      <vt:lpstr>Guiding Principles</vt:lpstr>
      <vt:lpstr>Guiding Principles</vt:lpstr>
      <vt:lpstr>Quantities of Interest (QOI)  by building type and region</vt:lpstr>
      <vt:lpstr>Residential Calibration Dimensions</vt:lpstr>
      <vt:lpstr>Summary of Residential AMI Calibration Regions</vt:lpstr>
      <vt:lpstr>Summary of Residential Submeter Datasets</vt:lpstr>
      <vt:lpstr>Commercial Calibration Dimensions</vt:lpstr>
      <vt:lpstr>Summary of Commercial AMI Calibration Regions</vt:lpstr>
      <vt:lpstr>Commercial End-Use Data Procurement</vt:lpstr>
      <vt:lpstr>PowerPoint Presentation</vt:lpstr>
      <vt:lpstr>Residential Calibration</vt:lpstr>
      <vt:lpstr>Residential Calibration</vt:lpstr>
      <vt:lpstr>Residential Calibration</vt:lpstr>
      <vt:lpstr>Residential Calibration</vt:lpstr>
      <vt:lpstr>Residential Calibration</vt:lpstr>
      <vt:lpstr>Commercial Calibration</vt:lpstr>
      <vt:lpstr>Commercial Calibration</vt:lpstr>
      <vt:lpstr>Commercial Calibration</vt:lpstr>
      <vt:lpstr>Commercial Calibration</vt:lpstr>
      <vt:lpstr>Commercial Calibration</vt:lpstr>
      <vt:lpstr>Looking Ahead</vt:lpstr>
      <vt:lpstr>Sample Sizes: Weather-driven End Uses</vt:lpstr>
      <vt:lpstr>Sample Sizes: Schedule-driven End Uses</vt:lpstr>
      <vt:lpstr>PowerPoint Presentation</vt:lpstr>
      <vt:lpstr>PowerPoint Presentation</vt:lpstr>
      <vt:lpstr>Model Architecture</vt:lpstr>
      <vt:lpstr>Region 4 Focus: Nationally-Relevant Updates</vt:lpstr>
      <vt:lpstr>Region 4 Calibration Strategy</vt:lpstr>
      <vt:lpstr>Residential Calibration Dimensions</vt:lpstr>
      <vt:lpstr>Summary of Residential AMI Calibration Regions</vt:lpstr>
      <vt:lpstr>Summary of Residential AMI Calibration Regions</vt:lpstr>
      <vt:lpstr>Summary of Residential AMI Calibration Regions</vt:lpstr>
      <vt:lpstr>Region 4 – Electric Power Board (EPB) of Chattanooga</vt:lpstr>
      <vt:lpstr>Region 4 – Horry Electric Cooperative</vt:lpstr>
      <vt:lpstr>Region 4 – City of Tallahassee</vt:lpstr>
      <vt:lpstr>List of updates</vt:lpstr>
      <vt:lpstr>PowerPoint Presentation</vt:lpstr>
      <vt:lpstr>Seasonal end-use loads by day type</vt:lpstr>
      <vt:lpstr>Seasonal end-use loads by day type</vt:lpstr>
      <vt:lpstr>Seasonal end-use loads by day type</vt:lpstr>
      <vt:lpstr>Annual Error For Region 4 AMI datasets</vt:lpstr>
      <vt:lpstr>EPB, Chattanooga, TN service territory: shape error metrics</vt:lpstr>
      <vt:lpstr>Horry Electric service territory: shape error metrics</vt:lpstr>
      <vt:lpstr>City of Tallahassee service territory: shape error metrics</vt:lpstr>
      <vt:lpstr>PowerPoint Presentation</vt:lpstr>
      <vt:lpstr>2018 Load Research Data Comparisons</vt:lpstr>
      <vt:lpstr>2018 Load Research Data Comparisons</vt:lpstr>
      <vt:lpstr>2018 Load Research Data Comparisons</vt:lpstr>
      <vt:lpstr>2018 Load Research Data Comparisons</vt:lpstr>
      <vt:lpstr>Residential monthly EIA electricity adjusted for PV generation</vt:lpstr>
      <vt:lpstr>Residential monthly EIA electricity adjusted billing reporting periods</vt:lpstr>
      <vt:lpstr>PowerPoint Presentation</vt:lpstr>
      <vt:lpstr>PowerPoint Presentation</vt:lpstr>
      <vt:lpstr>Seasonal end-use loads by day type</vt:lpstr>
      <vt:lpstr>Seasonal end-use loads by day type</vt:lpstr>
      <vt:lpstr>Seasonal end-use loads by day type</vt:lpstr>
      <vt:lpstr>PowerPoint Presentation</vt:lpstr>
      <vt:lpstr>Annual error: previous calibration regions</vt:lpstr>
      <vt:lpstr>ComEd service territory: shape error metrics</vt:lpstr>
      <vt:lpstr>City of Fort Collins service territory: shape error metrics</vt:lpstr>
      <vt:lpstr>Seattle City Light service territory: shape error metrics</vt:lpstr>
      <vt:lpstr>PowerPoint Presentation</vt:lpstr>
      <vt:lpstr>California Energy Commission (CEC) Building Climate Zones</vt:lpstr>
      <vt:lpstr>Correction model: Motivation</vt:lpstr>
      <vt:lpstr>Example: model discrepancies across timescales</vt:lpstr>
      <vt:lpstr>Example approaches</vt:lpstr>
      <vt:lpstr>Example model formulation</vt:lpstr>
      <vt:lpstr>Example model formulation</vt:lpstr>
      <vt:lpstr>Example impacts of the potential correction models</vt:lpstr>
      <vt:lpstr>Example impacts of the potential correction models</vt:lpstr>
      <vt:lpstr>PowerPoint Presentation</vt:lpstr>
      <vt:lpstr>Update: LED saturation</vt:lpstr>
      <vt:lpstr>Impact: LED saturation</vt:lpstr>
      <vt:lpstr>Update: Baseload schedule shifting using  American Time Use Survey (ATUS)</vt:lpstr>
      <vt:lpstr>Update: Baseload schedule shifting using  American Time Use Survey (ATUS)</vt:lpstr>
      <vt:lpstr>Update: Baseload schedule shifting using  American Time Use Survey (ATUS)</vt:lpstr>
      <vt:lpstr>Impact: Baseload schedule shifting using  American Time Use Survey (ATUS)</vt:lpstr>
      <vt:lpstr>PowerPoint Presentation</vt:lpstr>
      <vt:lpstr>Update: Vacant Unit Heating Setpoints</vt:lpstr>
      <vt:lpstr>Impact: Vacant Unit Heating Setpoints</vt:lpstr>
      <vt:lpstr>Update: Zonal Electric Heating Setpoints </vt:lpstr>
      <vt:lpstr>Update: Zonal Electric Heating Setpoints </vt:lpstr>
      <vt:lpstr>Update: Zonal Electric Heating Setpoints </vt:lpstr>
      <vt:lpstr>Impact: Zonal Baseboard Heating Setpoints </vt:lpstr>
      <vt:lpstr>Update: Room AC Cooling Setpoints </vt:lpstr>
      <vt:lpstr>Impact: Room AC Cooling Setpoints </vt:lpstr>
      <vt:lpstr>PowerPoint Presentation</vt:lpstr>
      <vt:lpstr>Next Region: Likely Areas for Improvement</vt:lpstr>
      <vt:lpstr>Conclusions</vt:lpstr>
      <vt:lpstr>PowerPoint Presentation</vt:lpstr>
      <vt:lpstr>Breakout group #1: Selecting your breakout room</vt:lpstr>
      <vt:lpstr>PowerPoint Presentation</vt:lpstr>
      <vt:lpstr>What is an End-Use Load Profile?</vt:lpstr>
      <vt:lpstr>Challenge &amp; Opportunity</vt:lpstr>
      <vt:lpstr>Solution: A Hybrid Approach (1) </vt:lpstr>
      <vt:lpstr>Project Outcomes | Calibrated Building Stock Models</vt:lpstr>
      <vt:lpstr>Project Outcomes | Working List of End Uses</vt:lpstr>
      <vt:lpstr>Project Outcomes | Working List of Building Types</vt:lpstr>
      <vt:lpstr>Project Outcomes| Aggregate and Individual Load Profiles</vt:lpstr>
      <vt:lpstr>Project Team</vt:lpstr>
      <vt:lpstr>Stakeholder Engagement</vt:lpstr>
      <vt:lpstr>PowerPoint Presentation</vt:lpstr>
      <vt:lpstr>PowerPoint Presentation</vt:lpstr>
      <vt:lpstr>Year One Report is Available</vt:lpstr>
      <vt:lpstr>Market Needs | Existing Publicly Available End Use Load Profiles</vt:lpstr>
      <vt:lpstr>PowerPoint Presentation</vt:lpstr>
      <vt:lpstr>Use Cases | Data Fidelity Requirements</vt:lpstr>
      <vt:lpstr>Use Cases | Data Fidelity Requirements</vt:lpstr>
      <vt:lpstr>PowerPoint Presentation</vt:lpstr>
      <vt:lpstr>How are we using data?</vt:lpstr>
      <vt:lpstr>Model Calibration Data</vt:lpstr>
      <vt:lpstr>Addressing Data Gaps</vt:lpstr>
      <vt:lpstr>Commercial End-Use Data Procurement</vt:lpstr>
      <vt:lpstr>Sample Sizes: Weather-driven End Uses</vt:lpstr>
      <vt:lpstr>Sample Sizes: Schedule-driven End Uses</vt:lpstr>
      <vt:lpstr>Commercial Calibration Dimensions</vt:lpstr>
      <vt:lpstr>Residential Calibration Dimensions</vt:lpstr>
      <vt:lpstr>PowerPoint Presentation</vt:lpstr>
      <vt:lpstr>“Quantities of Interest” = Key Model Outputs</vt:lpstr>
      <vt:lpstr>PowerPoint Presentation</vt:lpstr>
      <vt:lpstr>Sensitivity Analyses</vt:lpstr>
      <vt:lpstr>Uncertainty Quantification (UQ)</vt:lpstr>
      <vt:lpstr>PowerPoint Presentation</vt:lpstr>
      <vt:lpstr>Residential end use transferability</vt:lpstr>
      <vt:lpstr>Comparing ATUS to end-use datasets</vt:lpstr>
      <vt:lpstr>PowerPoint Presentation</vt:lpstr>
      <vt:lpstr>Summary of Changes</vt:lpstr>
      <vt:lpstr>1 home Typical week</vt:lpstr>
      <vt:lpstr>1000 homes Typical week 10-minute resolution</vt:lpstr>
      <vt:lpstr>PowerPoint Presentation</vt:lpstr>
      <vt:lpstr>PowerPoint Presentation</vt:lpstr>
      <vt:lpstr>Breakout group #2: Selecting your breakout room</vt:lpstr>
      <vt:lpstr>Cambium</vt:lpstr>
      <vt:lpstr>Agenda</vt:lpstr>
      <vt:lpstr>The Standard Scenarios Annually updated set of electric sector projections</vt:lpstr>
      <vt:lpstr>The models</vt:lpstr>
      <vt:lpstr>PowerPoint Presentation</vt:lpstr>
      <vt:lpstr>Metrics</vt:lpstr>
      <vt:lpstr>Scenario Viewer and Data Downloader</vt:lpstr>
      <vt:lpstr>PowerPoint Presentation</vt:lpstr>
      <vt:lpstr>CO2 Emission Metrics</vt:lpstr>
      <vt:lpstr>PowerPoint Presentation</vt:lpstr>
      <vt:lpstr>PowerPoint Presentation</vt:lpstr>
      <vt:lpstr>Short-run is ~twice as large as long-run</vt:lpstr>
      <vt:lpstr>PowerPoint Presentation</vt:lpstr>
      <vt:lpstr>Example Marginal Cost Trends  Mid-case, 2050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Breakout group #3: Selecting your breakout room</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Preferred 16:9 Widescreen Presentation Template (.pptx)</dc:title>
  <dc:subject>PowerPoint presentation template for newer wide-screen monitors and TVs.</dc:subject>
  <dc:creator>NREL</dc:creator>
  <cp:keywords/>
  <dc:description/>
  <cp:lastModifiedBy>Kristan Johnson</cp:lastModifiedBy>
  <cp:revision>10</cp:revision>
  <cp:lastPrinted>2018-01-04T20:30:58Z</cp:lastPrinted>
  <dcterms:created xsi:type="dcterms:W3CDTF">2019-02-01T22:56:44Z</dcterms:created>
  <dcterms:modified xsi:type="dcterms:W3CDTF">2021-05-10T17:15:17Z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0x0101007AD354F599DD4644A09E9300478BADFA</vt:lpwstr>
  </property>
</Properties>
</file>